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  <p:sldMasterId id="2147483676" r:id="rId6"/>
    <p:sldMasterId id="2147483680" r:id="rId7"/>
    <p:sldMasterId id="2147483692" r:id="rId8"/>
    <p:sldMasterId id="2147483704" r:id="rId9"/>
    <p:sldMasterId id="2147483724" r:id="rId10"/>
    <p:sldMasterId id="2147483744" r:id="rId11"/>
    <p:sldMasterId id="2147483764" r:id="rId12"/>
    <p:sldMasterId id="2147483784" r:id="rId13"/>
  </p:sldMasterIdLst>
  <p:notesMasterIdLst>
    <p:notesMasterId r:id="rId29"/>
  </p:notesMasterIdLst>
  <p:handoutMasterIdLst>
    <p:handoutMasterId r:id="rId30"/>
  </p:handoutMasterIdLst>
  <p:sldIdLst>
    <p:sldId id="315" r:id="rId14"/>
    <p:sldId id="316" r:id="rId15"/>
    <p:sldId id="317" r:id="rId16"/>
    <p:sldId id="318" r:id="rId17"/>
    <p:sldId id="319" r:id="rId18"/>
    <p:sldId id="320" r:id="rId19"/>
    <p:sldId id="29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5" r:id="rId2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64"/>
    <a:srgbClr val="002060"/>
    <a:srgbClr val="BFE3EE"/>
    <a:srgbClr val="0768A9"/>
    <a:srgbClr val="CDCFD0"/>
    <a:srgbClr val="FF6309"/>
    <a:srgbClr val="FF0909"/>
    <a:srgbClr val="DADADA"/>
    <a:srgbClr val="777777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1" autoAdjust="0"/>
    <p:restoredTop sz="96213" autoAdjust="0"/>
  </p:normalViewPr>
  <p:slideViewPr>
    <p:cSldViewPr>
      <p:cViewPr>
        <p:scale>
          <a:sx n="110" d="100"/>
          <a:sy n="110" d="100"/>
        </p:scale>
        <p:origin x="-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w70033664\Desktop\Kopia%20produkcja%20gazu_PUI_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w10007039\Desktop\LNG%20w%20portach%20vs%20ceny%20w%20hubach%20NW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69378461901736E-2"/>
          <c:y val="0.12910487412552862"/>
          <c:w val="0.92261243076196531"/>
          <c:h val="0.72719312310356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Roczna produkcja gazu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Sheet1!$C$1:$S$1</c:f>
              <c:numCache>
                <c:formatCode>General</c:formatCode>
                <c:ptCount val="1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</c:numCache>
            </c:numRef>
          </c:cat>
          <c:val>
            <c:numRef>
              <c:f>Sheet1!$C$3:$S$3</c:f>
              <c:numCache>
                <c:formatCode>#,##0.00</c:formatCode>
                <c:ptCount val="17"/>
                <c:pt idx="0">
                  <c:v>0.47226787942700715</c:v>
                </c:pt>
                <c:pt idx="1">
                  <c:v>0.47746178500000014</c:v>
                </c:pt>
                <c:pt idx="2">
                  <c:v>0.47821849499999991</c:v>
                </c:pt>
                <c:pt idx="3">
                  <c:v>0.41851903222375902</c:v>
                </c:pt>
                <c:pt idx="4">
                  <c:v>0.44594436534056642</c:v>
                </c:pt>
                <c:pt idx="5">
                  <c:v>0.49648338246532719</c:v>
                </c:pt>
                <c:pt idx="6">
                  <c:v>0.58065301935823166</c:v>
                </c:pt>
                <c:pt idx="7">
                  <c:v>0.5987451365360752</c:v>
                </c:pt>
                <c:pt idx="8">
                  <c:v>0.60243090304169811</c:v>
                </c:pt>
                <c:pt idx="9">
                  <c:v>0.54877690880442831</c:v>
                </c:pt>
                <c:pt idx="10">
                  <c:v>0.72605522395469491</c:v>
                </c:pt>
                <c:pt idx="11">
                  <c:v>0.61376538506610501</c:v>
                </c:pt>
                <c:pt idx="12">
                  <c:v>0.49816452630738173</c:v>
                </c:pt>
                <c:pt idx="13">
                  <c:v>0.43175578545758453</c:v>
                </c:pt>
                <c:pt idx="14">
                  <c:v>0.26910993090384838</c:v>
                </c:pt>
                <c:pt idx="15">
                  <c:v>0.1307104913321846</c:v>
                </c:pt>
                <c:pt idx="16">
                  <c:v>4.6955103902772147E-2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96800"/>
        <c:axId val="87198336"/>
      </c:barChart>
      <c:lineChart>
        <c:grouping val="standar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Skumulowana produkcja gazu</c:v>
                </c:pt>
              </c:strCache>
            </c:strRef>
          </c:tx>
          <c:spPr>
            <a:ln>
              <a:solidFill>
                <a:srgbClr val="FF6309"/>
              </a:solidFill>
            </a:ln>
          </c:spPr>
          <c:marker>
            <c:symbol val="none"/>
          </c:marker>
          <c:cat>
            <c:numRef>
              <c:f>Sheet1!$C$1:$S$1</c:f>
              <c:numCache>
                <c:formatCode>General</c:formatCode>
                <c:ptCount val="1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</c:numCache>
            </c:numRef>
          </c:cat>
          <c:val>
            <c:numRef>
              <c:f>Sheet1!$C$4:$S$4</c:f>
              <c:numCache>
                <c:formatCode>#,##0.00</c:formatCode>
                <c:ptCount val="17"/>
                <c:pt idx="0">
                  <c:v>0.47226787942700715</c:v>
                </c:pt>
                <c:pt idx="1">
                  <c:v>0.94972966442700724</c:v>
                </c:pt>
                <c:pt idx="2">
                  <c:v>1.4279481594270071</c:v>
                </c:pt>
                <c:pt idx="3">
                  <c:v>1.8464671916507662</c:v>
                </c:pt>
                <c:pt idx="4">
                  <c:v>2.2924115569913326</c:v>
                </c:pt>
                <c:pt idx="5">
                  <c:v>2.78889493945666</c:v>
                </c:pt>
                <c:pt idx="6">
                  <c:v>3.3695479588148918</c:v>
                </c:pt>
                <c:pt idx="7">
                  <c:v>3.9682930953509672</c:v>
                </c:pt>
                <c:pt idx="8">
                  <c:v>4.5707239983926655</c:v>
                </c:pt>
                <c:pt idx="9">
                  <c:v>5.1195009071970938</c:v>
                </c:pt>
                <c:pt idx="10">
                  <c:v>5.8455561311517883</c:v>
                </c:pt>
                <c:pt idx="11">
                  <c:v>6.4593215162178934</c:v>
                </c:pt>
                <c:pt idx="12">
                  <c:v>6.9574860425252751</c:v>
                </c:pt>
                <c:pt idx="13">
                  <c:v>7.3892418279828593</c:v>
                </c:pt>
                <c:pt idx="14">
                  <c:v>7.6583517588867078</c:v>
                </c:pt>
                <c:pt idx="15">
                  <c:v>7.7890622502188922</c:v>
                </c:pt>
                <c:pt idx="16">
                  <c:v>7.8360173541216644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09856"/>
        <c:axId val="87208320"/>
      </c:lineChart>
      <c:catAx>
        <c:axId val="8719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87198336"/>
        <c:crosses val="autoZero"/>
        <c:auto val="1"/>
        <c:lblAlgn val="ctr"/>
        <c:lblOffset val="100"/>
        <c:noMultiLvlLbl val="0"/>
      </c:catAx>
      <c:valAx>
        <c:axId val="87198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87196800"/>
        <c:crosses val="autoZero"/>
        <c:crossBetween val="between"/>
        <c:majorUnit val="0.2"/>
      </c:valAx>
      <c:valAx>
        <c:axId val="87208320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87209856"/>
        <c:crosses val="max"/>
        <c:crossBetween val="between"/>
      </c:valAx>
      <c:catAx>
        <c:axId val="8720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20832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509477861085968"/>
          <c:y val="0.94757840753776745"/>
          <c:w val="0.87408122189241788"/>
          <c:h val="5.2421592462232547E-2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806069356612197E-2"/>
          <c:y val="4.2917360579252301E-2"/>
          <c:w val="0.90270945787095203"/>
          <c:h val="0.75180623291911497"/>
        </c:manualLayout>
      </c:layout>
      <c:lineChart>
        <c:grouping val="standard"/>
        <c:varyColors val="0"/>
        <c:ser>
          <c:idx val="0"/>
          <c:order val="0"/>
          <c:tx>
            <c:strRef>
              <c:f>wykresy2!$C$2</c:f>
              <c:strCache>
                <c:ptCount val="1"/>
                <c:pt idx="0">
                  <c:v>NBP - średnia notowań FM na dany miesiąc</c:v>
                </c:pt>
              </c:strCache>
            </c:strRef>
          </c:tx>
          <c:spPr>
            <a:ln>
              <a:solidFill>
                <a:srgbClr val="FFFFFF">
                  <a:lumMod val="65000"/>
                </a:srgbClr>
              </a:solidFill>
            </a:ln>
          </c:spPr>
          <c:marker>
            <c:symbol val="none"/>
          </c:marker>
          <c:cat>
            <c:strRef>
              <c:f>wykresy2!$B$3:$B$19</c:f>
              <c:strCache>
                <c:ptCount val="17"/>
                <c:pt idx="0">
                  <c:v>M-09-14</c:v>
                </c:pt>
                <c:pt idx="1">
                  <c:v>M-10-14</c:v>
                </c:pt>
                <c:pt idx="2">
                  <c:v>M-11-14</c:v>
                </c:pt>
                <c:pt idx="3">
                  <c:v>M-12-14</c:v>
                </c:pt>
                <c:pt idx="4">
                  <c:v>M-01-15</c:v>
                </c:pt>
                <c:pt idx="5">
                  <c:v>M-02-15</c:v>
                </c:pt>
                <c:pt idx="6">
                  <c:v>M-03-15</c:v>
                </c:pt>
                <c:pt idx="7">
                  <c:v>M-04-15</c:v>
                </c:pt>
                <c:pt idx="8">
                  <c:v>M-05-15</c:v>
                </c:pt>
                <c:pt idx="9">
                  <c:v>M-06-15</c:v>
                </c:pt>
                <c:pt idx="10">
                  <c:v>M-07-15</c:v>
                </c:pt>
                <c:pt idx="11">
                  <c:v>M-08-15</c:v>
                </c:pt>
                <c:pt idx="12">
                  <c:v>M-09-15</c:v>
                </c:pt>
                <c:pt idx="13">
                  <c:v>M-10-15</c:v>
                </c:pt>
                <c:pt idx="14">
                  <c:v>M-11-15</c:v>
                </c:pt>
                <c:pt idx="15">
                  <c:v>M-12-15</c:v>
                </c:pt>
                <c:pt idx="16">
                  <c:v>M-01-16</c:v>
                </c:pt>
              </c:strCache>
            </c:strRef>
          </c:cat>
          <c:val>
            <c:numRef>
              <c:f>wykresy2!$C$3:$C$19</c:f>
              <c:numCache>
                <c:formatCode>0.00</c:formatCode>
                <c:ptCount val="17"/>
                <c:pt idx="0">
                  <c:v>18.782582652264509</c:v>
                </c:pt>
                <c:pt idx="1">
                  <c:v>22.77655003871487</c:v>
                </c:pt>
                <c:pt idx="2">
                  <c:v>24.428153257193291</c:v>
                </c:pt>
                <c:pt idx="3">
                  <c:v>24.873497876544661</c:v>
                </c:pt>
                <c:pt idx="4">
                  <c:v>24.452974740039419</c:v>
                </c:pt>
                <c:pt idx="5">
                  <c:v>20.8502119491421</c:v>
                </c:pt>
                <c:pt idx="6">
                  <c:v>22.16849209081419</c:v>
                </c:pt>
                <c:pt idx="7">
                  <c:v>21.12050715802599</c:v>
                </c:pt>
                <c:pt idx="8">
                  <c:v>20.355044105113731</c:v>
                </c:pt>
                <c:pt idx="9">
                  <c:v>18.90007518952013</c:v>
                </c:pt>
                <c:pt idx="10">
                  <c:v>19.119192092502889</c:v>
                </c:pt>
                <c:pt idx="11">
                  <c:v>19.260377924530509</c:v>
                </c:pt>
                <c:pt idx="12">
                  <c:v>17.935320583116098</c:v>
                </c:pt>
                <c:pt idx="13">
                  <c:v>18.353624112718869</c:v>
                </c:pt>
                <c:pt idx="14">
                  <c:v>18.231553355973439</c:v>
                </c:pt>
                <c:pt idx="15">
                  <c:v>16.955276696600031</c:v>
                </c:pt>
                <c:pt idx="16">
                  <c:v>15.955691749638641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wykresy2!$D$2</c:f>
              <c:strCache>
                <c:ptCount val="1"/>
                <c:pt idx="0">
                  <c:v>TTF - średnia notowań FM na dany miesiąc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wykresy2!$B$3:$B$19</c:f>
              <c:strCache>
                <c:ptCount val="17"/>
                <c:pt idx="0">
                  <c:v>M-09-14</c:v>
                </c:pt>
                <c:pt idx="1">
                  <c:v>M-10-14</c:v>
                </c:pt>
                <c:pt idx="2">
                  <c:v>M-11-14</c:v>
                </c:pt>
                <c:pt idx="3">
                  <c:v>M-12-14</c:v>
                </c:pt>
                <c:pt idx="4">
                  <c:v>M-01-15</c:v>
                </c:pt>
                <c:pt idx="5">
                  <c:v>M-02-15</c:v>
                </c:pt>
                <c:pt idx="6">
                  <c:v>M-03-15</c:v>
                </c:pt>
                <c:pt idx="7">
                  <c:v>M-04-15</c:v>
                </c:pt>
                <c:pt idx="8">
                  <c:v>M-05-15</c:v>
                </c:pt>
                <c:pt idx="9">
                  <c:v>M-06-15</c:v>
                </c:pt>
                <c:pt idx="10">
                  <c:v>M-07-15</c:v>
                </c:pt>
                <c:pt idx="11">
                  <c:v>M-08-15</c:v>
                </c:pt>
                <c:pt idx="12">
                  <c:v>M-09-15</c:v>
                </c:pt>
                <c:pt idx="13">
                  <c:v>M-10-15</c:v>
                </c:pt>
                <c:pt idx="14">
                  <c:v>M-11-15</c:v>
                </c:pt>
                <c:pt idx="15">
                  <c:v>M-12-15</c:v>
                </c:pt>
                <c:pt idx="16">
                  <c:v>M-01-16</c:v>
                </c:pt>
              </c:strCache>
            </c:strRef>
          </c:cat>
          <c:val>
            <c:numRef>
              <c:f>wykresy2!$D$3:$D$19</c:f>
              <c:numCache>
                <c:formatCode>0.00</c:formatCode>
                <c:ptCount val="17"/>
                <c:pt idx="0">
                  <c:v>18.067299999999989</c:v>
                </c:pt>
                <c:pt idx="1">
                  <c:v>21.916544999999989</c:v>
                </c:pt>
                <c:pt idx="2">
                  <c:v>23.015521</c:v>
                </c:pt>
                <c:pt idx="3">
                  <c:v>23.201250000000009</c:v>
                </c:pt>
                <c:pt idx="4">
                  <c:v>22.822863000000009</c:v>
                </c:pt>
                <c:pt idx="5">
                  <c:v>19.931190000000001</c:v>
                </c:pt>
                <c:pt idx="6">
                  <c:v>22.055499999999981</c:v>
                </c:pt>
                <c:pt idx="7">
                  <c:v>21.61090900000001</c:v>
                </c:pt>
                <c:pt idx="8">
                  <c:v>21.468952000000002</c:v>
                </c:pt>
                <c:pt idx="9">
                  <c:v>20.438285</c:v>
                </c:pt>
                <c:pt idx="10">
                  <c:v>20.277453999999999</c:v>
                </c:pt>
                <c:pt idx="11">
                  <c:v>20.755042999999979</c:v>
                </c:pt>
                <c:pt idx="12">
                  <c:v>19.502475999999991</c:v>
                </c:pt>
                <c:pt idx="13">
                  <c:v>19.105862999999999</c:v>
                </c:pt>
                <c:pt idx="14">
                  <c:v>18.33190900000001</c:v>
                </c:pt>
                <c:pt idx="15">
                  <c:v>17.476476000000002</c:v>
                </c:pt>
                <c:pt idx="16">
                  <c:v>16.128954000000011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wykresy2!$E$2</c:f>
              <c:strCache>
                <c:ptCount val="1"/>
                <c:pt idx="0">
                  <c:v>LNG landed prices UK - średnia z miesiąca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wykresy2!$B$3:$B$19</c:f>
              <c:strCache>
                <c:ptCount val="17"/>
                <c:pt idx="0">
                  <c:v>M-09-14</c:v>
                </c:pt>
                <c:pt idx="1">
                  <c:v>M-10-14</c:v>
                </c:pt>
                <c:pt idx="2">
                  <c:v>M-11-14</c:v>
                </c:pt>
                <c:pt idx="3">
                  <c:v>M-12-14</c:v>
                </c:pt>
                <c:pt idx="4">
                  <c:v>M-01-15</c:v>
                </c:pt>
                <c:pt idx="5">
                  <c:v>M-02-15</c:v>
                </c:pt>
                <c:pt idx="6">
                  <c:v>M-03-15</c:v>
                </c:pt>
                <c:pt idx="7">
                  <c:v>M-04-15</c:v>
                </c:pt>
                <c:pt idx="8">
                  <c:v>M-05-15</c:v>
                </c:pt>
                <c:pt idx="9">
                  <c:v>M-06-15</c:v>
                </c:pt>
                <c:pt idx="10">
                  <c:v>M-07-15</c:v>
                </c:pt>
                <c:pt idx="11">
                  <c:v>M-08-15</c:v>
                </c:pt>
                <c:pt idx="12">
                  <c:v>M-09-15</c:v>
                </c:pt>
                <c:pt idx="13">
                  <c:v>M-10-15</c:v>
                </c:pt>
                <c:pt idx="14">
                  <c:v>M-11-15</c:v>
                </c:pt>
                <c:pt idx="15">
                  <c:v>M-12-15</c:v>
                </c:pt>
                <c:pt idx="16">
                  <c:v>M-01-16</c:v>
                </c:pt>
              </c:strCache>
            </c:strRef>
          </c:cat>
          <c:val>
            <c:numRef>
              <c:f>wykresy2!$E$3:$E$19</c:f>
              <c:numCache>
                <c:formatCode>0.00</c:formatCode>
                <c:ptCount val="17"/>
                <c:pt idx="0">
                  <c:v>26.857584262107451</c:v>
                </c:pt>
                <c:pt idx="1">
                  <c:v>28.227226601382551</c:v>
                </c:pt>
                <c:pt idx="2">
                  <c:v>27.455818847078191</c:v>
                </c:pt>
                <c:pt idx="3">
                  <c:v>26.87857494929942</c:v>
                </c:pt>
                <c:pt idx="4">
                  <c:v>22.536126536463531</c:v>
                </c:pt>
                <c:pt idx="5">
                  <c:v>23.46496444470759</c:v>
                </c:pt>
                <c:pt idx="6">
                  <c:v>21.819819336038051</c:v>
                </c:pt>
                <c:pt idx="7">
                  <c:v>20.820137858521139</c:v>
                </c:pt>
                <c:pt idx="8">
                  <c:v>20.31636136591424</c:v>
                </c:pt>
                <c:pt idx="9">
                  <c:v>20.8594953970061</c:v>
                </c:pt>
                <c:pt idx="10">
                  <c:v>21.07674900944281</c:v>
                </c:pt>
                <c:pt idx="11">
                  <c:v>19.85719008359019</c:v>
                </c:pt>
                <c:pt idx="12">
                  <c:v>20.27070662127171</c:v>
                </c:pt>
                <c:pt idx="13">
                  <c:v>20.151059704277579</c:v>
                </c:pt>
                <c:pt idx="14">
                  <c:v>18.39413918631087</c:v>
                </c:pt>
                <c:pt idx="15">
                  <c:v>16.98671361009022</c:v>
                </c:pt>
                <c:pt idx="16">
                  <c:v>15.1526523166931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wykresy2!$F$2</c:f>
              <c:strCache>
                <c:ptCount val="1"/>
                <c:pt idx="0">
                  <c:v>LNG landed prices Belgium - średnia z miesiąca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strRef>
              <c:f>wykresy2!$B$3:$B$19</c:f>
              <c:strCache>
                <c:ptCount val="17"/>
                <c:pt idx="0">
                  <c:v>M-09-14</c:v>
                </c:pt>
                <c:pt idx="1">
                  <c:v>M-10-14</c:v>
                </c:pt>
                <c:pt idx="2">
                  <c:v>M-11-14</c:v>
                </c:pt>
                <c:pt idx="3">
                  <c:v>M-12-14</c:v>
                </c:pt>
                <c:pt idx="4">
                  <c:v>M-01-15</c:v>
                </c:pt>
                <c:pt idx="5">
                  <c:v>M-02-15</c:v>
                </c:pt>
                <c:pt idx="6">
                  <c:v>M-03-15</c:v>
                </c:pt>
                <c:pt idx="7">
                  <c:v>M-04-15</c:v>
                </c:pt>
                <c:pt idx="8">
                  <c:v>M-05-15</c:v>
                </c:pt>
                <c:pt idx="9">
                  <c:v>M-06-15</c:v>
                </c:pt>
                <c:pt idx="10">
                  <c:v>M-07-15</c:v>
                </c:pt>
                <c:pt idx="11">
                  <c:v>M-08-15</c:v>
                </c:pt>
                <c:pt idx="12">
                  <c:v>M-09-15</c:v>
                </c:pt>
                <c:pt idx="13">
                  <c:v>M-10-15</c:v>
                </c:pt>
                <c:pt idx="14">
                  <c:v>M-11-15</c:v>
                </c:pt>
                <c:pt idx="15">
                  <c:v>M-12-15</c:v>
                </c:pt>
                <c:pt idx="16">
                  <c:v>M-01-16</c:v>
                </c:pt>
              </c:strCache>
            </c:strRef>
          </c:cat>
          <c:val>
            <c:numRef>
              <c:f>wykresy2!$F$3:$F$19</c:f>
              <c:numCache>
                <c:formatCode>0.00</c:formatCode>
                <c:ptCount val="17"/>
                <c:pt idx="0">
                  <c:v>26.870178674422629</c:v>
                </c:pt>
                <c:pt idx="1">
                  <c:v>27.72345010877563</c:v>
                </c:pt>
                <c:pt idx="2">
                  <c:v>26.58995300041002</c:v>
                </c:pt>
                <c:pt idx="3">
                  <c:v>26.16489158477291</c:v>
                </c:pt>
                <c:pt idx="4">
                  <c:v>21.914277428401871</c:v>
                </c:pt>
                <c:pt idx="5">
                  <c:v>22.788014782767</c:v>
                </c:pt>
                <c:pt idx="6">
                  <c:v>21.712766831359069</c:v>
                </c:pt>
                <c:pt idx="7">
                  <c:v>21.07202610482463</c:v>
                </c:pt>
                <c:pt idx="8">
                  <c:v>20.82800936621814</c:v>
                </c:pt>
                <c:pt idx="9">
                  <c:v>20.898852935490989</c:v>
                </c:pt>
                <c:pt idx="10">
                  <c:v>20.969696504763821</c:v>
                </c:pt>
                <c:pt idx="11">
                  <c:v>19.741741304034431</c:v>
                </c:pt>
                <c:pt idx="12">
                  <c:v>19.829902190240649</c:v>
                </c:pt>
                <c:pt idx="13">
                  <c:v>19.279946185811411</c:v>
                </c:pt>
                <c:pt idx="14">
                  <c:v>17.594394004297349</c:v>
                </c:pt>
                <c:pt idx="15">
                  <c:v>16.28614942505871</c:v>
                </c:pt>
                <c:pt idx="16">
                  <c:v>14.25530043923699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58720"/>
        <c:axId val="89780992"/>
      </c:lineChart>
      <c:catAx>
        <c:axId val="8975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780992"/>
        <c:crosses val="autoZero"/>
        <c:auto val="1"/>
        <c:lblAlgn val="ctr"/>
        <c:lblOffset val="100"/>
        <c:tickLblSkip val="2"/>
        <c:noMultiLvlLbl val="0"/>
      </c:catAx>
      <c:valAx>
        <c:axId val="89780992"/>
        <c:scaling>
          <c:orientation val="minMax"/>
          <c:max val="29"/>
          <c:min val="1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EUR/MWh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9758720"/>
        <c:crosses val="autoZero"/>
        <c:crossBetween val="between"/>
        <c:majorUnit val="4"/>
      </c:valAx>
    </c:plotArea>
    <c:legend>
      <c:legendPos val="b"/>
      <c:layout>
        <c:manualLayout>
          <c:xMode val="edge"/>
          <c:yMode val="edge"/>
          <c:x val="0"/>
          <c:y val="0.88666392498088997"/>
          <c:w val="1"/>
          <c:h val="0.10510330720623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rgbClr val="002060"/>
          </a:solidFill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37882082909399"/>
          <c:y val="9.4131283738640895E-2"/>
          <c:w val="0.84769853532709405"/>
          <c:h val="0.63032503836260001"/>
        </c:manualLayout>
      </c:layout>
      <c:areaChart>
        <c:grouping val="stacked"/>
        <c:varyColors val="0"/>
        <c:ser>
          <c:idx val="0"/>
          <c:order val="0"/>
          <c:tx>
            <c:strRef>
              <c:f>'[IHS Energy Global Liquefaction Buildup Graphing Tool - 8 February(1).xlsm]Global Liquefaction Forecast'!$J$441</c:f>
              <c:strCache>
                <c:ptCount val="1"/>
                <c:pt idx="0">
                  <c:v>Algeria</c:v>
                </c:pt>
              </c:strCache>
            </c:strRef>
          </c:tx>
          <c:spPr>
            <a:solidFill>
              <a:srgbClr val="0097D1"/>
            </a:solidFill>
            <a:ln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Forecast'!$L$441:$AZ$441</c:f>
              <c:numCache>
                <c:formatCode>_(* #,##0.0_);_(* \(#,##0.0\);_(* ""??_);_(@_)</c:formatCode>
                <c:ptCount val="41"/>
                <c:pt idx="0">
                  <c:v>23.2</c:v>
                </c:pt>
                <c:pt idx="1">
                  <c:v>23.2</c:v>
                </c:pt>
                <c:pt idx="2">
                  <c:v>23.2</c:v>
                </c:pt>
                <c:pt idx="3">
                  <c:v>23.2</c:v>
                </c:pt>
                <c:pt idx="4">
                  <c:v>23.2</c:v>
                </c:pt>
                <c:pt idx="5">
                  <c:v>23.2</c:v>
                </c:pt>
                <c:pt idx="6">
                  <c:v>23.2</c:v>
                </c:pt>
                <c:pt idx="7">
                  <c:v>23.2</c:v>
                </c:pt>
                <c:pt idx="8">
                  <c:v>23.2</c:v>
                </c:pt>
                <c:pt idx="9">
                  <c:v>23.2</c:v>
                </c:pt>
                <c:pt idx="10">
                  <c:v>23.2</c:v>
                </c:pt>
                <c:pt idx="11">
                  <c:v>23.2</c:v>
                </c:pt>
                <c:pt idx="12">
                  <c:v>23.2</c:v>
                </c:pt>
                <c:pt idx="13">
                  <c:v>23.2</c:v>
                </c:pt>
                <c:pt idx="14">
                  <c:v>20.350000000000001</c:v>
                </c:pt>
                <c:pt idx="15">
                  <c:v>20.2</c:v>
                </c:pt>
                <c:pt idx="16">
                  <c:v>20.2</c:v>
                </c:pt>
                <c:pt idx="17">
                  <c:v>20.2</c:v>
                </c:pt>
                <c:pt idx="18">
                  <c:v>20.2</c:v>
                </c:pt>
                <c:pt idx="19">
                  <c:v>20.2</c:v>
                </c:pt>
                <c:pt idx="20">
                  <c:v>20.13000000000001</c:v>
                </c:pt>
                <c:pt idx="21">
                  <c:v>19.3</c:v>
                </c:pt>
                <c:pt idx="22">
                  <c:v>19.3</c:v>
                </c:pt>
                <c:pt idx="23">
                  <c:v>19.37</c:v>
                </c:pt>
                <c:pt idx="24">
                  <c:v>24.19</c:v>
                </c:pt>
                <c:pt idx="25">
                  <c:v>26.9</c:v>
                </c:pt>
                <c:pt idx="26">
                  <c:v>25.3</c:v>
                </c:pt>
                <c:pt idx="27">
                  <c:v>25.3</c:v>
                </c:pt>
                <c:pt idx="28">
                  <c:v>17.399999999999999</c:v>
                </c:pt>
                <c:pt idx="29">
                  <c:v>17.399999999999999</c:v>
                </c:pt>
                <c:pt idx="30">
                  <c:v>17.399999999999999</c:v>
                </c:pt>
                <c:pt idx="31">
                  <c:v>17.399999999999999</c:v>
                </c:pt>
                <c:pt idx="32">
                  <c:v>17.399999999999999</c:v>
                </c:pt>
                <c:pt idx="33">
                  <c:v>17.399999999999999</c:v>
                </c:pt>
                <c:pt idx="34">
                  <c:v>17.399999999999999</c:v>
                </c:pt>
                <c:pt idx="35">
                  <c:v>17.399999999999999</c:v>
                </c:pt>
                <c:pt idx="36">
                  <c:v>17.399999999999999</c:v>
                </c:pt>
                <c:pt idx="37">
                  <c:v>17.399999999999999</c:v>
                </c:pt>
                <c:pt idx="38">
                  <c:v>17.399999999999999</c:v>
                </c:pt>
                <c:pt idx="39">
                  <c:v>17.399999999999999</c:v>
                </c:pt>
                <c:pt idx="40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'[IHS Energy Global Liquefaction Buildup Graphing Tool - 8 February(1).xlsm]Global Liquefaction Forecast'!$J$442</c:f>
              <c:strCache>
                <c:ptCount val="1"/>
                <c:pt idx="0">
                  <c:v>Angola</c:v>
                </c:pt>
              </c:strCache>
            </c:strRef>
          </c:tx>
          <c:spPr>
            <a:solidFill>
              <a:srgbClr val="A1ABB2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Forecast'!$L$442:$AZ$442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0.86660000000000004</c:v>
                </c:pt>
                <c:pt idx="25">
                  <c:v>0</c:v>
                </c:pt>
                <c:pt idx="26">
                  <c:v>3.9</c:v>
                </c:pt>
                <c:pt idx="27">
                  <c:v>5.2</c:v>
                </c:pt>
                <c:pt idx="28">
                  <c:v>5.2</c:v>
                </c:pt>
                <c:pt idx="29">
                  <c:v>5.2</c:v>
                </c:pt>
                <c:pt idx="30">
                  <c:v>5.2</c:v>
                </c:pt>
                <c:pt idx="31">
                  <c:v>5.2</c:v>
                </c:pt>
                <c:pt idx="32">
                  <c:v>5.2</c:v>
                </c:pt>
                <c:pt idx="33">
                  <c:v>5.2</c:v>
                </c:pt>
                <c:pt idx="34">
                  <c:v>5.2</c:v>
                </c:pt>
                <c:pt idx="35">
                  <c:v>5.2</c:v>
                </c:pt>
                <c:pt idx="36">
                  <c:v>5.2</c:v>
                </c:pt>
                <c:pt idx="37">
                  <c:v>5.2</c:v>
                </c:pt>
                <c:pt idx="38">
                  <c:v>5.2</c:v>
                </c:pt>
                <c:pt idx="39">
                  <c:v>5.2</c:v>
                </c:pt>
                <c:pt idx="40">
                  <c:v>5.2</c:v>
                </c:pt>
              </c:numCache>
            </c:numRef>
          </c:val>
        </c:ser>
        <c:ser>
          <c:idx val="2"/>
          <c:order val="2"/>
          <c:tx>
            <c:strRef>
              <c:f>'[IHS Energy Global Liquefaction Buildup Graphing Tool - 8 February(1).xlsm]Global Liquefaction Forecast'!$J$443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rgbClr val="103C68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Forecast'!$L$443:$AZ$443</c:f>
              <c:numCache>
                <c:formatCode>_(* #,##0.0_);_(* \(#,##0.0\);_(* ""??_);_(@_)</c:formatCode>
                <c:ptCount val="41"/>
                <c:pt idx="0">
                  <c:v>5</c:v>
                </c:pt>
                <c:pt idx="1">
                  <c:v>5</c:v>
                </c:pt>
                <c:pt idx="2">
                  <c:v>7.5</c:v>
                </c:pt>
                <c:pt idx="3">
                  <c:v>7.5</c:v>
                </c:pt>
                <c:pt idx="4">
                  <c:v>7.5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7.5</c:v>
                </c:pt>
                <c:pt idx="9">
                  <c:v>7.5</c:v>
                </c:pt>
                <c:pt idx="10">
                  <c:v>7.5</c:v>
                </c:pt>
                <c:pt idx="11">
                  <c:v>7.5</c:v>
                </c:pt>
                <c:pt idx="12">
                  <c:v>7.5</c:v>
                </c:pt>
                <c:pt idx="13">
                  <c:v>7.5</c:v>
                </c:pt>
                <c:pt idx="14">
                  <c:v>9.7100000000000009</c:v>
                </c:pt>
                <c:pt idx="15">
                  <c:v>11.9</c:v>
                </c:pt>
                <c:pt idx="16">
                  <c:v>12.78</c:v>
                </c:pt>
                <c:pt idx="17">
                  <c:v>15.4</c:v>
                </c:pt>
                <c:pt idx="18">
                  <c:v>16.5</c:v>
                </c:pt>
                <c:pt idx="19">
                  <c:v>19.8</c:v>
                </c:pt>
                <c:pt idx="20">
                  <c:v>19.899999999999999</c:v>
                </c:pt>
                <c:pt idx="21">
                  <c:v>20</c:v>
                </c:pt>
                <c:pt idx="22">
                  <c:v>22.89</c:v>
                </c:pt>
                <c:pt idx="23">
                  <c:v>24.3</c:v>
                </c:pt>
                <c:pt idx="24">
                  <c:v>24.3</c:v>
                </c:pt>
                <c:pt idx="25">
                  <c:v>27.85</c:v>
                </c:pt>
                <c:pt idx="26">
                  <c:v>49.454899999999988</c:v>
                </c:pt>
                <c:pt idx="27">
                  <c:v>66.321600000000004</c:v>
                </c:pt>
                <c:pt idx="28">
                  <c:v>84.017500000000027</c:v>
                </c:pt>
                <c:pt idx="29">
                  <c:v>86.600000000000009</c:v>
                </c:pt>
                <c:pt idx="30">
                  <c:v>86.600000000000009</c:v>
                </c:pt>
                <c:pt idx="31">
                  <c:v>86.600000000000009</c:v>
                </c:pt>
                <c:pt idx="32">
                  <c:v>86.600000000000009</c:v>
                </c:pt>
                <c:pt idx="33">
                  <c:v>86.600000000000009</c:v>
                </c:pt>
                <c:pt idx="34">
                  <c:v>86.600000000000009</c:v>
                </c:pt>
                <c:pt idx="35">
                  <c:v>86.600000000000009</c:v>
                </c:pt>
                <c:pt idx="36">
                  <c:v>88.88000000000001</c:v>
                </c:pt>
                <c:pt idx="37">
                  <c:v>91.800000000000011</c:v>
                </c:pt>
                <c:pt idx="38">
                  <c:v>94.4</c:v>
                </c:pt>
                <c:pt idx="39">
                  <c:v>96.68</c:v>
                </c:pt>
                <c:pt idx="40">
                  <c:v>98.300000000000011</c:v>
                </c:pt>
              </c:numCache>
            </c:numRef>
          </c:val>
        </c:ser>
        <c:ser>
          <c:idx val="3"/>
          <c:order val="3"/>
          <c:tx>
            <c:strRef>
              <c:f>'[IHS Energy Global Liquefaction Buildup Graphing Tool - 8 February(1).xlsm]Global Liquefaction Forecast'!$J$445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BED158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Forecast'!$L$445:$AZ$445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0.55000000000000004</c:v>
                </c:pt>
                <c:pt idx="31">
                  <c:v>0.55000000000000004</c:v>
                </c:pt>
                <c:pt idx="32">
                  <c:v>0.55000000000000004</c:v>
                </c:pt>
                <c:pt idx="33">
                  <c:v>0.55000000000000004</c:v>
                </c:pt>
                <c:pt idx="34">
                  <c:v>2.5499000000000001</c:v>
                </c:pt>
                <c:pt idx="35">
                  <c:v>10.539899999999999</c:v>
                </c:pt>
                <c:pt idx="36">
                  <c:v>20.54</c:v>
                </c:pt>
                <c:pt idx="37">
                  <c:v>24.55</c:v>
                </c:pt>
                <c:pt idx="38">
                  <c:v>24.55</c:v>
                </c:pt>
                <c:pt idx="39">
                  <c:v>26.21</c:v>
                </c:pt>
                <c:pt idx="40">
                  <c:v>31.21</c:v>
                </c:pt>
              </c:numCache>
            </c:numRef>
          </c:val>
        </c:ser>
        <c:ser>
          <c:idx val="4"/>
          <c:order val="4"/>
          <c:tx>
            <c:strRef>
              <c:f>'[IHS Energy Global Liquefaction Buildup Graphing Tool - 8 February(1).xlsm]Global Liquefaction Forecast'!$J$446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2A78A8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Forecast'!$L$446:$AZ$446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5"/>
          <c:order val="5"/>
          <c:tx>
            <c:strRef>
              <c:f>'[IHS Energy Global Liquefaction Buildup Graphing Tool - 8 February(1).xlsm]Global Liquefaction Forecast'!$J$447</c:f>
              <c:strCache>
                <c:ptCount val="1"/>
                <c:pt idx="0">
                  <c:v>Egypt</c:v>
                </c:pt>
              </c:strCache>
            </c:strRef>
          </c:tx>
          <c:spPr>
            <a:solidFill>
              <a:srgbClr val="FDBA4D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Forecast'!$L$447:$AZ$447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7.8000000000000007</c:v>
                </c:pt>
                <c:pt idx="16">
                  <c:v>12.2</c:v>
                </c:pt>
                <c:pt idx="17">
                  <c:v>12.2</c:v>
                </c:pt>
                <c:pt idx="18">
                  <c:v>12.2</c:v>
                </c:pt>
                <c:pt idx="19">
                  <c:v>12.2</c:v>
                </c:pt>
                <c:pt idx="20">
                  <c:v>12.2</c:v>
                </c:pt>
                <c:pt idx="21">
                  <c:v>12.2</c:v>
                </c:pt>
                <c:pt idx="22">
                  <c:v>12.2</c:v>
                </c:pt>
                <c:pt idx="23">
                  <c:v>12.2</c:v>
                </c:pt>
                <c:pt idx="24">
                  <c:v>7.2</c:v>
                </c:pt>
                <c:pt idx="25">
                  <c:v>6.6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6"/>
          <c:order val="6"/>
          <c:tx>
            <c:strRef>
              <c:f>'[IHS Energy Global Liquefaction Buildup Graphing Tool - 8 February(1).xlsm]Global Liquefaction Forecast'!$J$448</c:f>
              <c:strCache>
                <c:ptCount val="1"/>
                <c:pt idx="0">
                  <c:v>Equatorial Guinea</c:v>
                </c:pt>
              </c:strCache>
            </c:strRef>
          </c:tx>
          <c:spPr>
            <a:solidFill>
              <a:srgbClr val="4B254C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Forecast'!$L$448:$AZ$448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2.25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</c:numCache>
            </c:numRef>
          </c:val>
        </c:ser>
        <c:ser>
          <c:idx val="7"/>
          <c:order val="7"/>
          <c:tx>
            <c:strRef>
              <c:f>'[IHS Energy Global Liquefaction Buildup Graphing Tool - 8 February(1).xlsm]Global Liquefaction Forecast'!$J$449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rgbClr val="F7BFAD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Forecast'!$L$449:$AZ$449</c:f>
              <c:numCache>
                <c:formatCode>_(* #,##0.0_);_(* \(#,##0.0\);_(* ""??_);_(@_)</c:formatCode>
                <c:ptCount val="41"/>
                <c:pt idx="0">
                  <c:v>23.5</c:v>
                </c:pt>
                <c:pt idx="1">
                  <c:v>23.5</c:v>
                </c:pt>
                <c:pt idx="2">
                  <c:v>23.5</c:v>
                </c:pt>
                <c:pt idx="3">
                  <c:v>23.5</c:v>
                </c:pt>
                <c:pt idx="4">
                  <c:v>24.3552</c:v>
                </c:pt>
                <c:pt idx="5">
                  <c:v>29.05</c:v>
                </c:pt>
                <c:pt idx="6">
                  <c:v>29.05</c:v>
                </c:pt>
                <c:pt idx="7">
                  <c:v>29.05</c:v>
                </c:pt>
                <c:pt idx="8">
                  <c:v>31.002800000000001</c:v>
                </c:pt>
                <c:pt idx="9">
                  <c:v>32.25</c:v>
                </c:pt>
                <c:pt idx="10">
                  <c:v>32.119999999999997</c:v>
                </c:pt>
                <c:pt idx="11">
                  <c:v>31.45</c:v>
                </c:pt>
                <c:pt idx="12">
                  <c:v>31.45</c:v>
                </c:pt>
                <c:pt idx="13">
                  <c:v>31.45</c:v>
                </c:pt>
                <c:pt idx="14">
                  <c:v>31.45</c:v>
                </c:pt>
                <c:pt idx="15">
                  <c:v>31.45</c:v>
                </c:pt>
                <c:pt idx="16">
                  <c:v>31.45</c:v>
                </c:pt>
                <c:pt idx="17">
                  <c:v>31.45</c:v>
                </c:pt>
                <c:pt idx="18">
                  <c:v>31.45</c:v>
                </c:pt>
                <c:pt idx="19">
                  <c:v>33.880000000000003</c:v>
                </c:pt>
                <c:pt idx="20">
                  <c:v>31.35</c:v>
                </c:pt>
                <c:pt idx="21">
                  <c:v>31.35</c:v>
                </c:pt>
                <c:pt idx="22">
                  <c:v>31.35</c:v>
                </c:pt>
                <c:pt idx="23">
                  <c:v>28.650000000000009</c:v>
                </c:pt>
                <c:pt idx="24">
                  <c:v>27.76</c:v>
                </c:pt>
                <c:pt idx="25">
                  <c:v>24.670000000000009</c:v>
                </c:pt>
                <c:pt idx="26">
                  <c:v>26.670000000000009</c:v>
                </c:pt>
                <c:pt idx="27">
                  <c:v>27</c:v>
                </c:pt>
                <c:pt idx="28">
                  <c:v>27</c:v>
                </c:pt>
                <c:pt idx="29">
                  <c:v>27</c:v>
                </c:pt>
                <c:pt idx="30">
                  <c:v>27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26.830000000000009</c:v>
                </c:pt>
                <c:pt idx="37">
                  <c:v>26.5</c:v>
                </c:pt>
                <c:pt idx="38">
                  <c:v>27.7666</c:v>
                </c:pt>
                <c:pt idx="39">
                  <c:v>30.3</c:v>
                </c:pt>
                <c:pt idx="40">
                  <c:v>30.3</c:v>
                </c:pt>
              </c:numCache>
            </c:numRef>
          </c:val>
        </c:ser>
        <c:ser>
          <c:idx val="8"/>
          <c:order val="8"/>
          <c:tx>
            <c:strRef>
              <c:f>'[IHS Energy Global Liquefaction Buildup Graphing Tool - 8 February(1).xlsm]Global Liquefaction Forecast'!$J$450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rgbClr val="C84623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Forecast'!$L$450:$AZ$450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9"/>
          <c:order val="9"/>
          <c:tx>
            <c:strRef>
              <c:f>'[IHS Energy Global Liquefaction Buildup Graphing Tool - 8 February(1).xlsm]Global Liquefaction Forecast'!$J$451</c:f>
              <c:strCache>
                <c:ptCount val="1"/>
                <c:pt idx="0">
                  <c:v>Libya</c:v>
                </c:pt>
              </c:strCache>
            </c:strRef>
          </c:tx>
          <c:spPr>
            <a:solidFill>
              <a:srgbClr val="A2CAEC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Forecast'!$L$451:$AZ$451</c:f>
              <c:numCache>
                <c:formatCode>_(* #,##0.0_);_(* \(#,##0.0\);_(* ""??_);_(@_)</c:formatCode>
                <c:ptCount val="41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3.2</c:v>
                </c:pt>
                <c:pt idx="5">
                  <c:v>3.2</c:v>
                </c:pt>
                <c:pt idx="6">
                  <c:v>3.2</c:v>
                </c:pt>
                <c:pt idx="7">
                  <c:v>3.2</c:v>
                </c:pt>
                <c:pt idx="8">
                  <c:v>3.2</c:v>
                </c:pt>
                <c:pt idx="9">
                  <c:v>3.2</c:v>
                </c:pt>
                <c:pt idx="10">
                  <c:v>3.2</c:v>
                </c:pt>
                <c:pt idx="11">
                  <c:v>3.2</c:v>
                </c:pt>
                <c:pt idx="12">
                  <c:v>3.2</c:v>
                </c:pt>
                <c:pt idx="13">
                  <c:v>3.2</c:v>
                </c:pt>
                <c:pt idx="14">
                  <c:v>3.2</c:v>
                </c:pt>
                <c:pt idx="15">
                  <c:v>3.2</c:v>
                </c:pt>
                <c:pt idx="16">
                  <c:v>3.2</c:v>
                </c:pt>
                <c:pt idx="17">
                  <c:v>3.2</c:v>
                </c:pt>
                <c:pt idx="18">
                  <c:v>3.2</c:v>
                </c:pt>
                <c:pt idx="19">
                  <c:v>3.2</c:v>
                </c:pt>
                <c:pt idx="20">
                  <c:v>3.2</c:v>
                </c:pt>
                <c:pt idx="21">
                  <c:v>0.52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'[IHS Energy Global Liquefaction Buildup Graphing Tool - 8 February(1).xlsm]Global Liquefaction Forecast'!$J$452</c:f>
              <c:strCache>
                <c:ptCount val="1"/>
                <c:pt idx="0">
                  <c:v>Malaysia</c:v>
                </c:pt>
              </c:strCache>
            </c:strRef>
          </c:tx>
          <c:spPr>
            <a:solidFill>
              <a:srgbClr val="265B3F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Forecast'!$L$452:$AZ$452</c:f>
              <c:numCache>
                <c:formatCode>_(* #,##0.0_);_(* \(#,##0.0\);_(* ""??_);_(@_)</c:formatCode>
                <c:ptCount val="41"/>
                <c:pt idx="0">
                  <c:v>7.6</c:v>
                </c:pt>
                <c:pt idx="1">
                  <c:v>7.6</c:v>
                </c:pt>
                <c:pt idx="2">
                  <c:v>7.6</c:v>
                </c:pt>
                <c:pt idx="3">
                  <c:v>7.6</c:v>
                </c:pt>
                <c:pt idx="4">
                  <c:v>7.6</c:v>
                </c:pt>
                <c:pt idx="5">
                  <c:v>12.149900000000001</c:v>
                </c:pt>
                <c:pt idx="6">
                  <c:v>15.4</c:v>
                </c:pt>
                <c:pt idx="7">
                  <c:v>15.4</c:v>
                </c:pt>
                <c:pt idx="8">
                  <c:v>15.4</c:v>
                </c:pt>
                <c:pt idx="9">
                  <c:v>15.4</c:v>
                </c:pt>
                <c:pt idx="10">
                  <c:v>15.4</c:v>
                </c:pt>
                <c:pt idx="11">
                  <c:v>15.4</c:v>
                </c:pt>
                <c:pt idx="12">
                  <c:v>15.4</c:v>
                </c:pt>
                <c:pt idx="13">
                  <c:v>20.5</c:v>
                </c:pt>
                <c:pt idx="14">
                  <c:v>22.2</c:v>
                </c:pt>
                <c:pt idx="15">
                  <c:v>22.7</c:v>
                </c:pt>
                <c:pt idx="16">
                  <c:v>22.7</c:v>
                </c:pt>
                <c:pt idx="17">
                  <c:v>22.7</c:v>
                </c:pt>
                <c:pt idx="18">
                  <c:v>22.7</c:v>
                </c:pt>
                <c:pt idx="19">
                  <c:v>22.7</c:v>
                </c:pt>
                <c:pt idx="20">
                  <c:v>23.518599999999999</c:v>
                </c:pt>
                <c:pt idx="21">
                  <c:v>23.9</c:v>
                </c:pt>
                <c:pt idx="22">
                  <c:v>23.9</c:v>
                </c:pt>
                <c:pt idx="23">
                  <c:v>23.9</c:v>
                </c:pt>
                <c:pt idx="24">
                  <c:v>23.9</c:v>
                </c:pt>
                <c:pt idx="25">
                  <c:v>23.9</c:v>
                </c:pt>
                <c:pt idx="26">
                  <c:v>26.399899999999992</c:v>
                </c:pt>
                <c:pt idx="27">
                  <c:v>28.7</c:v>
                </c:pt>
                <c:pt idx="28">
                  <c:v>29.58</c:v>
                </c:pt>
                <c:pt idx="29">
                  <c:v>30.2</c:v>
                </c:pt>
                <c:pt idx="30">
                  <c:v>30.2</c:v>
                </c:pt>
                <c:pt idx="31">
                  <c:v>30.2</c:v>
                </c:pt>
                <c:pt idx="32">
                  <c:v>30.2</c:v>
                </c:pt>
                <c:pt idx="33">
                  <c:v>30.2</c:v>
                </c:pt>
                <c:pt idx="34">
                  <c:v>30.2</c:v>
                </c:pt>
                <c:pt idx="35">
                  <c:v>30.2</c:v>
                </c:pt>
                <c:pt idx="36">
                  <c:v>30.2</c:v>
                </c:pt>
                <c:pt idx="37">
                  <c:v>30.2</c:v>
                </c:pt>
                <c:pt idx="38">
                  <c:v>30.2</c:v>
                </c:pt>
                <c:pt idx="39">
                  <c:v>30.2</c:v>
                </c:pt>
                <c:pt idx="40">
                  <c:v>30.2</c:v>
                </c:pt>
              </c:numCache>
            </c:numRef>
          </c:val>
        </c:ser>
        <c:ser>
          <c:idx val="11"/>
          <c:order val="11"/>
          <c:tx>
            <c:strRef>
              <c:f>'[IHS Energy Global Liquefaction Buildup Graphing Tool - 8 February(1).xlsm]Global Liquefaction Forecast'!$J$453</c:f>
              <c:strCache>
                <c:ptCount val="1"/>
                <c:pt idx="0">
                  <c:v>Mozambique</c:v>
                </c:pt>
              </c:strCache>
            </c:strRef>
          </c:tx>
          <c:spPr>
            <a:solidFill>
              <a:srgbClr val="FFD200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Forecast'!$L$453:$AZ$453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2.5</c:v>
                </c:pt>
                <c:pt idx="33">
                  <c:v>9</c:v>
                </c:pt>
                <c:pt idx="34">
                  <c:v>15</c:v>
                </c:pt>
                <c:pt idx="35">
                  <c:v>15</c:v>
                </c:pt>
                <c:pt idx="36">
                  <c:v>18</c:v>
                </c:pt>
                <c:pt idx="37">
                  <c:v>21</c:v>
                </c:pt>
                <c:pt idx="38">
                  <c:v>24</c:v>
                </c:pt>
                <c:pt idx="39">
                  <c:v>27</c:v>
                </c:pt>
                <c:pt idx="40">
                  <c:v>33</c:v>
                </c:pt>
              </c:numCache>
            </c:numRef>
          </c:val>
        </c:ser>
        <c:ser>
          <c:idx val="12"/>
          <c:order val="12"/>
          <c:tx>
            <c:strRef>
              <c:f>'[IHS Energy Global Liquefaction Buildup Graphing Tool - 8 February(1).xlsm]Global Liquefaction Forecast'!$J$454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rgbClr val="707C8A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Forecast'!$L$454:$AZ$454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0.74</c:v>
                </c:pt>
                <c:pt idx="10">
                  <c:v>5.6499999999999986</c:v>
                </c:pt>
                <c:pt idx="11">
                  <c:v>5.9</c:v>
                </c:pt>
                <c:pt idx="12">
                  <c:v>6.39</c:v>
                </c:pt>
                <c:pt idx="13">
                  <c:v>8.9</c:v>
                </c:pt>
                <c:pt idx="14">
                  <c:v>9.26</c:v>
                </c:pt>
                <c:pt idx="15">
                  <c:v>9.6</c:v>
                </c:pt>
                <c:pt idx="16">
                  <c:v>17.170000000000009</c:v>
                </c:pt>
                <c:pt idx="17">
                  <c:v>17.79999999999999</c:v>
                </c:pt>
                <c:pt idx="18">
                  <c:v>21.9</c:v>
                </c:pt>
                <c:pt idx="19">
                  <c:v>21.9</c:v>
                </c:pt>
                <c:pt idx="20">
                  <c:v>21.9</c:v>
                </c:pt>
                <c:pt idx="21">
                  <c:v>21.9</c:v>
                </c:pt>
                <c:pt idx="22">
                  <c:v>21.9</c:v>
                </c:pt>
                <c:pt idx="23">
                  <c:v>21.9</c:v>
                </c:pt>
                <c:pt idx="24">
                  <c:v>21.9</c:v>
                </c:pt>
                <c:pt idx="25">
                  <c:v>21.9</c:v>
                </c:pt>
                <c:pt idx="26">
                  <c:v>21.9</c:v>
                </c:pt>
                <c:pt idx="27">
                  <c:v>21.9</c:v>
                </c:pt>
                <c:pt idx="28">
                  <c:v>21.9</c:v>
                </c:pt>
                <c:pt idx="29">
                  <c:v>21.9</c:v>
                </c:pt>
                <c:pt idx="30">
                  <c:v>21.9</c:v>
                </c:pt>
                <c:pt idx="31">
                  <c:v>21.9</c:v>
                </c:pt>
                <c:pt idx="32">
                  <c:v>21.9</c:v>
                </c:pt>
                <c:pt idx="33">
                  <c:v>21.9</c:v>
                </c:pt>
                <c:pt idx="34">
                  <c:v>21.9</c:v>
                </c:pt>
                <c:pt idx="35">
                  <c:v>21.9</c:v>
                </c:pt>
                <c:pt idx="36">
                  <c:v>21.9</c:v>
                </c:pt>
                <c:pt idx="37">
                  <c:v>21.9</c:v>
                </c:pt>
                <c:pt idx="38">
                  <c:v>21.9</c:v>
                </c:pt>
                <c:pt idx="39">
                  <c:v>21.9</c:v>
                </c:pt>
                <c:pt idx="40">
                  <c:v>21.9</c:v>
                </c:pt>
              </c:numCache>
            </c:numRef>
          </c:val>
        </c:ser>
        <c:ser>
          <c:idx val="13"/>
          <c:order val="13"/>
          <c:tx>
            <c:strRef>
              <c:f>'[IHS Energy Global Liquefaction Buildup Graphing Tool - 8 February(1).xlsm]Global Liquefaction Forecast'!$J$455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rgbClr val="D8DCDB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Forecast'!$L$455:$AZ$455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0.69</c:v>
                </c:pt>
                <c:pt idx="18">
                  <c:v>3.36</c:v>
                </c:pt>
                <c:pt idx="19">
                  <c:v>4.2</c:v>
                </c:pt>
                <c:pt idx="20">
                  <c:v>4.33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  <c:pt idx="25">
                  <c:v>4.5</c:v>
                </c:pt>
                <c:pt idx="26">
                  <c:v>4.5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  <c:pt idx="31">
                  <c:v>4.5</c:v>
                </c:pt>
                <c:pt idx="32">
                  <c:v>4.5</c:v>
                </c:pt>
                <c:pt idx="33">
                  <c:v>4.5</c:v>
                </c:pt>
                <c:pt idx="34">
                  <c:v>4.5</c:v>
                </c:pt>
                <c:pt idx="35">
                  <c:v>4.5</c:v>
                </c:pt>
                <c:pt idx="36">
                  <c:v>4.5</c:v>
                </c:pt>
                <c:pt idx="37">
                  <c:v>4.5</c:v>
                </c:pt>
                <c:pt idx="38">
                  <c:v>4.5</c:v>
                </c:pt>
                <c:pt idx="39">
                  <c:v>4.5</c:v>
                </c:pt>
                <c:pt idx="40">
                  <c:v>4.5</c:v>
                </c:pt>
              </c:numCache>
            </c:numRef>
          </c:val>
        </c:ser>
        <c:ser>
          <c:idx val="14"/>
          <c:order val="14"/>
          <c:tx>
            <c:strRef>
              <c:f>'[IHS Energy Global Liquefaction Buildup Graphing Tool - 8 February(1).xlsm]Global Liquefaction Forecast'!$J$456</c:f>
              <c:strCache>
                <c:ptCount val="1"/>
                <c:pt idx="0">
                  <c:v>Oman</c:v>
                </c:pt>
              </c:strCache>
            </c:strRef>
          </c:tx>
          <c:spPr>
            <a:solidFill>
              <a:srgbClr val="0097D1"/>
            </a:solidFill>
            <a:ln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Forecast'!$L$456:$AZ$456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6.06</c:v>
                </c:pt>
                <c:pt idx="11">
                  <c:v>6.6</c:v>
                </c:pt>
                <c:pt idx="12">
                  <c:v>6.6</c:v>
                </c:pt>
                <c:pt idx="13">
                  <c:v>6.6</c:v>
                </c:pt>
                <c:pt idx="14">
                  <c:v>6.6</c:v>
                </c:pt>
                <c:pt idx="15">
                  <c:v>6.6</c:v>
                </c:pt>
                <c:pt idx="16">
                  <c:v>10.16</c:v>
                </c:pt>
                <c:pt idx="17">
                  <c:v>10.5</c:v>
                </c:pt>
                <c:pt idx="18">
                  <c:v>10.8</c:v>
                </c:pt>
                <c:pt idx="19">
                  <c:v>10.8</c:v>
                </c:pt>
                <c:pt idx="20">
                  <c:v>10.8</c:v>
                </c:pt>
                <c:pt idx="21">
                  <c:v>10.8</c:v>
                </c:pt>
                <c:pt idx="22">
                  <c:v>10.8</c:v>
                </c:pt>
                <c:pt idx="23">
                  <c:v>10.8</c:v>
                </c:pt>
                <c:pt idx="24">
                  <c:v>10.8</c:v>
                </c:pt>
                <c:pt idx="25">
                  <c:v>10.8</c:v>
                </c:pt>
                <c:pt idx="26">
                  <c:v>10.8</c:v>
                </c:pt>
                <c:pt idx="27">
                  <c:v>10.8</c:v>
                </c:pt>
                <c:pt idx="28">
                  <c:v>10.8</c:v>
                </c:pt>
                <c:pt idx="29">
                  <c:v>10.8</c:v>
                </c:pt>
                <c:pt idx="30">
                  <c:v>10.8</c:v>
                </c:pt>
                <c:pt idx="31">
                  <c:v>10.8</c:v>
                </c:pt>
                <c:pt idx="32">
                  <c:v>10.8</c:v>
                </c:pt>
                <c:pt idx="33">
                  <c:v>10.8</c:v>
                </c:pt>
                <c:pt idx="34">
                  <c:v>10.8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'[IHS Energy Global Liquefaction Buildup Graphing Tool - 8 February(1).xlsm]Global Liquefaction Forecast'!$J$457</c:f>
              <c:strCache>
                <c:ptCount val="1"/>
                <c:pt idx="0">
                  <c:v>Papua New Guinea</c:v>
                </c:pt>
              </c:strCache>
            </c:strRef>
          </c:tx>
          <c:spPr>
            <a:solidFill>
              <a:srgbClr val="A1ABB2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Forecast'!$L$457:$AZ$457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4.33</c:v>
                </c:pt>
                <c:pt idx="25">
                  <c:v>6.9</c:v>
                </c:pt>
                <c:pt idx="26">
                  <c:v>6.9</c:v>
                </c:pt>
                <c:pt idx="27">
                  <c:v>6.9</c:v>
                </c:pt>
                <c:pt idx="28">
                  <c:v>6.9</c:v>
                </c:pt>
                <c:pt idx="29">
                  <c:v>6.9</c:v>
                </c:pt>
                <c:pt idx="30">
                  <c:v>6.9</c:v>
                </c:pt>
                <c:pt idx="31">
                  <c:v>6.9</c:v>
                </c:pt>
                <c:pt idx="32">
                  <c:v>6.9</c:v>
                </c:pt>
                <c:pt idx="33">
                  <c:v>7.4700000000000006</c:v>
                </c:pt>
                <c:pt idx="34">
                  <c:v>10.35</c:v>
                </c:pt>
                <c:pt idx="35">
                  <c:v>10.35</c:v>
                </c:pt>
                <c:pt idx="36">
                  <c:v>10.35</c:v>
                </c:pt>
                <c:pt idx="37">
                  <c:v>10.35</c:v>
                </c:pt>
                <c:pt idx="38">
                  <c:v>10.35</c:v>
                </c:pt>
                <c:pt idx="39">
                  <c:v>10.35</c:v>
                </c:pt>
                <c:pt idx="40">
                  <c:v>10.35</c:v>
                </c:pt>
              </c:numCache>
            </c:numRef>
          </c:val>
        </c:ser>
        <c:ser>
          <c:idx val="16"/>
          <c:order val="16"/>
          <c:tx>
            <c:strRef>
              <c:f>'[IHS Energy Global Liquefaction Buildup Graphing Tool - 8 February(1).xlsm]Global Liquefaction Forecast'!$J$458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rgbClr val="103C68"/>
            </a:solidFill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Forecast'!$L$458:$AZ$458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2.4300000000000002</c:v>
                </c:pt>
                <c:pt idx="21">
                  <c:v>4.45</c:v>
                </c:pt>
                <c:pt idx="22">
                  <c:v>4.45</c:v>
                </c:pt>
                <c:pt idx="23">
                  <c:v>4.45</c:v>
                </c:pt>
                <c:pt idx="24">
                  <c:v>4.45</c:v>
                </c:pt>
                <c:pt idx="25">
                  <c:v>4.45</c:v>
                </c:pt>
                <c:pt idx="26">
                  <c:v>4.45</c:v>
                </c:pt>
                <c:pt idx="27">
                  <c:v>4.45</c:v>
                </c:pt>
                <c:pt idx="28">
                  <c:v>4.45</c:v>
                </c:pt>
                <c:pt idx="29">
                  <c:v>4.45</c:v>
                </c:pt>
                <c:pt idx="30">
                  <c:v>4.45</c:v>
                </c:pt>
                <c:pt idx="31">
                  <c:v>4.45</c:v>
                </c:pt>
                <c:pt idx="32">
                  <c:v>4.45</c:v>
                </c:pt>
                <c:pt idx="33">
                  <c:v>4.45</c:v>
                </c:pt>
                <c:pt idx="34">
                  <c:v>4.45</c:v>
                </c:pt>
                <c:pt idx="35">
                  <c:v>4.45</c:v>
                </c:pt>
                <c:pt idx="36">
                  <c:v>4.45</c:v>
                </c:pt>
                <c:pt idx="37">
                  <c:v>4.45</c:v>
                </c:pt>
                <c:pt idx="38">
                  <c:v>4.45</c:v>
                </c:pt>
                <c:pt idx="39">
                  <c:v>4.45</c:v>
                </c:pt>
                <c:pt idx="40">
                  <c:v>4.45</c:v>
                </c:pt>
              </c:numCache>
            </c:numRef>
          </c:val>
        </c:ser>
        <c:ser>
          <c:idx val="17"/>
          <c:order val="17"/>
          <c:tx>
            <c:strRef>
              <c:f>'[IHS Energy Global Liquefaction Buildup Graphing Tool - 8 February(1).xlsm]Global Liquefaction Forecast'!$J$459</c:f>
              <c:strCache>
                <c:ptCount val="1"/>
                <c:pt idx="0">
                  <c:v>Qatar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Forecast'!$L$459:$AZ$459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5.01</c:v>
                </c:pt>
                <c:pt idx="9">
                  <c:v>8.48</c:v>
                </c:pt>
                <c:pt idx="10">
                  <c:v>12.06</c:v>
                </c:pt>
                <c:pt idx="11">
                  <c:v>12.6</c:v>
                </c:pt>
                <c:pt idx="12">
                  <c:v>12.6</c:v>
                </c:pt>
                <c:pt idx="13">
                  <c:v>13.8</c:v>
                </c:pt>
                <c:pt idx="14">
                  <c:v>18.7</c:v>
                </c:pt>
                <c:pt idx="15">
                  <c:v>21.02</c:v>
                </c:pt>
                <c:pt idx="16">
                  <c:v>25.5</c:v>
                </c:pt>
                <c:pt idx="17">
                  <c:v>29.44</c:v>
                </c:pt>
                <c:pt idx="18">
                  <c:v>30.2</c:v>
                </c:pt>
                <c:pt idx="19">
                  <c:v>41.420000000000009</c:v>
                </c:pt>
                <c:pt idx="20">
                  <c:v>61.230000000000011</c:v>
                </c:pt>
                <c:pt idx="21">
                  <c:v>76.16</c:v>
                </c:pt>
                <c:pt idx="22">
                  <c:v>77</c:v>
                </c:pt>
                <c:pt idx="23">
                  <c:v>77</c:v>
                </c:pt>
                <c:pt idx="24">
                  <c:v>77</c:v>
                </c:pt>
                <c:pt idx="25">
                  <c:v>77</c:v>
                </c:pt>
                <c:pt idx="26">
                  <c:v>77</c:v>
                </c:pt>
                <c:pt idx="27">
                  <c:v>77</c:v>
                </c:pt>
                <c:pt idx="28">
                  <c:v>77</c:v>
                </c:pt>
                <c:pt idx="29">
                  <c:v>77</c:v>
                </c:pt>
                <c:pt idx="30">
                  <c:v>77</c:v>
                </c:pt>
                <c:pt idx="31">
                  <c:v>77</c:v>
                </c:pt>
                <c:pt idx="32">
                  <c:v>77</c:v>
                </c:pt>
                <c:pt idx="33">
                  <c:v>77</c:v>
                </c:pt>
                <c:pt idx="34">
                  <c:v>77</c:v>
                </c:pt>
                <c:pt idx="35">
                  <c:v>77</c:v>
                </c:pt>
                <c:pt idx="36">
                  <c:v>77</c:v>
                </c:pt>
                <c:pt idx="37">
                  <c:v>77</c:v>
                </c:pt>
                <c:pt idx="38">
                  <c:v>77</c:v>
                </c:pt>
                <c:pt idx="39">
                  <c:v>77</c:v>
                </c:pt>
                <c:pt idx="40">
                  <c:v>77</c:v>
                </c:pt>
              </c:numCache>
            </c:numRef>
          </c:val>
        </c:ser>
        <c:ser>
          <c:idx val="18"/>
          <c:order val="18"/>
          <c:tx>
            <c:strRef>
              <c:f>'[IHS Energy Global Liquefaction Buildup Graphing Tool - 8 February(1).xlsm]Global Liquefaction Forecast'!$J$460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Forecast'!$L$460:$AZ$460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6.5620999999999992</c:v>
                </c:pt>
                <c:pt idx="20">
                  <c:v>9.6</c:v>
                </c:pt>
                <c:pt idx="21">
                  <c:v>9.6</c:v>
                </c:pt>
                <c:pt idx="22">
                  <c:v>9.6</c:v>
                </c:pt>
                <c:pt idx="23">
                  <c:v>9.6</c:v>
                </c:pt>
                <c:pt idx="24">
                  <c:v>9.6</c:v>
                </c:pt>
                <c:pt idx="25">
                  <c:v>9.6</c:v>
                </c:pt>
                <c:pt idx="26">
                  <c:v>9.6</c:v>
                </c:pt>
                <c:pt idx="27">
                  <c:v>9.6</c:v>
                </c:pt>
                <c:pt idx="28">
                  <c:v>11.433299999999999</c:v>
                </c:pt>
                <c:pt idx="29">
                  <c:v>15.1</c:v>
                </c:pt>
                <c:pt idx="30">
                  <c:v>16.933299999999999</c:v>
                </c:pt>
                <c:pt idx="31">
                  <c:v>20.6</c:v>
                </c:pt>
                <c:pt idx="32">
                  <c:v>22.433299999999999</c:v>
                </c:pt>
                <c:pt idx="33">
                  <c:v>26.1</c:v>
                </c:pt>
                <c:pt idx="34">
                  <c:v>26.1</c:v>
                </c:pt>
                <c:pt idx="35">
                  <c:v>28.899900000000009</c:v>
                </c:pt>
                <c:pt idx="36">
                  <c:v>30.9</c:v>
                </c:pt>
                <c:pt idx="37">
                  <c:v>30.9</c:v>
                </c:pt>
                <c:pt idx="38">
                  <c:v>32.7333</c:v>
                </c:pt>
                <c:pt idx="39">
                  <c:v>36.4</c:v>
                </c:pt>
                <c:pt idx="40">
                  <c:v>36.4</c:v>
                </c:pt>
              </c:numCache>
            </c:numRef>
          </c:val>
        </c:ser>
        <c:ser>
          <c:idx val="19"/>
          <c:order val="19"/>
          <c:tx>
            <c:strRef>
              <c:f>'[IHS Energy Global Liquefaction Buildup Graphing Tool - 8 February(1).xlsm]Global Liquefaction Forecast'!$J$461</c:f>
              <c:strCache>
                <c:ptCount val="1"/>
                <c:pt idx="0">
                  <c:v>Tanzania</c:v>
                </c:pt>
              </c:strCache>
            </c:strRef>
          </c:tx>
          <c:spPr>
            <a:solidFill>
              <a:srgbClr val="6600CC"/>
            </a:solidFill>
            <a:ln w="25400"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Forecast'!$L$461:$AZ$461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2.5099999999999998</c:v>
                </c:pt>
                <c:pt idx="38">
                  <c:v>7.51</c:v>
                </c:pt>
                <c:pt idx="39">
                  <c:v>10</c:v>
                </c:pt>
                <c:pt idx="40">
                  <c:v>10</c:v>
                </c:pt>
              </c:numCache>
            </c:numRef>
          </c:val>
        </c:ser>
        <c:ser>
          <c:idx val="20"/>
          <c:order val="20"/>
          <c:tx>
            <c:strRef>
              <c:f>'[IHS Energy Global Liquefaction Buildup Graphing Tool - 8 February(1).xlsm]Global Liquefaction Forecast'!$J$462</c:f>
              <c:strCache>
                <c:ptCount val="1"/>
                <c:pt idx="0">
                  <c:v>Trinidad</c:v>
                </c:pt>
              </c:strCache>
            </c:strRef>
          </c:tx>
          <c:spPr>
            <a:solidFill>
              <a:srgbClr val="2A39C6"/>
            </a:solidFill>
            <a:ln w="25400"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Forecast'!$L$462:$AZ$462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2.2599999999999998</c:v>
                </c:pt>
                <c:pt idx="10">
                  <c:v>3</c:v>
                </c:pt>
                <c:pt idx="11">
                  <c:v>3</c:v>
                </c:pt>
                <c:pt idx="12">
                  <c:v>4.42</c:v>
                </c:pt>
                <c:pt idx="13">
                  <c:v>8.9600000000000026</c:v>
                </c:pt>
                <c:pt idx="14">
                  <c:v>9.9500000000000028</c:v>
                </c:pt>
                <c:pt idx="15">
                  <c:v>10.1</c:v>
                </c:pt>
                <c:pt idx="16">
                  <c:v>15.3</c:v>
                </c:pt>
                <c:pt idx="17">
                  <c:v>15.3</c:v>
                </c:pt>
                <c:pt idx="18">
                  <c:v>15.3</c:v>
                </c:pt>
                <c:pt idx="19">
                  <c:v>15.3</c:v>
                </c:pt>
                <c:pt idx="20">
                  <c:v>15.3</c:v>
                </c:pt>
                <c:pt idx="21">
                  <c:v>15.3</c:v>
                </c:pt>
                <c:pt idx="22">
                  <c:v>15.3</c:v>
                </c:pt>
                <c:pt idx="23">
                  <c:v>15.3</c:v>
                </c:pt>
                <c:pt idx="24">
                  <c:v>15.3</c:v>
                </c:pt>
                <c:pt idx="25">
                  <c:v>15.3</c:v>
                </c:pt>
                <c:pt idx="26">
                  <c:v>15.3</c:v>
                </c:pt>
                <c:pt idx="27">
                  <c:v>15.3</c:v>
                </c:pt>
                <c:pt idx="28">
                  <c:v>15.3</c:v>
                </c:pt>
                <c:pt idx="29">
                  <c:v>15.3</c:v>
                </c:pt>
                <c:pt idx="30">
                  <c:v>15.3</c:v>
                </c:pt>
                <c:pt idx="31">
                  <c:v>15.3</c:v>
                </c:pt>
                <c:pt idx="32">
                  <c:v>15.3</c:v>
                </c:pt>
                <c:pt idx="33">
                  <c:v>15.3</c:v>
                </c:pt>
                <c:pt idx="34">
                  <c:v>15.3</c:v>
                </c:pt>
                <c:pt idx="35">
                  <c:v>15.3</c:v>
                </c:pt>
                <c:pt idx="36">
                  <c:v>15.3</c:v>
                </c:pt>
                <c:pt idx="37">
                  <c:v>15.3</c:v>
                </c:pt>
                <c:pt idx="38">
                  <c:v>15.3</c:v>
                </c:pt>
                <c:pt idx="39">
                  <c:v>15.3</c:v>
                </c:pt>
                <c:pt idx="40">
                  <c:v>15.3</c:v>
                </c:pt>
              </c:numCache>
            </c:numRef>
          </c:val>
        </c:ser>
        <c:ser>
          <c:idx val="21"/>
          <c:order val="21"/>
          <c:tx>
            <c:strRef>
              <c:f>'[IHS Energy Global Liquefaction Buildup Graphing Tool - 8 February(1).xlsm]Global Liquefaction Forecast'!$J$463</c:f>
              <c:strCache>
                <c:ptCount val="1"/>
                <c:pt idx="0">
                  <c:v>United Arab Emirates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Forecast'!$L$463:$AZ$463</c:f>
              <c:numCache>
                <c:formatCode>_(* #,##0.0_);_(* \(#,##0.0\);_(* ""??_);_(@_)</c:formatCode>
                <c:ptCount val="41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3.76</c:v>
                </c:pt>
                <c:pt idx="5">
                  <c:v>4.9000000000000004</c:v>
                </c:pt>
                <c:pt idx="6">
                  <c:v>4.9000000000000004</c:v>
                </c:pt>
                <c:pt idx="7">
                  <c:v>4.9000000000000004</c:v>
                </c:pt>
                <c:pt idx="8">
                  <c:v>4.9000000000000004</c:v>
                </c:pt>
                <c:pt idx="9">
                  <c:v>4.9000000000000004</c:v>
                </c:pt>
                <c:pt idx="10">
                  <c:v>4.9000000000000004</c:v>
                </c:pt>
                <c:pt idx="11">
                  <c:v>5.8000000000000007</c:v>
                </c:pt>
                <c:pt idx="12">
                  <c:v>5.8000000000000007</c:v>
                </c:pt>
                <c:pt idx="13">
                  <c:v>5.8000000000000007</c:v>
                </c:pt>
                <c:pt idx="14">
                  <c:v>5.8000000000000007</c:v>
                </c:pt>
                <c:pt idx="15">
                  <c:v>5.8000000000000007</c:v>
                </c:pt>
                <c:pt idx="16">
                  <c:v>5.8000000000000007</c:v>
                </c:pt>
                <c:pt idx="17">
                  <c:v>5.8000000000000007</c:v>
                </c:pt>
                <c:pt idx="18">
                  <c:v>5.8000000000000007</c:v>
                </c:pt>
                <c:pt idx="19">
                  <c:v>5.8000000000000007</c:v>
                </c:pt>
                <c:pt idx="20">
                  <c:v>5.8000000000000007</c:v>
                </c:pt>
                <c:pt idx="21">
                  <c:v>5.8000000000000007</c:v>
                </c:pt>
                <c:pt idx="22">
                  <c:v>5.8000000000000007</c:v>
                </c:pt>
                <c:pt idx="23">
                  <c:v>5.8000000000000007</c:v>
                </c:pt>
                <c:pt idx="24">
                  <c:v>5.8000000000000007</c:v>
                </c:pt>
                <c:pt idx="25">
                  <c:v>5.8000000000000007</c:v>
                </c:pt>
                <c:pt idx="26">
                  <c:v>5.8000000000000007</c:v>
                </c:pt>
                <c:pt idx="27">
                  <c:v>5.8000000000000007</c:v>
                </c:pt>
                <c:pt idx="28">
                  <c:v>5.8000000000000007</c:v>
                </c:pt>
                <c:pt idx="29">
                  <c:v>5.8000000000000007</c:v>
                </c:pt>
                <c:pt idx="30">
                  <c:v>5.8000000000000007</c:v>
                </c:pt>
                <c:pt idx="31">
                  <c:v>5.8000000000000007</c:v>
                </c:pt>
                <c:pt idx="32">
                  <c:v>5.8000000000000007</c:v>
                </c:pt>
                <c:pt idx="33">
                  <c:v>5.8000000000000007</c:v>
                </c:pt>
                <c:pt idx="34">
                  <c:v>5.8000000000000007</c:v>
                </c:pt>
                <c:pt idx="35">
                  <c:v>5.8000000000000007</c:v>
                </c:pt>
                <c:pt idx="36">
                  <c:v>5.8000000000000007</c:v>
                </c:pt>
                <c:pt idx="37">
                  <c:v>5.8000000000000007</c:v>
                </c:pt>
                <c:pt idx="38">
                  <c:v>5.8000000000000007</c:v>
                </c:pt>
                <c:pt idx="39">
                  <c:v>5.8000000000000007</c:v>
                </c:pt>
                <c:pt idx="40">
                  <c:v>5.8000000000000007</c:v>
                </c:pt>
              </c:numCache>
            </c:numRef>
          </c:val>
        </c:ser>
        <c:ser>
          <c:idx val="22"/>
          <c:order val="22"/>
          <c:tx>
            <c:strRef>
              <c:f>'[IHS Energy Global Liquefaction Buildup Graphing Tool - 8 February(1).xlsm]Global Liquefaction Forecast'!$J$464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10A8AC"/>
            </a:solidFill>
            <a:ln w="25400"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Forecast'!$L$464:$AZ$464</c:f>
              <c:numCache>
                <c:formatCode>_(* #,##0.0_);_(* \(#,##0.0\);_(* ""??_);_(@_)</c:formatCode>
                <c:ptCount val="41"/>
                <c:pt idx="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1.25</c:v>
                </c:pt>
                <c:pt idx="23">
                  <c:v>0</c:v>
                </c:pt>
                <c:pt idx="24">
                  <c:v>0.41</c:v>
                </c:pt>
                <c:pt idx="25">
                  <c:v>0.41</c:v>
                </c:pt>
                <c:pt idx="26">
                  <c:v>5.085</c:v>
                </c:pt>
                <c:pt idx="27">
                  <c:v>13.125</c:v>
                </c:pt>
                <c:pt idx="28">
                  <c:v>21.192499999999999</c:v>
                </c:pt>
                <c:pt idx="29">
                  <c:v>42.71</c:v>
                </c:pt>
                <c:pt idx="30">
                  <c:v>61.82</c:v>
                </c:pt>
                <c:pt idx="31">
                  <c:v>64.450000000000017</c:v>
                </c:pt>
                <c:pt idx="32">
                  <c:v>68.950000000000017</c:v>
                </c:pt>
                <c:pt idx="33">
                  <c:v>76.88</c:v>
                </c:pt>
                <c:pt idx="34">
                  <c:v>78.950000000000017</c:v>
                </c:pt>
                <c:pt idx="35">
                  <c:v>78.950000000000017</c:v>
                </c:pt>
                <c:pt idx="36">
                  <c:v>78.950000000000017</c:v>
                </c:pt>
                <c:pt idx="37">
                  <c:v>79.709999999999994</c:v>
                </c:pt>
                <c:pt idx="38">
                  <c:v>83.71</c:v>
                </c:pt>
                <c:pt idx="39">
                  <c:v>84.950000000000017</c:v>
                </c:pt>
                <c:pt idx="40">
                  <c:v>84.950000000000017</c:v>
                </c:pt>
              </c:numCache>
            </c:numRef>
          </c:val>
        </c:ser>
        <c:ser>
          <c:idx val="23"/>
          <c:order val="23"/>
          <c:tx>
            <c:strRef>
              <c:f>'[IHS Energy Global Liquefaction Buildup Graphing Tool - 8 February(1).xlsm]Global Liquefaction Forecast'!$J$465</c:f>
              <c:strCache>
                <c:ptCount val="1"/>
                <c:pt idx="0">
                  <c:v>Yemen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Forecast'!$L$465:$AZ$465</c:f>
              <c:numCache>
                <c:formatCode>_(* #,##0.0_);_(* \(#,##0.0\);_(* ""??_);_(@_)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0.53</c:v>
                </c:pt>
                <c:pt idx="20">
                  <c:v>6.31</c:v>
                </c:pt>
                <c:pt idx="21">
                  <c:v>7.2</c:v>
                </c:pt>
                <c:pt idx="22">
                  <c:v>7.2</c:v>
                </c:pt>
                <c:pt idx="23">
                  <c:v>7.2</c:v>
                </c:pt>
                <c:pt idx="24">
                  <c:v>7.2</c:v>
                </c:pt>
                <c:pt idx="25">
                  <c:v>7.2</c:v>
                </c:pt>
                <c:pt idx="26">
                  <c:v>7.2</c:v>
                </c:pt>
                <c:pt idx="27">
                  <c:v>7.2</c:v>
                </c:pt>
                <c:pt idx="28">
                  <c:v>7.2</c:v>
                </c:pt>
                <c:pt idx="29">
                  <c:v>7.2</c:v>
                </c:pt>
                <c:pt idx="30">
                  <c:v>7.2</c:v>
                </c:pt>
                <c:pt idx="31">
                  <c:v>7.2</c:v>
                </c:pt>
                <c:pt idx="32">
                  <c:v>7.2</c:v>
                </c:pt>
                <c:pt idx="33">
                  <c:v>7.2</c:v>
                </c:pt>
                <c:pt idx="34">
                  <c:v>7.2</c:v>
                </c:pt>
                <c:pt idx="35">
                  <c:v>7.2</c:v>
                </c:pt>
                <c:pt idx="36">
                  <c:v>7.2</c:v>
                </c:pt>
                <c:pt idx="37">
                  <c:v>7.2</c:v>
                </c:pt>
                <c:pt idx="38">
                  <c:v>7.2</c:v>
                </c:pt>
                <c:pt idx="39">
                  <c:v>7.2</c:v>
                </c:pt>
                <c:pt idx="40">
                  <c:v>7.2</c:v>
                </c:pt>
              </c:numCache>
            </c:numRef>
          </c:val>
        </c:ser>
        <c:ser>
          <c:idx val="24"/>
          <c:order val="24"/>
          <c:tx>
            <c:strRef>
              <c:f>'[IHS Energy Global Liquefaction Buildup Graphing Tool - 8 February(1).xlsm]Global Liquefaction Forecast'!$J$444</c:f>
              <c:strCache>
                <c:ptCount val="1"/>
                <c:pt idx="0">
                  <c:v>Brunei</c:v>
                </c:pt>
              </c:strCache>
            </c:strRef>
          </c:tx>
          <c:spPr>
            <a:solidFill>
              <a:schemeClr val="bg2"/>
            </a:solidFill>
            <a:ln w="25400">
              <a:noFill/>
            </a:ln>
          </c:spPr>
          <c:cat>
            <c:numRef>
              <c:f>'[IHS Energy Global Liquefaction Buildup Graphing Tool - 8 February(1).xlsm]Global Liquefaction Forecast'!$L$427:$AZ$427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'[IHS Energy Global Liquefaction Buildup Graphing Tool - 8 February(1).xlsm]Global Liquefaction Forecast'!$L$444:$AZ$444</c:f>
              <c:numCache>
                <c:formatCode>_(* #,##0.0_);_(* \(#,##0.0\);_(* ""??_);_(@_)</c:formatCode>
                <c:ptCount val="41"/>
                <c:pt idx="0">
                  <c:v>7.1999999999999984</c:v>
                </c:pt>
                <c:pt idx="1">
                  <c:v>7.1999999999999984</c:v>
                </c:pt>
                <c:pt idx="2">
                  <c:v>7.1999999999999984</c:v>
                </c:pt>
                <c:pt idx="3">
                  <c:v>7.1999999999999984</c:v>
                </c:pt>
                <c:pt idx="4">
                  <c:v>7.1999999999999984</c:v>
                </c:pt>
                <c:pt idx="5">
                  <c:v>7.1999999999999984</c:v>
                </c:pt>
                <c:pt idx="6">
                  <c:v>7.1999999999999984</c:v>
                </c:pt>
                <c:pt idx="7">
                  <c:v>7.1999999999999984</c:v>
                </c:pt>
                <c:pt idx="8">
                  <c:v>7.1999999999999984</c:v>
                </c:pt>
                <c:pt idx="9">
                  <c:v>7.1999999999999984</c:v>
                </c:pt>
                <c:pt idx="10">
                  <c:v>7.1999999999999984</c:v>
                </c:pt>
                <c:pt idx="11">
                  <c:v>7.1999999999999984</c:v>
                </c:pt>
                <c:pt idx="12">
                  <c:v>7.1999999999999984</c:v>
                </c:pt>
                <c:pt idx="13">
                  <c:v>7.1999999999999984</c:v>
                </c:pt>
                <c:pt idx="14">
                  <c:v>7.1999999999999984</c:v>
                </c:pt>
                <c:pt idx="15">
                  <c:v>7.1999999999999984</c:v>
                </c:pt>
                <c:pt idx="16">
                  <c:v>7.1999999999999984</c:v>
                </c:pt>
                <c:pt idx="17">
                  <c:v>7.1999999999999984</c:v>
                </c:pt>
                <c:pt idx="18">
                  <c:v>7.1999999999999984</c:v>
                </c:pt>
                <c:pt idx="19">
                  <c:v>7.1999999999999984</c:v>
                </c:pt>
                <c:pt idx="20">
                  <c:v>7.1999999999999984</c:v>
                </c:pt>
                <c:pt idx="21">
                  <c:v>7.1999999999999984</c:v>
                </c:pt>
                <c:pt idx="22">
                  <c:v>7.1999999999999984</c:v>
                </c:pt>
                <c:pt idx="23">
                  <c:v>7.1999999999999984</c:v>
                </c:pt>
                <c:pt idx="24">
                  <c:v>7.1999999999999984</c:v>
                </c:pt>
                <c:pt idx="25">
                  <c:v>7.1999999999999984</c:v>
                </c:pt>
                <c:pt idx="26">
                  <c:v>7.1999999999999984</c:v>
                </c:pt>
                <c:pt idx="27">
                  <c:v>7.1999999999999984</c:v>
                </c:pt>
                <c:pt idx="28">
                  <c:v>7.1999999999999984</c:v>
                </c:pt>
                <c:pt idx="29">
                  <c:v>7.1999999999999984</c:v>
                </c:pt>
                <c:pt idx="30">
                  <c:v>7.1999999999999984</c:v>
                </c:pt>
                <c:pt idx="31">
                  <c:v>7.1999999999999984</c:v>
                </c:pt>
                <c:pt idx="32">
                  <c:v>7.1999999999999984</c:v>
                </c:pt>
                <c:pt idx="33">
                  <c:v>7.1999999999999984</c:v>
                </c:pt>
                <c:pt idx="34">
                  <c:v>7.1999999999999984</c:v>
                </c:pt>
                <c:pt idx="35">
                  <c:v>7.1999999999999984</c:v>
                </c:pt>
                <c:pt idx="36">
                  <c:v>7.1999999999999984</c:v>
                </c:pt>
                <c:pt idx="37">
                  <c:v>7.1999999999999984</c:v>
                </c:pt>
                <c:pt idx="38">
                  <c:v>7.1999999999999984</c:v>
                </c:pt>
                <c:pt idx="39">
                  <c:v>7.1999999999999984</c:v>
                </c:pt>
                <c:pt idx="40">
                  <c:v>7.1999999999999984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29728"/>
        <c:axId val="37931264"/>
      </c:areaChart>
      <c:catAx>
        <c:axId val="3792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>
            <a:solidFill>
              <a:srgbClr val="707C8A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37931264"/>
        <c:crosses val="autoZero"/>
        <c:auto val="1"/>
        <c:lblAlgn val="ctr"/>
        <c:lblOffset val="100"/>
        <c:tickMarkSkip val="5"/>
        <c:noMultiLvlLbl val="0"/>
      </c:catAx>
      <c:valAx>
        <c:axId val="37931264"/>
        <c:scaling>
          <c:orientation val="minMax"/>
        </c:scaling>
        <c:delete val="0"/>
        <c:axPos val="l"/>
        <c:majorGridlines>
          <c:spPr>
            <a:ln w="6350">
              <a:solidFill>
                <a:srgbClr val="707C8A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solidFill>
              <a:srgbClr val="707C8A"/>
            </a:solidFill>
            <a:prstDash val="solid"/>
          </a:ln>
        </c:spPr>
        <c:crossAx val="3792972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04166655274863"/>
          <c:y val="0.78054061897202098"/>
          <c:w val="0.86805556998517397"/>
          <c:h val="0.19436143971594899"/>
        </c:manualLayout>
      </c:layout>
      <c:overlay val="0"/>
    </c:legend>
    <c:plotVisOnly val="1"/>
    <c:dispBlanksAs val="zero"/>
    <c:showDLblsOverMax val="0"/>
  </c:chart>
  <c:spPr>
    <a:solidFill>
      <a:sysClr val="window" lastClr="FFFFFF"/>
    </a:solidFill>
    <a:ln w="19050" cmpd="sng">
      <a:noFill/>
      <a:prstDash val="solid"/>
    </a:ln>
  </c:spPr>
  <c:txPr>
    <a:bodyPr/>
    <a:lstStyle/>
    <a:p>
      <a:pPr>
        <a:defRPr sz="900">
          <a:solidFill>
            <a:srgbClr val="000066"/>
          </a:solidFill>
          <a:latin typeface="Arial" pitchFamily="34" charset="0"/>
          <a:cs typeface="Arial" pitchFamily="34" charset="0"/>
        </a:defRPr>
      </a:pPr>
      <a:endParaRPr lang="pl-PL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pl-PL" sz="1100"/>
              <a:t>Produkcja LNG na rynku w podziale na regiony </a:t>
            </a:r>
          </a:p>
          <a:p>
            <a:pPr>
              <a:defRPr sz="1100"/>
            </a:pPr>
            <a:r>
              <a:rPr lang="pl-PL" sz="1100"/>
              <a:t>(w mln ton rocznie)</a:t>
            </a:r>
            <a:endParaRPr lang="en-US" sz="1100"/>
          </a:p>
        </c:rich>
      </c:tx>
      <c:layout>
        <c:manualLayout>
          <c:xMode val="edge"/>
          <c:yMode val="edge"/>
          <c:x val="3.471745398052310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87532532815101"/>
          <c:y val="0.13074795232091799"/>
          <c:w val="0.53805032130085295"/>
          <c:h val="0.79514372954976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4'!$A$5</c:f>
              <c:strCache>
                <c:ptCount val="1"/>
                <c:pt idx="0">
                  <c:v>Pacyfik: Płd.-wsch. Azja</c:v>
                </c:pt>
              </c:strCache>
            </c:strRef>
          </c:tx>
          <c:invertIfNegative val="0"/>
          <c:cat>
            <c:strRef>
              <c:f>'Table 4'!$B$3:$G$4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  <c:pt idx="5">
                  <c:v>2018F</c:v>
                </c:pt>
              </c:strCache>
            </c:strRef>
          </c:cat>
          <c:val>
            <c:numRef>
              <c:f>'Table 4'!$B$5:$G$5</c:f>
              <c:numCache>
                <c:formatCode>0.0</c:formatCode>
                <c:ptCount val="6"/>
                <c:pt idx="0">
                  <c:v>50.105004355600002</c:v>
                </c:pt>
                <c:pt idx="1">
                  <c:v>48.827852006400008</c:v>
                </c:pt>
                <c:pt idx="2">
                  <c:v>49.029921059729567</c:v>
                </c:pt>
                <c:pt idx="3">
                  <c:v>49.871044124236207</c:v>
                </c:pt>
                <c:pt idx="4">
                  <c:v>54.320818891706303</c:v>
                </c:pt>
                <c:pt idx="5">
                  <c:v>55.141737027645171</c:v>
                </c:pt>
              </c:numCache>
            </c:numRef>
          </c:val>
        </c:ser>
        <c:ser>
          <c:idx val="1"/>
          <c:order val="1"/>
          <c:tx>
            <c:strRef>
              <c:f>'Table 4'!$A$6</c:f>
              <c:strCache>
                <c:ptCount val="1"/>
                <c:pt idx="0">
                  <c:v>Pacyfik: Pozostałe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'Table 4'!$B$3:$G$4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  <c:pt idx="5">
                  <c:v>2018F</c:v>
                </c:pt>
              </c:strCache>
            </c:strRef>
          </c:cat>
          <c:val>
            <c:numRef>
              <c:f>'Table 4'!$B$6:$G$6</c:f>
              <c:numCache>
                <c:formatCode>0.0</c:formatCode>
                <c:ptCount val="6"/>
                <c:pt idx="0">
                  <c:v>37.186144305699997</c:v>
                </c:pt>
                <c:pt idx="1">
                  <c:v>41.891948359499999</c:v>
                </c:pt>
                <c:pt idx="2">
                  <c:v>50.953215476804758</c:v>
                </c:pt>
                <c:pt idx="3">
                  <c:v>65.097417000484469</c:v>
                </c:pt>
                <c:pt idx="4">
                  <c:v>83.430308861203983</c:v>
                </c:pt>
                <c:pt idx="5">
                  <c:v>97.714795430701869</c:v>
                </c:pt>
              </c:numCache>
            </c:numRef>
          </c:val>
        </c:ser>
        <c:ser>
          <c:idx val="2"/>
          <c:order val="2"/>
          <c:tx>
            <c:strRef>
              <c:f>'Table 4'!$A$7</c:f>
              <c:strCache>
                <c:ptCount val="1"/>
                <c:pt idx="0">
                  <c:v>Środkowy Wschód</c:v>
                </c:pt>
              </c:strCache>
            </c:strRef>
          </c:tx>
          <c:invertIfNegative val="0"/>
          <c:cat>
            <c:strRef>
              <c:f>'Table 4'!$B$3:$G$4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  <c:pt idx="5">
                  <c:v>2018F</c:v>
                </c:pt>
              </c:strCache>
            </c:strRef>
          </c:cat>
          <c:val>
            <c:numRef>
              <c:f>'Table 4'!$B$7:$G$7</c:f>
              <c:numCache>
                <c:formatCode>0.0</c:formatCode>
                <c:ptCount val="6"/>
                <c:pt idx="0">
                  <c:v>99.719232877100012</c:v>
                </c:pt>
                <c:pt idx="1">
                  <c:v>96.890701502599924</c:v>
                </c:pt>
                <c:pt idx="2">
                  <c:v>94.623056162746906</c:v>
                </c:pt>
                <c:pt idx="3">
                  <c:v>91.712951620730877</c:v>
                </c:pt>
                <c:pt idx="4">
                  <c:v>90.809764809434185</c:v>
                </c:pt>
                <c:pt idx="5">
                  <c:v>91.514503117605614</c:v>
                </c:pt>
              </c:numCache>
            </c:numRef>
          </c:val>
        </c:ser>
        <c:ser>
          <c:idx val="3"/>
          <c:order val="3"/>
          <c:tx>
            <c:strRef>
              <c:f>'Table 4'!$A$8</c:f>
              <c:strCache>
                <c:ptCount val="1"/>
                <c:pt idx="0">
                  <c:v>Atlantyk: Europa i Ameryki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'Table 4'!$B$3:$G$4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  <c:pt idx="5">
                  <c:v>2018F</c:v>
                </c:pt>
              </c:strCache>
            </c:strRef>
          </c:cat>
          <c:val>
            <c:numRef>
              <c:f>'Table 4'!$B$8:$G$8</c:f>
              <c:numCache>
                <c:formatCode>0.0</c:formatCode>
                <c:ptCount val="6"/>
                <c:pt idx="0">
                  <c:v>17.464704577199981</c:v>
                </c:pt>
                <c:pt idx="1">
                  <c:v>18.0744675979</c:v>
                </c:pt>
                <c:pt idx="2">
                  <c:v>17.279639445774979</c:v>
                </c:pt>
                <c:pt idx="3">
                  <c:v>21.706952356478531</c:v>
                </c:pt>
                <c:pt idx="4">
                  <c:v>27.25133523392633</c:v>
                </c:pt>
                <c:pt idx="5">
                  <c:v>35.395007269566698</c:v>
                </c:pt>
              </c:numCache>
            </c:numRef>
          </c:val>
        </c:ser>
        <c:ser>
          <c:idx val="4"/>
          <c:order val="4"/>
          <c:tx>
            <c:strRef>
              <c:f>'Table 4'!$A$9</c:f>
              <c:strCache>
                <c:ptCount val="1"/>
                <c:pt idx="0">
                  <c:v>Atlantyk: Afryka</c:v>
                </c:pt>
              </c:strCache>
            </c:strRef>
          </c:tx>
          <c:invertIfNegative val="0"/>
          <c:cat>
            <c:strRef>
              <c:f>'Table 4'!$B$3:$G$4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  <c:pt idx="5">
                  <c:v>2018F</c:v>
                </c:pt>
              </c:strCache>
            </c:strRef>
          </c:cat>
          <c:val>
            <c:numRef>
              <c:f>'Table 4'!$B$9:$G$9</c:f>
              <c:numCache>
                <c:formatCode>0.0</c:formatCode>
                <c:ptCount val="6"/>
                <c:pt idx="0">
                  <c:v>34.598651762000003</c:v>
                </c:pt>
                <c:pt idx="1">
                  <c:v>36.270668555099988</c:v>
                </c:pt>
                <c:pt idx="2">
                  <c:v>35.815175738350021</c:v>
                </c:pt>
                <c:pt idx="3">
                  <c:v>37.831980167996797</c:v>
                </c:pt>
                <c:pt idx="4">
                  <c:v>37.741524404527183</c:v>
                </c:pt>
                <c:pt idx="5">
                  <c:v>37.41682328317664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61728"/>
        <c:axId val="37963264"/>
      </c:barChart>
      <c:catAx>
        <c:axId val="3796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963264"/>
        <c:crosses val="autoZero"/>
        <c:auto val="1"/>
        <c:lblAlgn val="ctr"/>
        <c:lblOffset val="100"/>
        <c:noMultiLvlLbl val="0"/>
      </c:catAx>
      <c:valAx>
        <c:axId val="379632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796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39079454668303"/>
          <c:y val="0.29802045804434402"/>
          <c:w val="0.321657110958527"/>
          <c:h val="0.4407072053722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pl-PL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0.02756</cdr:x>
      <cdr:y>0.10204</cdr:y>
    </cdr:from>
    <cdr:to>
      <cdr:x>0.06013</cdr:x>
      <cdr:y>0.69648</cdr:y>
    </cdr:to>
    <cdr:sp macro="" textlink="">
      <cdr:nvSpPr>
        <cdr:cNvPr id="9" name="txtBoxPrimaryYAxisLabel"/>
        <cdr:cNvSpPr txBox="1"/>
      </cdr:nvSpPr>
      <cdr:spPr>
        <a:xfrm xmlns:a="http://schemas.openxmlformats.org/drawingml/2006/main" rot="16200000">
          <a:off x="-992003" y="1722236"/>
          <a:ext cx="2785831" cy="297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="horz" wrap="square" lIns="72000" tIns="72000" rIns="72000" bIns="72000" rtlCol="0">
          <a:no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pl-PL" sz="900" b="1" dirty="0" smtClean="0">
              <a:solidFill>
                <a:srgbClr val="000066"/>
              </a:solidFill>
            </a:rPr>
            <a:t>Miliony ton rocznie</a:t>
          </a:r>
          <a:endParaRPr lang="en-US" sz="900" b="1" i="0" u="none" strike="noStrike" dirty="0" smtClean="0">
            <a:solidFill>
              <a:srgbClr val="000066"/>
            </a:solidFill>
            <a:latin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0.10145</cdr:x>
      <cdr:y>0.22581</cdr:y>
    </cdr:from>
    <cdr:to>
      <cdr:x>0.17662</cdr:x>
      <cdr:y>0.27343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04056" y="1008112"/>
          <a:ext cx="373486" cy="21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0.09836</cdr:x>
      <cdr:y>0.20215</cdr:y>
    </cdr:from>
    <cdr:to>
      <cdr:x>0.19672</cdr:x>
      <cdr:y>0.24562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32048" y="1004375"/>
          <a:ext cx="432048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800" b="1" dirty="0" smtClean="0">
              <a:latin typeface="Arial" panose="020B0604020202020204" pitchFamily="34" charset="0"/>
              <a:cs typeface="Arial" panose="020B0604020202020204" pitchFamily="34" charset="0"/>
            </a:rPr>
            <a:t> 239</a:t>
          </a:r>
        </a:p>
      </cdr:txBody>
    </cdr:sp>
  </cdr:relSizeAnchor>
  <cdr:relSizeAnchor xmlns:cdr="http://schemas.openxmlformats.org/drawingml/2006/chartDrawing">
    <cdr:from>
      <cdr:x>0.67213</cdr:x>
      <cdr:y>0.76993</cdr:y>
    </cdr:from>
    <cdr:to>
      <cdr:x>0.80328</cdr:x>
      <cdr:y>0.79621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952328" y="3825429"/>
          <a:ext cx="576064" cy="130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0.29508</cdr:x>
      <cdr:y>0.17316</cdr:y>
    </cdr:from>
    <cdr:to>
      <cdr:x>0.39344</cdr:x>
      <cdr:y>0.21664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1296144" y="860359"/>
          <a:ext cx="432048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800" b="1" dirty="0" smtClean="0">
              <a:latin typeface="Arial" panose="020B0604020202020204" pitchFamily="34" charset="0"/>
              <a:cs typeface="Arial" panose="020B0604020202020204" pitchFamily="34" charset="0"/>
            </a:rPr>
            <a:t> 247</a:t>
          </a:r>
        </a:p>
      </cdr:txBody>
    </cdr:sp>
  </cdr:relSizeAnchor>
  <cdr:relSizeAnchor xmlns:cdr="http://schemas.openxmlformats.org/drawingml/2006/chartDrawing">
    <cdr:from>
      <cdr:x>0.19672</cdr:x>
      <cdr:y>0.18765</cdr:y>
    </cdr:from>
    <cdr:to>
      <cdr:x>0.29508</cdr:x>
      <cdr:y>0.23113</cdr:y>
    </cdr:to>
    <cdr:sp macro="" textlink="">
      <cdr:nvSpPr>
        <cdr:cNvPr id="6" name="pole tekstowe 1"/>
        <cdr:cNvSpPr txBox="1"/>
      </cdr:nvSpPr>
      <cdr:spPr>
        <a:xfrm xmlns:a="http://schemas.openxmlformats.org/drawingml/2006/main">
          <a:off x="864096" y="932367"/>
          <a:ext cx="432048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800" b="1" dirty="0" smtClean="0">
              <a:latin typeface="Arial" panose="020B0604020202020204" pitchFamily="34" charset="0"/>
              <a:cs typeface="Arial" panose="020B0604020202020204" pitchFamily="34" charset="0"/>
            </a:rPr>
            <a:t> 242</a:t>
          </a:r>
        </a:p>
      </cdr:txBody>
    </cdr:sp>
  </cdr:relSizeAnchor>
  <cdr:relSizeAnchor xmlns:cdr="http://schemas.openxmlformats.org/drawingml/2006/chartDrawing">
    <cdr:from>
      <cdr:x>0.39344</cdr:x>
      <cdr:y>0.15867</cdr:y>
    </cdr:from>
    <cdr:to>
      <cdr:x>0.4918</cdr:x>
      <cdr:y>0.20215</cdr:y>
    </cdr:to>
    <cdr:sp macro="" textlink="">
      <cdr:nvSpPr>
        <cdr:cNvPr id="7" name="pole tekstowe 1"/>
        <cdr:cNvSpPr txBox="1"/>
      </cdr:nvSpPr>
      <cdr:spPr>
        <a:xfrm xmlns:a="http://schemas.openxmlformats.org/drawingml/2006/main">
          <a:off x="1728192" y="788351"/>
          <a:ext cx="432048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800" b="1" dirty="0" smtClean="0">
              <a:latin typeface="Arial" panose="020B0604020202020204" pitchFamily="34" charset="0"/>
              <a:cs typeface="Arial" panose="020B0604020202020204" pitchFamily="34" charset="0"/>
            </a:rPr>
            <a:t> 266</a:t>
          </a:r>
        </a:p>
      </cdr:txBody>
    </cdr:sp>
  </cdr:relSizeAnchor>
  <cdr:relSizeAnchor xmlns:cdr="http://schemas.openxmlformats.org/drawingml/2006/chartDrawing">
    <cdr:from>
      <cdr:x>0.48998</cdr:x>
      <cdr:y>0.12968</cdr:y>
    </cdr:from>
    <cdr:to>
      <cdr:x>0.57923</cdr:x>
      <cdr:y>0.17316</cdr:y>
    </cdr:to>
    <cdr:sp macro="" textlink="">
      <cdr:nvSpPr>
        <cdr:cNvPr id="8" name="pole tekstowe 1"/>
        <cdr:cNvSpPr txBox="1"/>
      </cdr:nvSpPr>
      <cdr:spPr>
        <a:xfrm xmlns:a="http://schemas.openxmlformats.org/drawingml/2006/main">
          <a:off x="2152222" y="644335"/>
          <a:ext cx="392041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800" b="1" dirty="0" smtClean="0">
              <a:latin typeface="Arial" panose="020B0604020202020204" pitchFamily="34" charset="0"/>
              <a:cs typeface="Arial" panose="020B0604020202020204" pitchFamily="34" charset="0"/>
            </a:rPr>
            <a:t> 293</a:t>
          </a:r>
        </a:p>
      </cdr:txBody>
    </cdr:sp>
  </cdr:relSizeAnchor>
  <cdr:relSizeAnchor xmlns:cdr="http://schemas.openxmlformats.org/drawingml/2006/chartDrawing">
    <cdr:from>
      <cdr:x>0.56093</cdr:x>
      <cdr:y>0.09524</cdr:y>
    </cdr:from>
    <cdr:to>
      <cdr:x>0.65018</cdr:x>
      <cdr:y>0.13872</cdr:y>
    </cdr:to>
    <cdr:sp macro="" textlink="">
      <cdr:nvSpPr>
        <cdr:cNvPr id="9" name="pole tekstowe 1"/>
        <cdr:cNvSpPr txBox="1"/>
      </cdr:nvSpPr>
      <cdr:spPr>
        <a:xfrm xmlns:a="http://schemas.openxmlformats.org/drawingml/2006/main">
          <a:off x="2483768" y="432048"/>
          <a:ext cx="395209" cy="197239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800" b="1" dirty="0" smtClean="0">
              <a:latin typeface="Arial" panose="020B0604020202020204" pitchFamily="34" charset="0"/>
              <a:cs typeface="Arial" panose="020B0604020202020204" pitchFamily="34" charset="0"/>
            </a:rPr>
            <a:t> 317</a:t>
          </a:r>
        </a:p>
      </cdr:txBody>
    </cdr:sp>
  </cdr:relSizeAnchor>
  <cdr:relSizeAnchor xmlns:cdr="http://schemas.openxmlformats.org/drawingml/2006/chartDrawing">
    <cdr:from>
      <cdr:x>0.67213</cdr:x>
      <cdr:y>0.17757</cdr:y>
    </cdr:from>
    <cdr:to>
      <cdr:x>0.86885</cdr:x>
      <cdr:y>0.22222</cdr:y>
    </cdr:to>
    <cdr:sp macro="" textlink="">
      <cdr:nvSpPr>
        <cdr:cNvPr id="10" name="pole tekstowe 1"/>
        <cdr:cNvSpPr txBox="1"/>
      </cdr:nvSpPr>
      <cdr:spPr>
        <a:xfrm xmlns:a="http://schemas.openxmlformats.org/drawingml/2006/main">
          <a:off x="2976186" y="805539"/>
          <a:ext cx="871079" cy="20257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800" b="1" dirty="0" smtClean="0">
              <a:latin typeface="Arial" panose="020B0604020202020204" pitchFamily="34" charset="0"/>
              <a:cs typeface="Arial" panose="020B0604020202020204" pitchFamily="34" charset="0"/>
            </a:rPr>
            <a:t> Ilość łącznie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87CC8E-1DDC-4D05-9994-342337148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56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5174BA-A63D-44B5-9EE9-A98F5B0BF0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1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8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31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5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Miejscowość</a:t>
            </a:r>
            <a:r>
              <a:rPr lang="en-US" dirty="0" smtClean="0"/>
              <a:t>,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0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2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385366"/>
            <a:ext cx="8515672" cy="506797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2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12776"/>
            <a:ext cx="8515672" cy="5040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5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3048000" cy="5344578"/>
          </a:xfrm>
          <a:prstGeom prst="rect">
            <a:avLst/>
          </a:prstGeom>
          <a:solidFill>
            <a:srgbClr val="0A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2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3048000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4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2916238" y="1252603"/>
            <a:ext cx="131762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7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4572000" cy="5344578"/>
          </a:xfrm>
          <a:prstGeom prst="rect">
            <a:avLst/>
          </a:prstGeom>
          <a:solidFill>
            <a:srgbClr val="0A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2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0" y="1252603"/>
            <a:ext cx="4572000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6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4506119" y="1252603"/>
            <a:ext cx="131762" cy="5344578"/>
          </a:xfrm>
          <a:prstGeom prst="rect">
            <a:avLst/>
          </a:prstGeom>
          <a:pattFill prst="dkDnDiag">
            <a:fgClr>
              <a:schemeClr val="tx1"/>
            </a:fgClr>
            <a:bgClr>
              <a:srgbClr val="CDCFD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406900"/>
            <a:ext cx="851567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1567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8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5192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14750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0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783"/>
            <a:ext cx="7139136" cy="865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0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20275" y="1412776"/>
            <a:ext cx="1838325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412776"/>
            <a:ext cx="6643464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0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7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2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2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60253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0182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730104"/>
            <a:ext cx="3008313" cy="372323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401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14401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4401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385366"/>
            <a:ext cx="8515672" cy="506797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20272" y="1412776"/>
            <a:ext cx="1838325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412776"/>
            <a:ext cx="6643464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41463" y="3154363"/>
            <a:ext cx="6102350" cy="1176337"/>
          </a:xfrm>
        </p:spPr>
        <p:txBody>
          <a:bodyPr lIns="100012" tIns="49212" rIns="100012" bIns="49212"/>
          <a:lstStyle>
            <a:lvl1pPr algn="ctr">
              <a:lnSpc>
                <a:spcPct val="105000"/>
              </a:lnSpc>
              <a:defRPr sz="31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384592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F272E-4F58-41CD-97E6-3BF790C2EC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4342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CA470-8D59-4D6C-8F8B-EC4BA82935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3384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6213" y="1544638"/>
            <a:ext cx="4268787" cy="443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97400" y="1544638"/>
            <a:ext cx="4270375" cy="443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1EA42-63FF-4E16-85D8-123793C504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187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89419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CC062-AC53-4FC4-92AA-C022A49AE8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5030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5A7EC-7C6A-4C6C-B7EF-ADB725188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971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09B2A-EAC1-4B99-AE0E-30D6A098FB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1493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14BED-35B1-41E8-A3FB-9EF8198538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7302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91B72-CBF4-437E-92CB-2993CA5A02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7742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773FC-08F6-4AB6-A00C-A476DB80DB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1203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96075" y="531813"/>
            <a:ext cx="2171700" cy="54483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76213" y="531813"/>
            <a:ext cx="6367462" cy="54483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58FDE-6273-45B5-A558-A1DB1785A3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7329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76213" y="531813"/>
            <a:ext cx="8691562" cy="5448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53D99-D0E1-4E45-822F-416480ED2F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198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040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0064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3658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1032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169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aby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tytułu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aby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1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12776"/>
            <a:ext cx="8515672" cy="5040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9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12776"/>
            <a:ext cx="8515672" cy="5040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406900"/>
            <a:ext cx="851567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1567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0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5192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14750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783"/>
            <a:ext cx="7139136" cy="865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9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7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3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60253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0182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730104"/>
            <a:ext cx="3008313" cy="372323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401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14401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4401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5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385366"/>
            <a:ext cx="8515672" cy="506797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20272" y="1412776"/>
            <a:ext cx="1838325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412776"/>
            <a:ext cx="6643464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1026" name="Picture 2" descr="C:\Users\Kuba\Documents\PRACA\PGNiG\10lat\Logotyp\PNG\kolory manual\10 Lat PGNiG Logotyp-03 copyD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315469" y="2195601"/>
            <a:ext cx="6555612" cy="1029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10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406906"/>
            <a:ext cx="851567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1567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3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12776"/>
            <a:ext cx="8515672" cy="5040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406900"/>
            <a:ext cx="851567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1567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5192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14750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7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783"/>
            <a:ext cx="7139136" cy="865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4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7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8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60253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0182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730104"/>
            <a:ext cx="3008313" cy="372323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401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14401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4401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3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385366"/>
            <a:ext cx="8515672" cy="506797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9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20272" y="1412776"/>
            <a:ext cx="1838325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412776"/>
            <a:ext cx="6643464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6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2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5192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14750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1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2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3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12776"/>
            <a:ext cx="8515672" cy="5040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3048000" cy="5344578"/>
          </a:xfrm>
          <a:prstGeom prst="rect">
            <a:avLst/>
          </a:prstGeom>
          <a:solidFill>
            <a:srgbClr val="0A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1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3048000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4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2916238" y="1252603"/>
            <a:ext cx="131762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4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4572000" cy="5344578"/>
          </a:xfrm>
          <a:prstGeom prst="rect">
            <a:avLst/>
          </a:prstGeom>
          <a:solidFill>
            <a:srgbClr val="0A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0" y="1252603"/>
            <a:ext cx="4572000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0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4506119" y="1252603"/>
            <a:ext cx="131762" cy="5344578"/>
          </a:xfrm>
          <a:prstGeom prst="rect">
            <a:avLst/>
          </a:prstGeom>
          <a:pattFill prst="dkDnDiag">
            <a:fgClr>
              <a:schemeClr val="tx1"/>
            </a:fgClr>
            <a:bgClr>
              <a:srgbClr val="CDCFD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783"/>
            <a:ext cx="7139136" cy="865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6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406900"/>
            <a:ext cx="851567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1567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8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5192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14750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783"/>
            <a:ext cx="7139136" cy="865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7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7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60253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0182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730104"/>
            <a:ext cx="3008313" cy="372323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401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14401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4401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2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385366"/>
            <a:ext cx="8515672" cy="506797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0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20272" y="1412776"/>
            <a:ext cx="1838325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412776"/>
            <a:ext cx="6643464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4" y="152400"/>
            <a:ext cx="7219527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1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12776"/>
            <a:ext cx="8515672" cy="5040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0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3048000" cy="5344578"/>
          </a:xfrm>
          <a:prstGeom prst="rect">
            <a:avLst/>
          </a:prstGeom>
          <a:solidFill>
            <a:srgbClr val="0A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7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3048000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3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2916238" y="1252603"/>
            <a:ext cx="131762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9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4572000" cy="5344578"/>
          </a:xfrm>
          <a:prstGeom prst="rect">
            <a:avLst/>
          </a:prstGeom>
          <a:solidFill>
            <a:srgbClr val="0A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9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0" y="1252603"/>
            <a:ext cx="4572000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7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4506119" y="1252603"/>
            <a:ext cx="131762" cy="5344578"/>
          </a:xfrm>
          <a:prstGeom prst="rect">
            <a:avLst/>
          </a:prstGeom>
          <a:pattFill prst="dkDnDiag">
            <a:fgClr>
              <a:schemeClr val="tx1"/>
            </a:fgClr>
            <a:bgClr>
              <a:srgbClr val="CDCFD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1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406900"/>
            <a:ext cx="851567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1567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6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6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5192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14750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0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783"/>
            <a:ext cx="7139136" cy="865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7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7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60253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0182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730104"/>
            <a:ext cx="3008313" cy="372323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4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401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14401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4401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7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385366"/>
            <a:ext cx="8515672" cy="506797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2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20272" y="1412776"/>
            <a:ext cx="1838325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412776"/>
            <a:ext cx="6643464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7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2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60253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1435100"/>
            <a:ext cx="5111750" cy="50182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730110"/>
            <a:ext cx="3008313" cy="372323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9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12776"/>
            <a:ext cx="8515672" cy="5040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3048000" cy="5344578"/>
          </a:xfrm>
          <a:prstGeom prst="rect">
            <a:avLst/>
          </a:prstGeom>
          <a:solidFill>
            <a:srgbClr val="0A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3048000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2916238" y="1252603"/>
            <a:ext cx="131762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7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0" y="1252603"/>
            <a:ext cx="4572000" cy="5344578"/>
          </a:xfrm>
          <a:prstGeom prst="rect">
            <a:avLst/>
          </a:prstGeom>
          <a:solidFill>
            <a:srgbClr val="0A1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3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0" y="1252603"/>
            <a:ext cx="4572000" cy="5344578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8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4506119" y="1252603"/>
            <a:ext cx="131762" cy="5344578"/>
          </a:xfrm>
          <a:prstGeom prst="rect">
            <a:avLst/>
          </a:prstGeom>
          <a:pattFill prst="dkDnDiag">
            <a:fgClr>
              <a:schemeClr val="tx1"/>
            </a:fgClr>
            <a:bgClr>
              <a:srgbClr val="CDCFD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buClr>
                <a:srgbClr val="FF6309"/>
              </a:buCl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0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406900"/>
            <a:ext cx="851567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2906713"/>
            <a:ext cx="851567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0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4195192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14750" cy="5040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0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401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14401" y="1412778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4401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9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783"/>
            <a:ext cx="7139136" cy="865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7352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2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219527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7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60253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01823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730104"/>
            <a:ext cx="3008313" cy="372323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401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14401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4401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7147520" cy="941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385366"/>
            <a:ext cx="8515672" cy="506797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8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20272" y="1412776"/>
            <a:ext cx="1838325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1412776"/>
            <a:ext cx="6643464" cy="504056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1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1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5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3890202"/>
            <a:ext cx="8493770" cy="12541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229200"/>
            <a:ext cx="8496944" cy="7921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084738"/>
            <a:ext cx="3455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>
                <a:solidFill>
                  <a:srgbClr val="0A1D64"/>
                </a:solidFill>
              </a:rPr>
              <a:t>Miejscowość</a:t>
            </a:r>
            <a:r>
              <a:rPr lang="en-US" dirty="0" smtClean="0">
                <a:solidFill>
                  <a:srgbClr val="0A1D64"/>
                </a:solidFill>
              </a:rPr>
              <a:t>, Data</a:t>
            </a:r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vmlDrawing" Target="../drawings/vmlDrawing3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.bin"/><Relationship Id="rId5" Type="http://schemas.openxmlformats.org/officeDocument/2006/relationships/vmlDrawing" Target="../drawings/vmlDrawing2.vml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52400"/>
            <a:ext cx="7003504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tytułu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776"/>
            <a:ext cx="8515672" cy="49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6" name="Prostokąt 5"/>
          <p:cNvSpPr/>
          <p:nvPr/>
        </p:nvSpPr>
        <p:spPr>
          <a:xfrm>
            <a:off x="0" y="6596906"/>
            <a:ext cx="9144000" cy="261094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201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900113" indent="-1936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5209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9781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4353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325" y="6061075"/>
          <a:ext cx="90487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CorelPhotoPaint.Image.11" r:id="rId15" imgW="9155556" imgH="812412" progId="">
                  <p:embed/>
                </p:oleObj>
              </mc:Choice>
              <mc:Fallback>
                <p:oleObj name="CorelPhotoPaint.Image.11" r:id="rId15" imgW="9155556" imgH="8124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6061075"/>
                        <a:ext cx="90487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C704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213" y="1544638"/>
            <a:ext cx="8691562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52" tIns="49576" rIns="99152" bIns="49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Click to edit Master text styles</a:t>
            </a:r>
          </a:p>
          <a:p>
            <a:pPr lvl="2"/>
            <a:r>
              <a:rPr lang="en-GB" smtClean="0"/>
              <a:t>Click to edit Master text styles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213" y="531813"/>
            <a:ext cx="86899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52" tIns="49576" rIns="99152" bIns="49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81775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6" tIns="48118" rIns="96236" bIns="481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94173"/>
                </a:solidFill>
              </a:defRPr>
            </a:lvl1pPr>
          </a:lstStyle>
          <a:p>
            <a:pPr algn="ctr" eaLnBrk="0" hangingPunct="0"/>
            <a:fld id="{63363F9F-87F5-41EE-9FE2-2DE80EB59543}" type="slidenum">
              <a:rPr lang="en-GB"/>
              <a:pPr algn="ctr" eaLnBrk="0" hangingPunct="0"/>
              <a:t>‹#›</a:t>
            </a:fld>
            <a:endParaRPr lang="en-GB"/>
          </a:p>
        </p:txBody>
      </p:sp>
      <p:sp>
        <p:nvSpPr>
          <p:cNvPr id="30727" name="Line 7"/>
          <p:cNvSpPr>
            <a:spLocks noChangeShapeType="1"/>
          </p:cNvSpPr>
          <p:nvPr userDrawn="1"/>
        </p:nvSpPr>
        <p:spPr bwMode="auto">
          <a:xfrm>
            <a:off x="179388" y="765175"/>
            <a:ext cx="8713787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/>
  <p:hf hdr="0" ftr="0" dt="0"/>
  <p:txStyles>
    <p:titleStyle>
      <a:lvl1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+mj-lt"/>
          <a:ea typeface="+mj-ea"/>
          <a:cs typeface="+mj-cs"/>
        </a:defRPr>
      </a:lvl1pPr>
      <a:lvl2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Arial" charset="0"/>
        </a:defRPr>
      </a:lvl2pPr>
      <a:lvl3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Arial" charset="0"/>
        </a:defRPr>
      </a:lvl3pPr>
      <a:lvl4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Arial" charset="0"/>
        </a:defRPr>
      </a:lvl4pPr>
      <a:lvl5pPr algn="l" defTabSz="107315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Arial" charset="0"/>
        </a:defRPr>
      </a:lvl5pPr>
      <a:lvl6pPr marL="457200" algn="l" defTabSz="1073150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Arial" charset="0"/>
        </a:defRPr>
      </a:lvl6pPr>
      <a:lvl7pPr marL="914400" algn="l" defTabSz="1073150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Arial" charset="0"/>
        </a:defRPr>
      </a:lvl7pPr>
      <a:lvl8pPr marL="1371600" algn="l" defTabSz="1073150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Arial" charset="0"/>
        </a:defRPr>
      </a:lvl8pPr>
      <a:lvl9pPr marL="1828800" algn="l" defTabSz="1073150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latin typeface="Arial" charset="0"/>
        </a:defRPr>
      </a:lvl9pPr>
    </p:titleStyle>
    <p:bodyStyle>
      <a:lvl1pPr marL="219075" indent="-219075" algn="l" defTabSz="1073150" rtl="0" eaLnBrk="0" fontAlgn="base" hangingPunct="0">
        <a:lnSpc>
          <a:spcPct val="105000"/>
        </a:lnSpc>
        <a:spcBef>
          <a:spcPct val="78000"/>
        </a:spcBef>
        <a:spcAft>
          <a:spcPct val="0"/>
        </a:spcAft>
        <a:buClr>
          <a:srgbClr val="EF7D21"/>
        </a:buClr>
        <a:buFont typeface="Symbol" pitchFamily="18" charset="2"/>
        <a:buChar char="·"/>
        <a:defRPr b="1">
          <a:solidFill>
            <a:srgbClr val="003C84"/>
          </a:solidFill>
          <a:latin typeface="+mn-lt"/>
          <a:ea typeface="+mn-ea"/>
          <a:cs typeface="+mn-cs"/>
        </a:defRPr>
      </a:lvl1pPr>
      <a:lvl2pPr marL="419100" indent="-198438" algn="l" defTabSz="1073150" rtl="0" eaLnBrk="0" fontAlgn="base" hangingPunct="0">
        <a:spcBef>
          <a:spcPct val="39000"/>
        </a:spcBef>
        <a:spcAft>
          <a:spcPct val="0"/>
        </a:spcAft>
        <a:buClr>
          <a:srgbClr val="EF7D21"/>
        </a:buClr>
        <a:buChar char="–"/>
        <a:defRPr sz="1600" b="1">
          <a:solidFill>
            <a:srgbClr val="003C84"/>
          </a:solidFill>
          <a:latin typeface="+mn-lt"/>
        </a:defRPr>
      </a:lvl2pPr>
      <a:lvl3pPr marL="619125" indent="-198438" algn="l" defTabSz="1073150" rtl="0" eaLnBrk="0" fontAlgn="base" hangingPunct="0">
        <a:spcBef>
          <a:spcPct val="32000"/>
        </a:spcBef>
        <a:spcAft>
          <a:spcPct val="0"/>
        </a:spcAft>
        <a:buClr>
          <a:srgbClr val="EF7D21"/>
        </a:buClr>
        <a:buChar char="–"/>
        <a:defRPr sz="1400" b="1">
          <a:solidFill>
            <a:srgbClr val="003C84"/>
          </a:solidFill>
          <a:latin typeface="+mn-lt"/>
        </a:defRPr>
      </a:lvl3pPr>
      <a:lvl4pPr marL="2343150" indent="-247650" algn="l" defTabSz="1073150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itchFamily="18" charset="0"/>
        </a:defRPr>
      </a:lvl4pPr>
      <a:lvl5pPr marL="2771775" indent="-238125" algn="l" defTabSz="1073150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5pPr>
      <a:lvl6pPr marL="3228975" indent="-238125" algn="l" defTabSz="1073150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6pPr>
      <a:lvl7pPr marL="3686175" indent="-238125" algn="l" defTabSz="1073150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7pPr>
      <a:lvl8pPr marL="4143375" indent="-238125" algn="l" defTabSz="1073150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8pPr>
      <a:lvl9pPr marL="4600575" indent="-238125" algn="l" defTabSz="1073150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935003"/>
              </p:ext>
            </p:extLst>
          </p:nvPr>
        </p:nvGraphicFramePr>
        <p:xfrm>
          <a:off x="60327" y="6061083"/>
          <a:ext cx="90487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CorelPhotoPaint.Image.11" r:id="rId6" imgW="9155556" imgH="812412" progId="">
                  <p:embed/>
                </p:oleObj>
              </mc:Choice>
              <mc:Fallback>
                <p:oleObj name="CorelPhotoPaint.Image.11" r:id="rId6" imgW="9155556" imgH="8124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7" y="6061083"/>
                        <a:ext cx="90487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C704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17992" y="1088740"/>
            <a:ext cx="8507077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pl-PL" sz="90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177094" y="6543017"/>
            <a:ext cx="415925" cy="276225"/>
          </a:xfrm>
          <a:prstGeom prst="rect">
            <a:avLst/>
          </a:prstGeom>
        </p:spPr>
        <p:txBody>
          <a:bodyPr lIns="91431" tIns="45715" rIns="91431" bIns="45715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956219F-8A7A-4625-8EB5-A4EAA0E7001E}" type="slidenum">
              <a:rPr lang="en-US" smtClean="0">
                <a:solidFill>
                  <a:srgbClr val="0A1D64"/>
                </a:solidFill>
              </a:rPr>
              <a:pPr algn="r">
                <a:defRPr/>
              </a:pPr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7918" name="Obraz 3" descr="W:\PGNiG_szablony_word\papiery firmowe\naglowki i stopki\4.3.1 RGB stopka.png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 r="26995" b="85880"/>
          <a:stretch/>
        </p:blipFill>
        <p:spPr bwMode="auto">
          <a:xfrm>
            <a:off x="1415070" y="6433994"/>
            <a:ext cx="7709538" cy="1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19" name="Obraz 1" descr="W:\PGNiG_szablony_word\papiery firmowe\naglowki i stopki\4.3.1 RGB naglowek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13581" r="37733" b="22458"/>
          <a:stretch/>
        </p:blipFill>
        <p:spPr bwMode="auto">
          <a:xfrm>
            <a:off x="246624" y="6101298"/>
            <a:ext cx="1030650" cy="7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/>
  <p:hf hdr="0" ftr="0" dt="0"/>
  <p:txStyles>
    <p:titleStyle>
      <a:lvl1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154" algn="l" defTabSz="1073041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307" algn="l" defTabSz="1073041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461" algn="l" defTabSz="1073041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614" algn="l" defTabSz="1073041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19052" indent="-219052" algn="l" defTabSz="1073041" rtl="0" eaLnBrk="0" fontAlgn="base" hangingPunct="0">
        <a:lnSpc>
          <a:spcPct val="105000"/>
        </a:lnSpc>
        <a:spcBef>
          <a:spcPct val="78000"/>
        </a:spcBef>
        <a:spcAft>
          <a:spcPct val="0"/>
        </a:spcAft>
        <a:buClr>
          <a:srgbClr val="EF7D21"/>
        </a:buClr>
        <a:buFont typeface="Wingdings" pitchFamily="2" charset="2"/>
        <a:buChar char="§"/>
        <a:defRPr b="1">
          <a:solidFill>
            <a:srgbClr val="003C84"/>
          </a:solidFill>
          <a:latin typeface="+mn-lt"/>
          <a:ea typeface="+mn-ea"/>
          <a:cs typeface="+mn-cs"/>
        </a:defRPr>
      </a:lvl1pPr>
      <a:lvl2pPr marL="419057" indent="-198418" algn="l" defTabSz="1073041" rtl="0" eaLnBrk="0" fontAlgn="base" hangingPunct="0">
        <a:spcBef>
          <a:spcPct val="39000"/>
        </a:spcBef>
        <a:spcAft>
          <a:spcPct val="0"/>
        </a:spcAft>
        <a:buClr>
          <a:srgbClr val="EF7D21"/>
        </a:buClr>
        <a:buFont typeface="Wingdings" pitchFamily="2" charset="2"/>
        <a:buChar char="§"/>
        <a:defRPr sz="1600" b="1">
          <a:solidFill>
            <a:srgbClr val="003C84"/>
          </a:solidFill>
          <a:latin typeface="+mn-lt"/>
        </a:defRPr>
      </a:lvl2pPr>
      <a:lvl3pPr marL="619062" indent="-198418" algn="l" defTabSz="1073041" rtl="0" eaLnBrk="0" fontAlgn="base" hangingPunct="0">
        <a:spcBef>
          <a:spcPct val="32000"/>
        </a:spcBef>
        <a:spcAft>
          <a:spcPct val="0"/>
        </a:spcAft>
        <a:buClr>
          <a:srgbClr val="EF7D21"/>
        </a:buClr>
        <a:buFont typeface="Wingdings" pitchFamily="2" charset="2"/>
        <a:buChar char="§"/>
        <a:defRPr sz="1400" b="1">
          <a:solidFill>
            <a:srgbClr val="003C84"/>
          </a:solidFill>
          <a:latin typeface="+mn-lt"/>
        </a:defRPr>
      </a:lvl3pPr>
      <a:lvl4pPr marL="2342912" indent="-247624" algn="l" defTabSz="1073041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itchFamily="18" charset="0"/>
        </a:defRPr>
      </a:lvl4pPr>
      <a:lvl5pPr marL="2771493" indent="-238101" algn="l" defTabSz="1073041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5pPr>
      <a:lvl6pPr marL="3228646" indent="-238101" algn="l" defTabSz="1073041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6pPr>
      <a:lvl7pPr marL="3685799" indent="-238101" algn="l" defTabSz="1073041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7pPr>
      <a:lvl8pPr marL="4142953" indent="-238101" algn="l" defTabSz="1073041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8pPr>
      <a:lvl9pPr marL="4600106" indent="-238101" algn="l" defTabSz="1073041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398267"/>
              </p:ext>
            </p:extLst>
          </p:nvPr>
        </p:nvGraphicFramePr>
        <p:xfrm>
          <a:off x="60327" y="6061079"/>
          <a:ext cx="90487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CorelPhotoPaint.Image.11" r:id="rId6" imgW="9155556" imgH="812412" progId="">
                  <p:embed/>
                </p:oleObj>
              </mc:Choice>
              <mc:Fallback>
                <p:oleObj name="CorelPhotoPaint.Image.11" r:id="rId6" imgW="9155556" imgH="8124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7" y="6061079"/>
                        <a:ext cx="90487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C704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17990" y="1088740"/>
            <a:ext cx="8507077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pl-PL" sz="90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177092" y="6543013"/>
            <a:ext cx="415925" cy="276225"/>
          </a:xfrm>
          <a:prstGeom prst="rect">
            <a:avLst/>
          </a:prstGeom>
        </p:spPr>
        <p:txBody>
          <a:bodyPr lIns="91431" tIns="45715" rIns="91431" bIns="45715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956219F-8A7A-4625-8EB5-A4EAA0E7001E}" type="slidenum">
              <a:rPr lang="en-US" smtClean="0">
                <a:solidFill>
                  <a:srgbClr val="0A1D64"/>
                </a:solidFill>
              </a:rPr>
              <a:pPr algn="r">
                <a:defRPr/>
              </a:pPr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7918" name="Obraz 3" descr="W:\PGNiG_szablony_word\papiery firmowe\naglowki i stopki\4.3.1 RGB stopka.png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 r="26995" b="85880"/>
          <a:stretch/>
        </p:blipFill>
        <p:spPr bwMode="auto">
          <a:xfrm>
            <a:off x="1415070" y="6433990"/>
            <a:ext cx="7709538" cy="1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19" name="Obraz 1" descr="W:\PGNiG_szablony_word\papiery firmowe\naglowki i stopki\4.3.1 RGB naglowek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13581" r="37733" b="22458"/>
          <a:stretch/>
        </p:blipFill>
        <p:spPr bwMode="auto">
          <a:xfrm>
            <a:off x="246624" y="6101298"/>
            <a:ext cx="1030650" cy="7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4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/>
  <p:hf hdr="0" ftr="0" dt="0"/>
  <p:txStyles>
    <p:titleStyle>
      <a:lvl1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defTabSz="1073041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2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154" algn="l" defTabSz="1073041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307" algn="l" defTabSz="1073041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461" algn="l" defTabSz="1073041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614" algn="l" defTabSz="1073041" rtl="0" fontAlgn="base">
        <a:lnSpc>
          <a:spcPct val="98000"/>
        </a:lnSpc>
        <a:spcBef>
          <a:spcPct val="0"/>
        </a:spcBef>
        <a:spcAft>
          <a:spcPct val="0"/>
        </a:spcAft>
        <a:defRPr sz="2600" b="1">
          <a:solidFill>
            <a:srgbClr val="003C84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19052" indent="-219052" algn="l" defTabSz="1073041" rtl="0" eaLnBrk="0" fontAlgn="base" hangingPunct="0">
        <a:lnSpc>
          <a:spcPct val="105000"/>
        </a:lnSpc>
        <a:spcBef>
          <a:spcPct val="78000"/>
        </a:spcBef>
        <a:spcAft>
          <a:spcPct val="0"/>
        </a:spcAft>
        <a:buClr>
          <a:srgbClr val="EF7D21"/>
        </a:buClr>
        <a:buFont typeface="Wingdings" pitchFamily="2" charset="2"/>
        <a:buChar char="§"/>
        <a:defRPr b="1">
          <a:solidFill>
            <a:srgbClr val="003C84"/>
          </a:solidFill>
          <a:latin typeface="+mn-lt"/>
          <a:ea typeface="+mn-ea"/>
          <a:cs typeface="+mn-cs"/>
        </a:defRPr>
      </a:lvl1pPr>
      <a:lvl2pPr marL="419057" indent="-198418" algn="l" defTabSz="1073041" rtl="0" eaLnBrk="0" fontAlgn="base" hangingPunct="0">
        <a:spcBef>
          <a:spcPct val="39000"/>
        </a:spcBef>
        <a:spcAft>
          <a:spcPct val="0"/>
        </a:spcAft>
        <a:buClr>
          <a:srgbClr val="EF7D21"/>
        </a:buClr>
        <a:buFont typeface="Wingdings" pitchFamily="2" charset="2"/>
        <a:buChar char="§"/>
        <a:defRPr sz="1600" b="1">
          <a:solidFill>
            <a:srgbClr val="003C84"/>
          </a:solidFill>
          <a:latin typeface="+mn-lt"/>
        </a:defRPr>
      </a:lvl2pPr>
      <a:lvl3pPr marL="619062" indent="-198418" algn="l" defTabSz="1073041" rtl="0" eaLnBrk="0" fontAlgn="base" hangingPunct="0">
        <a:spcBef>
          <a:spcPct val="32000"/>
        </a:spcBef>
        <a:spcAft>
          <a:spcPct val="0"/>
        </a:spcAft>
        <a:buClr>
          <a:srgbClr val="EF7D21"/>
        </a:buClr>
        <a:buFont typeface="Wingdings" pitchFamily="2" charset="2"/>
        <a:buChar char="§"/>
        <a:defRPr sz="1400" b="1">
          <a:solidFill>
            <a:srgbClr val="003C84"/>
          </a:solidFill>
          <a:latin typeface="+mn-lt"/>
        </a:defRPr>
      </a:lvl3pPr>
      <a:lvl4pPr marL="2342912" indent="-247624" algn="l" defTabSz="1073041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itchFamily="18" charset="0"/>
        </a:defRPr>
      </a:lvl4pPr>
      <a:lvl5pPr marL="2771493" indent="-238101" algn="l" defTabSz="1073041" rtl="0" eaLnBrk="0" fontAlgn="base" hangingPunct="0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5pPr>
      <a:lvl6pPr marL="3228646" indent="-238101" algn="l" defTabSz="1073041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6pPr>
      <a:lvl7pPr marL="3685799" indent="-238101" algn="l" defTabSz="1073041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7pPr>
      <a:lvl8pPr marL="4142953" indent="-238101" algn="l" defTabSz="1073041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8pPr>
      <a:lvl9pPr marL="4600106" indent="-238101" algn="l" defTabSz="1073041" rtl="0" fontAlgn="base">
        <a:lnSpc>
          <a:spcPts val="16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52400"/>
            <a:ext cx="7003504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tytułu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776"/>
            <a:ext cx="8515672" cy="49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6" name="Prostokąt 5"/>
          <p:cNvSpPr/>
          <p:nvPr userDrawn="1"/>
        </p:nvSpPr>
        <p:spPr>
          <a:xfrm>
            <a:off x="0" y="6596906"/>
            <a:ext cx="9144000" cy="261094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01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fontAlgn="base">
        <a:spcBef>
          <a:spcPct val="20000"/>
        </a:spcBef>
        <a:spcAft>
          <a:spcPct val="500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900113" indent="-193675" algn="l" rtl="0" fontAlgn="base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fontAlgn="base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5209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9781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4353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1239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52400"/>
            <a:ext cx="7003504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tytułu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776"/>
            <a:ext cx="8515672" cy="49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6" name="Prostokąt 5"/>
          <p:cNvSpPr/>
          <p:nvPr/>
        </p:nvSpPr>
        <p:spPr>
          <a:xfrm>
            <a:off x="0" y="6596906"/>
            <a:ext cx="9144000" cy="261094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10" name="Picture 2" descr="C:\Users\Kuba\Documents\PRACA\PGNiG\10lat\Logotyp\PNG\kolory manual\10 Lat PGNiG Logotyp-04 copyD.png"/>
          <p:cNvPicPr>
            <a:picLocks noChangeAspect="1" noChangeArrowheads="1"/>
          </p:cNvPicPr>
          <p:nvPr/>
        </p:nvPicPr>
        <p:blipFill>
          <a:blip r:embed="rId13" cstate="print"/>
          <a:srcRect b="37357"/>
          <a:stretch>
            <a:fillRect/>
          </a:stretch>
        </p:blipFill>
        <p:spPr bwMode="auto">
          <a:xfrm>
            <a:off x="7695139" y="254298"/>
            <a:ext cx="1165591" cy="65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127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900113" indent="-1936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5209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9781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4353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596907"/>
            <a:ext cx="9144000" cy="261094"/>
          </a:xfrm>
          <a:prstGeom prst="rect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1251857"/>
          </a:xfrm>
          <a:prstGeom prst="rect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52400"/>
            <a:ext cx="7003504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tytułu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776"/>
            <a:ext cx="8515672" cy="49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6" name="Prostokąt 5"/>
          <p:cNvSpPr/>
          <p:nvPr/>
        </p:nvSpPr>
        <p:spPr>
          <a:xfrm>
            <a:off x="0" y="6596906"/>
            <a:ext cx="9144000" cy="261094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67" y="151862"/>
            <a:ext cx="1170271" cy="9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22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900113" indent="-1936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5209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9781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4353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596907"/>
            <a:ext cx="9144000" cy="261094"/>
          </a:xfrm>
          <a:prstGeom prst="rect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1251857"/>
          </a:xfrm>
          <a:prstGeom prst="rect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52400"/>
            <a:ext cx="7003504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tytułu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776"/>
            <a:ext cx="8515672" cy="49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6" name="Prostokąt 5"/>
          <p:cNvSpPr/>
          <p:nvPr/>
        </p:nvSpPr>
        <p:spPr>
          <a:xfrm>
            <a:off x="0" y="6596906"/>
            <a:ext cx="9144000" cy="261094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67" y="151862"/>
            <a:ext cx="1170271" cy="9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41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900113" indent="-1936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5209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9781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4353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596907"/>
            <a:ext cx="9144000" cy="261094"/>
          </a:xfrm>
          <a:prstGeom prst="rect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1251857"/>
          </a:xfrm>
          <a:prstGeom prst="rect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52400"/>
            <a:ext cx="7003504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tytułu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776"/>
            <a:ext cx="8515672" cy="49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6" name="Prostokąt 5"/>
          <p:cNvSpPr/>
          <p:nvPr/>
        </p:nvSpPr>
        <p:spPr>
          <a:xfrm>
            <a:off x="0" y="6596906"/>
            <a:ext cx="9144000" cy="261094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67" y="151862"/>
            <a:ext cx="1170271" cy="9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7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900113" indent="-1936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5209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9781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4353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596907"/>
            <a:ext cx="9144000" cy="261094"/>
          </a:xfrm>
          <a:prstGeom prst="rect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1251857"/>
          </a:xfrm>
          <a:prstGeom prst="rect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52400"/>
            <a:ext cx="7003504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tytułu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776"/>
            <a:ext cx="8515672" cy="49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aby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6" name="Prostokąt 5"/>
          <p:cNvSpPr/>
          <p:nvPr/>
        </p:nvSpPr>
        <p:spPr>
          <a:xfrm>
            <a:off x="0" y="6596906"/>
            <a:ext cx="9144000" cy="261094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1143000" y="6596906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304800" y="6596906"/>
            <a:ext cx="685800" cy="144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BDD8-B327-4DD0-BB40-0563E435931D}" type="slidenum">
              <a:rPr lang="en-US" smtClean="0">
                <a:solidFill>
                  <a:srgbClr val="0A1D64"/>
                </a:solidFill>
              </a:rPr>
              <a:pPr/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67" y="151862"/>
            <a:ext cx="1170271" cy="9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8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900113" indent="-1936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5209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29781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4353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782638">
              <a:lnSpc>
                <a:spcPts val="4000"/>
              </a:lnSpc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defRPr/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Strategia rozwoju PGNiG SA </a:t>
            </a: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/>
            </a:r>
            <a:b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</a:b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na 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rzecz bezpieczeństwa energetycznego Polski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782638">
              <a:lnSpc>
                <a:spcPts val="4000"/>
              </a:lnSpc>
              <a:defRPr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16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maja 2016 roku</a:t>
            </a:r>
          </a:p>
        </p:txBody>
      </p:sp>
    </p:spTree>
    <p:extLst>
      <p:ext uri="{BB962C8B-B14F-4D97-AF65-F5344CB8AC3E}">
        <p14:creationId xmlns:p14="http://schemas.microsoft.com/office/powerpoint/2010/main" val="27769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245031" y="1520454"/>
            <a:ext cx="457518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Poza gazem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LNG</a:t>
            </a: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jedyne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niezależne od Rosji </a:t>
            </a: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dostawy gazu możliwe są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z Norwegii</a:t>
            </a: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  <a:p>
            <a:pPr marL="171450" marR="0" lvl="0" indent="-1714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PGNiG,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przy wsparciu Rządu</a:t>
            </a: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powraca do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rozmów z Norwegią i Danią </a:t>
            </a: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 możliwości budowy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korytarza bezpośrednich dostaw gazu </a:t>
            </a: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do Polski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z Norweskiego Szelfu Kontynentalnego</a:t>
            </a: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</a:t>
            </a:r>
          </a:p>
          <a:p>
            <a:pPr marL="171450" marR="0" lvl="0" indent="-1714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Gaz dla tego korytarza pochodzić może ze źródeł kontrolowanych przez PGNiG w Norwegii. </a:t>
            </a:r>
          </a:p>
          <a:p>
            <a:pPr marL="171450" marR="0" lvl="0" indent="-1714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PGNiG szacuje, iż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efektywna ekonomicznie </a:t>
            </a: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jest budowa infrastruktury z Norwegii </a:t>
            </a:r>
            <a:b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 przepustowości co najmniej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do 7 mld m3 gazu rocznie. </a:t>
            </a:r>
          </a:p>
          <a:p>
            <a:pPr marL="171450" marR="0" lvl="0" indent="-1714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Gaz norweski może trafiać </a:t>
            </a: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na rynki państw Europy Środkowej za pośrednictwem Polski. </a:t>
            </a:r>
          </a:p>
          <a:p>
            <a:pPr marL="171450" marR="0" lvl="0" indent="-17145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Inwestycja jest wykonalna przed 2020 r.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5" y="1509823"/>
            <a:ext cx="3495675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</p:spPr>
        <p:txBody>
          <a:bodyPr/>
          <a:lstStyle/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10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79567" cy="9413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>
                <a:solidFill>
                  <a:srgbClr val="002060"/>
                </a:solidFill>
              </a:rPr>
              <a:t>Budowa konkurencyjnego rynku gazu </a:t>
            </a:r>
            <a:r>
              <a:rPr lang="pl-PL" sz="2400" dirty="0" smtClean="0">
                <a:solidFill>
                  <a:srgbClr val="002060"/>
                </a:solidFill>
              </a:rPr>
              <a:t/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1400" b="0" dirty="0" smtClean="0">
                <a:solidFill>
                  <a:srgbClr val="002060"/>
                </a:solidFill>
              </a:rPr>
              <a:t>Niezależne </a:t>
            </a:r>
            <a:r>
              <a:rPr lang="pl-PL" sz="1400" b="0" dirty="0">
                <a:solidFill>
                  <a:srgbClr val="002060"/>
                </a:solidFill>
              </a:rPr>
              <a:t>od Rosji dostawy gazu możliwe są przez Terminal w Świnoujściu lub z Norwegii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604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2000" y="1305848"/>
            <a:ext cx="8640000" cy="27680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tabLst>
                <a:tab pos="0" algn="l"/>
              </a:tabLst>
            </a:pPr>
            <a:r>
              <a:rPr lang="pl-PL" sz="11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Będące już w posiadaniu PGNiG zasoby gazu pozwalają na dostawy gazu co najmniej do końca lat 2020 do Polski</a:t>
            </a:r>
            <a:endParaRPr lang="pl-PL" sz="11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154300" y="2932906"/>
            <a:ext cx="4597374" cy="365167"/>
          </a:xfrm>
          <a:prstGeom prst="homePlate">
            <a:avLst>
              <a:gd name="adj" fmla="val 26678"/>
            </a:avLst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Produkcja gazu ziemnego przez PUI (mld m3)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850" y="1636415"/>
            <a:ext cx="8496300" cy="1887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63" lvl="1" fontAlgn="auto"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PGNiG ma zabezpieczone portfolio wydobywcze gazu w Norwegii do 2030.</a:t>
            </a:r>
            <a:endParaRPr lang="pl-PL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09563" lvl="1" fontAlgn="auto"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Stabilna długoterminowa produkcja w oparciu o pięć różnych złóż.</a:t>
            </a:r>
            <a:endParaRPr lang="pl-PL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09563" lvl="1" fontAlgn="auto"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PGNiG nie wyklucza dalszych akwizycji na Norweskim Szelfie Kontynentalnym.</a:t>
            </a:r>
            <a:endParaRPr lang="pl-PL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09563" lvl="1" fontAlgn="auto"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Nowy korytarz dostaw pozwoli na większą ekspansję polskich spółek w Norwegii. </a:t>
            </a:r>
            <a:endParaRPr lang="pl-PL" sz="1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80971" y="3298073"/>
            <a:ext cx="8787229" cy="3299279"/>
            <a:chOff x="180971" y="2930071"/>
            <a:chExt cx="8787229" cy="3299279"/>
          </a:xfrm>
        </p:grpSpPr>
        <p:graphicFrame>
          <p:nvGraphicFramePr>
            <p:cNvPr id="11" name="Wykres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11544116"/>
                </p:ext>
              </p:extLst>
            </p:nvPr>
          </p:nvGraphicFramePr>
          <p:xfrm>
            <a:off x="653684" y="2930071"/>
            <a:ext cx="7836631" cy="32992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pole tekstowe 11"/>
            <p:cNvSpPr txBox="1"/>
            <p:nvPr/>
          </p:nvSpPr>
          <p:spPr>
            <a:xfrm>
              <a:off x="180971" y="2945492"/>
              <a:ext cx="14097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[mld m</a:t>
              </a:r>
              <a:r>
                <a:rPr kumimoji="0" lang="pl-PL" sz="1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3</a:t>
              </a:r>
              <a:r>
                <a:rPr kumimoji="0" lang="pl-P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]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7558499" y="2947759"/>
              <a:ext cx="14097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[mld m</a:t>
              </a:r>
              <a:r>
                <a:rPr kumimoji="0" lang="pl-PL" sz="10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3</a:t>
              </a:r>
              <a:r>
                <a:rPr kumimoji="0" lang="pl-P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]</a:t>
              </a:r>
            </a:p>
          </p:txBody>
        </p:sp>
      </p:grp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</p:spPr>
        <p:txBody>
          <a:bodyPr/>
          <a:lstStyle/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11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304801" y="152400"/>
            <a:ext cx="721952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kern="0" dirty="0">
                <a:solidFill>
                  <a:srgbClr val="002060"/>
                </a:solidFill>
              </a:rPr>
              <a:t>Budowa konkurencyjnego rynku gazu</a:t>
            </a:r>
            <a:r>
              <a:rPr lang="pl-PL" kern="0" dirty="0" smtClean="0">
                <a:solidFill>
                  <a:srgbClr val="002060"/>
                </a:solidFill>
              </a:rPr>
              <a:t/>
            </a:r>
            <a:br>
              <a:rPr lang="pl-PL" kern="0" dirty="0" smtClean="0">
                <a:solidFill>
                  <a:srgbClr val="002060"/>
                </a:solidFill>
              </a:rPr>
            </a:br>
            <a:r>
              <a:rPr lang="pl-PL" sz="1400" b="0" dirty="0">
                <a:solidFill>
                  <a:srgbClr val="002060"/>
                </a:solidFill>
              </a:rPr>
              <a:t>Produkcja gazu ziemnego przez PGNiG </a:t>
            </a:r>
            <a:r>
              <a:rPr lang="pl-PL" sz="1400" b="0" dirty="0" err="1">
                <a:solidFill>
                  <a:srgbClr val="002060"/>
                </a:solidFill>
              </a:rPr>
              <a:t>Upstream</a:t>
            </a:r>
            <a:r>
              <a:rPr lang="pl-PL" sz="1400" b="0" dirty="0">
                <a:solidFill>
                  <a:srgbClr val="002060"/>
                </a:solidFill>
              </a:rPr>
              <a:t> International</a:t>
            </a:r>
            <a:endParaRPr lang="pl-PL" sz="1400" kern="0" dirty="0"/>
          </a:p>
        </p:txBody>
      </p:sp>
    </p:spTree>
    <p:extLst>
      <p:ext uri="{BB962C8B-B14F-4D97-AF65-F5344CB8AC3E}">
        <p14:creationId xmlns:p14="http://schemas.microsoft.com/office/powerpoint/2010/main" val="17713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>
                <a:solidFill>
                  <a:srgbClr val="002060"/>
                </a:solidFill>
              </a:rPr>
              <a:t>Budowa konkurencyjnego rynku gazu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sz="1400" b="0" dirty="0" smtClean="0">
                <a:solidFill>
                  <a:srgbClr val="002060"/>
                </a:solidFill>
              </a:rPr>
              <a:t>Rynek LNG</a:t>
            </a:r>
            <a:endParaRPr lang="pl-PL" sz="1400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780818"/>
              </p:ext>
            </p:extLst>
          </p:nvPr>
        </p:nvGraphicFramePr>
        <p:xfrm>
          <a:off x="362114" y="1816822"/>
          <a:ext cx="8340454" cy="423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827584" y="6055478"/>
            <a:ext cx="519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NBP FM / TTF FM – notowania ICE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LNG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landed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prices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 UK /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Belgium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*Notowania na giełdach oraz ceny LNG w portach w okresie wrzesień 2014 – styczeń 2016 r. przeliczono wg kursów walut EBC oraz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BoE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 z 26.01.2016 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020004" y="2811049"/>
            <a:ext cx="2666671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Od końca 2015 roku ceny LNG w porcie są niższe  w porównaniu z cenami giełdowymi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00050" y="1340768"/>
            <a:ext cx="8414854" cy="430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Porównanie cen LNG w portach Europy Północno-Zachodniej (Wielka Brytania i Belgia) z notowaniami kontraktów FM </a:t>
            </a:r>
            <a:b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 giełdach NBP (Wielka Brytania) i TTF (Holandia)</a:t>
            </a:r>
            <a:endParaRPr kumimoji="0" lang="pl-PL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</p:spPr>
        <p:txBody>
          <a:bodyPr/>
          <a:lstStyle/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12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>
                <a:solidFill>
                  <a:srgbClr val="002060"/>
                </a:solidFill>
              </a:rPr>
              <a:t>Budowa konkurencyjnego rynku gazu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sz="1400" b="0" dirty="0" smtClean="0">
                <a:solidFill>
                  <a:srgbClr val="002060"/>
                </a:solidFill>
              </a:rPr>
              <a:t>Rynek LNG</a:t>
            </a:r>
            <a:endParaRPr lang="pl-PL" sz="1400" dirty="0"/>
          </a:p>
        </p:txBody>
      </p:sp>
      <p:graphicFrame>
        <p:nvGraphicFramePr>
          <p:cNvPr id="7" name="Chart 15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835177"/>
              </p:ext>
            </p:extLst>
          </p:nvPr>
        </p:nvGraphicFramePr>
        <p:xfrm>
          <a:off x="132578" y="1663091"/>
          <a:ext cx="5851003" cy="433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16"/>
          <p:cNvSpPr txBox="1"/>
          <p:nvPr/>
        </p:nvSpPr>
        <p:spPr>
          <a:xfrm>
            <a:off x="6010593" y="2060848"/>
            <a:ext cx="29539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Należy oczekiwać </a:t>
            </a: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podwojenia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 produkcji LNG na świecie </a:t>
            </a:r>
            <a:b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</a:b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w perspektywie 2030 r. </a:t>
            </a: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Dzięki </a:t>
            </a: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terminalowi w Świnoujściu 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oraz </a:t>
            </a: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planowanym inwestycjom w Norwegii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, Polska może stać się regionalnym </a:t>
            </a:r>
            <a:r>
              <a:rPr kumimoji="0" lang="pl-PL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hubem</a:t>
            </a: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 gazowym 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– zwłaszcza po jego rozbudowie. </a:t>
            </a: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Trudne do prognozowania są jednak ceny LNG na rynkach światowych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. W 2014 r. ok. 75% zdolności </a:t>
            </a:r>
            <a:r>
              <a:rPr kumimoji="0" lang="pl-P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regazyfikacyjnych</a:t>
            </a:r>
            <a:r>
              <a:rPr kumimoji="0" lang="pl-P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</a:rPr>
              <a:t> terminali LNG w UE było niewykorzystane.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00050" y="1340768"/>
            <a:ext cx="8414854" cy="2616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kern="0" dirty="0">
                <a:solidFill>
                  <a:srgbClr val="0A1D64"/>
                </a:solidFill>
                <a:latin typeface="Arial"/>
              </a:rPr>
              <a:t>Zdolności produkcyjne LNG na świecie – dane historyczne i prognoza</a:t>
            </a:r>
            <a:endParaRPr lang="pl-PL" sz="11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</p:spPr>
        <p:txBody>
          <a:bodyPr/>
          <a:lstStyle/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13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>
                <a:solidFill>
                  <a:srgbClr val="002060"/>
                </a:solidFill>
              </a:rPr>
              <a:t>Budowa konkurencyjnego rynku gazu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sz="1400" b="0" dirty="0" smtClean="0">
                <a:solidFill>
                  <a:srgbClr val="002060"/>
                </a:solidFill>
              </a:rPr>
              <a:t>Rynek LNG</a:t>
            </a:r>
            <a:endParaRPr lang="pl-PL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22" y="4194517"/>
            <a:ext cx="3496788" cy="23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14"/>
          <p:cNvSpPr txBox="1">
            <a:spLocks/>
          </p:cNvSpPr>
          <p:nvPr/>
        </p:nvSpPr>
        <p:spPr bwMode="auto">
          <a:xfrm>
            <a:off x="4572350" y="1561643"/>
            <a:ext cx="4320480" cy="211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6688" indent="-166688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27050" indent="-180975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000">
                <a:solidFill>
                  <a:srgbClr val="002060"/>
                </a:solidFill>
                <a:latin typeface="+mn-lt"/>
              </a:defRPr>
            </a:lvl2pPr>
            <a:lvl3pPr marL="900113" indent="-193675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>
                <a:solidFill>
                  <a:srgbClr val="002060"/>
                </a:solidFill>
                <a:latin typeface="+mn-lt"/>
              </a:defRPr>
            </a:lvl3pPr>
            <a:lvl4pPr marL="1254125" indent="-174625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rgbClr val="002060"/>
                </a:solidFill>
                <a:latin typeface="+mn-lt"/>
              </a:defRPr>
            </a:lvl4pPr>
            <a:lvl5pPr marL="1606550" indent="-173038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rgbClr val="002060"/>
                </a:solidFill>
                <a:latin typeface="+mn-lt"/>
              </a:defRPr>
            </a:lvl5pPr>
            <a:lvl6pPr marL="2063750" indent="-173038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0950" indent="-173038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8150" indent="-173038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5350" indent="-173038" algn="l" rtl="0" fontAlgn="base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6688" marR="0" lvl="0" indent="-1666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Oczekuje się, że do roku 2020 </a:t>
            </a: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produkcja LNG wzrośnie </a:t>
            </a:r>
            <a:b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40% </a:t>
            </a:r>
            <a:r>
              <a:rPr kumimoji="0" 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(w stosunku do produkcji z 2014 r.). Największy przyrost produkcji prognozowany jest w basenie Oceanu Spokojnego. </a:t>
            </a:r>
          </a:p>
          <a:p>
            <a:pPr marL="166688" marR="0" lvl="0" indent="-1666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 obliczu rosnącej podaży wzrasta także znaczenie handlu LNG na bazie spot oraz krótko- i średnioterminowej.</a:t>
            </a:r>
          </a:p>
          <a:p>
            <a:pPr marL="166688" marR="0" lvl="0" indent="-1666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Szacuje się, że udział obrotu LNG na bazie spot oraz krótko- </a:t>
            </a:r>
            <a:br>
              <a:rPr kumimoji="0" 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średnioterminowej w całkowitym handlu LNG będzie </a:t>
            </a:r>
            <a:br>
              <a:rPr kumimoji="0" 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l-P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 dalszym ciągu wzrastał m.in. z powodu większej ilości kontraktów bez klauzuli destynacji, zwiększaniem się ilości uczestników rynku, a także dostępnością floty LNG.</a:t>
            </a:r>
            <a:endParaRPr kumimoji="0" lang="pl-PL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695455"/>
              </p:ext>
            </p:extLst>
          </p:nvPr>
        </p:nvGraphicFramePr>
        <p:xfrm>
          <a:off x="252350" y="1556792"/>
          <a:ext cx="44279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796422" y="3763630"/>
            <a:ext cx="3751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Obrót wolumenami na bazie spot </a:t>
            </a:r>
            <a:b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oraz krótko- i średnioterminowej </a:t>
            </a:r>
          </a:p>
        </p:txBody>
      </p:sp>
      <p:sp>
        <p:nvSpPr>
          <p:cNvPr id="13" name="pole tekstowe 12"/>
          <p:cNvSpPr txBox="1"/>
          <p:nvPr/>
        </p:nvSpPr>
        <p:spPr>
          <a:xfrm rot="16200000">
            <a:off x="4013176" y="5222837"/>
            <a:ext cx="11748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mln ton rocznie</a:t>
            </a:r>
          </a:p>
        </p:txBody>
      </p:sp>
      <p:sp>
        <p:nvSpPr>
          <p:cNvPr id="14" name="pole tekstowe 13"/>
          <p:cNvSpPr txBox="1"/>
          <p:nvPr/>
        </p:nvSpPr>
        <p:spPr>
          <a:xfrm rot="16200000">
            <a:off x="7520110" y="5326171"/>
            <a:ext cx="19211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udział % w handlu LNG łącznie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11560" y="6597932"/>
            <a:ext cx="6104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* Non </a:t>
            </a:r>
            <a:r>
              <a:rPr kumimoji="0" lang="pl-PL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Long</a:t>
            </a: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-Term Trade – wolumeny LNG sprzedawane na bazie kontraktów spot i terminowych krótszych niż 5 lat.</a:t>
            </a:r>
          </a:p>
        </p:txBody>
      </p:sp>
      <p:sp>
        <p:nvSpPr>
          <p:cNvPr id="11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</p:spPr>
        <p:txBody>
          <a:bodyPr/>
          <a:lstStyle/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14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nummernplatzhalt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F748D16F-63DF-403E-B402-443E38989486}" type="slidenum">
              <a:rPr lang="de-DE" sz="900">
                <a:solidFill>
                  <a:srgbClr val="898989"/>
                </a:solidFill>
              </a:rPr>
              <a:pPr algn="r" eaLnBrk="0" hangingPunct="0"/>
              <a:t>15</a:t>
            </a:fld>
            <a:endParaRPr lang="de-DE" sz="900">
              <a:solidFill>
                <a:srgbClr val="898989"/>
              </a:solidFill>
            </a:endParaRPr>
          </a:p>
        </p:txBody>
      </p:sp>
      <p:sp>
        <p:nvSpPr>
          <p:cNvPr id="110595" name="Foliennummernplatzhalt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6AAD062C-E089-44F4-96D0-15C29B251ED8}" type="slidenum">
              <a:rPr lang="de-DE" sz="900">
                <a:solidFill>
                  <a:srgbClr val="898989"/>
                </a:solidFill>
              </a:rPr>
              <a:pPr algn="r" eaLnBrk="0" hangingPunct="0"/>
              <a:t>15</a:t>
            </a:fld>
            <a:endParaRPr lang="de-DE" sz="900">
              <a:solidFill>
                <a:srgbClr val="898989"/>
              </a:solidFill>
            </a:endParaRPr>
          </a:p>
        </p:txBody>
      </p:sp>
      <p:sp>
        <p:nvSpPr>
          <p:cNvPr id="110596" name="Foliennummernplatzhalt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0E012186-96DE-4DEE-82EB-E11AD044B950}" type="slidenum">
              <a:rPr lang="de-DE" sz="900">
                <a:solidFill>
                  <a:srgbClr val="898989"/>
                </a:solidFill>
              </a:rPr>
              <a:pPr algn="r" eaLnBrk="0" hangingPunct="0"/>
              <a:t>15</a:t>
            </a:fld>
            <a:endParaRPr lang="de-DE" sz="900">
              <a:solidFill>
                <a:srgbClr val="898989"/>
              </a:solidFill>
            </a:endParaRPr>
          </a:p>
        </p:txBody>
      </p:sp>
      <p:sp>
        <p:nvSpPr>
          <p:cNvPr id="110597" name="Foliennummernplatzhalt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F35D03BC-7B19-45F7-90E3-6C7DA9C4E953}" type="slidenum">
              <a:rPr lang="de-DE" sz="900">
                <a:solidFill>
                  <a:srgbClr val="898989"/>
                </a:solidFill>
              </a:rPr>
              <a:pPr algn="r" eaLnBrk="0" hangingPunct="0"/>
              <a:t>15</a:t>
            </a:fld>
            <a:endParaRPr lang="de-DE" sz="900">
              <a:solidFill>
                <a:srgbClr val="898989"/>
              </a:solidFill>
            </a:endParaRPr>
          </a:p>
        </p:txBody>
      </p:sp>
      <p:sp>
        <p:nvSpPr>
          <p:cNvPr id="110598" name="Foliennummernplatzhalt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3CBD4AA2-623F-46C8-A708-2BC76C7DBE2F}" type="slidenum">
              <a:rPr lang="de-DE" sz="900">
                <a:solidFill>
                  <a:srgbClr val="898989"/>
                </a:solidFill>
              </a:rPr>
              <a:pPr algn="r" eaLnBrk="0" hangingPunct="0"/>
              <a:t>15</a:t>
            </a:fld>
            <a:endParaRPr lang="de-DE" sz="900">
              <a:solidFill>
                <a:srgbClr val="898989"/>
              </a:solidFill>
            </a:endParaRPr>
          </a:p>
        </p:txBody>
      </p:sp>
      <p:sp>
        <p:nvSpPr>
          <p:cNvPr id="1105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1106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pic>
        <p:nvPicPr>
          <p:cNvPr id="110601" name="Picture 2" descr="Picture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60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A1D64"/>
                </a:solidFill>
              </a:rPr>
              <a:t> </a:t>
            </a:r>
            <a:r>
              <a:rPr lang="en-GB" dirty="0">
                <a:solidFill>
                  <a:srgbClr val="0A1D64"/>
                </a:solidFill>
              </a:rPr>
              <a:t>Agenda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AD645-4E0B-44EC-8C5B-BC5A360C58F7}" type="slidenum">
              <a:rPr lang="en-US">
                <a:solidFill>
                  <a:srgbClr val="0A1D64"/>
                </a:solidFill>
              </a:rPr>
              <a:pPr/>
              <a:t>2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9552" y="1196758"/>
            <a:ext cx="8582025" cy="36036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Clr>
                <a:srgbClr val="EF7D21"/>
              </a:buClr>
              <a:buFont typeface="Symbol" pitchFamily="18" charset="2"/>
              <a:buNone/>
              <a:defRPr/>
            </a:pPr>
            <a:endParaRPr lang="pl-PL" sz="1800" dirty="0" smtClean="0">
              <a:solidFill>
                <a:srgbClr val="002060"/>
              </a:solidFill>
            </a:endParaRPr>
          </a:p>
          <a:p>
            <a:pPr eaLnBrk="0" hangingPunct="0">
              <a:lnSpc>
                <a:spcPct val="105000"/>
              </a:lnSpc>
              <a:spcBef>
                <a:spcPct val="50000"/>
              </a:spcBef>
              <a:buClr>
                <a:srgbClr val="EF7D21"/>
              </a:buClr>
              <a:buFont typeface="Symbol" pitchFamily="18" charset="2"/>
              <a:buNone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1</a:t>
            </a:r>
            <a:r>
              <a:rPr lang="en-GB" sz="1800" dirty="0">
                <a:solidFill>
                  <a:srgbClr val="002060"/>
                </a:solidFill>
              </a:rPr>
              <a:t>. </a:t>
            </a:r>
            <a:r>
              <a:rPr lang="pl-PL" sz="1800" dirty="0" smtClean="0">
                <a:solidFill>
                  <a:srgbClr val="002060"/>
                </a:solidFill>
              </a:rPr>
              <a:t>Zaktualizowana Strategia GK PGNiG na lata 2014-2022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2766" y="2143463"/>
            <a:ext cx="8582025" cy="3603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Clr>
                <a:srgbClr val="EF7D21"/>
              </a:buClr>
              <a:buFont typeface="Symbol" pitchFamily="18" charset="2"/>
              <a:buNone/>
              <a:defRPr/>
            </a:pPr>
            <a:endParaRPr lang="pl-PL" sz="1800" dirty="0" smtClean="0">
              <a:solidFill>
                <a:srgbClr val="00206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5942" y="2603838"/>
            <a:ext cx="8582025" cy="3603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Clr>
                <a:srgbClr val="EF7D21"/>
              </a:buClr>
              <a:buFont typeface="Symbol" pitchFamily="18" charset="2"/>
              <a:buNone/>
              <a:defRPr/>
            </a:pPr>
            <a:r>
              <a:rPr lang="en-GB" sz="1600" dirty="0">
                <a:solidFill>
                  <a:srgbClr val="002060"/>
                </a:solidFill>
              </a:rPr>
              <a:t>     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endParaRPr lang="pl-PL" sz="1600" dirty="0" smtClean="0">
              <a:solidFill>
                <a:srgbClr val="002060"/>
              </a:solidFill>
            </a:endParaRPr>
          </a:p>
          <a:p>
            <a:pPr eaLnBrk="0" hangingPunct="0">
              <a:lnSpc>
                <a:spcPct val="105000"/>
              </a:lnSpc>
              <a:spcBef>
                <a:spcPct val="50000"/>
              </a:spcBef>
              <a:buClr>
                <a:srgbClr val="EF7D21"/>
              </a:buClr>
              <a:buFont typeface="Symbol" pitchFamily="18" charset="2"/>
              <a:buNone/>
              <a:defRPr/>
            </a:pPr>
            <a:r>
              <a:rPr lang="pl-PL" sz="1600" dirty="0" smtClean="0">
                <a:solidFill>
                  <a:srgbClr val="002060"/>
                </a:solidFill>
              </a:rPr>
              <a:t>      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9712" y="1772816"/>
            <a:ext cx="8582025" cy="18018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Clr>
                <a:srgbClr val="EF7D21"/>
              </a:buClr>
              <a:defRPr/>
            </a:pPr>
            <a:endParaRPr lang="pl-PL" sz="1800" dirty="0" smtClean="0">
              <a:solidFill>
                <a:srgbClr val="002060"/>
              </a:solidFill>
            </a:endParaRPr>
          </a:p>
          <a:p>
            <a:pPr eaLnBrk="0" hangingPunct="0">
              <a:lnSpc>
                <a:spcPct val="105000"/>
              </a:lnSpc>
              <a:spcBef>
                <a:spcPct val="50000"/>
              </a:spcBef>
              <a:buClr>
                <a:srgbClr val="EF7D21"/>
              </a:buClr>
              <a:defRPr/>
            </a:pPr>
            <a:r>
              <a:rPr lang="pl-PL" sz="1800" dirty="0" smtClean="0">
                <a:solidFill>
                  <a:srgbClr val="002060"/>
                </a:solidFill>
              </a:rPr>
              <a:t>2</a:t>
            </a:r>
            <a:r>
              <a:rPr lang="en-GB" sz="1800" dirty="0" smtClean="0">
                <a:solidFill>
                  <a:srgbClr val="002060"/>
                </a:solidFill>
              </a:rPr>
              <a:t>.</a:t>
            </a:r>
            <a:r>
              <a:rPr lang="pl-PL" sz="1800" dirty="0" smtClean="0">
                <a:solidFill>
                  <a:srgbClr val="002060"/>
                </a:solidFill>
              </a:rPr>
              <a:t> </a:t>
            </a:r>
            <a:r>
              <a:rPr lang="pl-PL" sz="1800" dirty="0" smtClean="0">
                <a:solidFill>
                  <a:srgbClr val="002060"/>
                </a:solidFill>
              </a:rPr>
              <a:t>Budowa konkurencyjnego rynku gazu</a:t>
            </a:r>
            <a:endParaRPr lang="pl-PL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3</a:t>
            </a:fld>
            <a:endParaRPr lang="en-US" dirty="0">
              <a:solidFill>
                <a:srgbClr val="0A1D64"/>
              </a:solidFill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 flipV="1">
            <a:off x="8748713" y="1"/>
            <a:ext cx="0" cy="3800474"/>
          </a:xfrm>
          <a:prstGeom prst="line">
            <a:avLst/>
          </a:prstGeom>
          <a:ln w="15875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4614" y="950119"/>
            <a:ext cx="8173219" cy="190023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</a:pPr>
            <a:endParaRPr lang="pl-PL" sz="3200" dirty="0">
              <a:solidFill>
                <a:srgbClr val="FFFFFF"/>
              </a:solidFill>
              <a:cs typeface="Arial" pitchFamily="34" charset="0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</a:pPr>
            <a:r>
              <a:rPr lang="pl-PL" sz="3200" dirty="0" smtClean="0">
                <a:solidFill>
                  <a:srgbClr val="FFFFFF"/>
                </a:solidFill>
                <a:cs typeface="Arial" pitchFamily="34" charset="0"/>
              </a:rPr>
              <a:t>Zaktualizowana Strategia GK PGNiG </a:t>
            </a:r>
            <a:br>
              <a:rPr lang="pl-PL" sz="32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pl-PL" sz="3200" dirty="0" smtClean="0">
                <a:solidFill>
                  <a:srgbClr val="FFFFFF"/>
                </a:solidFill>
                <a:cs typeface="Arial" pitchFamily="34" charset="0"/>
              </a:rPr>
              <a:t>na lata 2014-2022</a:t>
            </a:r>
          </a:p>
        </p:txBody>
      </p:sp>
    </p:spTree>
    <p:extLst>
      <p:ext uri="{BB962C8B-B14F-4D97-AF65-F5344CB8AC3E}">
        <p14:creationId xmlns:p14="http://schemas.microsoft.com/office/powerpoint/2010/main" val="32321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AD645-4E0B-44EC-8C5B-BC5A360C58F7}" type="slidenum">
              <a:rPr lang="en-GB" smtClean="0">
                <a:solidFill>
                  <a:srgbClr val="0A1D64"/>
                </a:solidFill>
              </a:rPr>
              <a:pPr/>
              <a:t>4</a:t>
            </a:fld>
            <a:endParaRPr lang="en-GB" dirty="0">
              <a:solidFill>
                <a:srgbClr val="0A1D64"/>
              </a:solidFill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43508" y="1376772"/>
            <a:ext cx="8856539" cy="5850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/>
          </a:ln>
          <a:effectLst/>
        </p:spPr>
        <p:txBody>
          <a:bodyPr lIns="36000" tIns="91440" bIns="91440" anchor="t"/>
          <a:lstStyle/>
          <a:p>
            <a:pPr marL="0" lvl="1" algn="ctr" defTabSz="1073150" eaLnBrk="0" fontAlgn="auto" hangingPunct="0">
              <a:lnSpc>
                <a:spcPts val="17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ct val="100000"/>
              <a:tabLst>
                <a:tab pos="182563" algn="l"/>
              </a:tabLst>
              <a:defRPr/>
            </a:pPr>
            <a:r>
              <a:rPr lang="pl-PL" sz="1600" kern="0" dirty="0">
                <a:solidFill>
                  <a:srgbClr val="0A1D64"/>
                </a:solidFill>
              </a:rPr>
              <a:t>W wyniku przeprowadzonego przeglądu Strategii GK PGNiG na lata 2014-2022 </a:t>
            </a:r>
            <a:br>
              <a:rPr lang="pl-PL" sz="1600" kern="0" dirty="0">
                <a:solidFill>
                  <a:srgbClr val="0A1D64"/>
                </a:solidFill>
              </a:rPr>
            </a:br>
            <a:r>
              <a:rPr lang="pl-PL" sz="1600" b="1" kern="0" dirty="0">
                <a:solidFill>
                  <a:srgbClr val="0A1D64"/>
                </a:solidFill>
              </a:rPr>
              <a:t>została zaktualizowana wizja GK PGNiG oraz cel nadrzędny</a:t>
            </a:r>
          </a:p>
          <a:p>
            <a:pPr marL="0" lvl="1" defTabSz="1073150" eaLnBrk="0" fontAlgn="auto" hangingPunct="0">
              <a:lnSpc>
                <a:spcPts val="17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ct val="100000"/>
              <a:tabLst>
                <a:tab pos="182563" algn="l"/>
              </a:tabLst>
              <a:defRPr/>
            </a:pPr>
            <a:endParaRPr lang="en-GB" sz="1600" kern="0" dirty="0" smtClean="0">
              <a:solidFill>
                <a:srgbClr val="0A1D64"/>
              </a:solidFill>
            </a:endParaRPr>
          </a:p>
        </p:txBody>
      </p:sp>
      <p:sp>
        <p:nvSpPr>
          <p:cNvPr id="15" name="Prostokąt 2"/>
          <p:cNvSpPr/>
          <p:nvPr/>
        </p:nvSpPr>
        <p:spPr>
          <a:xfrm>
            <a:off x="3276006" y="2133050"/>
            <a:ext cx="2556000" cy="324000"/>
          </a:xfrm>
          <a:prstGeom prst="rect">
            <a:avLst/>
          </a:prstGeom>
          <a:solidFill>
            <a:srgbClr val="0768A9"/>
          </a:solidFill>
          <a:ln w="25400" cap="flat" cmpd="sng" algn="ctr">
            <a:solidFill>
              <a:srgbClr val="0768A9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smtClean="0">
                <a:solidFill>
                  <a:srgbClr val="FFFFFF"/>
                </a:solidFill>
                <a:latin typeface="Arial"/>
              </a:rPr>
              <a:t>Wizja</a:t>
            </a:r>
            <a:endParaRPr lang="en-GB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rostokąt 3"/>
          <p:cNvSpPr/>
          <p:nvPr/>
        </p:nvSpPr>
        <p:spPr>
          <a:xfrm>
            <a:off x="3276006" y="2466286"/>
            <a:ext cx="2556000" cy="1430766"/>
          </a:xfrm>
          <a:prstGeom prst="rect">
            <a:avLst/>
          </a:prstGeom>
          <a:noFill/>
          <a:ln w="25400" cap="flat" cmpd="sng" algn="ctr">
            <a:solidFill>
              <a:srgbClr val="0768A9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kern="0" dirty="0">
                <a:solidFill>
                  <a:srgbClr val="0A1D64"/>
                </a:solidFill>
                <a:latin typeface="Arial"/>
              </a:rPr>
              <a:t>Od gwaranta dostaw gazu do aktywnego, rentownego i konkurencyjnego gracza na rynkach wydobycia węglowodorów </a:t>
            </a:r>
            <a:r>
              <a:rPr lang="pl-PL" sz="1000" kern="0" dirty="0" smtClean="0">
                <a:solidFill>
                  <a:srgbClr val="0A1D64"/>
                </a:solidFill>
                <a:latin typeface="Arial"/>
              </a:rPr>
              <a:t/>
            </a:r>
            <a:br>
              <a:rPr lang="pl-PL" sz="1000" kern="0" dirty="0" smtClean="0">
                <a:solidFill>
                  <a:srgbClr val="0A1D64"/>
                </a:solidFill>
                <a:latin typeface="Arial"/>
              </a:rPr>
            </a:br>
            <a:r>
              <a:rPr lang="pl-PL" sz="1000" kern="0" dirty="0" smtClean="0">
                <a:solidFill>
                  <a:srgbClr val="0A1D64"/>
                </a:solidFill>
                <a:latin typeface="Arial"/>
              </a:rPr>
              <a:t>i </a:t>
            </a:r>
            <a:r>
              <a:rPr lang="pl-PL" sz="1000" kern="0" dirty="0">
                <a:solidFill>
                  <a:srgbClr val="0A1D64"/>
                </a:solidFill>
                <a:latin typeface="Arial"/>
              </a:rPr>
              <a:t>obrotu nośnikami energii, przy zapewnieniu dywersyfikacji </a:t>
            </a:r>
            <a:br>
              <a:rPr lang="pl-PL" sz="1000" kern="0" dirty="0">
                <a:solidFill>
                  <a:srgbClr val="0A1D64"/>
                </a:solidFill>
                <a:latin typeface="Arial"/>
              </a:rPr>
            </a:br>
            <a:r>
              <a:rPr lang="pl-PL" sz="1000" kern="0" dirty="0">
                <a:solidFill>
                  <a:srgbClr val="0A1D64"/>
                </a:solidFill>
                <a:latin typeface="Arial"/>
              </a:rPr>
              <a:t>dostaw gazu</a:t>
            </a:r>
          </a:p>
        </p:txBody>
      </p:sp>
      <p:sp>
        <p:nvSpPr>
          <p:cNvPr id="17" name="Prostokąt 104"/>
          <p:cNvSpPr/>
          <p:nvPr/>
        </p:nvSpPr>
        <p:spPr>
          <a:xfrm>
            <a:off x="179812" y="2124538"/>
            <a:ext cx="2556000" cy="341748"/>
          </a:xfrm>
          <a:prstGeom prst="rect">
            <a:avLst/>
          </a:prstGeom>
          <a:solidFill>
            <a:srgbClr val="0A1D64"/>
          </a:solidFill>
          <a:ln w="25400" cap="flat" cmpd="sng" algn="ctr">
            <a:solidFill>
              <a:srgbClr val="0A1D64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smtClean="0">
                <a:solidFill>
                  <a:srgbClr val="FFFFFF"/>
                </a:solidFill>
                <a:latin typeface="Arial"/>
              </a:rPr>
              <a:t>Misja</a:t>
            </a:r>
            <a:endParaRPr lang="en-GB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rostokąt 105"/>
          <p:cNvSpPr/>
          <p:nvPr/>
        </p:nvSpPr>
        <p:spPr>
          <a:xfrm>
            <a:off x="179812" y="2466285"/>
            <a:ext cx="2556000" cy="1430765"/>
          </a:xfrm>
          <a:prstGeom prst="rect">
            <a:avLst/>
          </a:prstGeom>
          <a:noFill/>
          <a:ln w="25400" cap="flat" cmpd="sng" algn="ctr">
            <a:solidFill>
              <a:srgbClr val="0A1D64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kern="0" dirty="0">
                <a:solidFill>
                  <a:srgbClr val="0A1D64"/>
                </a:solidFill>
                <a:latin typeface="Arial"/>
              </a:rPr>
              <a:t>Wzrost wartości PGNiG </a:t>
            </a:r>
            <a:br>
              <a:rPr lang="pl-PL" sz="1000" kern="0" dirty="0">
                <a:solidFill>
                  <a:srgbClr val="0A1D64"/>
                </a:solidFill>
                <a:latin typeface="Arial"/>
              </a:rPr>
            </a:br>
            <a:r>
              <a:rPr lang="pl-PL" sz="1000" kern="0" dirty="0">
                <a:solidFill>
                  <a:srgbClr val="0A1D64"/>
                </a:solidFill>
                <a:latin typeface="Arial"/>
              </a:rPr>
              <a:t>w oparciu o rozwój obszaru wydobycia </a:t>
            </a:r>
            <a:r>
              <a:rPr lang="pl-PL" sz="1000" kern="0" dirty="0" smtClean="0">
                <a:solidFill>
                  <a:srgbClr val="0A1D64"/>
                </a:solidFill>
                <a:latin typeface="Arial"/>
              </a:rPr>
              <a:t/>
            </a:r>
            <a:br>
              <a:rPr lang="pl-PL" sz="1000" kern="0" dirty="0" smtClean="0">
                <a:solidFill>
                  <a:srgbClr val="0A1D64"/>
                </a:solidFill>
                <a:latin typeface="Arial"/>
              </a:rPr>
            </a:br>
            <a:r>
              <a:rPr lang="pl-PL" sz="1000" kern="0" dirty="0" smtClean="0">
                <a:solidFill>
                  <a:srgbClr val="0A1D64"/>
                </a:solidFill>
                <a:latin typeface="Arial"/>
              </a:rPr>
              <a:t>i </a:t>
            </a:r>
            <a:r>
              <a:rPr lang="pl-PL" sz="1000" kern="0" dirty="0">
                <a:solidFill>
                  <a:srgbClr val="0A1D64"/>
                </a:solidFill>
                <a:latin typeface="Arial"/>
              </a:rPr>
              <a:t>efektywne wykorzystanie infrastruktury, przy zachowaniu zdolności do zapewnienia dostaw </a:t>
            </a:r>
            <a:r>
              <a:rPr lang="pl-PL" sz="1000" kern="0" dirty="0" smtClean="0">
                <a:solidFill>
                  <a:srgbClr val="0A1D64"/>
                </a:solidFill>
                <a:latin typeface="Arial"/>
              </a:rPr>
              <a:t>gazu</a:t>
            </a:r>
            <a:endParaRPr lang="pl-PL" sz="1000" kern="0" dirty="0">
              <a:solidFill>
                <a:srgbClr val="0A1D64"/>
              </a:solidFill>
              <a:latin typeface="Arial"/>
            </a:endParaRPr>
          </a:p>
        </p:txBody>
      </p:sp>
      <p:sp>
        <p:nvSpPr>
          <p:cNvPr id="19" name="Prostokąt 106"/>
          <p:cNvSpPr/>
          <p:nvPr/>
        </p:nvSpPr>
        <p:spPr>
          <a:xfrm>
            <a:off x="6408492" y="2133050"/>
            <a:ext cx="2556000" cy="324000"/>
          </a:xfrm>
          <a:prstGeom prst="rect">
            <a:avLst/>
          </a:prstGeom>
          <a:solidFill>
            <a:srgbClr val="BFE3EE"/>
          </a:solidFill>
          <a:ln w="25400" cap="flat" cmpd="sng" algn="ctr">
            <a:solidFill>
              <a:srgbClr val="BFE3EE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smtClean="0">
                <a:solidFill>
                  <a:srgbClr val="000000"/>
                </a:solidFill>
                <a:latin typeface="Arial"/>
              </a:rPr>
              <a:t>Cel nadrzędny</a:t>
            </a:r>
            <a:endParaRPr lang="en-GB" sz="1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rostokąt 107"/>
          <p:cNvSpPr/>
          <p:nvPr/>
        </p:nvSpPr>
        <p:spPr>
          <a:xfrm>
            <a:off x="6408492" y="2466285"/>
            <a:ext cx="2556000" cy="1430767"/>
          </a:xfrm>
          <a:prstGeom prst="rect">
            <a:avLst/>
          </a:prstGeom>
          <a:noFill/>
          <a:ln w="25400" cap="flat" cmpd="sng" algn="ctr">
            <a:solidFill>
              <a:srgbClr val="BFE3EE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kern="0" dirty="0">
                <a:solidFill>
                  <a:srgbClr val="0A1D64"/>
                </a:solidFill>
                <a:latin typeface="Arial"/>
              </a:rPr>
              <a:t>Utrzymanie poziomu EBITDA </a:t>
            </a:r>
            <a:br>
              <a:rPr lang="pl-PL" sz="1000" kern="0" dirty="0">
                <a:solidFill>
                  <a:srgbClr val="0A1D64"/>
                </a:solidFill>
                <a:latin typeface="Arial"/>
              </a:rPr>
            </a:br>
            <a:r>
              <a:rPr lang="pl-PL" sz="1000" kern="0" dirty="0">
                <a:solidFill>
                  <a:srgbClr val="0A1D64"/>
                </a:solidFill>
                <a:latin typeface="Arial"/>
              </a:rPr>
              <a:t>w perspektywie 2017 r. i jej zwiększenie do poziomu </a:t>
            </a:r>
            <a:r>
              <a:rPr lang="pl-PL" sz="1000" b="1" kern="0" dirty="0" smtClean="0">
                <a:solidFill>
                  <a:srgbClr val="0A1D64"/>
                </a:solidFill>
                <a:latin typeface="Arial"/>
              </a:rPr>
              <a:t>~</a:t>
            </a:r>
            <a:r>
              <a:rPr lang="pl-PL" sz="1000" b="1" kern="0" dirty="0">
                <a:solidFill>
                  <a:srgbClr val="0A1D64"/>
                </a:solidFill>
                <a:latin typeface="Arial"/>
              </a:rPr>
              <a:t>7,4 mld PLN </a:t>
            </a:r>
            <a:r>
              <a:rPr lang="pl-PL" sz="1000" kern="0" dirty="0">
                <a:solidFill>
                  <a:srgbClr val="0A1D64"/>
                </a:solidFill>
                <a:latin typeface="Arial"/>
              </a:rPr>
              <a:t>w 2022 r.</a:t>
            </a:r>
          </a:p>
        </p:txBody>
      </p:sp>
      <p:sp>
        <p:nvSpPr>
          <p:cNvPr id="21" name="Trójkąt równoramienny 6"/>
          <p:cNvSpPr/>
          <p:nvPr/>
        </p:nvSpPr>
        <p:spPr>
          <a:xfrm rot="5400000">
            <a:off x="2152877" y="2871050"/>
            <a:ext cx="1764000" cy="288000"/>
          </a:xfrm>
          <a:prstGeom prst="triangle">
            <a:avLst/>
          </a:prstGeom>
          <a:solidFill>
            <a:schemeClr val="tx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rójkąt równoramienny 12"/>
          <p:cNvSpPr/>
          <p:nvPr/>
        </p:nvSpPr>
        <p:spPr>
          <a:xfrm rot="5400000">
            <a:off x="5218778" y="2871052"/>
            <a:ext cx="1764000" cy="288000"/>
          </a:xfrm>
          <a:prstGeom prst="triangle">
            <a:avLst/>
          </a:prstGeom>
          <a:solidFill>
            <a:schemeClr val="tx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gray">
          <a:xfrm>
            <a:off x="108543" y="4590401"/>
            <a:ext cx="2627269" cy="324000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 w="19050">
            <a:noFill/>
            <a:miter lim="800000"/>
            <a:headEnd/>
            <a:tailEnd/>
          </a:ln>
          <a:effectLst/>
          <a:extLst/>
        </p:spPr>
        <p:txBody>
          <a:bodyPr wrap="square" lIns="35992" tIns="35992" rIns="72000" bIns="35992" anchor="ctr" anchorCtr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8775" indent="-717550" algn="r">
              <a:spcBef>
                <a:spcPts val="0"/>
              </a:spcBef>
              <a:buClr>
                <a:srgbClr val="0A1D64"/>
              </a:buClr>
            </a:pPr>
            <a:r>
              <a:rPr lang="pl-PL" b="1" dirty="0" smtClean="0">
                <a:solidFill>
                  <a:srgbClr val="0A1D64"/>
                </a:solidFill>
                <a:latin typeface="Arial"/>
                <a:cs typeface="Arial"/>
              </a:rPr>
              <a:t>OCHRONA WARTOŚCI</a:t>
            </a:r>
            <a:endParaRPr lang="en-GB" b="1" dirty="0">
              <a:solidFill>
                <a:srgbClr val="0A1D64"/>
              </a:solidFill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">
          <a:xfrm>
            <a:off x="3276006" y="4590401"/>
            <a:ext cx="2556000" cy="324000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 w="19050">
            <a:noFill/>
            <a:miter lim="800000"/>
            <a:headEnd/>
            <a:tailEnd/>
          </a:ln>
          <a:effectLst/>
          <a:extLst/>
        </p:spPr>
        <p:txBody>
          <a:bodyPr wrap="square" lIns="35992" tIns="35992" rIns="35992" bIns="35992" anchor="ctr" anchorCtr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60286" algn="ctr">
              <a:spcBef>
                <a:spcPts val="0"/>
              </a:spcBef>
              <a:buClr>
                <a:srgbClr val="0A1D64"/>
              </a:buClr>
            </a:pPr>
            <a:r>
              <a:rPr lang="pl-PL" b="1" dirty="0" smtClean="0">
                <a:solidFill>
                  <a:srgbClr val="0A1D64"/>
                </a:solidFill>
                <a:latin typeface="Arial"/>
                <a:cs typeface="Arial"/>
              </a:rPr>
              <a:t>SILNIK</a:t>
            </a:r>
            <a:endParaRPr lang="en-GB" b="1" dirty="0">
              <a:solidFill>
                <a:srgbClr val="0A1D64"/>
              </a:solidFill>
              <a:latin typeface="Arial"/>
              <a:cs typeface="Arial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6408492" y="4590401"/>
            <a:ext cx="2619244" cy="324000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 w="19050">
            <a:noFill/>
            <a:miter lim="800000"/>
            <a:headEnd/>
            <a:tailEnd/>
          </a:ln>
          <a:effectLst/>
          <a:extLst/>
        </p:spPr>
        <p:txBody>
          <a:bodyPr wrap="square" lIns="35992" tIns="35992" rIns="35992" bIns="35992" anchor="ctr" anchorCtr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A1D64"/>
              </a:buClr>
              <a:defRPr/>
            </a:pPr>
            <a:r>
              <a:rPr lang="pl-PL" b="1" kern="0" dirty="0" smtClean="0">
                <a:solidFill>
                  <a:srgbClr val="0A1D64"/>
                </a:solidFill>
              </a:rPr>
              <a:t>WZROST</a:t>
            </a:r>
            <a:endParaRPr lang="en-GB" b="1" kern="0" dirty="0">
              <a:solidFill>
                <a:srgbClr val="0A1D64"/>
              </a:solidFill>
            </a:endParaRPr>
          </a:p>
        </p:txBody>
      </p:sp>
      <p:sp>
        <p:nvSpPr>
          <p:cNvPr id="26" name="Prostokąt 18"/>
          <p:cNvSpPr/>
          <p:nvPr/>
        </p:nvSpPr>
        <p:spPr>
          <a:xfrm>
            <a:off x="99191" y="4590401"/>
            <a:ext cx="2636621" cy="1128813"/>
          </a:xfrm>
          <a:prstGeom prst="rect">
            <a:avLst/>
          </a:prstGeom>
          <a:noFill/>
          <a:ln w="25400" cap="flat" cmpd="sng" algn="ctr">
            <a:solidFill>
              <a:srgbClr val="CDCFD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endParaRPr lang="en-GB" sz="1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endParaRPr lang="en-GB" sz="1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endParaRPr lang="pl-PL" sz="1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kern="0" dirty="0">
                <a:solidFill>
                  <a:srgbClr val="0A1D64"/>
                </a:solidFill>
                <a:latin typeface="Arial"/>
              </a:rPr>
              <a:t>Utrzymanie wartości </a:t>
            </a:r>
            <a:br>
              <a:rPr lang="pl-PL" sz="1000" kern="0" dirty="0">
                <a:solidFill>
                  <a:srgbClr val="0A1D64"/>
                </a:solidFill>
                <a:latin typeface="Arial"/>
              </a:rPr>
            </a:br>
            <a:r>
              <a:rPr lang="pl-PL" sz="1000" kern="0" dirty="0">
                <a:solidFill>
                  <a:srgbClr val="0A1D64"/>
                </a:solidFill>
                <a:latin typeface="Arial"/>
              </a:rPr>
              <a:t>w obrocie </a:t>
            </a:r>
            <a:br>
              <a:rPr lang="pl-PL" sz="1000" kern="0" dirty="0">
                <a:solidFill>
                  <a:srgbClr val="0A1D64"/>
                </a:solidFill>
                <a:latin typeface="Arial"/>
              </a:rPr>
            </a:br>
            <a:r>
              <a:rPr lang="pl-PL" sz="1000" kern="0" dirty="0">
                <a:solidFill>
                  <a:srgbClr val="0A1D64"/>
                </a:solidFill>
                <a:latin typeface="Arial"/>
              </a:rPr>
              <a:t>(detalicznym i hurtowym)</a:t>
            </a:r>
          </a:p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GB" sz="14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GB" sz="14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Prostokąt 19"/>
          <p:cNvSpPr/>
          <p:nvPr/>
        </p:nvSpPr>
        <p:spPr>
          <a:xfrm>
            <a:off x="3276006" y="4590401"/>
            <a:ext cx="2556000" cy="1131212"/>
          </a:xfrm>
          <a:prstGeom prst="rect">
            <a:avLst/>
          </a:prstGeom>
          <a:noFill/>
          <a:ln w="25400" cap="flat" cmpd="sng" algn="ctr">
            <a:solidFill>
              <a:srgbClr val="CDCFD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endParaRPr lang="en-GB" sz="1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endParaRPr lang="en-GB" sz="1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pl-PL" sz="1000" kern="0" dirty="0">
                <a:solidFill>
                  <a:srgbClr val="0A1D64"/>
                </a:solidFill>
                <a:latin typeface="Arial"/>
              </a:rPr>
              <a:t>Maksymalizacja przepływów </a:t>
            </a:r>
            <a:br>
              <a:rPr lang="pl-PL" sz="1000" kern="0" dirty="0">
                <a:solidFill>
                  <a:srgbClr val="0A1D64"/>
                </a:solidFill>
                <a:latin typeface="Arial"/>
              </a:rPr>
            </a:br>
            <a:r>
              <a:rPr lang="pl-PL" sz="1000" kern="0" dirty="0">
                <a:solidFill>
                  <a:srgbClr val="0A1D64"/>
                </a:solidFill>
                <a:latin typeface="Arial"/>
              </a:rPr>
              <a:t>z obszarów infrastruktury </a:t>
            </a:r>
            <a:br>
              <a:rPr lang="pl-PL" sz="1000" kern="0" dirty="0">
                <a:solidFill>
                  <a:srgbClr val="0A1D64"/>
                </a:solidFill>
                <a:latin typeface="Arial"/>
              </a:rPr>
            </a:br>
            <a:r>
              <a:rPr lang="pl-PL" sz="1000" kern="0" dirty="0">
                <a:solidFill>
                  <a:srgbClr val="0A1D64"/>
                </a:solidFill>
                <a:latin typeface="Arial"/>
              </a:rPr>
              <a:t>i wytwarzania</a:t>
            </a:r>
            <a:r>
              <a:rPr lang="en-GB" sz="1000" kern="0" dirty="0">
                <a:solidFill>
                  <a:srgbClr val="0A1D64"/>
                </a:solidFill>
                <a:latin typeface="Arial"/>
              </a:rPr>
              <a:t/>
            </a:r>
            <a:br>
              <a:rPr lang="en-GB" sz="1000" kern="0" dirty="0">
                <a:solidFill>
                  <a:srgbClr val="0A1D64"/>
                </a:solidFill>
                <a:latin typeface="Arial"/>
              </a:rPr>
            </a:br>
            <a:r>
              <a:rPr lang="en-GB" sz="1000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GB" sz="1000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GB" sz="10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Prostokąt 20"/>
          <p:cNvSpPr/>
          <p:nvPr/>
        </p:nvSpPr>
        <p:spPr>
          <a:xfrm>
            <a:off x="6408492" y="4590401"/>
            <a:ext cx="2619244" cy="1131211"/>
          </a:xfrm>
          <a:prstGeom prst="rect">
            <a:avLst/>
          </a:prstGeom>
          <a:noFill/>
          <a:ln w="25400" cap="flat" cmpd="sng" algn="ctr">
            <a:solidFill>
              <a:srgbClr val="CDCFD0"/>
            </a:solidFill>
            <a:prstDash val="solid"/>
          </a:ln>
          <a:effectLst/>
        </p:spPr>
        <p:txBody>
          <a:bodyPr rtlCol="0" anchor="ctr"/>
          <a:lstStyle/>
          <a:p>
            <a:pPr algn="ctr" defTabSz="895350" fontAlgn="auto">
              <a:spcBef>
                <a:spcPts val="0"/>
              </a:spcBef>
              <a:spcAft>
                <a:spcPct val="20000"/>
              </a:spcAft>
              <a:buClr>
                <a:srgbClr val="0A1D64"/>
              </a:buClr>
              <a:defRPr/>
            </a:pPr>
            <a:endParaRPr lang="pl-PL" sz="1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895350" fontAlgn="auto">
              <a:spcBef>
                <a:spcPts val="0"/>
              </a:spcBef>
              <a:spcAft>
                <a:spcPct val="20000"/>
              </a:spcAft>
              <a:buClr>
                <a:srgbClr val="0A1D64"/>
              </a:buClr>
              <a:defRPr/>
            </a:pPr>
            <a:r>
              <a:rPr lang="pl-PL" sz="1000" kern="0" dirty="0">
                <a:solidFill>
                  <a:srgbClr val="0A1D64"/>
                </a:solidFill>
                <a:latin typeface="Arial"/>
              </a:rPr>
              <a:t>Wzmocnienie i transformacja obszaru poszukiwań i wydobycia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gray">
          <a:xfrm>
            <a:off x="108543" y="5841340"/>
            <a:ext cx="8919193" cy="324000"/>
          </a:xfrm>
          <a:prstGeom prst="rect">
            <a:avLst/>
          </a:prstGeom>
          <a:pattFill prst="ltDnDiag">
            <a:fgClr>
              <a:srgbClr val="CDCFD0"/>
            </a:fgClr>
            <a:bgClr>
              <a:schemeClr val="tx1"/>
            </a:bgClr>
          </a:pattFill>
          <a:ln w="19050">
            <a:noFill/>
            <a:miter lim="800000"/>
            <a:headEnd/>
            <a:tailEnd/>
          </a:ln>
          <a:effectLst/>
          <a:extLst/>
        </p:spPr>
        <p:txBody>
          <a:bodyPr wrap="square" lIns="35992" tIns="35992" rIns="35992" bIns="35992" anchor="ctr" anchorCtr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60286" algn="ctr">
              <a:spcBef>
                <a:spcPts val="0"/>
              </a:spcBef>
              <a:buClr>
                <a:srgbClr val="0A1D64"/>
              </a:buClr>
            </a:pPr>
            <a:r>
              <a:rPr lang="pl-PL" b="1" dirty="0">
                <a:solidFill>
                  <a:srgbClr val="0A1D64"/>
                </a:solidFill>
                <a:latin typeface="Arial"/>
                <a:cs typeface="Arial"/>
              </a:rPr>
              <a:t>FUNDAMENTY WZROSTU</a:t>
            </a:r>
          </a:p>
        </p:txBody>
      </p:sp>
      <p:sp>
        <p:nvSpPr>
          <p:cNvPr id="30" name="Prostokąt 22"/>
          <p:cNvSpPr/>
          <p:nvPr/>
        </p:nvSpPr>
        <p:spPr>
          <a:xfrm>
            <a:off x="108543" y="5841340"/>
            <a:ext cx="8927507" cy="648000"/>
          </a:xfrm>
          <a:prstGeom prst="rect">
            <a:avLst/>
          </a:prstGeom>
          <a:noFill/>
          <a:ln w="25400" cap="flat" cmpd="sng" algn="ctr">
            <a:solidFill>
              <a:srgbClr val="CDCFD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endParaRPr lang="pl-PL" sz="1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895350" fontAlgn="auto">
              <a:spcBef>
                <a:spcPts val="0"/>
              </a:spcBef>
              <a:spcAft>
                <a:spcPct val="20000"/>
              </a:spcAft>
              <a:buClr>
                <a:srgbClr val="0A1D64"/>
              </a:buClr>
              <a:defRPr/>
            </a:pPr>
            <a:r>
              <a:rPr lang="pl-PL" sz="1000" kern="0" dirty="0">
                <a:solidFill>
                  <a:srgbClr val="0A1D64"/>
                </a:solidFill>
                <a:latin typeface="Arial"/>
              </a:rPr>
              <a:t>Zbudowanie fundamentów wzrostu w całym łańcuchu wartości</a:t>
            </a:r>
          </a:p>
        </p:txBody>
      </p:sp>
      <p:sp>
        <p:nvSpPr>
          <p:cNvPr id="31" name="Prostokąt 5"/>
          <p:cNvSpPr/>
          <p:nvPr/>
        </p:nvSpPr>
        <p:spPr>
          <a:xfrm>
            <a:off x="99191" y="2047954"/>
            <a:ext cx="8928546" cy="1919484"/>
          </a:xfrm>
          <a:prstGeom prst="rect">
            <a:avLst/>
          </a:prstGeom>
          <a:noFill/>
          <a:ln w="19050" cap="flat" cmpd="sng" algn="ctr">
            <a:solidFill>
              <a:srgbClr val="FF6309"/>
            </a:solidFill>
            <a:prstDash val="sysDot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Trójkąt równoramienny 24"/>
          <p:cNvSpPr/>
          <p:nvPr/>
        </p:nvSpPr>
        <p:spPr>
          <a:xfrm rot="10800000">
            <a:off x="108544" y="4084672"/>
            <a:ext cx="8927506" cy="396000"/>
          </a:xfrm>
          <a:prstGeom prst="triangle">
            <a:avLst/>
          </a:prstGeom>
          <a:solidFill>
            <a:schemeClr val="tx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Oval 47"/>
          <p:cNvSpPr>
            <a:spLocks/>
          </p:cNvSpPr>
          <p:nvPr/>
        </p:nvSpPr>
        <p:spPr>
          <a:xfrm>
            <a:off x="118254" y="4609575"/>
            <a:ext cx="252000" cy="252000"/>
          </a:xfrm>
          <a:prstGeom prst="ellipse">
            <a:avLst/>
          </a:prstGeom>
          <a:solidFill>
            <a:srgbClr val="0A1D64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GB" sz="12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" name="Oval 47"/>
          <p:cNvSpPr>
            <a:spLocks/>
          </p:cNvSpPr>
          <p:nvPr/>
        </p:nvSpPr>
        <p:spPr>
          <a:xfrm>
            <a:off x="3293475" y="4617132"/>
            <a:ext cx="252000" cy="252000"/>
          </a:xfrm>
          <a:prstGeom prst="ellipse">
            <a:avLst/>
          </a:prstGeom>
          <a:solidFill>
            <a:srgbClr val="0A1D64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lang="en-GB" sz="12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Oval 47"/>
          <p:cNvSpPr>
            <a:spLocks/>
          </p:cNvSpPr>
          <p:nvPr/>
        </p:nvSpPr>
        <p:spPr>
          <a:xfrm>
            <a:off x="6431226" y="4617132"/>
            <a:ext cx="252000" cy="252000"/>
          </a:xfrm>
          <a:prstGeom prst="ellipse">
            <a:avLst/>
          </a:prstGeom>
          <a:solidFill>
            <a:srgbClr val="0A1D64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lang="en-GB" sz="12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Oval 47"/>
          <p:cNvSpPr>
            <a:spLocks/>
          </p:cNvSpPr>
          <p:nvPr/>
        </p:nvSpPr>
        <p:spPr>
          <a:xfrm>
            <a:off x="133367" y="5877340"/>
            <a:ext cx="252000" cy="252000"/>
          </a:xfrm>
          <a:prstGeom prst="ellipse">
            <a:avLst/>
          </a:prstGeom>
          <a:solidFill>
            <a:srgbClr val="0A1D64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lang="en-GB" sz="12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2619" y="4063739"/>
            <a:ext cx="34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 smtClean="0">
                <a:solidFill>
                  <a:srgbClr val="FFFFFF"/>
                </a:solidFill>
              </a:rPr>
              <a:t>Cele strategiczne</a:t>
            </a:r>
            <a:endParaRPr lang="en-GB" sz="1800" b="1" dirty="0">
              <a:solidFill>
                <a:srgbClr val="FFFFFF"/>
              </a:solidFill>
            </a:endParaRPr>
          </a:p>
        </p:txBody>
      </p:sp>
      <p:sp>
        <p:nvSpPr>
          <p:cNvPr id="35" name="Tytuł 1"/>
          <p:cNvSpPr txBox="1">
            <a:spLocks/>
          </p:cNvSpPr>
          <p:nvPr/>
        </p:nvSpPr>
        <p:spPr bwMode="auto">
          <a:xfrm>
            <a:off x="304800" y="116632"/>
            <a:ext cx="808362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Zaktualizowana Strategia GK PGNiG na lata </a:t>
            </a:r>
            <a:r>
              <a:rPr lang="en-US" sz="2400" dirty="0" smtClean="0"/>
              <a:t>2014-2022</a:t>
            </a:r>
            <a:r>
              <a:rPr lang="pl-PL" sz="2400" dirty="0" smtClean="0"/>
              <a:t> </a:t>
            </a:r>
            <a:r>
              <a:rPr lang="pl-PL" sz="1400" b="0" kern="0" dirty="0"/>
              <a:t>Misja, wizja, cele</a:t>
            </a:r>
          </a:p>
        </p:txBody>
      </p:sp>
    </p:spTree>
    <p:extLst>
      <p:ext uri="{BB962C8B-B14F-4D97-AF65-F5344CB8AC3E}">
        <p14:creationId xmlns:p14="http://schemas.microsoft.com/office/powerpoint/2010/main" val="7838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stokąt 89"/>
          <p:cNvSpPr/>
          <p:nvPr/>
        </p:nvSpPr>
        <p:spPr>
          <a:xfrm rot="10800000" flipV="1">
            <a:off x="122436" y="4755817"/>
            <a:ext cx="8917540" cy="20159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hangingPunct="0">
              <a:spcBef>
                <a:spcPts val="4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>
              <a:solidFill>
                <a:srgbClr val="0A1D64"/>
              </a:solidFill>
              <a:cs typeface="Lucida Sans Unicode" pitchFamily="34" charset="0"/>
            </a:endParaRPr>
          </a:p>
        </p:txBody>
      </p:sp>
      <p:sp>
        <p:nvSpPr>
          <p:cNvPr id="86" name="Prostokąt 85"/>
          <p:cNvSpPr/>
          <p:nvPr/>
        </p:nvSpPr>
        <p:spPr>
          <a:xfrm rot="10800000" flipV="1">
            <a:off x="122437" y="2420888"/>
            <a:ext cx="2865063" cy="3903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hangingPunct="0">
              <a:spcBef>
                <a:spcPts val="4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>
              <a:solidFill>
                <a:srgbClr val="0A1D64"/>
              </a:solidFill>
              <a:cs typeface="Lucida Sans Unicode" pitchFamily="34" charset="0"/>
            </a:endParaRPr>
          </a:p>
        </p:txBody>
      </p:sp>
      <p:sp>
        <p:nvSpPr>
          <p:cNvPr id="87" name="Prostokąt 86"/>
          <p:cNvSpPr/>
          <p:nvPr/>
        </p:nvSpPr>
        <p:spPr>
          <a:xfrm rot="10800000" flipV="1">
            <a:off x="3131777" y="2420888"/>
            <a:ext cx="2880382" cy="3903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hangingPunct="0">
              <a:spcBef>
                <a:spcPts val="4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>
              <a:solidFill>
                <a:srgbClr val="0A1D64"/>
              </a:solidFill>
              <a:cs typeface="Lucida Sans Unicode" pitchFamily="34" charset="0"/>
            </a:endParaRPr>
          </a:p>
        </p:txBody>
      </p:sp>
      <p:sp>
        <p:nvSpPr>
          <p:cNvPr id="88" name="Prostokąt 87"/>
          <p:cNvSpPr/>
          <p:nvPr/>
        </p:nvSpPr>
        <p:spPr>
          <a:xfrm rot="10800000" flipV="1">
            <a:off x="6142301" y="2420888"/>
            <a:ext cx="2880000" cy="390325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eaLnBrk="0" hangingPunct="0">
              <a:spcBef>
                <a:spcPts val="4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>
              <a:solidFill>
                <a:srgbClr val="0A1D64"/>
              </a:solidFill>
              <a:cs typeface="Lucida Sans Unicode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AD645-4E0B-44EC-8C5B-BC5A360C58F7}" type="slidenum">
              <a:rPr lang="en-GB" smtClean="0">
                <a:solidFill>
                  <a:srgbClr val="0A1D64"/>
                </a:solidFill>
              </a:rPr>
              <a:pPr/>
              <a:t>5</a:t>
            </a:fld>
            <a:endParaRPr lang="en-GB" dirty="0">
              <a:solidFill>
                <a:srgbClr val="0A1D64"/>
              </a:solidFill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gray">
          <a:xfrm>
            <a:off x="107504" y="4755816"/>
            <a:ext cx="8928000" cy="1517500"/>
          </a:xfrm>
          <a:prstGeom prst="rect">
            <a:avLst/>
          </a:prstGeom>
          <a:noFill/>
          <a:ln w="1905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91420" tIns="45710" rIns="91420" bIns="4571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56574" y="5012383"/>
            <a:ext cx="177415" cy="175428"/>
          </a:xfrm>
          <a:prstGeom prst="ellipse">
            <a:avLst/>
          </a:prstGeom>
          <a:solidFill>
            <a:srgbClr val="FF6309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8a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gray">
          <a:xfrm>
            <a:off x="107505" y="2462427"/>
            <a:ext cx="288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24000" tIns="0" rIns="0" bIns="0" anchor="t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20000"/>
              </a:spcAft>
              <a:buClr>
                <a:srgbClr val="3264FF"/>
              </a:buClr>
              <a:defRPr/>
            </a:pPr>
            <a:r>
              <a:rPr lang="pl-PL" sz="1000" b="1" kern="0" dirty="0">
                <a:solidFill>
                  <a:srgbClr val="0A1D64"/>
                </a:solidFill>
                <a:latin typeface="Arial"/>
                <a:cs typeface="Arial"/>
              </a:rPr>
              <a:t>Utrzymanie wartości w obrocie (detalicznym i hurtowym)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156572" y="2514150"/>
            <a:ext cx="177415" cy="173553"/>
          </a:xfrm>
          <a:prstGeom prst="ellipse">
            <a:avLst/>
          </a:prstGeom>
          <a:solidFill>
            <a:srgbClr val="0A1D64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0" name="Oval 50"/>
          <p:cNvSpPr>
            <a:spLocks noChangeAspect="1"/>
          </p:cNvSpPr>
          <p:nvPr/>
        </p:nvSpPr>
        <p:spPr>
          <a:xfrm>
            <a:off x="156572" y="2982358"/>
            <a:ext cx="176400" cy="172559"/>
          </a:xfrm>
          <a:prstGeom prst="ellipse">
            <a:avLst/>
          </a:prstGeom>
          <a:solidFill>
            <a:srgbClr val="0768A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1a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2" name="Oval 52"/>
          <p:cNvSpPr>
            <a:spLocks noChangeAspect="1"/>
          </p:cNvSpPr>
          <p:nvPr/>
        </p:nvSpPr>
        <p:spPr>
          <a:xfrm>
            <a:off x="156572" y="4029053"/>
            <a:ext cx="176400" cy="172559"/>
          </a:xfrm>
          <a:prstGeom prst="ellipse">
            <a:avLst/>
          </a:prstGeom>
          <a:solidFill>
            <a:srgbClr val="0768A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2a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gray">
          <a:xfrm>
            <a:off x="6142302" y="2462427"/>
            <a:ext cx="2897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24000" tIns="0" rIns="0" bIns="0" anchor="t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ct val="20000"/>
              </a:spcAft>
              <a:buClr>
                <a:srgbClr val="3264FF"/>
              </a:buClr>
              <a:defRPr/>
            </a:pPr>
            <a:r>
              <a:rPr lang="pl-PL" sz="1000" b="1" kern="0" dirty="0">
                <a:solidFill>
                  <a:srgbClr val="0A1D64"/>
                </a:solidFill>
                <a:latin typeface="Arial"/>
                <a:cs typeface="Arial"/>
              </a:rPr>
              <a:t>Wzmocnienie i transformacja obszaru poszukiwań i wydobycia</a:t>
            </a:r>
          </a:p>
        </p:txBody>
      </p:sp>
      <p:sp>
        <p:nvSpPr>
          <p:cNvPr id="54" name="Oval 61"/>
          <p:cNvSpPr>
            <a:spLocks noChangeAspect="1"/>
          </p:cNvSpPr>
          <p:nvPr/>
        </p:nvSpPr>
        <p:spPr>
          <a:xfrm>
            <a:off x="6179687" y="2514150"/>
            <a:ext cx="177415" cy="173553"/>
          </a:xfrm>
          <a:prstGeom prst="ellipse">
            <a:avLst/>
          </a:prstGeom>
          <a:solidFill>
            <a:srgbClr val="0A1D64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" name="Oval 64"/>
          <p:cNvSpPr>
            <a:spLocks noChangeAspect="1"/>
          </p:cNvSpPr>
          <p:nvPr/>
        </p:nvSpPr>
        <p:spPr>
          <a:xfrm>
            <a:off x="6180702" y="2900016"/>
            <a:ext cx="176400" cy="172559"/>
          </a:xfrm>
          <a:prstGeom prst="ellipse">
            <a:avLst/>
          </a:prstGeom>
          <a:solidFill>
            <a:srgbClr val="FF630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8" name="Oval 66"/>
          <p:cNvSpPr>
            <a:spLocks noChangeAspect="1"/>
          </p:cNvSpPr>
          <p:nvPr/>
        </p:nvSpPr>
        <p:spPr>
          <a:xfrm>
            <a:off x="6180702" y="3363186"/>
            <a:ext cx="176400" cy="172559"/>
          </a:xfrm>
          <a:prstGeom prst="ellipse">
            <a:avLst/>
          </a:prstGeom>
          <a:solidFill>
            <a:srgbClr val="FF630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0" name="Oval 68"/>
          <p:cNvSpPr>
            <a:spLocks noChangeAspect="1"/>
          </p:cNvSpPr>
          <p:nvPr/>
        </p:nvSpPr>
        <p:spPr>
          <a:xfrm>
            <a:off x="6180702" y="3789040"/>
            <a:ext cx="176400" cy="172559"/>
          </a:xfrm>
          <a:prstGeom prst="ellipse">
            <a:avLst/>
          </a:prstGeom>
          <a:solidFill>
            <a:srgbClr val="FF630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gray">
          <a:xfrm>
            <a:off x="3132160" y="2462427"/>
            <a:ext cx="27899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24000" tIns="0" rIns="0" bIns="0" anchor="t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ct val="20000"/>
              </a:spcAft>
              <a:buClr>
                <a:srgbClr val="3264FF"/>
              </a:buClr>
              <a:defRPr/>
            </a:pPr>
            <a:r>
              <a:rPr lang="pl-PL" sz="1000" b="1" kern="0" dirty="0">
                <a:solidFill>
                  <a:srgbClr val="0A1D64"/>
                </a:solidFill>
                <a:latin typeface="Arial"/>
                <a:cs typeface="Arial"/>
              </a:rPr>
              <a:t>Maksymalizacja przepływów </a:t>
            </a:r>
            <a:br>
              <a:rPr lang="pl-PL" sz="1000" b="1" kern="0" dirty="0">
                <a:solidFill>
                  <a:srgbClr val="0A1D64"/>
                </a:solidFill>
                <a:latin typeface="Arial"/>
                <a:cs typeface="Arial"/>
              </a:rPr>
            </a:br>
            <a:r>
              <a:rPr lang="pl-PL" sz="1000" b="1" kern="0" dirty="0">
                <a:solidFill>
                  <a:srgbClr val="0A1D64"/>
                </a:solidFill>
                <a:latin typeface="Arial"/>
                <a:cs typeface="Arial"/>
              </a:rPr>
              <a:t>z obszarów infrastruktury i wytwarzania</a:t>
            </a:r>
          </a:p>
        </p:txBody>
      </p:sp>
      <p:sp>
        <p:nvSpPr>
          <p:cNvPr id="62" name="Oval 82"/>
          <p:cNvSpPr>
            <a:spLocks noChangeAspect="1"/>
          </p:cNvSpPr>
          <p:nvPr/>
        </p:nvSpPr>
        <p:spPr>
          <a:xfrm>
            <a:off x="3158247" y="2514150"/>
            <a:ext cx="177415" cy="173553"/>
          </a:xfrm>
          <a:prstGeom prst="ellipse">
            <a:avLst/>
          </a:prstGeom>
          <a:solidFill>
            <a:srgbClr val="0A1D64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4" name="Oval 85"/>
          <p:cNvSpPr>
            <a:spLocks noChangeAspect="1"/>
          </p:cNvSpPr>
          <p:nvPr/>
        </p:nvSpPr>
        <p:spPr>
          <a:xfrm>
            <a:off x="3158247" y="2898096"/>
            <a:ext cx="180326" cy="176400"/>
          </a:xfrm>
          <a:prstGeom prst="ellipse">
            <a:avLst/>
          </a:prstGeom>
          <a:solidFill>
            <a:srgbClr val="FF630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3a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6" name="Oval 91"/>
          <p:cNvSpPr>
            <a:spLocks noChangeAspect="1"/>
          </p:cNvSpPr>
          <p:nvPr/>
        </p:nvSpPr>
        <p:spPr>
          <a:xfrm>
            <a:off x="3158247" y="3689339"/>
            <a:ext cx="180326" cy="176400"/>
          </a:xfrm>
          <a:prstGeom prst="ellipse">
            <a:avLst/>
          </a:prstGeom>
          <a:solidFill>
            <a:srgbClr val="0768A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gray">
          <a:xfrm>
            <a:off x="369825" y="4790390"/>
            <a:ext cx="574154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/>
          <a:p>
            <a:pPr defTabSz="895350" fontAlgn="auto">
              <a:spcBef>
                <a:spcPts val="0"/>
              </a:spcBef>
              <a:spcAft>
                <a:spcPct val="20000"/>
              </a:spcAft>
              <a:buClr>
                <a:srgbClr val="3264FF"/>
              </a:buClr>
              <a:defRPr/>
            </a:pPr>
            <a:r>
              <a:rPr lang="pl-PL" sz="1000" b="1" kern="0" dirty="0">
                <a:solidFill>
                  <a:srgbClr val="0A1D64"/>
                </a:solidFill>
                <a:latin typeface="Arial"/>
                <a:cs typeface="Arial"/>
              </a:rPr>
              <a:t>Zbudowanie fundamentów wzrostu w całym łańcuchu wartości</a:t>
            </a:r>
          </a:p>
        </p:txBody>
      </p:sp>
      <p:sp>
        <p:nvSpPr>
          <p:cNvPr id="69" name="Oval 41"/>
          <p:cNvSpPr>
            <a:spLocks noChangeAspect="1"/>
          </p:cNvSpPr>
          <p:nvPr/>
        </p:nvSpPr>
        <p:spPr>
          <a:xfrm>
            <a:off x="156574" y="4779620"/>
            <a:ext cx="177415" cy="175428"/>
          </a:xfrm>
          <a:prstGeom prst="ellipse">
            <a:avLst/>
          </a:prstGeom>
          <a:solidFill>
            <a:srgbClr val="0A1D64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2" name="Oval 45"/>
          <p:cNvSpPr>
            <a:spLocks noChangeAspect="1"/>
          </p:cNvSpPr>
          <p:nvPr/>
        </p:nvSpPr>
        <p:spPr>
          <a:xfrm>
            <a:off x="156574" y="5774082"/>
            <a:ext cx="177415" cy="175428"/>
          </a:xfrm>
          <a:prstGeom prst="ellipse">
            <a:avLst/>
          </a:prstGeom>
          <a:solidFill>
            <a:srgbClr val="FF6309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3" name="Oval 45"/>
          <p:cNvSpPr>
            <a:spLocks noChangeAspect="1"/>
          </p:cNvSpPr>
          <p:nvPr/>
        </p:nvSpPr>
        <p:spPr>
          <a:xfrm>
            <a:off x="156574" y="6026804"/>
            <a:ext cx="177415" cy="175428"/>
          </a:xfrm>
          <a:prstGeom prst="ellipse">
            <a:avLst/>
          </a:prstGeom>
          <a:solidFill>
            <a:srgbClr val="0768A9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5" name="Oval 85"/>
          <p:cNvSpPr>
            <a:spLocks noChangeAspect="1"/>
          </p:cNvSpPr>
          <p:nvPr/>
        </p:nvSpPr>
        <p:spPr>
          <a:xfrm>
            <a:off x="3158247" y="3293718"/>
            <a:ext cx="180326" cy="176400"/>
          </a:xfrm>
          <a:prstGeom prst="ellipse">
            <a:avLst/>
          </a:prstGeom>
          <a:solidFill>
            <a:srgbClr val="FF630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3b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7" name="Oval 45"/>
          <p:cNvSpPr>
            <a:spLocks noChangeAspect="1"/>
          </p:cNvSpPr>
          <p:nvPr/>
        </p:nvSpPr>
        <p:spPr>
          <a:xfrm>
            <a:off x="156574" y="5251649"/>
            <a:ext cx="177415" cy="17542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8b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9" name="Oval 64"/>
          <p:cNvSpPr>
            <a:spLocks noChangeAspect="1"/>
          </p:cNvSpPr>
          <p:nvPr/>
        </p:nvSpPr>
        <p:spPr>
          <a:xfrm>
            <a:off x="156572" y="3717994"/>
            <a:ext cx="176400" cy="172559"/>
          </a:xfrm>
          <a:prstGeom prst="ellipse">
            <a:avLst/>
          </a:prstGeom>
          <a:solidFill>
            <a:srgbClr val="0768A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1c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1" name="Oval 66"/>
          <p:cNvSpPr>
            <a:spLocks noChangeAspect="1"/>
          </p:cNvSpPr>
          <p:nvPr/>
        </p:nvSpPr>
        <p:spPr>
          <a:xfrm>
            <a:off x="156572" y="3363187"/>
            <a:ext cx="176400" cy="172559"/>
          </a:xfrm>
          <a:prstGeom prst="ellipse">
            <a:avLst/>
          </a:prstGeom>
          <a:solidFill>
            <a:srgbClr val="0768A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1b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3" name="Oval 68"/>
          <p:cNvSpPr>
            <a:spLocks noChangeAspect="1"/>
          </p:cNvSpPr>
          <p:nvPr/>
        </p:nvSpPr>
        <p:spPr>
          <a:xfrm>
            <a:off x="156572" y="4345315"/>
            <a:ext cx="176400" cy="172559"/>
          </a:xfrm>
          <a:prstGeom prst="ellipse">
            <a:avLst/>
          </a:prstGeom>
          <a:solidFill>
            <a:srgbClr val="0768A9"/>
          </a:solidFill>
          <a:ln w="127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2b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5" name="Oval 45"/>
          <p:cNvSpPr>
            <a:spLocks noChangeAspect="1"/>
          </p:cNvSpPr>
          <p:nvPr/>
        </p:nvSpPr>
        <p:spPr>
          <a:xfrm>
            <a:off x="156574" y="5504475"/>
            <a:ext cx="177415" cy="17542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kern="0" dirty="0" smtClean="0">
                <a:solidFill>
                  <a:srgbClr val="FFFFFF"/>
                </a:solidFill>
                <a:latin typeface="Arial"/>
                <a:cs typeface="Arial"/>
              </a:rPr>
              <a:t>8c</a:t>
            </a:r>
            <a:endParaRPr lang="en-GB" sz="900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9" name="Rectangle 11"/>
          <p:cNvSpPr>
            <a:spLocks noChangeArrowheads="1"/>
          </p:cNvSpPr>
          <p:nvPr/>
        </p:nvSpPr>
        <p:spPr bwMode="gray">
          <a:xfrm>
            <a:off x="107504" y="1365063"/>
            <a:ext cx="8932472" cy="961106"/>
          </a:xfrm>
          <a:prstGeom prst="triangle">
            <a:avLst/>
          </a:prstGeom>
          <a:solidFill>
            <a:srgbClr val="0A1D64"/>
          </a:solidFill>
          <a:ln>
            <a:noFill/>
          </a:ln>
          <a:extLst/>
        </p:spPr>
        <p:txBody>
          <a:bodyPr wrap="none" anchor="ctr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A1D64"/>
              </a:buClr>
            </a:pPr>
            <a:endParaRPr lang="en-GB" sz="9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03748" y="2025989"/>
            <a:ext cx="464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FF"/>
                </a:solidFill>
              </a:rPr>
              <a:t>Strategia GK PGNiG na lata 2014-2022</a:t>
            </a:r>
          </a:p>
        </p:txBody>
      </p:sp>
      <p:pic>
        <p:nvPicPr>
          <p:cNvPr id="1027" name="Picture 3" descr="C:\Users\waw10027740\Documents\PGNiG\Informacje o PGNiG\Szbalony oraz identyfikacja wizualna PGNiG\Znak\Znak bez nazwy prawnej\znak bez jednokolorowy inwers\znak_bez_jednokolor_inwe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14973" r="12521" b="16667"/>
          <a:stretch/>
        </p:blipFill>
        <p:spPr bwMode="auto">
          <a:xfrm>
            <a:off x="4195259" y="1478496"/>
            <a:ext cx="740410" cy="5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Oval 45"/>
          <p:cNvSpPr>
            <a:spLocks noChangeAspect="1"/>
          </p:cNvSpPr>
          <p:nvPr/>
        </p:nvSpPr>
        <p:spPr>
          <a:xfrm>
            <a:off x="2771800" y="6349916"/>
            <a:ext cx="177415" cy="175428"/>
          </a:xfrm>
          <a:prstGeom prst="ellipse">
            <a:avLst/>
          </a:prstGeom>
          <a:solidFill>
            <a:srgbClr val="0768A9"/>
          </a:solidFill>
          <a:ln w="12700" cap="flat" cmpd="sng" algn="ctr">
            <a:noFill/>
            <a:prstDash val="solid"/>
          </a:ln>
          <a:effectLst/>
        </p:spPr>
        <p:txBody>
          <a:bodyPr wrap="none" lIns="35992" tIns="35992" rIns="35992" bIns="35992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gray">
          <a:xfrm>
            <a:off x="3032476" y="6368381"/>
            <a:ext cx="4923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b="1" kern="0" dirty="0">
                <a:solidFill>
                  <a:srgbClr val="0768A9"/>
                </a:solidFill>
                <a:latin typeface="Arial"/>
                <a:cs typeface="Arial"/>
              </a:rPr>
              <a:t>Kolorem </a:t>
            </a:r>
            <a:r>
              <a:rPr lang="pl-PL" sz="900" b="1" kern="0" dirty="0" smtClean="0">
                <a:solidFill>
                  <a:srgbClr val="0768A9"/>
                </a:solidFill>
                <a:latin typeface="Arial"/>
                <a:cs typeface="Arial"/>
              </a:rPr>
              <a:t>niebieskim </a:t>
            </a:r>
            <a:r>
              <a:rPr lang="pl-PL" sz="900" b="1" kern="0" dirty="0">
                <a:solidFill>
                  <a:srgbClr val="0768A9"/>
                </a:solidFill>
                <a:latin typeface="Arial"/>
                <a:cs typeface="Arial"/>
              </a:rPr>
              <a:t>zaznaczono inicjatywy nowe lub zmodyfikowane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gray">
          <a:xfrm>
            <a:off x="6142302" y="2420889"/>
            <a:ext cx="2880000" cy="2232246"/>
          </a:xfrm>
          <a:prstGeom prst="rect">
            <a:avLst/>
          </a:prstGeom>
          <a:noFill/>
          <a:ln w="1905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91420" tIns="45710" rIns="91420" bIns="4571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107504" y="2420888"/>
            <a:ext cx="2880000" cy="2232248"/>
          </a:xfrm>
          <a:prstGeom prst="rect">
            <a:avLst/>
          </a:prstGeom>
          <a:noFill/>
          <a:ln w="1905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91420" tIns="45710" rIns="91420" bIns="4571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gray">
          <a:xfrm>
            <a:off x="3132160" y="2420888"/>
            <a:ext cx="2880000" cy="2232247"/>
          </a:xfrm>
          <a:prstGeom prst="rect">
            <a:avLst/>
          </a:prstGeom>
          <a:noFill/>
          <a:ln w="1905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91420" tIns="45710" rIns="91420" bIns="4571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gray">
          <a:xfrm>
            <a:off x="395816" y="2847797"/>
            <a:ext cx="2520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768A9"/>
                </a:solidFill>
                <a:latin typeface="Arial"/>
                <a:cs typeface="Arial"/>
              </a:rPr>
              <a:t>Optymalizacja zarządzania portfelem gazu ziemnego oraz wdrożenie nowego modelu sprzedaży hurtowej</a:t>
            </a: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gray">
          <a:xfrm>
            <a:off x="395816" y="3966396"/>
            <a:ext cx="252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768A9"/>
                </a:solidFill>
                <a:latin typeface="Arial"/>
                <a:cs typeface="Arial"/>
              </a:rPr>
              <a:t>Opracowanie i wdrożenie nowego modelu sprzedaży </a:t>
            </a:r>
            <a:r>
              <a:rPr lang="pl-PL" sz="900" kern="0" dirty="0" smtClean="0">
                <a:solidFill>
                  <a:srgbClr val="0768A9"/>
                </a:solidFill>
                <a:latin typeface="Arial"/>
                <a:cs typeface="Arial"/>
              </a:rPr>
              <a:t>detalicznej</a:t>
            </a:r>
            <a:endParaRPr lang="pl-PL" sz="900" strike="sngStrike" kern="0" dirty="0">
              <a:solidFill>
                <a:srgbClr val="0768A9"/>
              </a:solidFill>
              <a:latin typeface="Arial"/>
              <a:cs typeface="Arial"/>
            </a:endParaRP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gray">
          <a:xfrm>
            <a:off x="6394202" y="2847797"/>
            <a:ext cx="234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Utrzymanie wydobycia krajowego ze złóż konwencjonalnych</a:t>
            </a: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gray">
          <a:xfrm>
            <a:off x="6394202" y="3243333"/>
            <a:ext cx="2340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Potwierdzenie geologicznego </a:t>
            </a:r>
            <a:b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</a:b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i ekonomicznego potencjału złóż typu shale gas w Polsce</a:t>
            </a: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gray">
          <a:xfrm>
            <a:off x="6394202" y="3752054"/>
            <a:ext cx="234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Rozwój działalności upstream poza granicami Polski </a:t>
            </a: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gray">
          <a:xfrm>
            <a:off x="3400309" y="2847797"/>
            <a:ext cx="252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Maksymalizacja wartości </a:t>
            </a:r>
            <a:r>
              <a:rPr lang="pl-PL" sz="900" kern="0" dirty="0" smtClean="0">
                <a:solidFill>
                  <a:srgbClr val="0A1D64"/>
                </a:solidFill>
                <a:latin typeface="Arial"/>
                <a:cs typeface="Arial"/>
              </a:rPr>
              <a:t>w </a:t>
            </a: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obszarze infrastruktury sieciowej – dystrybucja gazu</a:t>
            </a: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gray">
          <a:xfrm>
            <a:off x="3400309" y="3639040"/>
            <a:ext cx="252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768A9"/>
                </a:solidFill>
                <a:latin typeface="Arial"/>
                <a:cs typeface="Arial"/>
              </a:rPr>
              <a:t>Aktywny udział we współtworzeniu regulacji dotyczących rynku nośników energii</a:t>
            </a: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gray">
          <a:xfrm>
            <a:off x="3402086" y="3243419"/>
            <a:ext cx="252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Maksymalizacja wartości w obszarze infrastruktury sieciowej – dystrybucja ciepła</a:t>
            </a: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gray">
          <a:xfrm>
            <a:off x="395816" y="3639696"/>
            <a:ext cx="252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768A9"/>
                </a:solidFill>
                <a:latin typeface="Arial"/>
                <a:cs typeface="Arial"/>
              </a:rPr>
              <a:t>Rozwój działalności </a:t>
            </a:r>
            <a:r>
              <a:rPr lang="pl-PL" sz="900" i="1" kern="0" dirty="0" err="1" smtClean="0">
                <a:solidFill>
                  <a:srgbClr val="0768A9"/>
                </a:solidFill>
                <a:latin typeface="Arial"/>
                <a:cs typeface="Arial"/>
              </a:rPr>
              <a:t>tradingu</a:t>
            </a:r>
            <a:r>
              <a:rPr lang="pl-PL" sz="900" kern="0" dirty="0" smtClean="0">
                <a:solidFill>
                  <a:srgbClr val="0768A9"/>
                </a:solidFill>
                <a:latin typeface="Arial"/>
                <a:cs typeface="Arial"/>
              </a:rPr>
              <a:t> </a:t>
            </a:r>
            <a:r>
              <a:rPr lang="pl-PL" sz="900" kern="0" dirty="0">
                <a:solidFill>
                  <a:srgbClr val="0768A9"/>
                </a:solidFill>
                <a:latin typeface="Arial"/>
                <a:cs typeface="Arial"/>
              </a:rPr>
              <a:t>LNG na rynku międzynarodowym</a:t>
            </a:r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gray">
          <a:xfrm>
            <a:off x="395816" y="3382246"/>
            <a:ext cx="2520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768A9"/>
                </a:solidFill>
                <a:latin typeface="Arial"/>
                <a:cs typeface="Arial"/>
              </a:rPr>
              <a:t>Realizacja nowych inwestycji dywersyfikacyjnych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gray">
          <a:xfrm>
            <a:off x="395816" y="4293096"/>
            <a:ext cx="2520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768A9"/>
                </a:solidFill>
                <a:latin typeface="Arial"/>
                <a:cs typeface="Arial"/>
              </a:rPr>
              <a:t>Rozwój działalności sprzedażowej </a:t>
            </a:r>
            <a:r>
              <a:rPr lang="pl-PL" sz="900" kern="0" dirty="0" smtClean="0">
                <a:solidFill>
                  <a:srgbClr val="0768A9"/>
                </a:solidFill>
                <a:latin typeface="Arial"/>
                <a:cs typeface="Arial"/>
              </a:rPr>
              <a:t>PST na rynkach międzynarodowych</a:t>
            </a:r>
            <a:endParaRPr lang="pl-PL" sz="900" kern="0" dirty="0">
              <a:solidFill>
                <a:srgbClr val="0768A9"/>
              </a:solidFill>
              <a:latin typeface="Arial"/>
              <a:cs typeface="Arial"/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gray">
          <a:xfrm>
            <a:off x="412881" y="5801705"/>
            <a:ext cx="75392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Zbudowanie organizacji opartej na efektywnym zarządzaniu zasobami ludzkimi, zorientowanej na cele i poszukiwanie zasobów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gray">
          <a:xfrm>
            <a:off x="421719" y="5030463"/>
            <a:ext cx="57866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Program Poprawy Efektywności w działalności podstawowej</a:t>
            </a: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gray">
          <a:xfrm>
            <a:off x="417249" y="6045269"/>
            <a:ext cx="5379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768A9"/>
                </a:solidFill>
                <a:latin typeface="Arial"/>
                <a:cs typeface="Arial"/>
              </a:rPr>
              <a:t>Intensyfikacja działalności </a:t>
            </a:r>
            <a:r>
              <a:rPr lang="pl-PL" sz="900" kern="0" dirty="0" smtClean="0">
                <a:solidFill>
                  <a:srgbClr val="0768A9"/>
                </a:solidFill>
                <a:latin typeface="Arial"/>
                <a:cs typeface="Arial"/>
              </a:rPr>
              <a:t>badawczo-rozwojowej i poszukiwanie innowacyjnych obszarów wzrostu</a:t>
            </a:r>
            <a:endParaRPr lang="pl-PL" sz="900" kern="0" dirty="0">
              <a:solidFill>
                <a:srgbClr val="0768A9"/>
              </a:solidFill>
              <a:latin typeface="Arial"/>
              <a:cs typeface="Arial"/>
            </a:endParaRPr>
          </a:p>
        </p:txBody>
      </p:sp>
      <p:sp>
        <p:nvSpPr>
          <p:cNvPr id="106" name="Rectangle 7"/>
          <p:cNvSpPr>
            <a:spLocks noChangeArrowheads="1"/>
          </p:cNvSpPr>
          <p:nvPr/>
        </p:nvSpPr>
        <p:spPr bwMode="gray">
          <a:xfrm>
            <a:off x="421719" y="5270114"/>
            <a:ext cx="57866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Zbycie nieruchomości non-</a:t>
            </a:r>
            <a:r>
              <a:rPr lang="pl-PL" sz="900" kern="0" dirty="0" err="1">
                <a:solidFill>
                  <a:srgbClr val="0A1D64"/>
                </a:solidFill>
                <a:latin typeface="Arial"/>
                <a:cs typeface="Arial"/>
              </a:rPr>
              <a:t>core</a:t>
            </a: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gray">
          <a:xfrm>
            <a:off x="421719" y="5541404"/>
            <a:ext cx="57868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3264FF"/>
              </a:buClr>
              <a:defRPr/>
            </a:pP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Zbycie spółek non-</a:t>
            </a:r>
            <a:r>
              <a:rPr lang="pl-PL" sz="900" kern="0" dirty="0" err="1">
                <a:solidFill>
                  <a:srgbClr val="0A1D64"/>
                </a:solidFill>
                <a:latin typeface="Arial"/>
                <a:cs typeface="Arial"/>
              </a:rPr>
              <a:t>core</a:t>
            </a:r>
            <a:r>
              <a:rPr lang="pl-PL" sz="900" kern="0" dirty="0">
                <a:solidFill>
                  <a:srgbClr val="0A1D64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9" name="Tytuł 1"/>
          <p:cNvSpPr txBox="1">
            <a:spLocks/>
          </p:cNvSpPr>
          <p:nvPr/>
        </p:nvSpPr>
        <p:spPr bwMode="auto">
          <a:xfrm>
            <a:off x="304800" y="116632"/>
            <a:ext cx="808362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Zaktualizowana Strategia GK PGNiG na lata </a:t>
            </a:r>
            <a:r>
              <a:rPr lang="en-US" sz="2400" dirty="0" smtClean="0"/>
              <a:t>2014-2022</a:t>
            </a:r>
            <a:r>
              <a:rPr lang="pl-PL" sz="2400" dirty="0" smtClean="0"/>
              <a:t> </a:t>
            </a:r>
            <a:r>
              <a:rPr lang="pl-PL" sz="1400" b="0" dirty="0" smtClean="0"/>
              <a:t>Filary </a:t>
            </a:r>
            <a:r>
              <a:rPr lang="pl-PL" sz="1400" b="0" dirty="0"/>
              <a:t>Strategii GK PGNiG na lata 2014-2022</a:t>
            </a:r>
            <a:endParaRPr lang="pl-PL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31875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AD645-4E0B-44EC-8C5B-BC5A360C58F7}" type="slidenum">
              <a:rPr lang="en-GB" smtClean="0">
                <a:solidFill>
                  <a:srgbClr val="0A1D64"/>
                </a:solidFill>
              </a:rPr>
              <a:pPr/>
              <a:t>6</a:t>
            </a:fld>
            <a:endParaRPr lang="en-GB" dirty="0">
              <a:solidFill>
                <a:srgbClr val="0A1D64"/>
              </a:solidFill>
            </a:endParaRPr>
          </a:p>
        </p:txBody>
      </p:sp>
      <p:pic>
        <p:nvPicPr>
          <p:cNvPr id="32" name="Picture 2" descr="H:\STR\Dzial_SF\3_Projekty\3_Projekty_GK_Karina\12. VBM\3. Working\6. VBM 3.0\prezentacja_giełda\Prace DP\Zdjecia\thumbnail_c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0" y="1376772"/>
            <a:ext cx="1133999" cy="756000"/>
          </a:xfrm>
          <a:prstGeom prst="rect">
            <a:avLst/>
          </a:prstGeom>
          <a:noFill/>
          <a:ln>
            <a:solidFill>
              <a:srgbClr val="8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H:\STR\Dzial_SF\3_Projekty\3_Projekty_GK_Karina\12. VBM\3. Working\6. VBM 3.0\prezentacja_giełda\Prace DP\Zdjecia\thumbnail_5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0" y="4860316"/>
            <a:ext cx="1136962" cy="756000"/>
          </a:xfrm>
          <a:prstGeom prst="rect">
            <a:avLst/>
          </a:prstGeom>
          <a:noFill/>
          <a:ln>
            <a:solidFill>
              <a:srgbClr val="8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H:\STR\Dzial_SF\3_Projekty\3_Projekty_GK_Karina\12. VBM\3. Working\6. VBM 3.0\prezentacja_giełda\Prace DP\Zdjecia\thumbnail_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9" y="3118544"/>
            <a:ext cx="1135479" cy="756000"/>
          </a:xfrm>
          <a:prstGeom prst="rect">
            <a:avLst/>
          </a:prstGeom>
          <a:noFill/>
          <a:ln>
            <a:solidFill>
              <a:srgbClr val="8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:\STR\Dzial_SF\3_Projekty\3_Projekty_GK_Karina\12. VBM\3. Working\6. VBM 3.0\prezentacja_giełda\Prace DP\Zdjecia\thumbnail_5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9" y="3989430"/>
            <a:ext cx="1135479" cy="756000"/>
          </a:xfrm>
          <a:prstGeom prst="rect">
            <a:avLst/>
          </a:prstGeom>
          <a:noFill/>
          <a:ln>
            <a:solidFill>
              <a:srgbClr val="8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H:\STR\Dzial_SF\3_Projekty\3_Projekty_GK_Karina\12. VBM\3. Working\6. VBM 3.0\prezentacja_giełda\Prace DP\Zdjecia\thumbnail_zeg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9" y="5731204"/>
            <a:ext cx="1134000" cy="756000"/>
          </a:xfrm>
          <a:prstGeom prst="rect">
            <a:avLst/>
          </a:prstGeom>
          <a:noFill/>
          <a:ln>
            <a:solidFill>
              <a:srgbClr val="8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8"/>
          <p:cNvSpPr txBox="1"/>
          <p:nvPr/>
        </p:nvSpPr>
        <p:spPr>
          <a:xfrm>
            <a:off x="1936581" y="1376772"/>
            <a:ext cx="7056000" cy="756000"/>
          </a:xfrm>
          <a:prstGeom prst="rect">
            <a:avLst/>
          </a:prstGeom>
          <a:noFill/>
        </p:spPr>
        <p:txBody>
          <a:bodyPr wrap="square" lIns="72000" rIns="36000" rtlCol="0" anchor="ctr">
            <a:noAutofit/>
          </a:bodyPr>
          <a:lstStyle/>
          <a:p>
            <a:pPr marL="177800" indent="-177800">
              <a:spcBef>
                <a:spcPts val="300"/>
              </a:spcBef>
              <a:buClr>
                <a:srgbClr val="FF6309"/>
              </a:buClr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0A1D64"/>
                </a:solidFill>
              </a:rPr>
              <a:t>Stabilizacja wyniku EBITDA na poziomie ~7,4 mld PLN w 2022 r.</a:t>
            </a:r>
          </a:p>
          <a:p>
            <a:pPr marL="177800" indent="-177800">
              <a:spcBef>
                <a:spcPts val="300"/>
              </a:spcBef>
              <a:buClr>
                <a:srgbClr val="FF6309"/>
              </a:buClr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0A1D64"/>
                </a:solidFill>
              </a:rPr>
              <a:t>Średnioroczne nakłady inwestycyjne na rozwój organiczny i przejęcia wyższe o ok. 30%  wobec średniorocznych nakładów z lat 2008-2013</a:t>
            </a:r>
          </a:p>
        </p:txBody>
      </p:sp>
      <p:sp>
        <p:nvSpPr>
          <p:cNvPr id="38" name="TextBox 8"/>
          <p:cNvSpPr txBox="1"/>
          <p:nvPr/>
        </p:nvSpPr>
        <p:spPr>
          <a:xfrm>
            <a:off x="1935242" y="3118544"/>
            <a:ext cx="7056000" cy="756000"/>
          </a:xfrm>
          <a:prstGeom prst="rect">
            <a:avLst/>
          </a:prstGeom>
          <a:noFill/>
        </p:spPr>
        <p:txBody>
          <a:bodyPr wrap="square" lIns="72000" rIns="36000" rtlCol="0" anchor="ctr">
            <a:noAutofit/>
          </a:bodyPr>
          <a:lstStyle/>
          <a:p>
            <a:pPr marL="177800" indent="-177800">
              <a:spcBef>
                <a:spcPts val="300"/>
              </a:spcBef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1200" b="1" dirty="0">
                <a:solidFill>
                  <a:srgbClr val="0A1D64"/>
                </a:solidFill>
              </a:rPr>
              <a:t>Utrzymanie wydobycia węglowodorów w kraju na poziomie ok. 33 mln </a:t>
            </a:r>
            <a:r>
              <a:rPr lang="pl-PL" sz="1200" b="1" dirty="0" err="1">
                <a:solidFill>
                  <a:srgbClr val="0A1D64"/>
                </a:solidFill>
              </a:rPr>
              <a:t>boe</a:t>
            </a:r>
            <a:r>
              <a:rPr lang="pl-PL" sz="1200" b="1" dirty="0">
                <a:solidFill>
                  <a:srgbClr val="0A1D64"/>
                </a:solidFill>
              </a:rPr>
              <a:t> rocznie</a:t>
            </a:r>
          </a:p>
        </p:txBody>
      </p:sp>
      <p:sp>
        <p:nvSpPr>
          <p:cNvPr id="39" name="TextBox 8"/>
          <p:cNvSpPr txBox="1"/>
          <p:nvPr/>
        </p:nvSpPr>
        <p:spPr>
          <a:xfrm>
            <a:off x="1936581" y="3989430"/>
            <a:ext cx="7056000" cy="756000"/>
          </a:xfrm>
          <a:prstGeom prst="rect">
            <a:avLst/>
          </a:prstGeom>
          <a:noFill/>
        </p:spPr>
        <p:txBody>
          <a:bodyPr wrap="square" lIns="72000" rIns="36000" rtlCol="0" anchor="ctr">
            <a:noAutofit/>
          </a:bodyPr>
          <a:lstStyle/>
          <a:p>
            <a:pPr marL="177800" indent="-177800">
              <a:spcBef>
                <a:spcPts val="300"/>
              </a:spcBef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1200" b="1" dirty="0">
                <a:solidFill>
                  <a:srgbClr val="0A1D64"/>
                </a:solidFill>
              </a:rPr>
              <a:t>Zwiększenie wolumenu produkcji ropy i gazu w sumie (Polska i zagranica) do </a:t>
            </a:r>
            <a:br>
              <a:rPr lang="pl-PL" sz="1200" b="1" dirty="0">
                <a:solidFill>
                  <a:srgbClr val="0A1D64"/>
                </a:solidFill>
              </a:rPr>
            </a:br>
            <a:r>
              <a:rPr lang="pl-PL" sz="1200" b="1" dirty="0">
                <a:solidFill>
                  <a:srgbClr val="0A1D64"/>
                </a:solidFill>
              </a:rPr>
              <a:t>ok. 55-60 mln </a:t>
            </a:r>
            <a:r>
              <a:rPr lang="pl-PL" sz="1200" b="1" dirty="0" err="1">
                <a:solidFill>
                  <a:srgbClr val="0A1D64"/>
                </a:solidFill>
              </a:rPr>
              <a:t>boe</a:t>
            </a:r>
            <a:r>
              <a:rPr lang="pl-PL" sz="1200" b="1" dirty="0">
                <a:solidFill>
                  <a:srgbClr val="0A1D64"/>
                </a:solidFill>
              </a:rPr>
              <a:t> w 2022 r. poprzez zakup aktywów poszukiwawczo-wydobywczych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1935241" y="4860316"/>
            <a:ext cx="7056000" cy="756000"/>
          </a:xfrm>
          <a:prstGeom prst="rect">
            <a:avLst/>
          </a:prstGeom>
          <a:noFill/>
        </p:spPr>
        <p:txBody>
          <a:bodyPr wrap="square" lIns="72000" rIns="36000" rtlCol="0" anchor="ctr">
            <a:noAutofit/>
          </a:bodyPr>
          <a:lstStyle/>
          <a:p>
            <a:pPr marL="177800" indent="-177800">
              <a:spcBef>
                <a:spcPts val="300"/>
              </a:spcBef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1200" b="1" dirty="0">
                <a:solidFill>
                  <a:srgbClr val="0A1D64"/>
                </a:solidFill>
              </a:rPr>
              <a:t>Rozwój nowych obszarów działalności poprzez rozszerzenie łańcucha wartości w dystrybucji o aktywa ciepłownicze</a:t>
            </a:r>
          </a:p>
        </p:txBody>
      </p:sp>
      <p:sp>
        <p:nvSpPr>
          <p:cNvPr id="41" name="TextBox 8"/>
          <p:cNvSpPr txBox="1"/>
          <p:nvPr/>
        </p:nvSpPr>
        <p:spPr>
          <a:xfrm>
            <a:off x="1935241" y="5731204"/>
            <a:ext cx="7056000" cy="756000"/>
          </a:xfrm>
          <a:prstGeom prst="rect">
            <a:avLst/>
          </a:prstGeom>
          <a:noFill/>
        </p:spPr>
        <p:txBody>
          <a:bodyPr wrap="square" lIns="72000" rIns="36000" rtlCol="0" anchor="ctr">
            <a:noAutofit/>
          </a:bodyPr>
          <a:lstStyle/>
          <a:p>
            <a:pPr marL="177800" indent="-177800">
              <a:spcBef>
                <a:spcPts val="300"/>
              </a:spcBef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1200" b="1" dirty="0">
                <a:solidFill>
                  <a:srgbClr val="0A1D64"/>
                </a:solidFill>
              </a:rPr>
              <a:t>Istotny wzrost wewnętrznej efektywności funkcjonowania GK PGNiG </a:t>
            </a:r>
            <a:br>
              <a:rPr lang="pl-PL" sz="1200" b="1" dirty="0">
                <a:solidFill>
                  <a:srgbClr val="0A1D64"/>
                </a:solidFill>
              </a:rPr>
            </a:br>
            <a:r>
              <a:rPr lang="pl-PL" sz="1200" b="1" dirty="0">
                <a:solidFill>
                  <a:srgbClr val="0A1D64"/>
                </a:solidFill>
              </a:rPr>
              <a:t>(oszczędności ~800-900 mln PLN)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143508" y="1600884"/>
            <a:ext cx="3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6309"/>
              </a:buClr>
              <a:tabLst>
                <a:tab pos="358775" algn="l"/>
              </a:tabLst>
            </a:pPr>
            <a:r>
              <a:rPr lang="en-GB" sz="1400" b="1" dirty="0" smtClean="0">
                <a:solidFill>
                  <a:srgbClr val="FF6309"/>
                </a:solidFill>
              </a:rPr>
              <a:t>#1</a:t>
            </a:r>
            <a:endParaRPr lang="en-GB" sz="1400" b="1" dirty="0">
              <a:solidFill>
                <a:srgbClr val="FF6309"/>
              </a:solidFill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143508" y="2471770"/>
            <a:ext cx="3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6309"/>
              </a:buClr>
              <a:tabLst>
                <a:tab pos="358775" algn="l"/>
              </a:tabLst>
            </a:pPr>
            <a:r>
              <a:rPr lang="en-GB" sz="1400" b="1" dirty="0" smtClean="0">
                <a:solidFill>
                  <a:srgbClr val="FF6309"/>
                </a:solidFill>
              </a:rPr>
              <a:t>#2</a:t>
            </a:r>
            <a:endParaRPr lang="en-GB" sz="1400" b="1" dirty="0">
              <a:solidFill>
                <a:srgbClr val="FF6309"/>
              </a:solidFill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143508" y="3342656"/>
            <a:ext cx="3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6309"/>
              </a:buClr>
              <a:tabLst>
                <a:tab pos="358775" algn="l"/>
              </a:tabLst>
            </a:pPr>
            <a:r>
              <a:rPr lang="en-GB" sz="1400" b="1" dirty="0" smtClean="0">
                <a:solidFill>
                  <a:srgbClr val="FF6309"/>
                </a:solidFill>
              </a:rPr>
              <a:t>#3</a:t>
            </a:r>
            <a:endParaRPr lang="en-GB" sz="1400" b="1" dirty="0">
              <a:solidFill>
                <a:srgbClr val="FF6309"/>
              </a:solidFill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143508" y="4213542"/>
            <a:ext cx="3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6309"/>
              </a:buClr>
              <a:tabLst>
                <a:tab pos="358775" algn="l"/>
              </a:tabLst>
            </a:pPr>
            <a:r>
              <a:rPr lang="en-GB" sz="1400" b="1" dirty="0" smtClean="0">
                <a:solidFill>
                  <a:srgbClr val="FF6309"/>
                </a:solidFill>
              </a:rPr>
              <a:t>#4</a:t>
            </a:r>
            <a:endParaRPr lang="en-GB" sz="1400" b="1" dirty="0">
              <a:solidFill>
                <a:srgbClr val="FF6309"/>
              </a:solidFill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143508" y="5084428"/>
            <a:ext cx="3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6309"/>
              </a:buClr>
              <a:tabLst>
                <a:tab pos="358775" algn="l"/>
              </a:tabLst>
            </a:pPr>
            <a:r>
              <a:rPr lang="en-GB" sz="1400" b="1" dirty="0" smtClean="0">
                <a:solidFill>
                  <a:srgbClr val="FF6309"/>
                </a:solidFill>
              </a:rPr>
              <a:t>#5</a:t>
            </a:r>
            <a:endParaRPr lang="en-GB" sz="1400" b="1" dirty="0">
              <a:solidFill>
                <a:srgbClr val="FF6309"/>
              </a:solidFill>
            </a:endParaRPr>
          </a:p>
        </p:txBody>
      </p:sp>
      <p:pic>
        <p:nvPicPr>
          <p:cNvPr id="47" name="Picture 2" descr="C:\Users\waw10025522\Downloads\thumbnail_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0" y="2247658"/>
            <a:ext cx="1136843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8"/>
          <p:cNvSpPr txBox="1"/>
          <p:nvPr/>
        </p:nvSpPr>
        <p:spPr>
          <a:xfrm>
            <a:off x="1935242" y="2247658"/>
            <a:ext cx="7056000" cy="756000"/>
          </a:xfrm>
          <a:prstGeom prst="rect">
            <a:avLst/>
          </a:prstGeom>
          <a:noFill/>
        </p:spPr>
        <p:txBody>
          <a:bodyPr wrap="square" lIns="72000" rIns="36000" rtlCol="0" anchor="ctr">
            <a:noAutofit/>
          </a:bodyPr>
          <a:lstStyle/>
          <a:p>
            <a:pPr marL="177800" indent="-177800">
              <a:spcBef>
                <a:spcPts val="300"/>
              </a:spcBef>
              <a:buClr>
                <a:srgbClr val="FF6309"/>
              </a:buClr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pl-PL" sz="1200" b="1" dirty="0">
                <a:solidFill>
                  <a:srgbClr val="0A1D64"/>
                </a:solidFill>
              </a:rPr>
              <a:t>Dywersyfikacja portfela dostaw gazu PGNiG po 2022 r.</a:t>
            </a:r>
          </a:p>
        </p:txBody>
      </p:sp>
      <p:sp>
        <p:nvSpPr>
          <p:cNvPr id="49" name="TextBox 8"/>
          <p:cNvSpPr txBox="1"/>
          <p:nvPr/>
        </p:nvSpPr>
        <p:spPr>
          <a:xfrm>
            <a:off x="143508" y="5955316"/>
            <a:ext cx="396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6309"/>
              </a:buClr>
              <a:tabLst>
                <a:tab pos="358775" algn="l"/>
              </a:tabLst>
            </a:pPr>
            <a:r>
              <a:rPr lang="en-GB" sz="1400" b="1" dirty="0" smtClean="0">
                <a:solidFill>
                  <a:srgbClr val="FF6309"/>
                </a:solidFill>
              </a:rPr>
              <a:t>#6</a:t>
            </a:r>
            <a:endParaRPr lang="en-GB" sz="1400" b="1" dirty="0">
              <a:solidFill>
                <a:srgbClr val="FF6309"/>
              </a:soli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 bwMode="auto">
          <a:xfrm>
            <a:off x="304800" y="116632"/>
            <a:ext cx="808362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Zaktualizowana Strategia GK PGNiG na lata </a:t>
            </a:r>
            <a:r>
              <a:rPr lang="en-US" sz="2400" dirty="0" smtClean="0"/>
              <a:t>2014-2022</a:t>
            </a:r>
            <a:r>
              <a:rPr lang="pl-PL" sz="2400" dirty="0" smtClean="0"/>
              <a:t> </a:t>
            </a:r>
            <a:r>
              <a:rPr lang="en-GB" sz="1400" b="0" dirty="0"/>
              <a:t>Kluczowe aspiracje strategiczne</a:t>
            </a:r>
            <a:endParaRPr lang="pl-PL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1107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"/>
            <a:ext cx="9180512" cy="6857445"/>
          </a:xfrm>
        </p:spPr>
      </p:pic>
      <p:cxnSp>
        <p:nvCxnSpPr>
          <p:cNvPr id="6" name="Łącznik prostoliniowy 5"/>
          <p:cNvCxnSpPr/>
          <p:nvPr/>
        </p:nvCxnSpPr>
        <p:spPr>
          <a:xfrm flipV="1">
            <a:off x="8712529" y="1"/>
            <a:ext cx="0" cy="3800474"/>
          </a:xfrm>
          <a:prstGeom prst="line">
            <a:avLst/>
          </a:prstGeom>
          <a:ln w="15875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474" y="950121"/>
            <a:ext cx="8173219" cy="190023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</a:pPr>
            <a:r>
              <a:rPr lang="pl-PL" sz="3200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pl-PL" sz="3200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pl-PL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Budowa konkurencyjnego rynku gazu</a:t>
            </a:r>
            <a:endParaRPr lang="pl-PL" sz="32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304800" y="6597352"/>
            <a:ext cx="685800" cy="144462"/>
          </a:xfrm>
        </p:spPr>
        <p:txBody>
          <a:bodyPr/>
          <a:lstStyle/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8</a:t>
            </a:fld>
            <a:endParaRPr lang="en-US" dirty="0">
              <a:solidFill>
                <a:srgbClr val="0A1D64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1400761"/>
            <a:ext cx="4842107" cy="3135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60" y="3631049"/>
            <a:ext cx="4157329" cy="2822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220072" y="1447192"/>
            <a:ext cx="36682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auto" hangingPunct="0"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kern="0" dirty="0" smtClean="0">
                <a:solidFill>
                  <a:srgbClr val="002060"/>
                </a:solidFill>
              </a:rPr>
              <a:t>W regionie Europy Środkowej fizycznie dostępny jest tylko </a:t>
            </a:r>
            <a:r>
              <a:rPr lang="pl-PL" sz="1400" b="1" u="sng" kern="0" dirty="0" smtClean="0">
                <a:solidFill>
                  <a:srgbClr val="002060"/>
                </a:solidFill>
              </a:rPr>
              <a:t>gaz rosyjski</a:t>
            </a:r>
            <a:r>
              <a:rPr lang="pl-PL" sz="1400" kern="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kern="0" dirty="0" smtClean="0">
                <a:solidFill>
                  <a:srgbClr val="002060"/>
                </a:solidFill>
              </a:rPr>
              <a:t>Z </a:t>
            </a:r>
            <a:r>
              <a:rPr lang="pl-PL" sz="1400" b="1" kern="0" dirty="0" smtClean="0">
                <a:solidFill>
                  <a:srgbClr val="002060"/>
                </a:solidFill>
              </a:rPr>
              <a:t>Niemiec, Czech oraz Słowacji </a:t>
            </a:r>
            <a:r>
              <a:rPr lang="pl-PL" sz="1400" kern="0" dirty="0" smtClean="0">
                <a:solidFill>
                  <a:srgbClr val="002060"/>
                </a:solidFill>
              </a:rPr>
              <a:t>do Polski dostarczany może być wyłącznie </a:t>
            </a:r>
            <a:r>
              <a:rPr lang="pl-PL" sz="1400" b="1" kern="0" dirty="0" smtClean="0">
                <a:solidFill>
                  <a:srgbClr val="002060"/>
                </a:solidFill>
              </a:rPr>
              <a:t>gaz pochodzenia rosyjskiego</a:t>
            </a:r>
            <a:r>
              <a:rPr lang="pl-PL" sz="1400" kern="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b="1" kern="0" dirty="0" smtClean="0">
                <a:solidFill>
                  <a:srgbClr val="002060"/>
                </a:solidFill>
              </a:rPr>
              <a:t>Poziom podatności na kryzys gazowy </a:t>
            </a:r>
            <a:r>
              <a:rPr lang="pl-PL" sz="1400" kern="0" dirty="0" smtClean="0">
                <a:solidFill>
                  <a:srgbClr val="002060"/>
                </a:solidFill>
              </a:rPr>
              <a:t>pozostaje </a:t>
            </a:r>
            <a:r>
              <a:rPr lang="pl-PL" sz="1400" b="1" kern="0" dirty="0" smtClean="0">
                <a:solidFill>
                  <a:srgbClr val="002060"/>
                </a:solidFill>
              </a:rPr>
              <a:t>niezmienny</a:t>
            </a:r>
            <a:r>
              <a:rPr lang="pl-PL" sz="1400" kern="0" dirty="0" smtClean="0">
                <a:solidFill>
                  <a:srgbClr val="002060"/>
                </a:solidFill>
              </a:rPr>
              <a:t> niezależnie od którego z sąsiadów Polska sprowadzi gaz.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23528" y="4770437"/>
            <a:ext cx="38869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auto" hangingPunct="0"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b="1" kern="0" dirty="0" smtClean="0">
                <a:solidFill>
                  <a:srgbClr val="002060"/>
                </a:solidFill>
              </a:rPr>
              <a:t>Europa Zachodnia </a:t>
            </a:r>
            <a:r>
              <a:rPr lang="pl-PL" sz="1400" kern="0" dirty="0" smtClean="0">
                <a:solidFill>
                  <a:srgbClr val="002060"/>
                </a:solidFill>
              </a:rPr>
              <a:t>zabezpieczona jest </a:t>
            </a:r>
            <a:br>
              <a:rPr lang="pl-PL" sz="1400" kern="0" dirty="0" smtClean="0">
                <a:solidFill>
                  <a:srgbClr val="002060"/>
                </a:solidFill>
              </a:rPr>
            </a:br>
            <a:r>
              <a:rPr lang="pl-PL" sz="1400" kern="0" dirty="0" smtClean="0">
                <a:solidFill>
                  <a:srgbClr val="002060"/>
                </a:solidFill>
              </a:rPr>
              <a:t>od kryzysu możliwością dostaw </a:t>
            </a:r>
            <a:r>
              <a:rPr lang="pl-PL" sz="1400" b="1" kern="0" dirty="0" smtClean="0">
                <a:solidFill>
                  <a:srgbClr val="002060"/>
                </a:solidFill>
              </a:rPr>
              <a:t>LNG</a:t>
            </a:r>
            <a:r>
              <a:rPr lang="pl-PL" sz="1400" kern="0" dirty="0" smtClean="0">
                <a:solidFill>
                  <a:srgbClr val="002060"/>
                </a:solidFill>
              </a:rPr>
              <a:t>. </a:t>
            </a:r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kern="0" dirty="0" smtClean="0">
                <a:solidFill>
                  <a:srgbClr val="002060"/>
                </a:solidFill>
              </a:rPr>
              <a:t>PGNiG dopiero rozpoczyna działalności </a:t>
            </a:r>
            <a:br>
              <a:rPr lang="pl-PL" sz="1400" kern="0" dirty="0" smtClean="0">
                <a:solidFill>
                  <a:srgbClr val="002060"/>
                </a:solidFill>
              </a:rPr>
            </a:br>
            <a:r>
              <a:rPr lang="pl-PL" sz="1400" kern="0" dirty="0" smtClean="0">
                <a:solidFill>
                  <a:srgbClr val="002060"/>
                </a:solidFill>
              </a:rPr>
              <a:t>w tym segmencie. </a:t>
            </a:r>
          </a:p>
          <a:p>
            <a:pPr marL="285750" indent="-285750" algn="just" eaLnBrk="0" fontAlgn="auto" hangingPunct="0">
              <a:spcBef>
                <a:spcPts val="0"/>
              </a:spcBef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kern="0" dirty="0" smtClean="0">
                <a:solidFill>
                  <a:srgbClr val="002060"/>
                </a:solidFill>
              </a:rPr>
              <a:t>Terminal w Świnoujściu samodzielnie </a:t>
            </a:r>
            <a:r>
              <a:rPr lang="pl-PL" sz="1400" b="1" kern="0" dirty="0" smtClean="0">
                <a:solidFill>
                  <a:srgbClr val="002060"/>
                </a:solidFill>
              </a:rPr>
              <a:t>nie zabezpieczy Polski przed kryzysem</a:t>
            </a:r>
            <a:r>
              <a:rPr lang="pl-PL" sz="1400" kern="0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304801" y="152400"/>
            <a:ext cx="721952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kern="0" dirty="0" smtClean="0">
                <a:solidFill>
                  <a:srgbClr val="002060"/>
                </a:solidFill>
              </a:rPr>
              <a:t>Budowa konkurencyjnego rynku gazu</a:t>
            </a:r>
            <a:r>
              <a:rPr lang="pl-PL" kern="0" dirty="0" smtClean="0">
                <a:solidFill>
                  <a:srgbClr val="002060"/>
                </a:solidFill>
              </a:rPr>
              <a:t/>
            </a:r>
            <a:br>
              <a:rPr lang="pl-PL" kern="0" dirty="0" smtClean="0">
                <a:solidFill>
                  <a:srgbClr val="002060"/>
                </a:solidFill>
              </a:rPr>
            </a:br>
            <a:r>
              <a:rPr lang="pl-PL" sz="1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Dostawy gazu ziemnego do Polski</a:t>
            </a:r>
            <a:endParaRPr lang="pl-PL" sz="1400" kern="0" dirty="0"/>
          </a:p>
        </p:txBody>
      </p:sp>
    </p:spTree>
    <p:extLst>
      <p:ext uri="{BB962C8B-B14F-4D97-AF65-F5344CB8AC3E}">
        <p14:creationId xmlns:p14="http://schemas.microsoft.com/office/powerpoint/2010/main" val="27416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0CB6B-8C40-468C-B584-0B1D36EE85CC}" type="slidenum">
              <a:rPr lang="en-US" smtClean="0">
                <a:solidFill>
                  <a:srgbClr val="0A1D64"/>
                </a:solidFill>
              </a:rPr>
              <a:pPr/>
              <a:t>9</a:t>
            </a:fld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940152" y="1484784"/>
            <a:ext cx="29546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002060"/>
                </a:solidFill>
              </a:rPr>
              <a:t>Polska potrzebuje </a:t>
            </a:r>
            <a:r>
              <a:rPr lang="pl-PL" sz="1400" b="1" dirty="0" smtClean="0">
                <a:solidFill>
                  <a:srgbClr val="002060"/>
                </a:solidFill>
              </a:rPr>
              <a:t>nowego korytarza niezależnych od Rosji dostaw gazu ziemnego.</a:t>
            </a:r>
          </a:p>
          <a:p>
            <a:pPr marL="285750" indent="-285750" algn="just"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002060"/>
                </a:solidFill>
              </a:rPr>
              <a:t>Planowane połącznie </a:t>
            </a:r>
            <a:r>
              <a:rPr lang="pl-PL" sz="1400" dirty="0">
                <a:solidFill>
                  <a:srgbClr val="002060"/>
                </a:solidFill>
              </a:rPr>
              <a:t/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z Czechami, Litwą i Słowacją umożliwią </a:t>
            </a:r>
            <a:r>
              <a:rPr lang="pl-PL" sz="1400" b="1" dirty="0" smtClean="0">
                <a:solidFill>
                  <a:srgbClr val="002060"/>
                </a:solidFill>
              </a:rPr>
              <a:t>rosyjskim spółkom na niekontrolowane wejście na Polski rynek gazu. </a:t>
            </a:r>
          </a:p>
          <a:p>
            <a:pPr marL="285750" indent="-285750" algn="just">
              <a:spcAft>
                <a:spcPts val="600"/>
              </a:spcAft>
              <a:buClr>
                <a:srgbClr val="FF6309"/>
              </a:buClr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002060"/>
                </a:solidFill>
              </a:rPr>
              <a:t>Dostawy LNG oraz budowa korytarza dostaw gazu 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z Norwegii pozwolą </a:t>
            </a:r>
            <a:r>
              <a:rPr lang="pl-PL" sz="1400" b="1" dirty="0" smtClean="0">
                <a:solidFill>
                  <a:srgbClr val="002060"/>
                </a:solidFill>
              </a:rPr>
              <a:t>wykorzystać nowe połączenia transgraniczne do dywersyfikacji Polski i Państw Centralnej Europy od dostaw gazu z Rosji.</a:t>
            </a:r>
            <a:endParaRPr lang="pl-PL" sz="1400" dirty="0">
              <a:solidFill>
                <a:srgbClr val="002060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-41984" y="1397220"/>
            <a:ext cx="8862456" cy="5217197"/>
            <a:chOff x="-62079" y="1397220"/>
            <a:chExt cx="8862456" cy="5217197"/>
          </a:xfrm>
        </p:grpSpPr>
        <p:grpSp>
          <p:nvGrpSpPr>
            <p:cNvPr id="13" name="Grupa 12"/>
            <p:cNvGrpSpPr/>
            <p:nvPr/>
          </p:nvGrpSpPr>
          <p:grpSpPr>
            <a:xfrm>
              <a:off x="-62079" y="1397220"/>
              <a:ext cx="8862456" cy="5217197"/>
              <a:chOff x="-62079" y="1397220"/>
              <a:chExt cx="8862456" cy="5217197"/>
            </a:xfrm>
          </p:grpSpPr>
          <p:grpSp>
            <p:nvGrpSpPr>
              <p:cNvPr id="15" name="Grupa 14"/>
              <p:cNvGrpSpPr/>
              <p:nvPr/>
            </p:nvGrpSpPr>
            <p:grpSpPr>
              <a:xfrm>
                <a:off x="-62079" y="1397220"/>
                <a:ext cx="5881796" cy="4922874"/>
                <a:chOff x="-62079" y="1397220"/>
                <a:chExt cx="5881796" cy="4922874"/>
              </a:xfrm>
            </p:grpSpPr>
            <p:pic>
              <p:nvPicPr>
                <p:cNvPr id="24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715" y="1397220"/>
                  <a:ext cx="5679002" cy="492287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pole tekstowe 48"/>
                <p:cNvSpPr txBox="1">
                  <a:spLocks noChangeArrowheads="1"/>
                </p:cNvSpPr>
                <p:nvPr/>
              </p:nvSpPr>
              <p:spPr bwMode="auto">
                <a:xfrm>
                  <a:off x="1996626" y="2823432"/>
                  <a:ext cx="275816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PL- LT</a:t>
                  </a:r>
                  <a:r>
                    <a:rPr lang="pl-PL" sz="12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pl-PL" sz="12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(Etap I - 2,3 </a:t>
                  </a:r>
                  <a:r>
                    <a:rPr lang="pl-PL" sz="1200" b="1" dirty="0" err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pl-PL" sz="12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pole tekstowe 46"/>
                <p:cNvSpPr txBox="1">
                  <a:spLocks noChangeArrowheads="1"/>
                </p:cNvSpPr>
                <p:nvPr/>
              </p:nvSpPr>
              <p:spPr bwMode="auto">
                <a:xfrm>
                  <a:off x="1508767" y="3629036"/>
                  <a:ext cx="1979205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Gazociąg Jamalski</a:t>
                  </a:r>
                </a:p>
                <a:p>
                  <a:pPr marL="171450" indent="-171450" algn="l">
                    <a:buFont typeface="Arial" panose="020B0604020202020204" pitchFamily="34" charset="0"/>
                    <a:buChar char="•"/>
                  </a:pPr>
                  <a:r>
                    <a:rPr lang="pl-PL" sz="1200" b="1" i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tranzyt: 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32.3 </a:t>
                  </a:r>
                  <a:r>
                    <a:rPr lang="pl-PL" sz="1200" b="1" dirty="0" err="1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171450" indent="-171450" algn="l">
                    <a:buFont typeface="Arial" panose="020B0604020202020204" pitchFamily="34" charset="0"/>
                    <a:buChar char="•"/>
                  </a:pPr>
                  <a:r>
                    <a:rPr lang="pl-PL" sz="12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r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ewers: 5.5 </a:t>
                  </a:r>
                  <a:r>
                    <a:rPr lang="pl-PL" sz="1200" b="1" dirty="0" err="1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endParaRPr lang="pl-PL" sz="1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pole tekstowe 48"/>
                <p:cNvSpPr txBox="1">
                  <a:spLocks noChangeArrowheads="1"/>
                </p:cNvSpPr>
                <p:nvPr/>
              </p:nvSpPr>
              <p:spPr bwMode="auto">
                <a:xfrm>
                  <a:off x="3220486" y="3369743"/>
                  <a:ext cx="144088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pl-PL" sz="1200" b="1" dirty="0" err="1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Tietierowka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>
                    <a:defRPr/>
                  </a:pP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(0.2 </a:t>
                  </a:r>
                  <a:r>
                    <a:rPr lang="pl-PL" sz="1200" b="1" dirty="0" err="1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1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pole tekstowe 46"/>
                <p:cNvSpPr txBox="1">
                  <a:spLocks noChangeArrowheads="1"/>
                </p:cNvSpPr>
                <p:nvPr/>
              </p:nvSpPr>
              <p:spPr bwMode="auto">
                <a:xfrm>
                  <a:off x="2660132" y="4332480"/>
                  <a:ext cx="230527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200" b="1" dirty="0" err="1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Wysokoje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(5.5 </a:t>
                  </a:r>
                  <a:r>
                    <a:rPr lang="pl-PL" sz="1200" b="1" dirty="0" err="1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</a:p>
              </p:txBody>
            </p:sp>
            <p:sp>
              <p:nvSpPr>
                <p:cNvPr id="29" name="pole tekstowe 47"/>
                <p:cNvSpPr txBox="1">
                  <a:spLocks noChangeArrowheads="1"/>
                </p:cNvSpPr>
                <p:nvPr/>
              </p:nvSpPr>
              <p:spPr bwMode="auto">
                <a:xfrm>
                  <a:off x="2660132" y="4748800"/>
                  <a:ext cx="245638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pl-PL" sz="1200" b="1" dirty="0" smtClean="0">
                      <a:solidFill>
                        <a:srgbClr val="765A00"/>
                      </a:solidFill>
                      <a:latin typeface="Arial" pitchFamily="34" charset="0"/>
                      <a:cs typeface="Arial" pitchFamily="34" charset="0"/>
                    </a:rPr>
                    <a:t>Hrubieszów (0.3 </a:t>
                  </a:r>
                  <a:r>
                    <a:rPr lang="pl-PL" sz="1200" b="1" dirty="0" err="1" smtClean="0">
                      <a:solidFill>
                        <a:srgbClr val="765A0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765A0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1200" b="1" dirty="0">
                    <a:solidFill>
                      <a:srgbClr val="765A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pole tekstowe 47"/>
                <p:cNvSpPr txBox="1">
                  <a:spLocks noChangeArrowheads="1"/>
                </p:cNvSpPr>
                <p:nvPr/>
              </p:nvSpPr>
              <p:spPr bwMode="auto">
                <a:xfrm>
                  <a:off x="2812532" y="4929848"/>
                  <a:ext cx="245638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pl-PL" sz="1200" b="1" dirty="0" err="1" smtClean="0">
                      <a:solidFill>
                        <a:srgbClr val="765A00"/>
                      </a:solidFill>
                      <a:latin typeface="Arial" pitchFamily="34" charset="0"/>
                      <a:cs typeface="Arial" pitchFamily="34" charset="0"/>
                    </a:rPr>
                    <a:t>Drozdowicze</a:t>
                  </a:r>
                  <a:r>
                    <a:rPr lang="pl-PL" sz="1200" b="1" dirty="0" smtClean="0">
                      <a:solidFill>
                        <a:srgbClr val="765A00"/>
                      </a:solidFill>
                      <a:latin typeface="Arial" pitchFamily="34" charset="0"/>
                      <a:cs typeface="Arial" pitchFamily="34" charset="0"/>
                    </a:rPr>
                    <a:t> (5,7 </a:t>
                  </a:r>
                  <a:r>
                    <a:rPr lang="pl-PL" sz="1200" b="1" dirty="0" err="1" smtClean="0">
                      <a:solidFill>
                        <a:srgbClr val="765A0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765A0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1200" b="1" dirty="0">
                    <a:solidFill>
                      <a:srgbClr val="765A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pole tekstowe 35"/>
                <p:cNvSpPr txBox="1">
                  <a:spLocks noChangeArrowheads="1"/>
                </p:cNvSpPr>
                <p:nvPr/>
              </p:nvSpPr>
              <p:spPr bwMode="auto">
                <a:xfrm>
                  <a:off x="84056" y="2480741"/>
                  <a:ext cx="229541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KORYTARZ NORWESKI</a:t>
                  </a:r>
                  <a:b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(do 7 </a:t>
                  </a:r>
                  <a:r>
                    <a:rPr lang="pl-PL" sz="1200" b="1" dirty="0" err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</a:p>
              </p:txBody>
            </p:sp>
            <p:sp>
              <p:nvSpPr>
                <p:cNvPr id="32" name="pole tekstowe 48"/>
                <p:cNvSpPr txBox="1">
                  <a:spLocks noChangeArrowheads="1"/>
                </p:cNvSpPr>
                <p:nvPr/>
              </p:nvSpPr>
              <p:spPr bwMode="auto">
                <a:xfrm>
                  <a:off x="1841406" y="5598675"/>
                  <a:ext cx="275816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PL- SK</a:t>
                  </a:r>
                  <a:r>
                    <a:rPr lang="pl-PL" sz="12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pl-PL" sz="12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(5 </a:t>
                  </a:r>
                  <a:r>
                    <a:rPr lang="pl-PL" sz="1200" b="1" dirty="0" err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pl-PL" sz="12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pole tekstowe 48"/>
                <p:cNvSpPr txBox="1">
                  <a:spLocks noChangeArrowheads="1"/>
                </p:cNvSpPr>
                <p:nvPr/>
              </p:nvSpPr>
              <p:spPr bwMode="auto">
                <a:xfrm>
                  <a:off x="1567921" y="5560920"/>
                  <a:ext cx="98219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PL- CZ</a:t>
                  </a:r>
                  <a:r>
                    <a:rPr lang="pl-PL" sz="12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pl-PL" sz="12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(0,5 </a:t>
                  </a:r>
                  <a:r>
                    <a:rPr lang="pl-PL" sz="1200" b="1" dirty="0" err="1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pl-PL" sz="1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4" name="Picture 104" descr="lngtnkr_01_01"/>
                <p:cNvPicPr>
                  <a:picLocks noChangeAspect="1" noChangeArrowheads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999389" y="3600576"/>
                  <a:ext cx="495708" cy="49789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35" name="pole tekstowe 35"/>
                <p:cNvSpPr txBox="1">
                  <a:spLocks noChangeArrowheads="1"/>
                </p:cNvSpPr>
                <p:nvPr/>
              </p:nvSpPr>
              <p:spPr bwMode="auto">
                <a:xfrm>
                  <a:off x="-62079" y="3097714"/>
                  <a:ext cx="1463405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TERMINAL</a:t>
                  </a: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2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LNG </a:t>
                  </a:r>
                  <a:endParaRPr lang="pl-PL" sz="12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>
                    <a:defRPr/>
                  </a:pP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(Etap I - 5 </a:t>
                  </a:r>
                  <a:r>
                    <a:rPr lang="pl-PL" sz="1200" b="1" dirty="0" err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,</a:t>
                  </a:r>
                  <a:b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Etap II – 7.5 </a:t>
                  </a:r>
                  <a:r>
                    <a:rPr lang="pl-PL" sz="1200" b="1" dirty="0" err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12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Strzałka w lewo i prawo 35"/>
                <p:cNvSpPr/>
                <p:nvPr/>
              </p:nvSpPr>
              <p:spPr bwMode="auto">
                <a:xfrm rot="19570285">
                  <a:off x="2923470" y="3389413"/>
                  <a:ext cx="594032" cy="187994"/>
                </a:xfrm>
                <a:prstGeom prst="leftRightArrow">
                  <a:avLst/>
                </a:prstGeom>
                <a:solidFill>
                  <a:schemeClr val="accent5">
                    <a:lumMod val="2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Strzałka w lewo i prawo 36"/>
                <p:cNvSpPr/>
                <p:nvPr/>
              </p:nvSpPr>
              <p:spPr bwMode="auto">
                <a:xfrm rot="14060468">
                  <a:off x="2683200" y="5304713"/>
                  <a:ext cx="594032" cy="187994"/>
                </a:xfrm>
                <a:prstGeom prst="leftRightArrow">
                  <a:avLst/>
                </a:prstGeom>
                <a:solidFill>
                  <a:schemeClr val="accent5">
                    <a:lumMod val="2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Strzałka w lewo i prawo 37"/>
                <p:cNvSpPr/>
                <p:nvPr/>
              </p:nvSpPr>
              <p:spPr bwMode="auto">
                <a:xfrm rot="19020004">
                  <a:off x="1480672" y="4950810"/>
                  <a:ext cx="594032" cy="187994"/>
                </a:xfrm>
                <a:prstGeom prst="leftRightArrow">
                  <a:avLst/>
                </a:prstGeom>
                <a:solidFill>
                  <a:schemeClr val="accent5">
                    <a:lumMod val="2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Strzałka w lewo i prawo 38"/>
                <p:cNvSpPr/>
                <p:nvPr/>
              </p:nvSpPr>
              <p:spPr bwMode="auto">
                <a:xfrm rot="17783672">
                  <a:off x="1920023" y="5203111"/>
                  <a:ext cx="594032" cy="187994"/>
                </a:xfrm>
                <a:prstGeom prst="leftRightArrow">
                  <a:avLst/>
                </a:prstGeom>
                <a:gradFill flip="none" rotWithShape="1">
                  <a:gsLst>
                    <a:gs pos="0">
                      <a:srgbClr val="00206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Strzałka w lewo i prawo 39"/>
                <p:cNvSpPr/>
                <p:nvPr/>
              </p:nvSpPr>
              <p:spPr bwMode="auto">
                <a:xfrm rot="20056286">
                  <a:off x="1153060" y="4704289"/>
                  <a:ext cx="594032" cy="187994"/>
                </a:xfrm>
                <a:prstGeom prst="leftRightArrow">
                  <a:avLst/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Strzałka w prawo 40"/>
                <p:cNvSpPr/>
                <p:nvPr/>
              </p:nvSpPr>
              <p:spPr bwMode="auto">
                <a:xfrm rot="3663739">
                  <a:off x="1263812" y="3144916"/>
                  <a:ext cx="666640" cy="265515"/>
                </a:xfrm>
                <a:prstGeom prst="rightArrow">
                  <a:avLst/>
                </a:prstGeom>
                <a:solidFill>
                  <a:schemeClr val="accent5">
                    <a:lumMod val="2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pole tekstowe 48"/>
                <p:cNvSpPr txBox="1">
                  <a:spLocks noChangeArrowheads="1"/>
                </p:cNvSpPr>
                <p:nvPr/>
              </p:nvSpPr>
              <p:spPr bwMode="auto">
                <a:xfrm rot="20020932">
                  <a:off x="400779" y="4850768"/>
                  <a:ext cx="2116327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Lasów (1.5 </a:t>
                  </a:r>
                  <a:r>
                    <a:rPr lang="pl-PL" sz="1200" b="1" dirty="0" err="1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1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pole tekstowe 48"/>
                <p:cNvSpPr txBox="1">
                  <a:spLocks noChangeArrowheads="1"/>
                </p:cNvSpPr>
                <p:nvPr/>
              </p:nvSpPr>
              <p:spPr bwMode="auto">
                <a:xfrm>
                  <a:off x="1049389" y="5167877"/>
                  <a:ext cx="98219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PL- CZ</a:t>
                  </a:r>
                  <a:r>
                    <a:rPr lang="pl-PL" sz="12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pl-PL" sz="1200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(6,5 </a:t>
                  </a:r>
                  <a:r>
                    <a:rPr lang="pl-PL" sz="1200" b="1" dirty="0" err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bcm</a:t>
                  </a:r>
                  <a:r>
                    <a:rPr lang="pl-PL" sz="12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pl-PL" sz="12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Strzałka w prawo 15"/>
              <p:cNvSpPr/>
              <p:nvPr/>
            </p:nvSpPr>
            <p:spPr bwMode="auto">
              <a:xfrm>
                <a:off x="6081821" y="5600724"/>
                <a:ext cx="666640" cy="265515"/>
              </a:xfrm>
              <a:prstGeom prst="rightArrow">
                <a:avLst/>
              </a:prstGeom>
              <a:solidFill>
                <a:schemeClr val="accent5">
                  <a:lumMod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Strzałka w prawo 16"/>
              <p:cNvSpPr/>
              <p:nvPr/>
            </p:nvSpPr>
            <p:spPr bwMode="auto">
              <a:xfrm>
                <a:off x="6081821" y="5960118"/>
                <a:ext cx="666640" cy="265515"/>
              </a:xfrm>
              <a:prstGeom prst="rightArrow">
                <a:avLst/>
              </a:prstGeom>
              <a:solidFill>
                <a:srgbClr val="002060"/>
              </a:solidFill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pole tekstowe 48"/>
              <p:cNvSpPr txBox="1">
                <a:spLocks noChangeArrowheads="1"/>
              </p:cNvSpPr>
              <p:nvPr/>
            </p:nvSpPr>
            <p:spPr bwMode="auto">
              <a:xfrm>
                <a:off x="6830993" y="5589240"/>
                <a:ext cx="196938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pl-PL" sz="12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Planowane połączenia</a:t>
                </a:r>
                <a:endParaRPr lang="pl-PL" sz="12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pole tekstowe 48"/>
              <p:cNvSpPr txBox="1">
                <a:spLocks noChangeArrowheads="1"/>
              </p:cNvSpPr>
              <p:nvPr/>
            </p:nvSpPr>
            <p:spPr bwMode="auto">
              <a:xfrm>
                <a:off x="6618161" y="5983256"/>
                <a:ext cx="211632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l-PL" sz="1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Istniejące połączenia</a:t>
                </a:r>
                <a:endParaRPr lang="en-US" sz="1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Strzałka w prawo 19"/>
              <p:cNvSpPr/>
              <p:nvPr/>
            </p:nvSpPr>
            <p:spPr bwMode="auto">
              <a:xfrm>
                <a:off x="6081821" y="6348902"/>
                <a:ext cx="666640" cy="265515"/>
              </a:xfrm>
              <a:prstGeom prst="rightArrow">
                <a:avLst/>
              </a:prstGeom>
              <a:solidFill>
                <a:srgbClr val="D8BF02"/>
              </a:solidFill>
              <a:ln w="9525" cap="flat" cmpd="sng" algn="ctr">
                <a:solidFill>
                  <a:srgbClr val="D8BF0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Strzałka w prawo 20"/>
              <p:cNvSpPr/>
              <p:nvPr/>
            </p:nvSpPr>
            <p:spPr bwMode="auto">
              <a:xfrm rot="9140972">
                <a:off x="3114939" y="3794903"/>
                <a:ext cx="521533" cy="177063"/>
              </a:xfrm>
              <a:prstGeom prst="rightArrow">
                <a:avLst/>
              </a:prstGeom>
              <a:solidFill>
                <a:srgbClr val="002060"/>
              </a:solidFill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Strzałka w prawo 21"/>
              <p:cNvSpPr/>
              <p:nvPr/>
            </p:nvSpPr>
            <p:spPr bwMode="auto">
              <a:xfrm rot="10800000">
                <a:off x="3366793" y="4571737"/>
                <a:ext cx="521533" cy="177063"/>
              </a:xfrm>
              <a:prstGeom prst="rightArrow">
                <a:avLst/>
              </a:prstGeom>
              <a:solidFill>
                <a:srgbClr val="002060"/>
              </a:solidFill>
              <a:ln w="952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pole tekstowe 48"/>
              <p:cNvSpPr txBox="1">
                <a:spLocks noChangeArrowheads="1"/>
              </p:cNvSpPr>
              <p:nvPr/>
            </p:nvSpPr>
            <p:spPr bwMode="auto">
              <a:xfrm>
                <a:off x="6637210" y="6336007"/>
                <a:ext cx="211632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l-PL" sz="1200" b="1" dirty="0" smtClean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Istniejące połączenia</a:t>
                </a:r>
                <a:endParaRPr lang="en-US" sz="1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Strzałka w lewo i prawo 13"/>
            <p:cNvSpPr/>
            <p:nvPr/>
          </p:nvSpPr>
          <p:spPr bwMode="auto">
            <a:xfrm rot="5209336">
              <a:off x="-163319" y="4574861"/>
              <a:ext cx="1665881" cy="446851"/>
            </a:xfrm>
            <a:prstGeom prst="leftRightArrow">
              <a:avLst>
                <a:gd name="adj1" fmla="val 37903"/>
                <a:gd name="adj2" fmla="val 70925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rgbClr val="00206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b="1" dirty="0" smtClean="0">
                  <a:solidFill>
                    <a:schemeClr val="tx1"/>
                  </a:solidFill>
                  <a:latin typeface="Arial" charset="0"/>
                </a:rPr>
                <a:t>OPAL</a:t>
              </a:r>
              <a:endParaRPr kumimoji="0" lang="pl-PL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ytuł 1"/>
          <p:cNvSpPr txBox="1">
            <a:spLocks/>
          </p:cNvSpPr>
          <p:nvPr/>
        </p:nvSpPr>
        <p:spPr bwMode="auto">
          <a:xfrm>
            <a:off x="304801" y="152400"/>
            <a:ext cx="721952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kern="0" dirty="0">
                <a:solidFill>
                  <a:srgbClr val="002060"/>
                </a:solidFill>
              </a:rPr>
              <a:t>Budowa konkurencyjnego rynku gazu</a:t>
            </a:r>
            <a:r>
              <a:rPr lang="pl-PL" kern="0" dirty="0" smtClean="0">
                <a:solidFill>
                  <a:srgbClr val="002060"/>
                </a:solidFill>
              </a:rPr>
              <a:t/>
            </a:r>
            <a:br>
              <a:rPr lang="pl-PL" kern="0" dirty="0" smtClean="0">
                <a:solidFill>
                  <a:srgbClr val="002060"/>
                </a:solidFill>
              </a:rPr>
            </a:br>
            <a:r>
              <a:rPr lang="pl-PL" sz="1400" b="0" dirty="0">
                <a:solidFill>
                  <a:srgbClr val="002060"/>
                </a:solidFill>
              </a:rPr>
              <a:t>Planowane i istniejące </a:t>
            </a:r>
            <a:r>
              <a:rPr lang="pl-PL" sz="1400" b="0" dirty="0" smtClean="0">
                <a:solidFill>
                  <a:srgbClr val="002060"/>
                </a:solidFill>
              </a:rPr>
              <a:t>połączenia</a:t>
            </a:r>
            <a:endParaRPr lang="pl-PL" sz="1400" kern="0" dirty="0"/>
          </a:p>
        </p:txBody>
      </p:sp>
    </p:spTree>
    <p:extLst>
      <p:ext uri="{BB962C8B-B14F-4D97-AF65-F5344CB8AC3E}">
        <p14:creationId xmlns:p14="http://schemas.microsoft.com/office/powerpoint/2010/main" val="17326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IPKg6Rpkmh.yWLfghS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T2B1sElE2zdvPl2o4tnQ"/>
</p:tagLst>
</file>

<file path=ppt/theme/theme1.xml><?xml version="1.0" encoding="utf-8"?>
<a:theme xmlns:a="http://schemas.openxmlformats.org/drawingml/2006/main" name="PGNiG Prezentacja nowa - szara">
  <a:themeElements>
    <a:clrScheme name="Prezentacja granatowa 14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FF6309"/>
      </a:hlink>
      <a:folHlink>
        <a:srgbClr val="0768A9"/>
      </a:folHlink>
    </a:clrScheme>
    <a:fontScheme name="Prezentacja granato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 granato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GNiG Prezentacja nowa - szara.pptx" id="{8D2A774A-68FC-4001-9791-5430C1A41276}" vid="{CC8D8F2B-64D2-4C90-BE1E-D0E36D686C60}"/>
    </a:ext>
  </a:extLst>
</a:theme>
</file>

<file path=ppt/theme/theme10.xml><?xml version="1.0" encoding="utf-8"?>
<a:theme xmlns:a="http://schemas.openxmlformats.org/drawingml/2006/main" name="Onscreen template">
  <a:themeElements>
    <a:clrScheme name="">
      <a:dk1>
        <a:srgbClr val="000000"/>
      </a:dk1>
      <a:lt1>
        <a:srgbClr val="FFFFFF"/>
      </a:lt1>
      <a:dk2>
        <a:srgbClr val="3264FF"/>
      </a:dk2>
      <a:lt2>
        <a:srgbClr val="FC7049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333333"/>
      </a:hlink>
      <a:folHlink>
        <a:srgbClr val="FDD0B9"/>
      </a:folHlink>
    </a:clrScheme>
    <a:fontScheme name="Onscree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nscreen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creen template 2">
        <a:dk1>
          <a:srgbClr val="000000"/>
        </a:dk1>
        <a:lt1>
          <a:srgbClr val="FFFFFF"/>
        </a:lt1>
        <a:dk2>
          <a:srgbClr val="FF1300"/>
        </a:dk2>
        <a:lt2>
          <a:srgbClr val="82003C"/>
        </a:lt2>
        <a:accent1>
          <a:srgbClr val="404040"/>
        </a:accent1>
        <a:accent2>
          <a:srgbClr val="A6A6A6"/>
        </a:accent2>
        <a:accent3>
          <a:srgbClr val="FFFFFF"/>
        </a:accent3>
        <a:accent4>
          <a:srgbClr val="000000"/>
        </a:accent4>
        <a:accent5>
          <a:srgbClr val="AFAFAF"/>
        </a:accent5>
        <a:accent6>
          <a:srgbClr val="969696"/>
        </a:accent6>
        <a:hlink>
          <a:srgbClr val="FDD0B9"/>
        </a:hlink>
        <a:folHlink>
          <a:srgbClr val="FC70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nscreen template">
  <a:themeElements>
    <a:clrScheme name="">
      <a:dk1>
        <a:srgbClr val="000000"/>
      </a:dk1>
      <a:lt1>
        <a:srgbClr val="FFFFFF"/>
      </a:lt1>
      <a:dk2>
        <a:srgbClr val="3264FF"/>
      </a:dk2>
      <a:lt2>
        <a:srgbClr val="FC7049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333333"/>
      </a:hlink>
      <a:folHlink>
        <a:srgbClr val="FDD0B9"/>
      </a:folHlink>
    </a:clrScheme>
    <a:fontScheme name="Onscree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nscreen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creen template 2">
        <a:dk1>
          <a:srgbClr val="000000"/>
        </a:dk1>
        <a:lt1>
          <a:srgbClr val="FFFFFF"/>
        </a:lt1>
        <a:dk2>
          <a:srgbClr val="FF1300"/>
        </a:dk2>
        <a:lt2>
          <a:srgbClr val="82003C"/>
        </a:lt2>
        <a:accent1>
          <a:srgbClr val="404040"/>
        </a:accent1>
        <a:accent2>
          <a:srgbClr val="A6A6A6"/>
        </a:accent2>
        <a:accent3>
          <a:srgbClr val="FFFFFF"/>
        </a:accent3>
        <a:accent4>
          <a:srgbClr val="000000"/>
        </a:accent4>
        <a:accent5>
          <a:srgbClr val="AFAFAF"/>
        </a:accent5>
        <a:accent6>
          <a:srgbClr val="969696"/>
        </a:accent6>
        <a:hlink>
          <a:srgbClr val="FDD0B9"/>
        </a:hlink>
        <a:folHlink>
          <a:srgbClr val="FC70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nscreen template">
  <a:themeElements>
    <a:clrScheme name="">
      <a:dk1>
        <a:srgbClr val="000000"/>
      </a:dk1>
      <a:lt1>
        <a:srgbClr val="FFFFFF"/>
      </a:lt1>
      <a:dk2>
        <a:srgbClr val="3264FF"/>
      </a:dk2>
      <a:lt2>
        <a:srgbClr val="FC7049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333333"/>
      </a:hlink>
      <a:folHlink>
        <a:srgbClr val="FDD0B9"/>
      </a:folHlink>
    </a:clrScheme>
    <a:fontScheme name="Onscree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l-PL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nscreen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creen template 2">
        <a:dk1>
          <a:srgbClr val="000000"/>
        </a:dk1>
        <a:lt1>
          <a:srgbClr val="FFFFFF"/>
        </a:lt1>
        <a:dk2>
          <a:srgbClr val="FF1300"/>
        </a:dk2>
        <a:lt2>
          <a:srgbClr val="82003C"/>
        </a:lt2>
        <a:accent1>
          <a:srgbClr val="404040"/>
        </a:accent1>
        <a:accent2>
          <a:srgbClr val="A6A6A6"/>
        </a:accent2>
        <a:accent3>
          <a:srgbClr val="FFFFFF"/>
        </a:accent3>
        <a:accent4>
          <a:srgbClr val="000000"/>
        </a:accent4>
        <a:accent5>
          <a:srgbClr val="AFAFAF"/>
        </a:accent5>
        <a:accent6>
          <a:srgbClr val="969696"/>
        </a:accent6>
        <a:hlink>
          <a:srgbClr val="FDD0B9"/>
        </a:hlink>
        <a:folHlink>
          <a:srgbClr val="FC70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zentacja szara">
  <a:themeElements>
    <a:clrScheme name="Prezentacja granatowa 14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FF6309"/>
      </a:hlink>
      <a:folHlink>
        <a:srgbClr val="0768A9"/>
      </a:folHlink>
    </a:clrScheme>
    <a:fontScheme name="Prezentacja granato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 granato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GNiG Prezentacja nowa.potx" id="{44246A7B-ECB2-418D-8A8F-B861919F04AB}" vid="{BAD6AE5E-54DC-41AA-B5E9-81107DCA4B50}"/>
    </a:ext>
  </a:extLst>
</a:theme>
</file>

<file path=ppt/theme/theme5.xml><?xml version="1.0" encoding="utf-8"?>
<a:theme xmlns:a="http://schemas.openxmlformats.org/drawingml/2006/main" name="PGNiG Prezentacja nowa - szara_10lat_EN_d">
  <a:themeElements>
    <a:clrScheme name="Prezentacja granatowa 14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FF6309"/>
      </a:hlink>
      <a:folHlink>
        <a:srgbClr val="0768A9"/>
      </a:folHlink>
    </a:clrScheme>
    <a:fontScheme name="Prezentacja granato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 granato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GNiG Prezentacja nowa - szara.pptx" id="{8D2A774A-68FC-4001-9791-5430C1A41276}" vid="{CC8D8F2B-64D2-4C90-BE1E-D0E36D686C60}"/>
    </a:ext>
  </a:extLst>
</a:theme>
</file>

<file path=ppt/theme/theme6.xml><?xml version="1.0" encoding="utf-8"?>
<a:theme xmlns:a="http://schemas.openxmlformats.org/drawingml/2006/main" name="1_PGNiG Prezentacja nowa - szara">
  <a:themeElements>
    <a:clrScheme name="Niestandardowy 1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0A1D64"/>
      </a:hlink>
      <a:folHlink>
        <a:srgbClr val="0768A9"/>
      </a:folHlink>
    </a:clrScheme>
    <a:fontScheme name="Prezentacja granato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 granato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GNiG Prezentacja nowa - szara.pptx" id="{8D2A774A-68FC-4001-9791-5430C1A41276}" vid="{CC8D8F2B-64D2-4C90-BE1E-D0E36D686C60}"/>
    </a:ext>
  </a:extLst>
</a:theme>
</file>

<file path=ppt/theme/theme7.xml><?xml version="1.0" encoding="utf-8"?>
<a:theme xmlns:a="http://schemas.openxmlformats.org/drawingml/2006/main" name="2_PGNiG Prezentacja nowa - szara">
  <a:themeElements>
    <a:clrScheme name="Niestandardowy 1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0A1D64"/>
      </a:hlink>
      <a:folHlink>
        <a:srgbClr val="0768A9"/>
      </a:folHlink>
    </a:clrScheme>
    <a:fontScheme name="Prezentacja granato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 granato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GNiG Prezentacja nowa - szara.pptx" id="{8D2A774A-68FC-4001-9791-5430C1A41276}" vid="{CC8D8F2B-64D2-4C90-BE1E-D0E36D686C60}"/>
    </a:ext>
  </a:extLst>
</a:theme>
</file>

<file path=ppt/theme/theme8.xml><?xml version="1.0" encoding="utf-8"?>
<a:theme xmlns:a="http://schemas.openxmlformats.org/drawingml/2006/main" name="3_PGNiG Prezentacja nowa - szara">
  <a:themeElements>
    <a:clrScheme name="Niestandardowy 1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0A1D64"/>
      </a:hlink>
      <a:folHlink>
        <a:srgbClr val="0768A9"/>
      </a:folHlink>
    </a:clrScheme>
    <a:fontScheme name="Prezentacja granato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 granato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GNiG Prezentacja nowa - szara.pptx" id="{8D2A774A-68FC-4001-9791-5430C1A41276}" vid="{CC8D8F2B-64D2-4C90-BE1E-D0E36D686C60}"/>
    </a:ext>
  </a:extLst>
</a:theme>
</file>

<file path=ppt/theme/theme9.xml><?xml version="1.0" encoding="utf-8"?>
<a:theme xmlns:a="http://schemas.openxmlformats.org/drawingml/2006/main" name="4_PGNiG Prezentacja nowa - szara">
  <a:themeElements>
    <a:clrScheme name="Niestandardowy 1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0A1D64"/>
      </a:hlink>
      <a:folHlink>
        <a:srgbClr val="0768A9"/>
      </a:folHlink>
    </a:clrScheme>
    <a:fontScheme name="Prezentacja granato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 granato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granatowa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granatowa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GNiG Prezentacja nowa - szara.pptx" id="{8D2A774A-68FC-4001-9791-5430C1A41276}" vid="{CC8D8F2B-64D2-4C90-BE1E-D0E36D686C60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264FF"/>
    </a:dk2>
    <a:lt2>
      <a:srgbClr val="FC7049"/>
    </a:lt2>
    <a:accent1>
      <a:srgbClr val="FF0000"/>
    </a:accent1>
    <a:accent2>
      <a:srgbClr val="999999"/>
    </a:accent2>
    <a:accent3>
      <a:srgbClr val="FFFFFF"/>
    </a:accent3>
    <a:accent4>
      <a:srgbClr val="000000"/>
    </a:accent4>
    <a:accent5>
      <a:srgbClr val="FFAAAA"/>
    </a:accent5>
    <a:accent6>
      <a:srgbClr val="8A8A8A"/>
    </a:accent6>
    <a:hlink>
      <a:srgbClr val="333333"/>
    </a:hlink>
    <a:folHlink>
      <a:srgbClr val="FDD0B9"/>
    </a:folHlink>
  </a:clrScheme>
  <a:fontScheme name="Onscree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264FF"/>
    </a:dk2>
    <a:lt2>
      <a:srgbClr val="FC7049"/>
    </a:lt2>
    <a:accent1>
      <a:srgbClr val="FF0000"/>
    </a:accent1>
    <a:accent2>
      <a:srgbClr val="999999"/>
    </a:accent2>
    <a:accent3>
      <a:srgbClr val="FFFFFF"/>
    </a:accent3>
    <a:accent4>
      <a:srgbClr val="000000"/>
    </a:accent4>
    <a:accent5>
      <a:srgbClr val="FFAAAA"/>
    </a:accent5>
    <a:accent6>
      <a:srgbClr val="8A8A8A"/>
    </a:accent6>
    <a:hlink>
      <a:srgbClr val="333333"/>
    </a:hlink>
    <a:folHlink>
      <a:srgbClr val="FDD0B9"/>
    </a:folHlink>
  </a:clrScheme>
  <a:fontScheme name="Onscree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264FF"/>
    </a:dk2>
    <a:lt2>
      <a:srgbClr val="FC7049"/>
    </a:lt2>
    <a:accent1>
      <a:srgbClr val="FF0000"/>
    </a:accent1>
    <a:accent2>
      <a:srgbClr val="999999"/>
    </a:accent2>
    <a:accent3>
      <a:srgbClr val="FFFFFF"/>
    </a:accent3>
    <a:accent4>
      <a:srgbClr val="000000"/>
    </a:accent4>
    <a:accent5>
      <a:srgbClr val="FFAAAA"/>
    </a:accent5>
    <a:accent6>
      <a:srgbClr val="8A8A8A"/>
    </a:accent6>
    <a:hlink>
      <a:srgbClr val="333333"/>
    </a:hlink>
    <a:folHlink>
      <a:srgbClr val="FDD0B9"/>
    </a:folHlink>
  </a:clrScheme>
  <a:fontScheme name="Onscree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264FF"/>
    </a:dk2>
    <a:lt2>
      <a:srgbClr val="FC7049"/>
    </a:lt2>
    <a:accent1>
      <a:srgbClr val="FF0000"/>
    </a:accent1>
    <a:accent2>
      <a:srgbClr val="999999"/>
    </a:accent2>
    <a:accent3>
      <a:srgbClr val="FFFFFF"/>
    </a:accent3>
    <a:accent4>
      <a:srgbClr val="000000"/>
    </a:accent4>
    <a:accent5>
      <a:srgbClr val="FFAAAA"/>
    </a:accent5>
    <a:accent6>
      <a:srgbClr val="8A8A8A"/>
    </a:accent6>
    <a:hlink>
      <a:srgbClr val="333333"/>
    </a:hlink>
    <a:folHlink>
      <a:srgbClr val="FDD0B9"/>
    </a:folHlink>
  </a:clrScheme>
  <a:fontScheme name="Onscree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8833433C0ADC4B96403FBF978DDF00" ma:contentTypeVersion="0" ma:contentTypeDescription="Utwórz nowy dokument." ma:contentTypeScope="" ma:versionID="55bdccb778551481c0ee288389feea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7205475a2bd5decc137c3e66d34da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468838-C20B-422E-8DDF-07A018070049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248743-06BD-4A6B-8988-FECF536BF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5072A9-CD96-41A9-A96E-4D1F232094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PGNiG Prezentacja nowa - szara</Template>
  <TotalTime>3677</TotalTime>
  <Words>880</Words>
  <Application>Microsoft Office PowerPoint</Application>
  <PresentationFormat>Pokaz na ekranie (4:3)</PresentationFormat>
  <Paragraphs>192</Paragraphs>
  <Slides>15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10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PGNiG Prezentacja nowa - szara</vt:lpstr>
      <vt:lpstr>1_Onscreen template</vt:lpstr>
      <vt:lpstr>2_Onscreen template</vt:lpstr>
      <vt:lpstr>1_Prezentacja szara</vt:lpstr>
      <vt:lpstr>PGNiG Prezentacja nowa - szara_10lat_EN_d</vt:lpstr>
      <vt:lpstr>1_PGNiG Prezentacja nowa - szara</vt:lpstr>
      <vt:lpstr>2_PGNiG Prezentacja nowa - szara</vt:lpstr>
      <vt:lpstr>3_PGNiG Prezentacja nowa - szara</vt:lpstr>
      <vt:lpstr>4_PGNiG Prezentacja nowa - szara</vt:lpstr>
      <vt:lpstr>Onscreen template</vt:lpstr>
      <vt:lpstr>CorelPhotoPaint.Image.11</vt:lpstr>
      <vt:lpstr>Strategia rozwoju PGNiG SA  na rzecz bezpieczeństwa energetycznego Polski</vt:lpstr>
      <vt:lpstr> Agenda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Budowa konkurencyjnego rynku gazu  Niezależne od Rosji dostawy gazu możliwe są przez Terminal w Świnoujściu lub z Norwegii</vt:lpstr>
      <vt:lpstr>Prezentacja programu PowerPoint</vt:lpstr>
      <vt:lpstr>Budowa konkurencyjnego rynku gazu Rynek LNG</vt:lpstr>
      <vt:lpstr>Budowa konkurencyjnego rynku gazu Rynek LNG</vt:lpstr>
      <vt:lpstr>Budowa konkurencyjnego rynku gazu Rynek LNG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Szlagowski Piotr</dc:creator>
  <cp:lastModifiedBy>Piotr Szlagowski</cp:lastModifiedBy>
  <cp:revision>359</cp:revision>
  <cp:lastPrinted>2015-01-26T16:12:32Z</cp:lastPrinted>
  <dcterms:created xsi:type="dcterms:W3CDTF">2014-11-27T11:56:21Z</dcterms:created>
  <dcterms:modified xsi:type="dcterms:W3CDTF">2016-04-28T11:31:02Z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0x010100608833433C0ADC4B96403FBF978DDF00</vt:lpwstr>
  </property>
</Properties>
</file>