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5"/>
    <p:sldMasterId id="2147483756" r:id="rId6"/>
    <p:sldMasterId id="2147483722" r:id="rId7"/>
    <p:sldMasterId id="2147483734" r:id="rId8"/>
  </p:sldMasterIdLst>
  <p:notesMasterIdLst>
    <p:notesMasterId r:id="rId26"/>
  </p:notesMasterIdLst>
  <p:handoutMasterIdLst>
    <p:handoutMasterId r:id="rId27"/>
  </p:handoutMasterIdLst>
  <p:sldIdLst>
    <p:sldId id="276" r:id="rId9"/>
    <p:sldId id="259" r:id="rId10"/>
    <p:sldId id="291" r:id="rId11"/>
    <p:sldId id="292" r:id="rId12"/>
    <p:sldId id="312" r:id="rId13"/>
    <p:sldId id="299" r:id="rId14"/>
    <p:sldId id="295" r:id="rId15"/>
    <p:sldId id="307" r:id="rId16"/>
    <p:sldId id="308" r:id="rId17"/>
    <p:sldId id="306" r:id="rId18"/>
    <p:sldId id="304" r:id="rId19"/>
    <p:sldId id="305" r:id="rId20"/>
    <p:sldId id="260" r:id="rId21"/>
    <p:sldId id="313" r:id="rId22"/>
    <p:sldId id="288" r:id="rId23"/>
    <p:sldId id="314" r:id="rId24"/>
    <p:sldId id="311" r:id="rId25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E9EF"/>
    <a:srgbClr val="F5C1D1"/>
    <a:srgbClr val="FFB7DB"/>
    <a:srgbClr val="FF99CC"/>
    <a:srgbClr val="A80040"/>
    <a:srgbClr val="AD0040"/>
    <a:srgbClr val="808080"/>
    <a:srgbClr val="990033"/>
    <a:srgbClr val="E20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49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pos="288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>
      <p:cViewPr varScale="1">
        <p:scale>
          <a:sx n="69" d="100"/>
          <a:sy n="69" d="100"/>
        </p:scale>
        <p:origin x="194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sus\Desktop\GAZ%20dla%20P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sus\Desktop\GAZ%20dla%20P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dirty="0"/>
              <a:t>Cal 17</a:t>
            </a:r>
            <a:r>
              <a:rPr lang="pl-PL" sz="1800" baseline="0" dirty="0"/>
              <a:t> [PLN/MWh]</a:t>
            </a:r>
            <a:endParaRPr lang="pl-PL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6586717236261699E-2"/>
          <c:y val="0.17200296264945508"/>
          <c:w val="0.92234752854846025"/>
          <c:h val="0.60141537050753002"/>
        </c:manualLayout>
      </c:layout>
      <c:lineChart>
        <c:grouping val="standard"/>
        <c:varyColors val="0"/>
        <c:ser>
          <c:idx val="2"/>
          <c:order val="0"/>
          <c:tx>
            <c:strRef>
              <c:f>Arkusz3!$J$4</c:f>
              <c:strCache>
                <c:ptCount val="1"/>
                <c:pt idx="0">
                  <c:v>TGE</c:v>
                </c:pt>
              </c:strCache>
            </c:strRef>
          </c:tx>
          <c:spPr>
            <a:ln w="19050" cap="rnd">
              <a:solidFill>
                <a:srgbClr val="E2007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Arkusz3!$G$251:$G$332</c:f>
              <c:numCache>
                <c:formatCode>m/d/yyyy</c:formatCode>
                <c:ptCount val="82"/>
                <c:pt idx="0">
                  <c:v>42373</c:v>
                </c:pt>
                <c:pt idx="1">
                  <c:v>42374</c:v>
                </c:pt>
                <c:pt idx="2">
                  <c:v>42376</c:v>
                </c:pt>
                <c:pt idx="3">
                  <c:v>42377</c:v>
                </c:pt>
                <c:pt idx="4">
                  <c:v>42380</c:v>
                </c:pt>
                <c:pt idx="5">
                  <c:v>42381</c:v>
                </c:pt>
                <c:pt idx="6">
                  <c:v>42382</c:v>
                </c:pt>
                <c:pt idx="7">
                  <c:v>42383</c:v>
                </c:pt>
                <c:pt idx="8">
                  <c:v>42384</c:v>
                </c:pt>
                <c:pt idx="9">
                  <c:v>42387</c:v>
                </c:pt>
                <c:pt idx="10">
                  <c:v>42388</c:v>
                </c:pt>
                <c:pt idx="11">
                  <c:v>42389</c:v>
                </c:pt>
                <c:pt idx="12">
                  <c:v>42390</c:v>
                </c:pt>
                <c:pt idx="13">
                  <c:v>42391</c:v>
                </c:pt>
                <c:pt idx="14">
                  <c:v>42394</c:v>
                </c:pt>
                <c:pt idx="15">
                  <c:v>42395</c:v>
                </c:pt>
                <c:pt idx="16">
                  <c:v>42396</c:v>
                </c:pt>
                <c:pt idx="17">
                  <c:v>42397</c:v>
                </c:pt>
                <c:pt idx="18">
                  <c:v>42398</c:v>
                </c:pt>
                <c:pt idx="19">
                  <c:v>42401</c:v>
                </c:pt>
                <c:pt idx="20">
                  <c:v>42402</c:v>
                </c:pt>
                <c:pt idx="21">
                  <c:v>42403</c:v>
                </c:pt>
                <c:pt idx="22">
                  <c:v>42404</c:v>
                </c:pt>
                <c:pt idx="23">
                  <c:v>42405</c:v>
                </c:pt>
                <c:pt idx="24">
                  <c:v>42408</c:v>
                </c:pt>
                <c:pt idx="25">
                  <c:v>42409</c:v>
                </c:pt>
                <c:pt idx="26">
                  <c:v>42410</c:v>
                </c:pt>
                <c:pt idx="27">
                  <c:v>42411</c:v>
                </c:pt>
                <c:pt idx="28">
                  <c:v>42412</c:v>
                </c:pt>
                <c:pt idx="29">
                  <c:v>42415</c:v>
                </c:pt>
                <c:pt idx="30">
                  <c:v>42416</c:v>
                </c:pt>
                <c:pt idx="31">
                  <c:v>42417</c:v>
                </c:pt>
                <c:pt idx="32">
                  <c:v>42418</c:v>
                </c:pt>
                <c:pt idx="33">
                  <c:v>42419</c:v>
                </c:pt>
                <c:pt idx="34">
                  <c:v>42422</c:v>
                </c:pt>
                <c:pt idx="35">
                  <c:v>42423</c:v>
                </c:pt>
                <c:pt idx="36">
                  <c:v>42424</c:v>
                </c:pt>
                <c:pt idx="37">
                  <c:v>42425</c:v>
                </c:pt>
                <c:pt idx="38">
                  <c:v>42426</c:v>
                </c:pt>
                <c:pt idx="39">
                  <c:v>42429</c:v>
                </c:pt>
                <c:pt idx="40">
                  <c:v>42430</c:v>
                </c:pt>
                <c:pt idx="41">
                  <c:v>42431</c:v>
                </c:pt>
                <c:pt idx="42">
                  <c:v>42432</c:v>
                </c:pt>
                <c:pt idx="43">
                  <c:v>42433</c:v>
                </c:pt>
                <c:pt idx="44">
                  <c:v>42436</c:v>
                </c:pt>
                <c:pt idx="45">
                  <c:v>42437</c:v>
                </c:pt>
                <c:pt idx="46">
                  <c:v>42438</c:v>
                </c:pt>
                <c:pt idx="47">
                  <c:v>42439</c:v>
                </c:pt>
                <c:pt idx="48">
                  <c:v>42440</c:v>
                </c:pt>
                <c:pt idx="49">
                  <c:v>42443</c:v>
                </c:pt>
                <c:pt idx="50">
                  <c:v>42444</c:v>
                </c:pt>
                <c:pt idx="51">
                  <c:v>42445</c:v>
                </c:pt>
                <c:pt idx="52">
                  <c:v>42446</c:v>
                </c:pt>
                <c:pt idx="53">
                  <c:v>42447</c:v>
                </c:pt>
                <c:pt idx="54">
                  <c:v>42450</c:v>
                </c:pt>
                <c:pt idx="55">
                  <c:v>42451</c:v>
                </c:pt>
                <c:pt idx="56">
                  <c:v>42452</c:v>
                </c:pt>
                <c:pt idx="57">
                  <c:v>42453</c:v>
                </c:pt>
                <c:pt idx="58">
                  <c:v>42458</c:v>
                </c:pt>
                <c:pt idx="59">
                  <c:v>42459</c:v>
                </c:pt>
                <c:pt idx="60">
                  <c:v>42460</c:v>
                </c:pt>
                <c:pt idx="61">
                  <c:v>42461</c:v>
                </c:pt>
                <c:pt idx="62">
                  <c:v>42464</c:v>
                </c:pt>
                <c:pt idx="63">
                  <c:v>42465</c:v>
                </c:pt>
                <c:pt idx="64">
                  <c:v>42466</c:v>
                </c:pt>
                <c:pt idx="65">
                  <c:v>42467</c:v>
                </c:pt>
                <c:pt idx="66">
                  <c:v>42468</c:v>
                </c:pt>
                <c:pt idx="67">
                  <c:v>42471</c:v>
                </c:pt>
                <c:pt idx="68">
                  <c:v>42472</c:v>
                </c:pt>
                <c:pt idx="69">
                  <c:v>42473</c:v>
                </c:pt>
                <c:pt idx="70">
                  <c:v>42474</c:v>
                </c:pt>
                <c:pt idx="71">
                  <c:v>42475</c:v>
                </c:pt>
                <c:pt idx="72">
                  <c:v>42478</c:v>
                </c:pt>
                <c:pt idx="73">
                  <c:v>42479</c:v>
                </c:pt>
                <c:pt idx="74">
                  <c:v>42480</c:v>
                </c:pt>
                <c:pt idx="75">
                  <c:v>42481</c:v>
                </c:pt>
                <c:pt idx="76">
                  <c:v>42482</c:v>
                </c:pt>
                <c:pt idx="77">
                  <c:v>42485</c:v>
                </c:pt>
                <c:pt idx="78">
                  <c:v>42486</c:v>
                </c:pt>
                <c:pt idx="79">
                  <c:v>42487</c:v>
                </c:pt>
                <c:pt idx="80">
                  <c:v>42488</c:v>
                </c:pt>
                <c:pt idx="81">
                  <c:v>42489</c:v>
                </c:pt>
              </c:numCache>
            </c:numRef>
          </c:cat>
          <c:val>
            <c:numRef>
              <c:f>Arkusz3!$J$251:$J$332</c:f>
              <c:numCache>
                <c:formatCode>0.00</c:formatCode>
                <c:ptCount val="82"/>
                <c:pt idx="0">
                  <c:v>74.180000000000007</c:v>
                </c:pt>
                <c:pt idx="1">
                  <c:v>74.5</c:v>
                </c:pt>
                <c:pt idx="2">
                  <c:v>74.5</c:v>
                </c:pt>
                <c:pt idx="3">
                  <c:v>74.5</c:v>
                </c:pt>
                <c:pt idx="4">
                  <c:v>74.3</c:v>
                </c:pt>
                <c:pt idx="5">
                  <c:v>72.53</c:v>
                </c:pt>
                <c:pt idx="6">
                  <c:v>72.5</c:v>
                </c:pt>
                <c:pt idx="7">
                  <c:v>71.38</c:v>
                </c:pt>
                <c:pt idx="8">
                  <c:v>70.5</c:v>
                </c:pt>
                <c:pt idx="9">
                  <c:v>68</c:v>
                </c:pt>
                <c:pt idx="10">
                  <c:v>69.13</c:v>
                </c:pt>
                <c:pt idx="11">
                  <c:v>67.23</c:v>
                </c:pt>
                <c:pt idx="12">
                  <c:v>66.63</c:v>
                </c:pt>
                <c:pt idx="13">
                  <c:v>69.959999999999994</c:v>
                </c:pt>
                <c:pt idx="14">
                  <c:v>70.8</c:v>
                </c:pt>
                <c:pt idx="15">
                  <c:v>68.5</c:v>
                </c:pt>
                <c:pt idx="16">
                  <c:v>71</c:v>
                </c:pt>
                <c:pt idx="17">
                  <c:v>72.63</c:v>
                </c:pt>
                <c:pt idx="18">
                  <c:v>73.930000000000007</c:v>
                </c:pt>
                <c:pt idx="19">
                  <c:v>72.7</c:v>
                </c:pt>
                <c:pt idx="20">
                  <c:v>70.040000000000006</c:v>
                </c:pt>
                <c:pt idx="21">
                  <c:v>71.72</c:v>
                </c:pt>
                <c:pt idx="22">
                  <c:v>70.8</c:v>
                </c:pt>
                <c:pt idx="23">
                  <c:v>69.75</c:v>
                </c:pt>
                <c:pt idx="24">
                  <c:v>69.34</c:v>
                </c:pt>
                <c:pt idx="25">
                  <c:v>69.7</c:v>
                </c:pt>
                <c:pt idx="26">
                  <c:v>67.2</c:v>
                </c:pt>
                <c:pt idx="27">
                  <c:v>67.25</c:v>
                </c:pt>
                <c:pt idx="28">
                  <c:v>67.849999999999994</c:v>
                </c:pt>
                <c:pt idx="29">
                  <c:v>68.5</c:v>
                </c:pt>
                <c:pt idx="30">
                  <c:v>68.069999999999993</c:v>
                </c:pt>
                <c:pt idx="31">
                  <c:v>67.08</c:v>
                </c:pt>
                <c:pt idx="32">
                  <c:v>67.75</c:v>
                </c:pt>
                <c:pt idx="33">
                  <c:v>67.900000000000006</c:v>
                </c:pt>
                <c:pt idx="34">
                  <c:v>67.8</c:v>
                </c:pt>
                <c:pt idx="35">
                  <c:v>67.75</c:v>
                </c:pt>
                <c:pt idx="36">
                  <c:v>66.849999999999994</c:v>
                </c:pt>
                <c:pt idx="37">
                  <c:v>66.75</c:v>
                </c:pt>
                <c:pt idx="38">
                  <c:v>67.13</c:v>
                </c:pt>
                <c:pt idx="39">
                  <c:v>66.959999999999994</c:v>
                </c:pt>
                <c:pt idx="40">
                  <c:v>67.5</c:v>
                </c:pt>
                <c:pt idx="41">
                  <c:v>67.13</c:v>
                </c:pt>
                <c:pt idx="42">
                  <c:v>66.89</c:v>
                </c:pt>
                <c:pt idx="43">
                  <c:v>66.67</c:v>
                </c:pt>
                <c:pt idx="44">
                  <c:v>66.5</c:v>
                </c:pt>
                <c:pt idx="45">
                  <c:v>67.23</c:v>
                </c:pt>
                <c:pt idx="46">
                  <c:v>67.489999999999995</c:v>
                </c:pt>
                <c:pt idx="47">
                  <c:v>67.099999999999994</c:v>
                </c:pt>
                <c:pt idx="48">
                  <c:v>66.989999999999995</c:v>
                </c:pt>
                <c:pt idx="49">
                  <c:v>66.72</c:v>
                </c:pt>
                <c:pt idx="50">
                  <c:v>66</c:v>
                </c:pt>
                <c:pt idx="51">
                  <c:v>66.290000000000006</c:v>
                </c:pt>
                <c:pt idx="52">
                  <c:v>66.34</c:v>
                </c:pt>
                <c:pt idx="53">
                  <c:v>66.349999999999994</c:v>
                </c:pt>
                <c:pt idx="54">
                  <c:v>66.25</c:v>
                </c:pt>
                <c:pt idx="55">
                  <c:v>66.25</c:v>
                </c:pt>
                <c:pt idx="56">
                  <c:v>66.25</c:v>
                </c:pt>
                <c:pt idx="57">
                  <c:v>66.25</c:v>
                </c:pt>
                <c:pt idx="58">
                  <c:v>65.69</c:v>
                </c:pt>
                <c:pt idx="59">
                  <c:v>65.45</c:v>
                </c:pt>
                <c:pt idx="60">
                  <c:v>65</c:v>
                </c:pt>
                <c:pt idx="61">
                  <c:v>64.349999999999994</c:v>
                </c:pt>
                <c:pt idx="62">
                  <c:v>63.67</c:v>
                </c:pt>
                <c:pt idx="63">
                  <c:v>63.4</c:v>
                </c:pt>
                <c:pt idx="64">
                  <c:v>63.75</c:v>
                </c:pt>
                <c:pt idx="65">
                  <c:v>63.75</c:v>
                </c:pt>
                <c:pt idx="66">
                  <c:v>63.95</c:v>
                </c:pt>
                <c:pt idx="67">
                  <c:v>64</c:v>
                </c:pt>
                <c:pt idx="68">
                  <c:v>64.63</c:v>
                </c:pt>
                <c:pt idx="69">
                  <c:v>64.83</c:v>
                </c:pt>
                <c:pt idx="70">
                  <c:v>64.88</c:v>
                </c:pt>
                <c:pt idx="71">
                  <c:v>64.63</c:v>
                </c:pt>
                <c:pt idx="72">
                  <c:v>64.45</c:v>
                </c:pt>
                <c:pt idx="73">
                  <c:v>64.5</c:v>
                </c:pt>
                <c:pt idx="74">
                  <c:v>65.52</c:v>
                </c:pt>
                <c:pt idx="75">
                  <c:v>68.8</c:v>
                </c:pt>
                <c:pt idx="76">
                  <c:v>69.930000000000007</c:v>
                </c:pt>
                <c:pt idx="77">
                  <c:v>72.08</c:v>
                </c:pt>
                <c:pt idx="78">
                  <c:v>74.28</c:v>
                </c:pt>
                <c:pt idx="79">
                  <c:v>76.989999999999995</c:v>
                </c:pt>
                <c:pt idx="80">
                  <c:v>73.900000000000006</c:v>
                </c:pt>
                <c:pt idx="81">
                  <c:v>73.16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839-4186-82A2-A5E56369DA6C}"/>
            </c:ext>
          </c:extLst>
        </c:ser>
        <c:ser>
          <c:idx val="0"/>
          <c:order val="1"/>
          <c:tx>
            <c:strRef>
              <c:f>Arkusz3!$H$4</c:f>
              <c:strCache>
                <c:ptCount val="1"/>
                <c:pt idx="0">
                  <c:v>Gaspool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Arkusz3!$G$251:$G$332</c:f>
              <c:numCache>
                <c:formatCode>m/d/yyyy</c:formatCode>
                <c:ptCount val="82"/>
                <c:pt idx="0">
                  <c:v>42373</c:v>
                </c:pt>
                <c:pt idx="1">
                  <c:v>42374</c:v>
                </c:pt>
                <c:pt idx="2">
                  <c:v>42376</c:v>
                </c:pt>
                <c:pt idx="3">
                  <c:v>42377</c:v>
                </c:pt>
                <c:pt idx="4">
                  <c:v>42380</c:v>
                </c:pt>
                <c:pt idx="5">
                  <c:v>42381</c:v>
                </c:pt>
                <c:pt idx="6">
                  <c:v>42382</c:v>
                </c:pt>
                <c:pt idx="7">
                  <c:v>42383</c:v>
                </c:pt>
                <c:pt idx="8">
                  <c:v>42384</c:v>
                </c:pt>
                <c:pt idx="9">
                  <c:v>42387</c:v>
                </c:pt>
                <c:pt idx="10">
                  <c:v>42388</c:v>
                </c:pt>
                <c:pt idx="11">
                  <c:v>42389</c:v>
                </c:pt>
                <c:pt idx="12">
                  <c:v>42390</c:v>
                </c:pt>
                <c:pt idx="13">
                  <c:v>42391</c:v>
                </c:pt>
                <c:pt idx="14">
                  <c:v>42394</c:v>
                </c:pt>
                <c:pt idx="15">
                  <c:v>42395</c:v>
                </c:pt>
                <c:pt idx="16">
                  <c:v>42396</c:v>
                </c:pt>
                <c:pt idx="17">
                  <c:v>42397</c:v>
                </c:pt>
                <c:pt idx="18">
                  <c:v>42398</c:v>
                </c:pt>
                <c:pt idx="19">
                  <c:v>42401</c:v>
                </c:pt>
                <c:pt idx="20">
                  <c:v>42402</c:v>
                </c:pt>
                <c:pt idx="21">
                  <c:v>42403</c:v>
                </c:pt>
                <c:pt idx="22">
                  <c:v>42404</c:v>
                </c:pt>
                <c:pt idx="23">
                  <c:v>42405</c:v>
                </c:pt>
                <c:pt idx="24">
                  <c:v>42408</c:v>
                </c:pt>
                <c:pt idx="25">
                  <c:v>42409</c:v>
                </c:pt>
                <c:pt idx="26">
                  <c:v>42410</c:v>
                </c:pt>
                <c:pt idx="27">
                  <c:v>42411</c:v>
                </c:pt>
                <c:pt idx="28">
                  <c:v>42412</c:v>
                </c:pt>
                <c:pt idx="29">
                  <c:v>42415</c:v>
                </c:pt>
                <c:pt idx="30">
                  <c:v>42416</c:v>
                </c:pt>
                <c:pt idx="31">
                  <c:v>42417</c:v>
                </c:pt>
                <c:pt idx="32">
                  <c:v>42418</c:v>
                </c:pt>
                <c:pt idx="33">
                  <c:v>42419</c:v>
                </c:pt>
                <c:pt idx="34">
                  <c:v>42422</c:v>
                </c:pt>
                <c:pt idx="35">
                  <c:v>42423</c:v>
                </c:pt>
                <c:pt idx="36">
                  <c:v>42424</c:v>
                </c:pt>
                <c:pt idx="37">
                  <c:v>42425</c:v>
                </c:pt>
                <c:pt idx="38">
                  <c:v>42426</c:v>
                </c:pt>
                <c:pt idx="39">
                  <c:v>42429</c:v>
                </c:pt>
                <c:pt idx="40">
                  <c:v>42430</c:v>
                </c:pt>
                <c:pt idx="41">
                  <c:v>42431</c:v>
                </c:pt>
                <c:pt idx="42">
                  <c:v>42432</c:v>
                </c:pt>
                <c:pt idx="43">
                  <c:v>42433</c:v>
                </c:pt>
                <c:pt idx="44">
                  <c:v>42436</c:v>
                </c:pt>
                <c:pt idx="45">
                  <c:v>42437</c:v>
                </c:pt>
                <c:pt idx="46">
                  <c:v>42438</c:v>
                </c:pt>
                <c:pt idx="47">
                  <c:v>42439</c:v>
                </c:pt>
                <c:pt idx="48">
                  <c:v>42440</c:v>
                </c:pt>
                <c:pt idx="49">
                  <c:v>42443</c:v>
                </c:pt>
                <c:pt idx="50">
                  <c:v>42444</c:v>
                </c:pt>
                <c:pt idx="51">
                  <c:v>42445</c:v>
                </c:pt>
                <c:pt idx="52">
                  <c:v>42446</c:v>
                </c:pt>
                <c:pt idx="53">
                  <c:v>42447</c:v>
                </c:pt>
                <c:pt idx="54">
                  <c:v>42450</c:v>
                </c:pt>
                <c:pt idx="55">
                  <c:v>42451</c:v>
                </c:pt>
                <c:pt idx="56">
                  <c:v>42452</c:v>
                </c:pt>
                <c:pt idx="57">
                  <c:v>42453</c:v>
                </c:pt>
                <c:pt idx="58">
                  <c:v>42458</c:v>
                </c:pt>
                <c:pt idx="59">
                  <c:v>42459</c:v>
                </c:pt>
                <c:pt idx="60">
                  <c:v>42460</c:v>
                </c:pt>
                <c:pt idx="61">
                  <c:v>42461</c:v>
                </c:pt>
                <c:pt idx="62">
                  <c:v>42464</c:v>
                </c:pt>
                <c:pt idx="63">
                  <c:v>42465</c:v>
                </c:pt>
                <c:pt idx="64">
                  <c:v>42466</c:v>
                </c:pt>
                <c:pt idx="65">
                  <c:v>42467</c:v>
                </c:pt>
                <c:pt idx="66">
                  <c:v>42468</c:v>
                </c:pt>
                <c:pt idx="67">
                  <c:v>42471</c:v>
                </c:pt>
                <c:pt idx="68">
                  <c:v>42472</c:v>
                </c:pt>
                <c:pt idx="69">
                  <c:v>42473</c:v>
                </c:pt>
                <c:pt idx="70">
                  <c:v>42474</c:v>
                </c:pt>
                <c:pt idx="71">
                  <c:v>42475</c:v>
                </c:pt>
                <c:pt idx="72">
                  <c:v>42478</c:v>
                </c:pt>
                <c:pt idx="73">
                  <c:v>42479</c:v>
                </c:pt>
                <c:pt idx="74">
                  <c:v>42480</c:v>
                </c:pt>
                <c:pt idx="75">
                  <c:v>42481</c:v>
                </c:pt>
                <c:pt idx="76">
                  <c:v>42482</c:v>
                </c:pt>
                <c:pt idx="77">
                  <c:v>42485</c:v>
                </c:pt>
                <c:pt idx="78">
                  <c:v>42486</c:v>
                </c:pt>
                <c:pt idx="79">
                  <c:v>42487</c:v>
                </c:pt>
                <c:pt idx="80">
                  <c:v>42488</c:v>
                </c:pt>
                <c:pt idx="81">
                  <c:v>42489</c:v>
                </c:pt>
              </c:numCache>
            </c:numRef>
          </c:cat>
          <c:val>
            <c:numRef>
              <c:f>Arkusz3!$H$251:$H$332</c:f>
              <c:numCache>
                <c:formatCode>0.00</c:formatCode>
                <c:ptCount val="82"/>
                <c:pt idx="0">
                  <c:v>67.23621</c:v>
                </c:pt>
                <c:pt idx="1">
                  <c:v>67.32208</c:v>
                </c:pt>
                <c:pt idx="2">
                  <c:v>68.820925000000003</c:v>
                </c:pt>
                <c:pt idx="3">
                  <c:v>66.603700000000003</c:v>
                </c:pt>
                <c:pt idx="4">
                  <c:v>65.932485</c:v>
                </c:pt>
                <c:pt idx="5">
                  <c:v>63.599418</c:v>
                </c:pt>
                <c:pt idx="6">
                  <c:v>63.283700000000003</c:v>
                </c:pt>
                <c:pt idx="7">
                  <c:v>62.180729999999997</c:v>
                </c:pt>
                <c:pt idx="8">
                  <c:v>60.305714999999999</c:v>
                </c:pt>
                <c:pt idx="9">
                  <c:v>61.917135000000009</c:v>
                </c:pt>
                <c:pt idx="10">
                  <c:v>61.262729999999998</c:v>
                </c:pt>
                <c:pt idx="11">
                  <c:v>59.75374200000001</c:v>
                </c:pt>
                <c:pt idx="12">
                  <c:v>60.552502000000011</c:v>
                </c:pt>
                <c:pt idx="13">
                  <c:v>65.23115</c:v>
                </c:pt>
                <c:pt idx="14">
                  <c:v>62.697440000000007</c:v>
                </c:pt>
                <c:pt idx="15">
                  <c:v>64.653918000000004</c:v>
                </c:pt>
                <c:pt idx="16">
                  <c:v>66.379319999999993</c:v>
                </c:pt>
                <c:pt idx="17">
                  <c:v>68.085875999999999</c:v>
                </c:pt>
                <c:pt idx="18">
                  <c:v>68.041287999999994</c:v>
                </c:pt>
                <c:pt idx="19">
                  <c:v>64.965192000000002</c:v>
                </c:pt>
                <c:pt idx="20">
                  <c:v>63.909780000000005</c:v>
                </c:pt>
                <c:pt idx="21">
                  <c:v>65.375640000000004</c:v>
                </c:pt>
                <c:pt idx="22">
                  <c:v>63.350536000000005</c:v>
                </c:pt>
                <c:pt idx="23">
                  <c:v>63.042368000000003</c:v>
                </c:pt>
                <c:pt idx="24">
                  <c:v>61.726444999999998</c:v>
                </c:pt>
                <c:pt idx="25">
                  <c:v>61.262729999999998</c:v>
                </c:pt>
                <c:pt idx="26">
                  <c:v>60.426492000000003</c:v>
                </c:pt>
                <c:pt idx="27">
                  <c:v>60.038263999999991</c:v>
                </c:pt>
                <c:pt idx="28">
                  <c:v>62.01108</c:v>
                </c:pt>
                <c:pt idx="29">
                  <c:v>62.027559999999994</c:v>
                </c:pt>
                <c:pt idx="30">
                  <c:v>60.689876000000005</c:v>
                </c:pt>
                <c:pt idx="31">
                  <c:v>60.940140000000007</c:v>
                </c:pt>
                <c:pt idx="32">
                  <c:v>61.550604</c:v>
                </c:pt>
                <c:pt idx="33">
                  <c:v>60.760368</c:v>
                </c:pt>
                <c:pt idx="34">
                  <c:v>61.815480000000001</c:v>
                </c:pt>
                <c:pt idx="35">
                  <c:v>60.68045</c:v>
                </c:pt>
                <c:pt idx="36">
                  <c:v>60.508479999999999</c:v>
                </c:pt>
                <c:pt idx="37">
                  <c:v>59.659996</c:v>
                </c:pt>
                <c:pt idx="38">
                  <c:v>60.693010000000001</c:v>
                </c:pt>
                <c:pt idx="39">
                  <c:v>60.763066000000002</c:v>
                </c:pt>
                <c:pt idx="40">
                  <c:v>61.144649999999999</c:v>
                </c:pt>
                <c:pt idx="41">
                  <c:v>61.056197000000004</c:v>
                </c:pt>
                <c:pt idx="42">
                  <c:v>60.37700000000001</c:v>
                </c:pt>
                <c:pt idx="43">
                  <c:v>59.555250000000001</c:v>
                </c:pt>
                <c:pt idx="44">
                  <c:v>60.478924000000006</c:v>
                </c:pt>
                <c:pt idx="45">
                  <c:v>60.69832499999999</c:v>
                </c:pt>
                <c:pt idx="46">
                  <c:v>61.062795000000008</c:v>
                </c:pt>
                <c:pt idx="47">
                  <c:v>59.90895900000001</c:v>
                </c:pt>
                <c:pt idx="48">
                  <c:v>59.822697000000005</c:v>
                </c:pt>
                <c:pt idx="49">
                  <c:v>58.867874999999998</c:v>
                </c:pt>
                <c:pt idx="50">
                  <c:v>58.369112000000001</c:v>
                </c:pt>
                <c:pt idx="51">
                  <c:v>58.581740000000003</c:v>
                </c:pt>
                <c:pt idx="52">
                  <c:v>59.152863999999994</c:v>
                </c:pt>
                <c:pt idx="53">
                  <c:v>59.453786999999998</c:v>
                </c:pt>
                <c:pt idx="54">
                  <c:v>58.323506999999999</c:v>
                </c:pt>
                <c:pt idx="55">
                  <c:v>58.263120000000001</c:v>
                </c:pt>
                <c:pt idx="56">
                  <c:v>58.100078000000003</c:v>
                </c:pt>
                <c:pt idx="57">
                  <c:v>58.185144000000001</c:v>
                </c:pt>
                <c:pt idx="58">
                  <c:v>57.762529999999998</c:v>
                </c:pt>
                <c:pt idx="59">
                  <c:v>57.725200000000001</c:v>
                </c:pt>
                <c:pt idx="60">
                  <c:v>57.836820000000003</c:v>
                </c:pt>
                <c:pt idx="61">
                  <c:v>57.111192000000003</c:v>
                </c:pt>
                <c:pt idx="62">
                  <c:v>56.120375000000003</c:v>
                </c:pt>
                <c:pt idx="63">
                  <c:v>56.673419999999993</c:v>
                </c:pt>
                <c:pt idx="64">
                  <c:v>56.542255999999995</c:v>
                </c:pt>
                <c:pt idx="65">
                  <c:v>55.849911000000006</c:v>
                </c:pt>
                <c:pt idx="66">
                  <c:v>56.659330000000011</c:v>
                </c:pt>
                <c:pt idx="67">
                  <c:v>57.172710000000002</c:v>
                </c:pt>
                <c:pt idx="68">
                  <c:v>57.784715999999996</c:v>
                </c:pt>
                <c:pt idx="69">
                  <c:v>57.687969000000002</c:v>
                </c:pt>
                <c:pt idx="70">
                  <c:v>57.46937599999999</c:v>
                </c:pt>
                <c:pt idx="71">
                  <c:v>57.340327999999992</c:v>
                </c:pt>
                <c:pt idx="72">
                  <c:v>57.46158599999999</c:v>
                </c:pt>
                <c:pt idx="73">
                  <c:v>58.792535999999998</c:v>
                </c:pt>
                <c:pt idx="74">
                  <c:v>59.861567999999998</c:v>
                </c:pt>
                <c:pt idx="75">
                  <c:v>62.826525000000004</c:v>
                </c:pt>
                <c:pt idx="76">
                  <c:v>65.056545</c:v>
                </c:pt>
                <c:pt idx="77">
                  <c:v>65.570700000000002</c:v>
                </c:pt>
                <c:pt idx="78">
                  <c:v>69.661152000000001</c:v>
                </c:pt>
                <c:pt idx="79">
                  <c:v>70.325526000000011</c:v>
                </c:pt>
                <c:pt idx="80">
                  <c:v>66.173640000000006</c:v>
                </c:pt>
                <c:pt idx="81">
                  <c:v>65.119079999999997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839-4186-82A2-A5E56369DA6C}"/>
            </c:ext>
          </c:extLst>
        </c:ser>
        <c:ser>
          <c:idx val="1"/>
          <c:order val="2"/>
          <c:tx>
            <c:strRef>
              <c:f>Arkusz3!$I$4</c:f>
              <c:strCache>
                <c:ptCount val="1"/>
                <c:pt idx="0">
                  <c:v>TTF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Arkusz3!$G$251:$G$332</c:f>
              <c:numCache>
                <c:formatCode>m/d/yyyy</c:formatCode>
                <c:ptCount val="82"/>
                <c:pt idx="0">
                  <c:v>42373</c:v>
                </c:pt>
                <c:pt idx="1">
                  <c:v>42374</c:v>
                </c:pt>
                <c:pt idx="2">
                  <c:v>42376</c:v>
                </c:pt>
                <c:pt idx="3">
                  <c:v>42377</c:v>
                </c:pt>
                <c:pt idx="4">
                  <c:v>42380</c:v>
                </c:pt>
                <c:pt idx="5">
                  <c:v>42381</c:v>
                </c:pt>
                <c:pt idx="6">
                  <c:v>42382</c:v>
                </c:pt>
                <c:pt idx="7">
                  <c:v>42383</c:v>
                </c:pt>
                <c:pt idx="8">
                  <c:v>42384</c:v>
                </c:pt>
                <c:pt idx="9">
                  <c:v>42387</c:v>
                </c:pt>
                <c:pt idx="10">
                  <c:v>42388</c:v>
                </c:pt>
                <c:pt idx="11">
                  <c:v>42389</c:v>
                </c:pt>
                <c:pt idx="12">
                  <c:v>42390</c:v>
                </c:pt>
                <c:pt idx="13">
                  <c:v>42391</c:v>
                </c:pt>
                <c:pt idx="14">
                  <c:v>42394</c:v>
                </c:pt>
                <c:pt idx="15">
                  <c:v>42395</c:v>
                </c:pt>
                <c:pt idx="16">
                  <c:v>42396</c:v>
                </c:pt>
                <c:pt idx="17">
                  <c:v>42397</c:v>
                </c:pt>
                <c:pt idx="18">
                  <c:v>42398</c:v>
                </c:pt>
                <c:pt idx="19">
                  <c:v>42401</c:v>
                </c:pt>
                <c:pt idx="20">
                  <c:v>42402</c:v>
                </c:pt>
                <c:pt idx="21">
                  <c:v>42403</c:v>
                </c:pt>
                <c:pt idx="22">
                  <c:v>42404</c:v>
                </c:pt>
                <c:pt idx="23">
                  <c:v>42405</c:v>
                </c:pt>
                <c:pt idx="24">
                  <c:v>42408</c:v>
                </c:pt>
                <c:pt idx="25">
                  <c:v>42409</c:v>
                </c:pt>
                <c:pt idx="26">
                  <c:v>42410</c:v>
                </c:pt>
                <c:pt idx="27">
                  <c:v>42411</c:v>
                </c:pt>
                <c:pt idx="28">
                  <c:v>42412</c:v>
                </c:pt>
                <c:pt idx="29">
                  <c:v>42415</c:v>
                </c:pt>
                <c:pt idx="30">
                  <c:v>42416</c:v>
                </c:pt>
                <c:pt idx="31">
                  <c:v>42417</c:v>
                </c:pt>
                <c:pt idx="32">
                  <c:v>42418</c:v>
                </c:pt>
                <c:pt idx="33">
                  <c:v>42419</c:v>
                </c:pt>
                <c:pt idx="34">
                  <c:v>42422</c:v>
                </c:pt>
                <c:pt idx="35">
                  <c:v>42423</c:v>
                </c:pt>
                <c:pt idx="36">
                  <c:v>42424</c:v>
                </c:pt>
                <c:pt idx="37">
                  <c:v>42425</c:v>
                </c:pt>
                <c:pt idx="38">
                  <c:v>42426</c:v>
                </c:pt>
                <c:pt idx="39">
                  <c:v>42429</c:v>
                </c:pt>
                <c:pt idx="40">
                  <c:v>42430</c:v>
                </c:pt>
                <c:pt idx="41">
                  <c:v>42431</c:v>
                </c:pt>
                <c:pt idx="42">
                  <c:v>42432</c:v>
                </c:pt>
                <c:pt idx="43">
                  <c:v>42433</c:v>
                </c:pt>
                <c:pt idx="44">
                  <c:v>42436</c:v>
                </c:pt>
                <c:pt idx="45">
                  <c:v>42437</c:v>
                </c:pt>
                <c:pt idx="46">
                  <c:v>42438</c:v>
                </c:pt>
                <c:pt idx="47">
                  <c:v>42439</c:v>
                </c:pt>
                <c:pt idx="48">
                  <c:v>42440</c:v>
                </c:pt>
                <c:pt idx="49">
                  <c:v>42443</c:v>
                </c:pt>
                <c:pt idx="50">
                  <c:v>42444</c:v>
                </c:pt>
                <c:pt idx="51">
                  <c:v>42445</c:v>
                </c:pt>
                <c:pt idx="52">
                  <c:v>42446</c:v>
                </c:pt>
                <c:pt idx="53">
                  <c:v>42447</c:v>
                </c:pt>
                <c:pt idx="54">
                  <c:v>42450</c:v>
                </c:pt>
                <c:pt idx="55">
                  <c:v>42451</c:v>
                </c:pt>
                <c:pt idx="56">
                  <c:v>42452</c:v>
                </c:pt>
                <c:pt idx="57">
                  <c:v>42453</c:v>
                </c:pt>
                <c:pt idx="58">
                  <c:v>42458</c:v>
                </c:pt>
                <c:pt idx="59">
                  <c:v>42459</c:v>
                </c:pt>
                <c:pt idx="60">
                  <c:v>42460</c:v>
                </c:pt>
                <c:pt idx="61">
                  <c:v>42461</c:v>
                </c:pt>
                <c:pt idx="62">
                  <c:v>42464</c:v>
                </c:pt>
                <c:pt idx="63">
                  <c:v>42465</c:v>
                </c:pt>
                <c:pt idx="64">
                  <c:v>42466</c:v>
                </c:pt>
                <c:pt idx="65">
                  <c:v>42467</c:v>
                </c:pt>
                <c:pt idx="66">
                  <c:v>42468</c:v>
                </c:pt>
                <c:pt idx="67">
                  <c:v>42471</c:v>
                </c:pt>
                <c:pt idx="68">
                  <c:v>42472</c:v>
                </c:pt>
                <c:pt idx="69">
                  <c:v>42473</c:v>
                </c:pt>
                <c:pt idx="70">
                  <c:v>42474</c:v>
                </c:pt>
                <c:pt idx="71">
                  <c:v>42475</c:v>
                </c:pt>
                <c:pt idx="72">
                  <c:v>42478</c:v>
                </c:pt>
                <c:pt idx="73">
                  <c:v>42479</c:v>
                </c:pt>
                <c:pt idx="74">
                  <c:v>42480</c:v>
                </c:pt>
                <c:pt idx="75">
                  <c:v>42481</c:v>
                </c:pt>
                <c:pt idx="76">
                  <c:v>42482</c:v>
                </c:pt>
                <c:pt idx="77">
                  <c:v>42485</c:v>
                </c:pt>
                <c:pt idx="78">
                  <c:v>42486</c:v>
                </c:pt>
                <c:pt idx="79">
                  <c:v>42487</c:v>
                </c:pt>
                <c:pt idx="80">
                  <c:v>42488</c:v>
                </c:pt>
                <c:pt idx="81">
                  <c:v>42489</c:v>
                </c:pt>
              </c:numCache>
            </c:numRef>
          </c:cat>
          <c:val>
            <c:numRef>
              <c:f>Arkusz3!$I$251:$I$332</c:f>
              <c:numCache>
                <c:formatCode>0.00</c:formatCode>
                <c:ptCount val="82"/>
                <c:pt idx="0">
                  <c:v>66.549250000000001</c:v>
                </c:pt>
                <c:pt idx="1">
                  <c:v>66.506315000000001</c:v>
                </c:pt>
                <c:pt idx="2">
                  <c:v>68.038375000000002</c:v>
                </c:pt>
                <c:pt idx="3">
                  <c:v>65.734200000000001</c:v>
                </c:pt>
                <c:pt idx="4">
                  <c:v>64.841610000000003</c:v>
                </c:pt>
                <c:pt idx="5">
                  <c:v>63.119587000000003</c:v>
                </c:pt>
                <c:pt idx="6">
                  <c:v>62.850250000000003</c:v>
                </c:pt>
                <c:pt idx="7">
                  <c:v>61.831890000000001</c:v>
                </c:pt>
                <c:pt idx="8">
                  <c:v>59.826060000000005</c:v>
                </c:pt>
                <c:pt idx="9">
                  <c:v>61.423949999999998</c:v>
                </c:pt>
                <c:pt idx="10">
                  <c:v>60.817830000000001</c:v>
                </c:pt>
                <c:pt idx="11">
                  <c:v>59.351811000000005</c:v>
                </c:pt>
                <c:pt idx="12">
                  <c:v>60.012658000000002</c:v>
                </c:pt>
                <c:pt idx="13">
                  <c:v>64.78128000000001</c:v>
                </c:pt>
                <c:pt idx="14">
                  <c:v>62.294960000000003</c:v>
                </c:pt>
                <c:pt idx="15">
                  <c:v>64.159346999999997</c:v>
                </c:pt>
                <c:pt idx="16">
                  <c:v>65.439989999999995</c:v>
                </c:pt>
                <c:pt idx="17">
                  <c:v>67.417056000000002</c:v>
                </c:pt>
                <c:pt idx="18">
                  <c:v>67.550820000000002</c:v>
                </c:pt>
                <c:pt idx="19">
                  <c:v>65.318024000000008</c:v>
                </c:pt>
                <c:pt idx="20">
                  <c:v>63.557660000000006</c:v>
                </c:pt>
                <c:pt idx="21">
                  <c:v>63.922848000000002</c:v>
                </c:pt>
                <c:pt idx="22">
                  <c:v>62.910295999999995</c:v>
                </c:pt>
                <c:pt idx="23">
                  <c:v>62.293960000000006</c:v>
                </c:pt>
                <c:pt idx="24">
                  <c:v>61.372965000000001</c:v>
                </c:pt>
                <c:pt idx="25">
                  <c:v>60.862319999999997</c:v>
                </c:pt>
                <c:pt idx="26">
                  <c:v>59.849734000000005</c:v>
                </c:pt>
                <c:pt idx="27">
                  <c:v>59.860636</c:v>
                </c:pt>
                <c:pt idx="28">
                  <c:v>61.569719999999997</c:v>
                </c:pt>
                <c:pt idx="29">
                  <c:v>61.016480000000001</c:v>
                </c:pt>
                <c:pt idx="30">
                  <c:v>60.161372000000007</c:v>
                </c:pt>
                <c:pt idx="31">
                  <c:v>60.544995</c:v>
                </c:pt>
                <c:pt idx="32">
                  <c:v>61.111584000000001</c:v>
                </c:pt>
                <c:pt idx="33">
                  <c:v>60.321348</c:v>
                </c:pt>
                <c:pt idx="34">
                  <c:v>61.466239999999999</c:v>
                </c:pt>
                <c:pt idx="35">
                  <c:v>60.112935</c:v>
                </c:pt>
                <c:pt idx="36">
                  <c:v>59.459199999999996</c:v>
                </c:pt>
                <c:pt idx="37">
                  <c:v>59.091388999999999</c:v>
                </c:pt>
                <c:pt idx="38">
                  <c:v>60.300879999999999</c:v>
                </c:pt>
                <c:pt idx="39">
                  <c:v>60.327176000000001</c:v>
                </c:pt>
                <c:pt idx="40">
                  <c:v>60.147254999999994</c:v>
                </c:pt>
                <c:pt idx="41">
                  <c:v>60.146204000000012</c:v>
                </c:pt>
                <c:pt idx="42">
                  <c:v>59.555250000000001</c:v>
                </c:pt>
                <c:pt idx="43">
                  <c:v>59.122750000000003</c:v>
                </c:pt>
                <c:pt idx="44">
                  <c:v>59.439916000000004</c:v>
                </c:pt>
                <c:pt idx="45">
                  <c:v>59.701849999999993</c:v>
                </c:pt>
                <c:pt idx="46">
                  <c:v>60.155280000000005</c:v>
                </c:pt>
                <c:pt idx="47">
                  <c:v>59.089469999999999</c:v>
                </c:pt>
                <c:pt idx="48">
                  <c:v>59.348256000000006</c:v>
                </c:pt>
                <c:pt idx="49">
                  <c:v>58.354119000000004</c:v>
                </c:pt>
                <c:pt idx="50">
                  <c:v>57.855224</c:v>
                </c:pt>
                <c:pt idx="51">
                  <c:v>58.194919999999996</c:v>
                </c:pt>
                <c:pt idx="52">
                  <c:v>58.722973999999994</c:v>
                </c:pt>
                <c:pt idx="53">
                  <c:v>58.980907999999999</c:v>
                </c:pt>
                <c:pt idx="54">
                  <c:v>58.110492000000001</c:v>
                </c:pt>
                <c:pt idx="55">
                  <c:v>57.837220000000002</c:v>
                </c:pt>
                <c:pt idx="56">
                  <c:v>57.674748000000008</c:v>
                </c:pt>
                <c:pt idx="57">
                  <c:v>57.717281000000007</c:v>
                </c:pt>
                <c:pt idx="58">
                  <c:v>57.294645000000003</c:v>
                </c:pt>
                <c:pt idx="59">
                  <c:v>57.343195000000001</c:v>
                </c:pt>
                <c:pt idx="60">
                  <c:v>57.239243999999999</c:v>
                </c:pt>
                <c:pt idx="61">
                  <c:v>56.598983999999994</c:v>
                </c:pt>
                <c:pt idx="62">
                  <c:v>55.739180000000005</c:v>
                </c:pt>
                <c:pt idx="63">
                  <c:v>55.399859999999997</c:v>
                </c:pt>
                <c:pt idx="64">
                  <c:v>56.116485999999995</c:v>
                </c:pt>
                <c:pt idx="65">
                  <c:v>55.509103000000003</c:v>
                </c:pt>
                <c:pt idx="66">
                  <c:v>56.233320000000006</c:v>
                </c:pt>
                <c:pt idx="67">
                  <c:v>56.615972000000006</c:v>
                </c:pt>
                <c:pt idx="68">
                  <c:v>57.356045999999999</c:v>
                </c:pt>
                <c:pt idx="69">
                  <c:v>57.174045</c:v>
                </c:pt>
                <c:pt idx="70">
                  <c:v>56.996199999999995</c:v>
                </c:pt>
                <c:pt idx="71">
                  <c:v>56.910167999999999</c:v>
                </c:pt>
                <c:pt idx="72">
                  <c:v>56.945849999999993</c:v>
                </c:pt>
                <c:pt idx="73">
                  <c:v>58.362766000000001</c:v>
                </c:pt>
                <c:pt idx="74">
                  <c:v>59.689551999999999</c:v>
                </c:pt>
                <c:pt idx="75">
                  <c:v>62.311904999999996</c:v>
                </c:pt>
                <c:pt idx="76">
                  <c:v>64.327500000000001</c:v>
                </c:pt>
                <c:pt idx="77">
                  <c:v>65.088239999999999</c:v>
                </c:pt>
                <c:pt idx="78">
                  <c:v>68.957504</c:v>
                </c:pt>
                <c:pt idx="79">
                  <c:v>69.666635999999997</c:v>
                </c:pt>
                <c:pt idx="80">
                  <c:v>64.899379999999994</c:v>
                </c:pt>
                <c:pt idx="81">
                  <c:v>64.591799999999992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839-4186-82A2-A5E56369DA6C}"/>
            </c:ext>
          </c:extLst>
        </c:ser>
        <c:ser>
          <c:idx val="3"/>
          <c:order val="3"/>
          <c:tx>
            <c:strRef>
              <c:f>Arkusz3!$K$4</c:f>
              <c:strCache>
                <c:ptCount val="1"/>
                <c:pt idx="0">
                  <c:v>NBP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Arkusz3!$G$251:$G$332</c:f>
              <c:numCache>
                <c:formatCode>m/d/yyyy</c:formatCode>
                <c:ptCount val="82"/>
                <c:pt idx="0">
                  <c:v>42373</c:v>
                </c:pt>
                <c:pt idx="1">
                  <c:v>42374</c:v>
                </c:pt>
                <c:pt idx="2">
                  <c:v>42376</c:v>
                </c:pt>
                <c:pt idx="3">
                  <c:v>42377</c:v>
                </c:pt>
                <c:pt idx="4">
                  <c:v>42380</c:v>
                </c:pt>
                <c:pt idx="5">
                  <c:v>42381</c:v>
                </c:pt>
                <c:pt idx="6">
                  <c:v>42382</c:v>
                </c:pt>
                <c:pt idx="7">
                  <c:v>42383</c:v>
                </c:pt>
                <c:pt idx="8">
                  <c:v>42384</c:v>
                </c:pt>
                <c:pt idx="9">
                  <c:v>42387</c:v>
                </c:pt>
                <c:pt idx="10">
                  <c:v>42388</c:v>
                </c:pt>
                <c:pt idx="11">
                  <c:v>42389</c:v>
                </c:pt>
                <c:pt idx="12">
                  <c:v>42390</c:v>
                </c:pt>
                <c:pt idx="13">
                  <c:v>42391</c:v>
                </c:pt>
                <c:pt idx="14">
                  <c:v>42394</c:v>
                </c:pt>
                <c:pt idx="15">
                  <c:v>42395</c:v>
                </c:pt>
                <c:pt idx="16">
                  <c:v>42396</c:v>
                </c:pt>
                <c:pt idx="17">
                  <c:v>42397</c:v>
                </c:pt>
                <c:pt idx="18">
                  <c:v>42398</c:v>
                </c:pt>
                <c:pt idx="19">
                  <c:v>42401</c:v>
                </c:pt>
                <c:pt idx="20">
                  <c:v>42402</c:v>
                </c:pt>
                <c:pt idx="21">
                  <c:v>42403</c:v>
                </c:pt>
                <c:pt idx="22">
                  <c:v>42404</c:v>
                </c:pt>
                <c:pt idx="23">
                  <c:v>42405</c:v>
                </c:pt>
                <c:pt idx="24">
                  <c:v>42408</c:v>
                </c:pt>
                <c:pt idx="25">
                  <c:v>42409</c:v>
                </c:pt>
                <c:pt idx="26">
                  <c:v>42410</c:v>
                </c:pt>
                <c:pt idx="27">
                  <c:v>42411</c:v>
                </c:pt>
                <c:pt idx="28">
                  <c:v>42412</c:v>
                </c:pt>
                <c:pt idx="29">
                  <c:v>42415</c:v>
                </c:pt>
                <c:pt idx="30">
                  <c:v>42416</c:v>
                </c:pt>
                <c:pt idx="31">
                  <c:v>42417</c:v>
                </c:pt>
                <c:pt idx="32">
                  <c:v>42418</c:v>
                </c:pt>
                <c:pt idx="33">
                  <c:v>42419</c:v>
                </c:pt>
                <c:pt idx="34">
                  <c:v>42422</c:v>
                </c:pt>
                <c:pt idx="35">
                  <c:v>42423</c:v>
                </c:pt>
                <c:pt idx="36">
                  <c:v>42424</c:v>
                </c:pt>
                <c:pt idx="37">
                  <c:v>42425</c:v>
                </c:pt>
                <c:pt idx="38">
                  <c:v>42426</c:v>
                </c:pt>
                <c:pt idx="39">
                  <c:v>42429</c:v>
                </c:pt>
                <c:pt idx="40">
                  <c:v>42430</c:v>
                </c:pt>
                <c:pt idx="41">
                  <c:v>42431</c:v>
                </c:pt>
                <c:pt idx="42">
                  <c:v>42432</c:v>
                </c:pt>
                <c:pt idx="43">
                  <c:v>42433</c:v>
                </c:pt>
                <c:pt idx="44">
                  <c:v>42436</c:v>
                </c:pt>
                <c:pt idx="45">
                  <c:v>42437</c:v>
                </c:pt>
                <c:pt idx="46">
                  <c:v>42438</c:v>
                </c:pt>
                <c:pt idx="47">
                  <c:v>42439</c:v>
                </c:pt>
                <c:pt idx="48">
                  <c:v>42440</c:v>
                </c:pt>
                <c:pt idx="49">
                  <c:v>42443</c:v>
                </c:pt>
                <c:pt idx="50">
                  <c:v>42444</c:v>
                </c:pt>
                <c:pt idx="51">
                  <c:v>42445</c:v>
                </c:pt>
                <c:pt idx="52">
                  <c:v>42446</c:v>
                </c:pt>
                <c:pt idx="53">
                  <c:v>42447</c:v>
                </c:pt>
                <c:pt idx="54">
                  <c:v>42450</c:v>
                </c:pt>
                <c:pt idx="55">
                  <c:v>42451</c:v>
                </c:pt>
                <c:pt idx="56">
                  <c:v>42452</c:v>
                </c:pt>
                <c:pt idx="57">
                  <c:v>42453</c:v>
                </c:pt>
                <c:pt idx="58">
                  <c:v>42458</c:v>
                </c:pt>
                <c:pt idx="59">
                  <c:v>42459</c:v>
                </c:pt>
                <c:pt idx="60">
                  <c:v>42460</c:v>
                </c:pt>
                <c:pt idx="61">
                  <c:v>42461</c:v>
                </c:pt>
                <c:pt idx="62">
                  <c:v>42464</c:v>
                </c:pt>
                <c:pt idx="63">
                  <c:v>42465</c:v>
                </c:pt>
                <c:pt idx="64">
                  <c:v>42466</c:v>
                </c:pt>
                <c:pt idx="65">
                  <c:v>42467</c:v>
                </c:pt>
                <c:pt idx="66">
                  <c:v>42468</c:v>
                </c:pt>
                <c:pt idx="67">
                  <c:v>42471</c:v>
                </c:pt>
                <c:pt idx="68">
                  <c:v>42472</c:v>
                </c:pt>
                <c:pt idx="69">
                  <c:v>42473</c:v>
                </c:pt>
                <c:pt idx="70">
                  <c:v>42474</c:v>
                </c:pt>
                <c:pt idx="71">
                  <c:v>42475</c:v>
                </c:pt>
                <c:pt idx="72">
                  <c:v>42478</c:v>
                </c:pt>
                <c:pt idx="73">
                  <c:v>42479</c:v>
                </c:pt>
                <c:pt idx="74">
                  <c:v>42480</c:v>
                </c:pt>
                <c:pt idx="75">
                  <c:v>42481</c:v>
                </c:pt>
                <c:pt idx="76">
                  <c:v>42482</c:v>
                </c:pt>
                <c:pt idx="77">
                  <c:v>42485</c:v>
                </c:pt>
                <c:pt idx="78">
                  <c:v>42486</c:v>
                </c:pt>
                <c:pt idx="79">
                  <c:v>42487</c:v>
                </c:pt>
                <c:pt idx="80">
                  <c:v>42488</c:v>
                </c:pt>
                <c:pt idx="81">
                  <c:v>42489</c:v>
                </c:pt>
              </c:numCache>
            </c:numRef>
          </c:cat>
          <c:val>
            <c:numRef>
              <c:f>Arkusz3!$K$251:$K$332</c:f>
              <c:numCache>
                <c:formatCode>0.00</c:formatCode>
                <c:ptCount val="82"/>
                <c:pt idx="0">
                  <c:v>66.339628610405001</c:v>
                </c:pt>
                <c:pt idx="1">
                  <c:v>66.890611718839494</c:v>
                </c:pt>
                <c:pt idx="2">
                  <c:v>67.748049353006607</c:v>
                </c:pt>
                <c:pt idx="3">
                  <c:v>66.152508884161193</c:v>
                </c:pt>
                <c:pt idx="4">
                  <c:v>65.513377024850598</c:v>
                </c:pt>
                <c:pt idx="5">
                  <c:v>63.499387417639397</c:v>
                </c:pt>
                <c:pt idx="6">
                  <c:v>63.183374502048999</c:v>
                </c:pt>
                <c:pt idx="7">
                  <c:v>62.578701664436302</c:v>
                </c:pt>
                <c:pt idx="8">
                  <c:v>61.663478055727097</c:v>
                </c:pt>
                <c:pt idx="9">
                  <c:v>61.466214419294303</c:v>
                </c:pt>
                <c:pt idx="10">
                  <c:v>61.338407987296598</c:v>
                </c:pt>
                <c:pt idx="11">
                  <c:v>60.3682151457838</c:v>
                </c:pt>
                <c:pt idx="12">
                  <c:v>60.369206077134898</c:v>
                </c:pt>
                <c:pt idx="13">
                  <c:v>64.3871584175848</c:v>
                </c:pt>
                <c:pt idx="14">
                  <c:v>62.908528006824298</c:v>
                </c:pt>
                <c:pt idx="15">
                  <c:v>64.021622466569497</c:v>
                </c:pt>
                <c:pt idx="16">
                  <c:v>65.5484818474158</c:v>
                </c:pt>
                <c:pt idx="17">
                  <c:v>67.892698557673697</c:v>
                </c:pt>
                <c:pt idx="18">
                  <c:v>67.227294741001302</c:v>
                </c:pt>
                <c:pt idx="19">
                  <c:v>65.728510041321002</c:v>
                </c:pt>
                <c:pt idx="20">
                  <c:v>64.608755982352406</c:v>
                </c:pt>
                <c:pt idx="21">
                  <c:v>65.047568831934896</c:v>
                </c:pt>
                <c:pt idx="22">
                  <c:v>63.942394995301498</c:v>
                </c:pt>
                <c:pt idx="23">
                  <c:v>63.485535421450798</c:v>
                </c:pt>
                <c:pt idx="24">
                  <c:v>62.965051378683</c:v>
                </c:pt>
                <c:pt idx="25">
                  <c:v>61.955601219090298</c:v>
                </c:pt>
                <c:pt idx="26">
                  <c:v>60.332260824305401</c:v>
                </c:pt>
                <c:pt idx="27">
                  <c:v>60.354715535484601</c:v>
                </c:pt>
                <c:pt idx="28">
                  <c:v>62.013683257214097</c:v>
                </c:pt>
                <c:pt idx="29">
                  <c:v>62.278461730297401</c:v>
                </c:pt>
                <c:pt idx="30">
                  <c:v>61.599976272746197</c:v>
                </c:pt>
                <c:pt idx="31">
                  <c:v>61.796536536429699</c:v>
                </c:pt>
                <c:pt idx="32">
                  <c:v>62.713578388237003</c:v>
                </c:pt>
                <c:pt idx="33">
                  <c:v>61.796104486626099</c:v>
                </c:pt>
                <c:pt idx="34">
                  <c:v>63.0157979959668</c:v>
                </c:pt>
                <c:pt idx="35">
                  <c:v>61.900019027744101</c:v>
                </c:pt>
                <c:pt idx="36">
                  <c:v>60.690612116531497</c:v>
                </c:pt>
                <c:pt idx="37">
                  <c:v>60.585146514189397</c:v>
                </c:pt>
                <c:pt idx="38">
                  <c:v>62.014236370026403</c:v>
                </c:pt>
                <c:pt idx="39">
                  <c:v>61.749706451951901</c:v>
                </c:pt>
                <c:pt idx="40">
                  <c:v>61.554469079519997</c:v>
                </c:pt>
                <c:pt idx="41">
                  <c:v>61.383131025041699</c:v>
                </c:pt>
                <c:pt idx="42">
                  <c:v>61.253625943747402</c:v>
                </c:pt>
                <c:pt idx="43">
                  <c:v>60.5585124368327</c:v>
                </c:pt>
                <c:pt idx="44">
                  <c:v>61.142902747798303</c:v>
                </c:pt>
                <c:pt idx="45">
                  <c:v>61.2915111684541</c:v>
                </c:pt>
                <c:pt idx="46">
                  <c:v>61.649938582118303</c:v>
                </c:pt>
                <c:pt idx="47">
                  <c:v>60.354442430332597</c:v>
                </c:pt>
                <c:pt idx="48">
                  <c:v>60.4931935612872</c:v>
                </c:pt>
                <c:pt idx="49">
                  <c:v>59.502931780012297</c:v>
                </c:pt>
                <c:pt idx="50">
                  <c:v>59.319605248257197</c:v>
                </c:pt>
                <c:pt idx="51">
                  <c:v>59.244880581333497</c:v>
                </c:pt>
                <c:pt idx="52">
                  <c:v>59.985874068140497</c:v>
                </c:pt>
                <c:pt idx="53">
                  <c:v>60.378036780138601</c:v>
                </c:pt>
                <c:pt idx="54">
                  <c:v>59.509227505744299</c:v>
                </c:pt>
                <c:pt idx="55">
                  <c:v>59.315312362970097</c:v>
                </c:pt>
                <c:pt idx="56">
                  <c:v>59.297582656813603</c:v>
                </c:pt>
                <c:pt idx="57">
                  <c:v>59.592765116248302</c:v>
                </c:pt>
                <c:pt idx="58">
                  <c:v>59.025890571158499</c:v>
                </c:pt>
                <c:pt idx="59">
                  <c:v>59.4189914500718</c:v>
                </c:pt>
                <c:pt idx="60">
                  <c:v>58.7213426287964</c:v>
                </c:pt>
                <c:pt idx="61">
                  <c:v>57.9683357551583</c:v>
                </c:pt>
                <c:pt idx="62">
                  <c:v>57.260771213412397</c:v>
                </c:pt>
                <c:pt idx="63">
                  <c:v>56.976808629137601</c:v>
                </c:pt>
                <c:pt idx="64">
                  <c:v>57.649519710786798</c:v>
                </c:pt>
                <c:pt idx="65">
                  <c:v>57.089702985262903</c:v>
                </c:pt>
                <c:pt idx="66">
                  <c:v>58.117114904927497</c:v>
                </c:pt>
                <c:pt idx="67">
                  <c:v>57.9587468278676</c:v>
                </c:pt>
                <c:pt idx="68">
                  <c:v>58.677136721135803</c:v>
                </c:pt>
                <c:pt idx="69">
                  <c:v>58.9492124893899</c:v>
                </c:pt>
                <c:pt idx="70">
                  <c:v>58.521359758870702</c:v>
                </c:pt>
                <c:pt idx="71">
                  <c:v>58.275789868966903</c:v>
                </c:pt>
                <c:pt idx="72">
                  <c:v>58.517458595937498</c:v>
                </c:pt>
                <c:pt idx="73">
                  <c:v>59.935405452467101</c:v>
                </c:pt>
                <c:pt idx="74">
                  <c:v>60.040957278662901</c:v>
                </c:pt>
                <c:pt idx="75">
                  <c:v>63.983632471148603</c:v>
                </c:pt>
                <c:pt idx="76">
                  <c:v>67.547312118070394</c:v>
                </c:pt>
                <c:pt idx="77">
                  <c:v>67.201632617897999</c:v>
                </c:pt>
                <c:pt idx="78">
                  <c:v>70.640130595657695</c:v>
                </c:pt>
                <c:pt idx="79">
                  <c:v>71.252736317103995</c:v>
                </c:pt>
                <c:pt idx="80">
                  <c:v>66.959338740878493</c:v>
                </c:pt>
                <c:pt idx="81">
                  <c:v>66.432340040440707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839-4186-82A2-A5E56369D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940864"/>
        <c:axId val="157965040"/>
      </c:lineChart>
      <c:dateAx>
        <c:axId val="1579408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7965040"/>
        <c:crosses val="autoZero"/>
        <c:auto val="1"/>
        <c:lblOffset val="100"/>
        <c:baseTimeUnit val="days"/>
      </c:dateAx>
      <c:valAx>
        <c:axId val="157965040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79408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67983584910286976"/>
          <c:y val="1.0313194370966023E-2"/>
          <c:w val="0.31892722733064061"/>
          <c:h val="0.152068211476739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SPOT [PLN/MWh]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7554115683420802E-2"/>
          <c:y val="0.16967502372594007"/>
          <c:w val="0.91173028053910254"/>
          <c:h val="0.58521139927541921"/>
        </c:manualLayout>
      </c:layout>
      <c:lineChart>
        <c:grouping val="standard"/>
        <c:varyColors val="0"/>
        <c:ser>
          <c:idx val="0"/>
          <c:order val="0"/>
          <c:tx>
            <c:strRef>
              <c:f>Arkusz5!$I$2</c:f>
              <c:strCache>
                <c:ptCount val="1"/>
                <c:pt idx="0">
                  <c:v>TGE</c:v>
                </c:pt>
              </c:strCache>
            </c:strRef>
          </c:tx>
          <c:spPr>
            <a:ln w="19050" cap="rnd">
              <a:solidFill>
                <a:srgbClr val="E2007A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Arkusz5!$H$368:$H$492</c:f>
              <c:numCache>
                <c:formatCode>m/d/yyyy</c:formatCode>
                <c:ptCount val="125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</c:numCache>
            </c:numRef>
          </c:cat>
          <c:val>
            <c:numRef>
              <c:f>Arkusz5!$I$368:$I$492</c:f>
              <c:numCache>
                <c:formatCode>0.00</c:formatCode>
                <c:ptCount val="125"/>
                <c:pt idx="0">
                  <c:v>69.709999999999994</c:v>
                </c:pt>
                <c:pt idx="1">
                  <c:v>72.069999999999993</c:v>
                </c:pt>
                <c:pt idx="2">
                  <c:v>70.97</c:v>
                </c:pt>
                <c:pt idx="3">
                  <c:v>72.209999999999994</c:v>
                </c:pt>
                <c:pt idx="4">
                  <c:v>73.73</c:v>
                </c:pt>
                <c:pt idx="5">
                  <c:v>74.75</c:v>
                </c:pt>
                <c:pt idx="6">
                  <c:v>74.849999999999994</c:v>
                </c:pt>
                <c:pt idx="7">
                  <c:v>74.239999999999995</c:v>
                </c:pt>
                <c:pt idx="8">
                  <c:v>73.25</c:v>
                </c:pt>
                <c:pt idx="9">
                  <c:v>73.95</c:v>
                </c:pt>
                <c:pt idx="10">
                  <c:v>76.680000000000007</c:v>
                </c:pt>
                <c:pt idx="11">
                  <c:v>76.73</c:v>
                </c:pt>
                <c:pt idx="12">
                  <c:v>76.319999999999993</c:v>
                </c:pt>
                <c:pt idx="13">
                  <c:v>73.930000000000007</c:v>
                </c:pt>
                <c:pt idx="14">
                  <c:v>72.900000000000006</c:v>
                </c:pt>
                <c:pt idx="15">
                  <c:v>71.17</c:v>
                </c:pt>
                <c:pt idx="16">
                  <c:v>72.98</c:v>
                </c:pt>
                <c:pt idx="17">
                  <c:v>73.86</c:v>
                </c:pt>
                <c:pt idx="18">
                  <c:v>72.22</c:v>
                </c:pt>
                <c:pt idx="19">
                  <c:v>72.569999999999993</c:v>
                </c:pt>
                <c:pt idx="20">
                  <c:v>68.760000000000005</c:v>
                </c:pt>
                <c:pt idx="21">
                  <c:v>68.540000000000006</c:v>
                </c:pt>
                <c:pt idx="22">
                  <c:v>69.239999999999995</c:v>
                </c:pt>
                <c:pt idx="23">
                  <c:v>69.510000000000005</c:v>
                </c:pt>
                <c:pt idx="24">
                  <c:v>70.540000000000006</c:v>
                </c:pt>
                <c:pt idx="25">
                  <c:v>69.040000000000006</c:v>
                </c:pt>
                <c:pt idx="26">
                  <c:v>66.02</c:v>
                </c:pt>
                <c:pt idx="27">
                  <c:v>66.77</c:v>
                </c:pt>
                <c:pt idx="28">
                  <c:v>67.66</c:v>
                </c:pt>
                <c:pt idx="29">
                  <c:v>61.39</c:v>
                </c:pt>
                <c:pt idx="30">
                  <c:v>62.04</c:v>
                </c:pt>
                <c:pt idx="31">
                  <c:v>63.93</c:v>
                </c:pt>
                <c:pt idx="32">
                  <c:v>63.49</c:v>
                </c:pt>
                <c:pt idx="33">
                  <c:v>62.12</c:v>
                </c:pt>
                <c:pt idx="34">
                  <c:v>63.58</c:v>
                </c:pt>
                <c:pt idx="35">
                  <c:v>63.53</c:v>
                </c:pt>
                <c:pt idx="36">
                  <c:v>62.99</c:v>
                </c:pt>
                <c:pt idx="37">
                  <c:v>60.27</c:v>
                </c:pt>
                <c:pt idx="38">
                  <c:v>64.27</c:v>
                </c:pt>
                <c:pt idx="39">
                  <c:v>62.49</c:v>
                </c:pt>
                <c:pt idx="40">
                  <c:v>63.68</c:v>
                </c:pt>
                <c:pt idx="41">
                  <c:v>62.15</c:v>
                </c:pt>
                <c:pt idx="42">
                  <c:v>63.83</c:v>
                </c:pt>
                <c:pt idx="43">
                  <c:v>64.400000000000006</c:v>
                </c:pt>
                <c:pt idx="44">
                  <c:v>62.17</c:v>
                </c:pt>
                <c:pt idx="45">
                  <c:v>66.62</c:v>
                </c:pt>
                <c:pt idx="46">
                  <c:v>64.67</c:v>
                </c:pt>
                <c:pt idx="47">
                  <c:v>65.98</c:v>
                </c:pt>
                <c:pt idx="48">
                  <c:v>64.75</c:v>
                </c:pt>
                <c:pt idx="49">
                  <c:v>64.040000000000006</c:v>
                </c:pt>
                <c:pt idx="50">
                  <c:v>62.62</c:v>
                </c:pt>
                <c:pt idx="51">
                  <c:v>60.21</c:v>
                </c:pt>
                <c:pt idx="52">
                  <c:v>62.57</c:v>
                </c:pt>
                <c:pt idx="53">
                  <c:v>62.97</c:v>
                </c:pt>
                <c:pt idx="54">
                  <c:v>63.5</c:v>
                </c:pt>
                <c:pt idx="55">
                  <c:v>62.41</c:v>
                </c:pt>
                <c:pt idx="56">
                  <c:v>60.86</c:v>
                </c:pt>
                <c:pt idx="57">
                  <c:v>61.45</c:v>
                </c:pt>
                <c:pt idx="58">
                  <c:v>61.48</c:v>
                </c:pt>
                <c:pt idx="59">
                  <c:v>63.59</c:v>
                </c:pt>
                <c:pt idx="60">
                  <c:v>62.55</c:v>
                </c:pt>
                <c:pt idx="61">
                  <c:v>62.36</c:v>
                </c:pt>
                <c:pt idx="62">
                  <c:v>62.49</c:v>
                </c:pt>
                <c:pt idx="63">
                  <c:v>61.65</c:v>
                </c:pt>
                <c:pt idx="64">
                  <c:v>60.85</c:v>
                </c:pt>
                <c:pt idx="65">
                  <c:v>61.75</c:v>
                </c:pt>
                <c:pt idx="66">
                  <c:v>63.11</c:v>
                </c:pt>
                <c:pt idx="67">
                  <c:v>60.74</c:v>
                </c:pt>
                <c:pt idx="68">
                  <c:v>60.87</c:v>
                </c:pt>
                <c:pt idx="69">
                  <c:v>60.55</c:v>
                </c:pt>
                <c:pt idx="70">
                  <c:v>60.31</c:v>
                </c:pt>
                <c:pt idx="71">
                  <c:v>59.47</c:v>
                </c:pt>
                <c:pt idx="72">
                  <c:v>61.29</c:v>
                </c:pt>
                <c:pt idx="73">
                  <c:v>62.25</c:v>
                </c:pt>
                <c:pt idx="74">
                  <c:v>61.91</c:v>
                </c:pt>
                <c:pt idx="75">
                  <c:v>60.57</c:v>
                </c:pt>
                <c:pt idx="76">
                  <c:v>61.3</c:v>
                </c:pt>
                <c:pt idx="77">
                  <c:v>60.46</c:v>
                </c:pt>
                <c:pt idx="78">
                  <c:v>59.89</c:v>
                </c:pt>
                <c:pt idx="79">
                  <c:v>59.91</c:v>
                </c:pt>
                <c:pt idx="80">
                  <c:v>60.99</c:v>
                </c:pt>
                <c:pt idx="81">
                  <c:v>59.41</c:v>
                </c:pt>
                <c:pt idx="82">
                  <c:v>58.34</c:v>
                </c:pt>
                <c:pt idx="83">
                  <c:v>58.01</c:v>
                </c:pt>
                <c:pt idx="84">
                  <c:v>58.21</c:v>
                </c:pt>
                <c:pt idx="85">
                  <c:v>57.33</c:v>
                </c:pt>
                <c:pt idx="86">
                  <c:v>52.46</c:v>
                </c:pt>
                <c:pt idx="87">
                  <c:v>52.82</c:v>
                </c:pt>
                <c:pt idx="88">
                  <c:v>56.57</c:v>
                </c:pt>
                <c:pt idx="89">
                  <c:v>57.09</c:v>
                </c:pt>
                <c:pt idx="90">
                  <c:v>56.34</c:v>
                </c:pt>
                <c:pt idx="91">
                  <c:v>58.16</c:v>
                </c:pt>
                <c:pt idx="92">
                  <c:v>57.76</c:v>
                </c:pt>
                <c:pt idx="93">
                  <c:v>57.39</c:v>
                </c:pt>
                <c:pt idx="94">
                  <c:v>58.03</c:v>
                </c:pt>
                <c:pt idx="95">
                  <c:v>56.87</c:v>
                </c:pt>
                <c:pt idx="96">
                  <c:v>55.74</c:v>
                </c:pt>
                <c:pt idx="97">
                  <c:v>56.05</c:v>
                </c:pt>
                <c:pt idx="98">
                  <c:v>56.76</c:v>
                </c:pt>
                <c:pt idx="99">
                  <c:v>56.47</c:v>
                </c:pt>
                <c:pt idx="100">
                  <c:v>59.47</c:v>
                </c:pt>
                <c:pt idx="101">
                  <c:v>62.74</c:v>
                </c:pt>
                <c:pt idx="102">
                  <c:v>57.07</c:v>
                </c:pt>
                <c:pt idx="103">
                  <c:v>59.44</c:v>
                </c:pt>
                <c:pt idx="104">
                  <c:v>59.12</c:v>
                </c:pt>
                <c:pt idx="105">
                  <c:v>58.46</c:v>
                </c:pt>
                <c:pt idx="106">
                  <c:v>57.69</c:v>
                </c:pt>
                <c:pt idx="107">
                  <c:v>55.89</c:v>
                </c:pt>
                <c:pt idx="108">
                  <c:v>59.44</c:v>
                </c:pt>
                <c:pt idx="109">
                  <c:v>59.11</c:v>
                </c:pt>
                <c:pt idx="110">
                  <c:v>59.71</c:v>
                </c:pt>
                <c:pt idx="111">
                  <c:v>62.19</c:v>
                </c:pt>
                <c:pt idx="112">
                  <c:v>64.69</c:v>
                </c:pt>
                <c:pt idx="113">
                  <c:v>65.16</c:v>
                </c:pt>
                <c:pt idx="114">
                  <c:v>66.83</c:v>
                </c:pt>
                <c:pt idx="115">
                  <c:v>69.400000000000006</c:v>
                </c:pt>
                <c:pt idx="116">
                  <c:v>68.11</c:v>
                </c:pt>
                <c:pt idx="117">
                  <c:v>69.349999999999994</c:v>
                </c:pt>
                <c:pt idx="118">
                  <c:v>72.510000000000005</c:v>
                </c:pt>
                <c:pt idx="119">
                  <c:v>68.819999999999993</c:v>
                </c:pt>
                <c:pt idx="120">
                  <c:v>62.44</c:v>
                </c:pt>
                <c:pt idx="121">
                  <c:v>64.150000000000006</c:v>
                </c:pt>
                <c:pt idx="122">
                  <c:v>66</c:v>
                </c:pt>
                <c:pt idx="123">
                  <c:v>62.96</c:v>
                </c:pt>
                <c:pt idx="124">
                  <c:v>61.22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925-4702-B23F-5E7095BC5D9F}"/>
            </c:ext>
          </c:extLst>
        </c:ser>
        <c:ser>
          <c:idx val="1"/>
          <c:order val="1"/>
          <c:tx>
            <c:strRef>
              <c:f>Arkusz5!$J$2</c:f>
              <c:strCache>
                <c:ptCount val="1"/>
                <c:pt idx="0">
                  <c:v>OTE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Arkusz5!$H$368:$H$492</c:f>
              <c:numCache>
                <c:formatCode>m/d/yyyy</c:formatCode>
                <c:ptCount val="125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</c:numCache>
            </c:numRef>
          </c:cat>
          <c:val>
            <c:numRef>
              <c:f>Arkusz5!$J$368:$J$492</c:f>
              <c:numCache>
                <c:formatCode>0.00</c:formatCode>
                <c:ptCount val="125"/>
                <c:pt idx="0">
                  <c:v>66.266324999999995</c:v>
                </c:pt>
                <c:pt idx="1">
                  <c:v>65.243565000000004</c:v>
                </c:pt>
                <c:pt idx="2">
                  <c:v>67.885694999999998</c:v>
                </c:pt>
                <c:pt idx="3">
                  <c:v>71.186229999999995</c:v>
                </c:pt>
                <c:pt idx="4">
                  <c:v>70.671009999999995</c:v>
                </c:pt>
                <c:pt idx="5">
                  <c:v>68.21808</c:v>
                </c:pt>
                <c:pt idx="6">
                  <c:v>68.516599999999997</c:v>
                </c:pt>
                <c:pt idx="7">
                  <c:v>66.081999999999994</c:v>
                </c:pt>
                <c:pt idx="8">
                  <c:v>65.473350000000011</c:v>
                </c:pt>
                <c:pt idx="9">
                  <c:v>65.098585999999997</c:v>
                </c:pt>
                <c:pt idx="10">
                  <c:v>65.583404999999999</c:v>
                </c:pt>
                <c:pt idx="11">
                  <c:v>65.126153000000002</c:v>
                </c:pt>
                <c:pt idx="12">
                  <c:v>63.717150000000004</c:v>
                </c:pt>
                <c:pt idx="13">
                  <c:v>63.183644999999999</c:v>
                </c:pt>
                <c:pt idx="14">
                  <c:v>62.660384999999998</c:v>
                </c:pt>
                <c:pt idx="15">
                  <c:v>57.427785</c:v>
                </c:pt>
                <c:pt idx="16">
                  <c:v>61.528700000000001</c:v>
                </c:pt>
                <c:pt idx="17">
                  <c:v>65.010750000000002</c:v>
                </c:pt>
                <c:pt idx="18">
                  <c:v>64.243560000000002</c:v>
                </c:pt>
                <c:pt idx="19">
                  <c:v>62.879872000000006</c:v>
                </c:pt>
                <c:pt idx="20">
                  <c:v>61.047359000000007</c:v>
                </c:pt>
                <c:pt idx="21">
                  <c:v>62.127047000000005</c:v>
                </c:pt>
                <c:pt idx="22">
                  <c:v>63.521644000000002</c:v>
                </c:pt>
                <c:pt idx="23">
                  <c:v>61.888319999999993</c:v>
                </c:pt>
                <c:pt idx="24">
                  <c:v>60.416720000000005</c:v>
                </c:pt>
                <c:pt idx="25">
                  <c:v>59.393481000000008</c:v>
                </c:pt>
                <c:pt idx="26">
                  <c:v>58.059539999999998</c:v>
                </c:pt>
                <c:pt idx="27">
                  <c:v>60.595092000000001</c:v>
                </c:pt>
                <c:pt idx="28">
                  <c:v>61.442264000000002</c:v>
                </c:pt>
                <c:pt idx="29">
                  <c:v>59.212863999999996</c:v>
                </c:pt>
                <c:pt idx="30">
                  <c:v>59.502700000000004</c:v>
                </c:pt>
                <c:pt idx="31">
                  <c:v>59.452192000000004</c:v>
                </c:pt>
                <c:pt idx="32">
                  <c:v>56.735335000000006</c:v>
                </c:pt>
                <c:pt idx="33">
                  <c:v>58.728016000000004</c:v>
                </c:pt>
                <c:pt idx="34">
                  <c:v>59.520448000000002</c:v>
                </c:pt>
                <c:pt idx="35">
                  <c:v>56.614863999999997</c:v>
                </c:pt>
                <c:pt idx="36">
                  <c:v>55.742505000000001</c:v>
                </c:pt>
                <c:pt idx="37">
                  <c:v>54.815669999999997</c:v>
                </c:pt>
                <c:pt idx="38">
                  <c:v>56.556800000000003</c:v>
                </c:pt>
                <c:pt idx="39">
                  <c:v>56.858219999999996</c:v>
                </c:pt>
                <c:pt idx="40">
                  <c:v>55.723696000000004</c:v>
                </c:pt>
                <c:pt idx="41">
                  <c:v>55.153493999999995</c:v>
                </c:pt>
                <c:pt idx="42">
                  <c:v>55.037591999999997</c:v>
                </c:pt>
                <c:pt idx="43">
                  <c:v>54.684503999999997</c:v>
                </c:pt>
                <c:pt idx="44">
                  <c:v>54.463823999999995</c:v>
                </c:pt>
                <c:pt idx="45">
                  <c:v>55.477519999999998</c:v>
                </c:pt>
                <c:pt idx="46">
                  <c:v>55.625046000000005</c:v>
                </c:pt>
                <c:pt idx="47">
                  <c:v>55.539825000000008</c:v>
                </c:pt>
                <c:pt idx="48">
                  <c:v>54.965303999999996</c:v>
                </c:pt>
                <c:pt idx="49">
                  <c:v>55.492128000000001</c:v>
                </c:pt>
                <c:pt idx="50">
                  <c:v>54.350676000000007</c:v>
                </c:pt>
                <c:pt idx="51">
                  <c:v>53.604089999999999</c:v>
                </c:pt>
                <c:pt idx="52">
                  <c:v>54.001234999999994</c:v>
                </c:pt>
                <c:pt idx="53">
                  <c:v>56.009365000000003</c:v>
                </c:pt>
                <c:pt idx="54">
                  <c:v>56.486239999999995</c:v>
                </c:pt>
                <c:pt idx="55">
                  <c:v>55.154878999999994</c:v>
                </c:pt>
                <c:pt idx="56">
                  <c:v>54.24465</c:v>
                </c:pt>
                <c:pt idx="57">
                  <c:v>54.418930000000003</c:v>
                </c:pt>
                <c:pt idx="58">
                  <c:v>54.593209999999999</c:v>
                </c:pt>
                <c:pt idx="59">
                  <c:v>59.063095000000004</c:v>
                </c:pt>
                <c:pt idx="60">
                  <c:v>58.716209999999997</c:v>
                </c:pt>
                <c:pt idx="61">
                  <c:v>56.722897000000003</c:v>
                </c:pt>
                <c:pt idx="62">
                  <c:v>56.008749999999999</c:v>
                </c:pt>
                <c:pt idx="63">
                  <c:v>55.316749999999999</c:v>
                </c:pt>
                <c:pt idx="64">
                  <c:v>52.851500000000001</c:v>
                </c:pt>
                <c:pt idx="65">
                  <c:v>53.698259999999998</c:v>
                </c:pt>
                <c:pt idx="66">
                  <c:v>54.547919999999998</c:v>
                </c:pt>
                <c:pt idx="67">
                  <c:v>55.629299999999994</c:v>
                </c:pt>
                <c:pt idx="68">
                  <c:v>56.093070000000004</c:v>
                </c:pt>
                <c:pt idx="69">
                  <c:v>54.733239000000005</c:v>
                </c:pt>
                <c:pt idx="70">
                  <c:v>54.258798000000006</c:v>
                </c:pt>
                <c:pt idx="71">
                  <c:v>53.223654000000003</c:v>
                </c:pt>
                <c:pt idx="72">
                  <c:v>56.40993000000001</c:v>
                </c:pt>
                <c:pt idx="73">
                  <c:v>55.828151999999996</c:v>
                </c:pt>
                <c:pt idx="74">
                  <c:v>54.857544000000004</c:v>
                </c:pt>
                <c:pt idx="75">
                  <c:v>54.713540000000002</c:v>
                </c:pt>
                <c:pt idx="76">
                  <c:v>54.424073999999997</c:v>
                </c:pt>
                <c:pt idx="77">
                  <c:v>53.091414999999998</c:v>
                </c:pt>
                <c:pt idx="78">
                  <c:v>52.919458999999996</c:v>
                </c:pt>
                <c:pt idx="79">
                  <c:v>53.521304999999991</c:v>
                </c:pt>
                <c:pt idx="80">
                  <c:v>53.296352999999996</c:v>
                </c:pt>
                <c:pt idx="81">
                  <c:v>52.385700000000007</c:v>
                </c:pt>
                <c:pt idx="82">
                  <c:v>51.720128000000003</c:v>
                </c:pt>
                <c:pt idx="83">
                  <c:v>53.038651000000009</c:v>
                </c:pt>
                <c:pt idx="84">
                  <c:v>51.847726999999999</c:v>
                </c:pt>
                <c:pt idx="85">
                  <c:v>51.167199000000004</c:v>
                </c:pt>
                <c:pt idx="86">
                  <c:v>48.232422</c:v>
                </c:pt>
                <c:pt idx="87">
                  <c:v>48.85398</c:v>
                </c:pt>
                <c:pt idx="88">
                  <c:v>51.042000000000002</c:v>
                </c:pt>
                <c:pt idx="89">
                  <c:v>52.080015000000003</c:v>
                </c:pt>
                <c:pt idx="90">
                  <c:v>51.690323999999997</c:v>
                </c:pt>
                <c:pt idx="91">
                  <c:v>52.287899999999993</c:v>
                </c:pt>
                <c:pt idx="92">
                  <c:v>51.604955999999994</c:v>
                </c:pt>
                <c:pt idx="93">
                  <c:v>52.220783999999995</c:v>
                </c:pt>
                <c:pt idx="94">
                  <c:v>50.698935000000006</c:v>
                </c:pt>
                <c:pt idx="95">
                  <c:v>49.711292</c:v>
                </c:pt>
                <c:pt idx="96">
                  <c:v>49.176434999999998</c:v>
                </c:pt>
                <c:pt idx="97">
                  <c:v>51.675013000000007</c:v>
                </c:pt>
                <c:pt idx="98">
                  <c:v>49.374559000000005</c:v>
                </c:pt>
                <c:pt idx="99">
                  <c:v>50.652589000000006</c:v>
                </c:pt>
                <c:pt idx="100">
                  <c:v>50.91498</c:v>
                </c:pt>
                <c:pt idx="101">
                  <c:v>51.605330000000009</c:v>
                </c:pt>
                <c:pt idx="102">
                  <c:v>51.483266999999998</c:v>
                </c:pt>
                <c:pt idx="103">
                  <c:v>53.705058000000001</c:v>
                </c:pt>
                <c:pt idx="104">
                  <c:v>52.049359999999993</c:v>
                </c:pt>
                <c:pt idx="105">
                  <c:v>50.586815999999992</c:v>
                </c:pt>
                <c:pt idx="106">
                  <c:v>50.629831999999993</c:v>
                </c:pt>
                <c:pt idx="107">
                  <c:v>52.029999999999994</c:v>
                </c:pt>
                <c:pt idx="108">
                  <c:v>52.519115999999997</c:v>
                </c:pt>
                <c:pt idx="109">
                  <c:v>52.131101000000001</c:v>
                </c:pt>
                <c:pt idx="110">
                  <c:v>52.636896</c:v>
                </c:pt>
                <c:pt idx="111">
                  <c:v>54.335295000000002</c:v>
                </c:pt>
                <c:pt idx="112">
                  <c:v>56.69397</c:v>
                </c:pt>
                <c:pt idx="113">
                  <c:v>55.450305</c:v>
                </c:pt>
                <c:pt idx="114">
                  <c:v>58.821596999999997</c:v>
                </c:pt>
                <c:pt idx="115">
                  <c:v>61.228560000000009</c:v>
                </c:pt>
                <c:pt idx="116">
                  <c:v>72.343810000000005</c:v>
                </c:pt>
                <c:pt idx="117">
                  <c:v>67.162853999999996</c:v>
                </c:pt>
                <c:pt idx="118">
                  <c:v>64.108460000000008</c:v>
                </c:pt>
                <c:pt idx="119">
                  <c:v>56.506839999999997</c:v>
                </c:pt>
                <c:pt idx="120">
                  <c:v>52.332540000000002</c:v>
                </c:pt>
                <c:pt idx="121">
                  <c:v>52.629131999999998</c:v>
                </c:pt>
                <c:pt idx="122">
                  <c:v>55.229733999999993</c:v>
                </c:pt>
                <c:pt idx="123">
                  <c:v>56.994599999999998</c:v>
                </c:pt>
                <c:pt idx="124">
                  <c:v>56.336969999999994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925-4702-B23F-5E7095BC5D9F}"/>
            </c:ext>
          </c:extLst>
        </c:ser>
        <c:ser>
          <c:idx val="2"/>
          <c:order val="2"/>
          <c:tx>
            <c:strRef>
              <c:f>Arkusz5!$K$2</c:f>
              <c:strCache>
                <c:ptCount val="1"/>
                <c:pt idx="0">
                  <c:v>Gaspool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Arkusz5!$H$368:$H$492</c:f>
              <c:numCache>
                <c:formatCode>m/d/yyyy</c:formatCode>
                <c:ptCount val="125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</c:numCache>
            </c:numRef>
          </c:cat>
          <c:val>
            <c:numRef>
              <c:f>Arkusz5!$K$368:$K$492</c:f>
              <c:numCache>
                <c:formatCode>0.00</c:formatCode>
                <c:ptCount val="125"/>
                <c:pt idx="0">
                  <c:v>62.857124999999996</c:v>
                </c:pt>
                <c:pt idx="1">
                  <c:v>65.328795</c:v>
                </c:pt>
                <c:pt idx="2">
                  <c:v>64.945260000000005</c:v>
                </c:pt>
                <c:pt idx="3">
                  <c:v>64.703045000000003</c:v>
                </c:pt>
                <c:pt idx="4">
                  <c:v>64.059020000000004</c:v>
                </c:pt>
                <c:pt idx="5">
                  <c:v>66.188807999999995</c:v>
                </c:pt>
                <c:pt idx="6">
                  <c:v>67.429725000000005</c:v>
                </c:pt>
                <c:pt idx="7">
                  <c:v>69.038300000000007</c:v>
                </c:pt>
                <c:pt idx="8">
                  <c:v>65.864625000000004</c:v>
                </c:pt>
                <c:pt idx="9">
                  <c:v>64.446731</c:v>
                </c:pt>
                <c:pt idx="10">
                  <c:v>65.452500000000001</c:v>
                </c:pt>
                <c:pt idx="11">
                  <c:v>65.16977399999999</c:v>
                </c:pt>
                <c:pt idx="12">
                  <c:v>63.153665000000004</c:v>
                </c:pt>
                <c:pt idx="13">
                  <c:v>64.273769999999999</c:v>
                </c:pt>
                <c:pt idx="14">
                  <c:v>61.744680000000002</c:v>
                </c:pt>
                <c:pt idx="15">
                  <c:v>60.305714999999999</c:v>
                </c:pt>
                <c:pt idx="16">
                  <c:v>62.145749999999992</c:v>
                </c:pt>
                <c:pt idx="17">
                  <c:v>62.141310000000004</c:v>
                </c:pt>
                <c:pt idx="18">
                  <c:v>62.286000000000001</c:v>
                </c:pt>
                <c:pt idx="19">
                  <c:v>62.299305000000004</c:v>
                </c:pt>
                <c:pt idx="20">
                  <c:v>61.272294000000002</c:v>
                </c:pt>
                <c:pt idx="21">
                  <c:v>60.507515000000005</c:v>
                </c:pt>
                <c:pt idx="22">
                  <c:v>62.666891000000007</c:v>
                </c:pt>
                <c:pt idx="23">
                  <c:v>61.621559999999995</c:v>
                </c:pt>
                <c:pt idx="24">
                  <c:v>62.384399999999999</c:v>
                </c:pt>
                <c:pt idx="25">
                  <c:v>59.348520000000001</c:v>
                </c:pt>
                <c:pt idx="26">
                  <c:v>58.014810000000004</c:v>
                </c:pt>
                <c:pt idx="27">
                  <c:v>60.550504000000004</c:v>
                </c:pt>
                <c:pt idx="28">
                  <c:v>60.505915999999999</c:v>
                </c:pt>
                <c:pt idx="29">
                  <c:v>61.531440000000003</c:v>
                </c:pt>
                <c:pt idx="30">
                  <c:v>61.500925000000002</c:v>
                </c:pt>
                <c:pt idx="31">
                  <c:v>60.069648000000001</c:v>
                </c:pt>
                <c:pt idx="32">
                  <c:v>57.571620000000003</c:v>
                </c:pt>
                <c:pt idx="33">
                  <c:v>57.935583999999999</c:v>
                </c:pt>
                <c:pt idx="34">
                  <c:v>58.904112000000005</c:v>
                </c:pt>
                <c:pt idx="35">
                  <c:v>57.275224000000001</c:v>
                </c:pt>
                <c:pt idx="36">
                  <c:v>56.713474999999995</c:v>
                </c:pt>
                <c:pt idx="37">
                  <c:v>57.198960000000007</c:v>
                </c:pt>
                <c:pt idx="38">
                  <c:v>56.468429999999998</c:v>
                </c:pt>
                <c:pt idx="39">
                  <c:v>56.057399999999994</c:v>
                </c:pt>
                <c:pt idx="40">
                  <c:v>56.300454000000002</c:v>
                </c:pt>
                <c:pt idx="41">
                  <c:v>55.597563999999991</c:v>
                </c:pt>
                <c:pt idx="42">
                  <c:v>55.302407999999993</c:v>
                </c:pt>
                <c:pt idx="43">
                  <c:v>54.993456000000002</c:v>
                </c:pt>
                <c:pt idx="44">
                  <c:v>55.169999999999995</c:v>
                </c:pt>
                <c:pt idx="45">
                  <c:v>55.521480000000004</c:v>
                </c:pt>
                <c:pt idx="46">
                  <c:v>56.549928000000001</c:v>
                </c:pt>
                <c:pt idx="47">
                  <c:v>55.67154</c:v>
                </c:pt>
                <c:pt idx="48">
                  <c:v>55.492128000000001</c:v>
                </c:pt>
                <c:pt idx="49">
                  <c:v>55.623834000000002</c:v>
                </c:pt>
                <c:pt idx="50">
                  <c:v>54.438480000000006</c:v>
                </c:pt>
                <c:pt idx="51">
                  <c:v>54.393030000000003</c:v>
                </c:pt>
                <c:pt idx="52">
                  <c:v>55.136265000000002</c:v>
                </c:pt>
                <c:pt idx="53">
                  <c:v>56.227640000000001</c:v>
                </c:pt>
                <c:pt idx="54">
                  <c:v>55.305799999999998</c:v>
                </c:pt>
                <c:pt idx="55">
                  <c:v>55.548529999999992</c:v>
                </c:pt>
                <c:pt idx="56">
                  <c:v>54.462500000000006</c:v>
                </c:pt>
                <c:pt idx="57">
                  <c:v>55.246760000000002</c:v>
                </c:pt>
                <c:pt idx="58">
                  <c:v>55.072480000000006</c:v>
                </c:pt>
                <c:pt idx="59">
                  <c:v>55.358029999999999</c:v>
                </c:pt>
                <c:pt idx="60">
                  <c:v>54.596535000000003</c:v>
                </c:pt>
                <c:pt idx="61">
                  <c:v>56.679564000000006</c:v>
                </c:pt>
                <c:pt idx="62">
                  <c:v>54.927500000000002</c:v>
                </c:pt>
                <c:pt idx="63">
                  <c:v>55.100500000000004</c:v>
                </c:pt>
                <c:pt idx="64">
                  <c:v>54.494999999999997</c:v>
                </c:pt>
                <c:pt idx="65">
                  <c:v>55.9086</c:v>
                </c:pt>
                <c:pt idx="66">
                  <c:v>55.327176000000001</c:v>
                </c:pt>
                <c:pt idx="67">
                  <c:v>55.022749999999995</c:v>
                </c:pt>
                <c:pt idx="68">
                  <c:v>54.321255000000008</c:v>
                </c:pt>
                <c:pt idx="69">
                  <c:v>55.078287000000003</c:v>
                </c:pt>
                <c:pt idx="70">
                  <c:v>53.913750000000007</c:v>
                </c:pt>
                <c:pt idx="71">
                  <c:v>54.77637</c:v>
                </c:pt>
                <c:pt idx="72">
                  <c:v>53.557014000000009</c:v>
                </c:pt>
                <c:pt idx="73">
                  <c:v>54.458136000000003</c:v>
                </c:pt>
                <c:pt idx="74">
                  <c:v>54.771895999999998</c:v>
                </c:pt>
                <c:pt idx="75">
                  <c:v>54.025860000000002</c:v>
                </c:pt>
                <c:pt idx="76">
                  <c:v>53.908205999999993</c:v>
                </c:pt>
                <c:pt idx="77">
                  <c:v>53.736249999999998</c:v>
                </c:pt>
                <c:pt idx="78">
                  <c:v>53.306359999999998</c:v>
                </c:pt>
                <c:pt idx="79">
                  <c:v>53.650272000000001</c:v>
                </c:pt>
                <c:pt idx="80">
                  <c:v>53.807589</c:v>
                </c:pt>
                <c:pt idx="81">
                  <c:v>51.87462</c:v>
                </c:pt>
                <c:pt idx="82">
                  <c:v>52.528255000000001</c:v>
                </c:pt>
                <c:pt idx="83">
                  <c:v>51.890259999999998</c:v>
                </c:pt>
                <c:pt idx="84">
                  <c:v>52.953585000000004</c:v>
                </c:pt>
                <c:pt idx="85">
                  <c:v>51.039600000000007</c:v>
                </c:pt>
                <c:pt idx="86">
                  <c:v>50.826934999999999</c:v>
                </c:pt>
                <c:pt idx="87">
                  <c:v>48.640830000000001</c:v>
                </c:pt>
                <c:pt idx="88">
                  <c:v>51.63749</c:v>
                </c:pt>
                <c:pt idx="89">
                  <c:v>51.698010000000004</c:v>
                </c:pt>
                <c:pt idx="90">
                  <c:v>52.586687999999995</c:v>
                </c:pt>
                <c:pt idx="91">
                  <c:v>53.781839999999995</c:v>
                </c:pt>
                <c:pt idx="92">
                  <c:v>49.897595999999993</c:v>
                </c:pt>
                <c:pt idx="93">
                  <c:v>48.956984999999996</c:v>
                </c:pt>
                <c:pt idx="94">
                  <c:v>49.428285000000002</c:v>
                </c:pt>
                <c:pt idx="95">
                  <c:v>48.480183999999994</c:v>
                </c:pt>
                <c:pt idx="96">
                  <c:v>48.878396000000002</c:v>
                </c:pt>
                <c:pt idx="97">
                  <c:v>49.076352</c:v>
                </c:pt>
                <c:pt idx="98">
                  <c:v>48.011327000000001</c:v>
                </c:pt>
                <c:pt idx="99">
                  <c:v>47.500115000000008</c:v>
                </c:pt>
                <c:pt idx="100">
                  <c:v>47.866950000000003</c:v>
                </c:pt>
                <c:pt idx="101">
                  <c:v>48.136424000000005</c:v>
                </c:pt>
                <c:pt idx="102">
                  <c:v>48.39684299999999</c:v>
                </c:pt>
                <c:pt idx="103">
                  <c:v>48.737126000000004</c:v>
                </c:pt>
                <c:pt idx="104">
                  <c:v>49.597447999999993</c:v>
                </c:pt>
                <c:pt idx="105">
                  <c:v>49.468399999999995</c:v>
                </c:pt>
                <c:pt idx="106">
                  <c:v>48.091887999999997</c:v>
                </c:pt>
                <c:pt idx="107">
                  <c:v>48.805</c:v>
                </c:pt>
                <c:pt idx="108">
                  <c:v>49.596611999999993</c:v>
                </c:pt>
                <c:pt idx="109">
                  <c:v>50.412021000000003</c:v>
                </c:pt>
                <c:pt idx="110">
                  <c:v>52.163851999999999</c:v>
                </c:pt>
                <c:pt idx="111">
                  <c:v>51.805079999999997</c:v>
                </c:pt>
                <c:pt idx="112">
                  <c:v>54.721260000000001</c:v>
                </c:pt>
                <c:pt idx="113">
                  <c:v>55.664729999999999</c:v>
                </c:pt>
                <c:pt idx="114">
                  <c:v>57.696238999999991</c:v>
                </c:pt>
                <c:pt idx="115">
                  <c:v>58.860120000000002</c:v>
                </c:pt>
                <c:pt idx="116">
                  <c:v>60.865552000000001</c:v>
                </c:pt>
                <c:pt idx="117">
                  <c:v>63.033809999999995</c:v>
                </c:pt>
                <c:pt idx="118">
                  <c:v>62.6145</c:v>
                </c:pt>
                <c:pt idx="119">
                  <c:v>58.484140000000004</c:v>
                </c:pt>
                <c:pt idx="120">
                  <c:v>55.847740000000009</c:v>
                </c:pt>
                <c:pt idx="121">
                  <c:v>56.287605999999997</c:v>
                </c:pt>
                <c:pt idx="122">
                  <c:v>56.904698000000003</c:v>
                </c:pt>
                <c:pt idx="123">
                  <c:v>54.495605999999995</c:v>
                </c:pt>
                <c:pt idx="124">
                  <c:v>54.144869999999997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925-4702-B23F-5E7095BC5D9F}"/>
            </c:ext>
          </c:extLst>
        </c:ser>
        <c:ser>
          <c:idx val="3"/>
          <c:order val="3"/>
          <c:tx>
            <c:strRef>
              <c:f>Arkusz5!$L$2</c:f>
              <c:strCache>
                <c:ptCount val="1"/>
                <c:pt idx="0">
                  <c:v>TTF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Arkusz5!$H$368:$H$492</c:f>
              <c:numCache>
                <c:formatCode>m/d/yyyy</c:formatCode>
                <c:ptCount val="125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</c:numCache>
            </c:numRef>
          </c:cat>
          <c:val>
            <c:numRef>
              <c:f>Arkusz5!$L$368:$L$492</c:f>
              <c:numCache>
                <c:formatCode>0.00</c:formatCode>
                <c:ptCount val="125"/>
                <c:pt idx="0">
                  <c:v>66.223709999999997</c:v>
                </c:pt>
                <c:pt idx="1">
                  <c:v>62.430974999999997</c:v>
                </c:pt>
                <c:pt idx="2">
                  <c:v>61.067295000000001</c:v>
                </c:pt>
                <c:pt idx="3">
                  <c:v>61.053570000000001</c:v>
                </c:pt>
                <c:pt idx="4">
                  <c:v>63.071514999999998</c:v>
                </c:pt>
                <c:pt idx="5">
                  <c:v>63.857303999999992</c:v>
                </c:pt>
                <c:pt idx="6">
                  <c:v>65.734200000000001</c:v>
                </c:pt>
                <c:pt idx="7">
                  <c:v>66.994974999999997</c:v>
                </c:pt>
                <c:pt idx="8">
                  <c:v>63.908250000000002</c:v>
                </c:pt>
                <c:pt idx="9">
                  <c:v>63.447219999999994</c:v>
                </c:pt>
                <c:pt idx="10">
                  <c:v>64.056179999999998</c:v>
                </c:pt>
                <c:pt idx="11">
                  <c:v>63.206828999999999</c:v>
                </c:pt>
                <c:pt idx="12">
                  <c:v>60.943070000000006</c:v>
                </c:pt>
                <c:pt idx="13">
                  <c:v>62.137124999999997</c:v>
                </c:pt>
                <c:pt idx="14">
                  <c:v>60.174900000000001</c:v>
                </c:pt>
                <c:pt idx="15">
                  <c:v>57.994650000000007</c:v>
                </c:pt>
                <c:pt idx="16">
                  <c:v>58.399374999999999</c:v>
                </c:pt>
                <c:pt idx="17">
                  <c:v>60.034065000000005</c:v>
                </c:pt>
                <c:pt idx="18">
                  <c:v>60.461909999999996</c:v>
                </c:pt>
                <c:pt idx="19">
                  <c:v>60.825558000000001</c:v>
                </c:pt>
                <c:pt idx="20">
                  <c:v>58.438113000000008</c:v>
                </c:pt>
                <c:pt idx="21">
                  <c:v>58.528087000000006</c:v>
                </c:pt>
                <c:pt idx="22">
                  <c:v>60.957385000000009</c:v>
                </c:pt>
                <c:pt idx="23">
                  <c:v>59.354099999999995</c:v>
                </c:pt>
                <c:pt idx="24">
                  <c:v>60.193120000000008</c:v>
                </c:pt>
                <c:pt idx="25">
                  <c:v>57.100470000000001</c:v>
                </c:pt>
                <c:pt idx="26">
                  <c:v>57.791159999999998</c:v>
                </c:pt>
                <c:pt idx="27">
                  <c:v>59.703332000000003</c:v>
                </c:pt>
                <c:pt idx="28">
                  <c:v>60.149212000000006</c:v>
                </c:pt>
                <c:pt idx="29">
                  <c:v>57.964399999999998</c:v>
                </c:pt>
                <c:pt idx="30">
                  <c:v>57.726500000000001</c:v>
                </c:pt>
                <c:pt idx="31">
                  <c:v>58.084968000000003</c:v>
                </c:pt>
                <c:pt idx="32">
                  <c:v>56.295185000000004</c:v>
                </c:pt>
                <c:pt idx="33">
                  <c:v>57.055104000000007</c:v>
                </c:pt>
                <c:pt idx="34">
                  <c:v>57.275224000000001</c:v>
                </c:pt>
                <c:pt idx="35">
                  <c:v>54.941952000000001</c:v>
                </c:pt>
                <c:pt idx="36">
                  <c:v>54.639130000000002</c:v>
                </c:pt>
                <c:pt idx="37">
                  <c:v>54.065375000000003</c:v>
                </c:pt>
                <c:pt idx="38">
                  <c:v>54.347549999999998</c:v>
                </c:pt>
                <c:pt idx="39">
                  <c:v>54.945149999999998</c:v>
                </c:pt>
                <c:pt idx="40">
                  <c:v>54.303984000000007</c:v>
                </c:pt>
                <c:pt idx="41">
                  <c:v>54.620609999999999</c:v>
                </c:pt>
                <c:pt idx="42">
                  <c:v>53.360423999999995</c:v>
                </c:pt>
                <c:pt idx="43">
                  <c:v>53.360423999999995</c:v>
                </c:pt>
                <c:pt idx="44">
                  <c:v>52.786656000000001</c:v>
                </c:pt>
                <c:pt idx="45">
                  <c:v>53.455359999999999</c:v>
                </c:pt>
                <c:pt idx="46">
                  <c:v>55.140584000000004</c:v>
                </c:pt>
                <c:pt idx="47">
                  <c:v>54.837345000000006</c:v>
                </c:pt>
                <c:pt idx="48">
                  <c:v>54.526284000000004</c:v>
                </c:pt>
                <c:pt idx="49">
                  <c:v>54.131166</c:v>
                </c:pt>
                <c:pt idx="50">
                  <c:v>52.375086000000003</c:v>
                </c:pt>
                <c:pt idx="51">
                  <c:v>52.376849999999997</c:v>
                </c:pt>
                <c:pt idx="52">
                  <c:v>52.997170000000004</c:v>
                </c:pt>
                <c:pt idx="53">
                  <c:v>55.092609999999993</c:v>
                </c:pt>
                <c:pt idx="54">
                  <c:v>55.699280000000002</c:v>
                </c:pt>
                <c:pt idx="55">
                  <c:v>54.498794000000004</c:v>
                </c:pt>
                <c:pt idx="56">
                  <c:v>53.591100000000004</c:v>
                </c:pt>
                <c:pt idx="57">
                  <c:v>52.937550000000002</c:v>
                </c:pt>
                <c:pt idx="58">
                  <c:v>53.1554</c:v>
                </c:pt>
                <c:pt idx="59">
                  <c:v>54.573428</c:v>
                </c:pt>
                <c:pt idx="60">
                  <c:v>55.16028</c:v>
                </c:pt>
                <c:pt idx="61">
                  <c:v>54.686246000000004</c:v>
                </c:pt>
                <c:pt idx="62">
                  <c:v>55.143750000000004</c:v>
                </c:pt>
                <c:pt idx="63">
                  <c:v>54.538249999999998</c:v>
                </c:pt>
                <c:pt idx="64">
                  <c:v>53.500250000000001</c:v>
                </c:pt>
                <c:pt idx="65">
                  <c:v>52.874799999999993</c:v>
                </c:pt>
                <c:pt idx="66">
                  <c:v>53.119284</c:v>
                </c:pt>
                <c:pt idx="67">
                  <c:v>54.286224999999995</c:v>
                </c:pt>
                <c:pt idx="68">
                  <c:v>53.284095000000008</c:v>
                </c:pt>
                <c:pt idx="69">
                  <c:v>53.09426100000001</c:v>
                </c:pt>
                <c:pt idx="70">
                  <c:v>52.145379000000005</c:v>
                </c:pt>
                <c:pt idx="71">
                  <c:v>53.654964</c:v>
                </c:pt>
                <c:pt idx="72">
                  <c:v>51.914426000000006</c:v>
                </c:pt>
                <c:pt idx="73">
                  <c:v>52.788429000000001</c:v>
                </c:pt>
                <c:pt idx="74">
                  <c:v>53.016112</c:v>
                </c:pt>
                <c:pt idx="75">
                  <c:v>52.736460000000001</c:v>
                </c:pt>
                <c:pt idx="76">
                  <c:v>53.091414999999998</c:v>
                </c:pt>
                <c:pt idx="77">
                  <c:v>53.220382000000001</c:v>
                </c:pt>
                <c:pt idx="78">
                  <c:v>51.156909999999996</c:v>
                </c:pt>
                <c:pt idx="79">
                  <c:v>52.876469999999998</c:v>
                </c:pt>
                <c:pt idx="80">
                  <c:v>52.359086999999995</c:v>
                </c:pt>
                <c:pt idx="81">
                  <c:v>51.491310000000006</c:v>
                </c:pt>
                <c:pt idx="82">
                  <c:v>51.337331000000006</c:v>
                </c:pt>
                <c:pt idx="83">
                  <c:v>51.592529000000006</c:v>
                </c:pt>
                <c:pt idx="84">
                  <c:v>52.485722000000003</c:v>
                </c:pt>
                <c:pt idx="85">
                  <c:v>51.464930000000003</c:v>
                </c:pt>
                <c:pt idx="86">
                  <c:v>51.039600000000007</c:v>
                </c:pt>
                <c:pt idx="87">
                  <c:v>50.857589999999995</c:v>
                </c:pt>
                <c:pt idx="88">
                  <c:v>51.509884999999997</c:v>
                </c:pt>
                <c:pt idx="89">
                  <c:v>51.061335</c:v>
                </c:pt>
                <c:pt idx="90">
                  <c:v>51.733007999999991</c:v>
                </c:pt>
                <c:pt idx="91">
                  <c:v>52.629371999999996</c:v>
                </c:pt>
                <c:pt idx="92">
                  <c:v>48.659759999999999</c:v>
                </c:pt>
                <c:pt idx="93">
                  <c:v>48.109244999999994</c:v>
                </c:pt>
                <c:pt idx="94">
                  <c:v>48.877669999999995</c:v>
                </c:pt>
                <c:pt idx="95">
                  <c:v>48.225471999999996</c:v>
                </c:pt>
                <c:pt idx="96">
                  <c:v>48.282317999999997</c:v>
                </c:pt>
                <c:pt idx="97">
                  <c:v>48.266933000000009</c:v>
                </c:pt>
                <c:pt idx="98">
                  <c:v>47.798322000000006</c:v>
                </c:pt>
                <c:pt idx="99">
                  <c:v>48.479938000000011</c:v>
                </c:pt>
                <c:pt idx="100">
                  <c:v>48.253320000000002</c:v>
                </c:pt>
                <c:pt idx="101">
                  <c:v>48.179250000000003</c:v>
                </c:pt>
                <c:pt idx="102">
                  <c:v>47.410902</c:v>
                </c:pt>
                <c:pt idx="103">
                  <c:v>48.437337000000007</c:v>
                </c:pt>
                <c:pt idx="104">
                  <c:v>48.780143999999993</c:v>
                </c:pt>
                <c:pt idx="105">
                  <c:v>48.694111999999997</c:v>
                </c:pt>
                <c:pt idx="106">
                  <c:v>49.038239999999995</c:v>
                </c:pt>
                <c:pt idx="107">
                  <c:v>49.234999999999992</c:v>
                </c:pt>
                <c:pt idx="108">
                  <c:v>48.823007999999994</c:v>
                </c:pt>
                <c:pt idx="109">
                  <c:v>50.240112999999994</c:v>
                </c:pt>
                <c:pt idx="110">
                  <c:v>51.088751999999999</c:v>
                </c:pt>
                <c:pt idx="111">
                  <c:v>51.419114999999998</c:v>
                </c:pt>
                <c:pt idx="112">
                  <c:v>54.678375000000003</c:v>
                </c:pt>
                <c:pt idx="113">
                  <c:v>55.750500000000002</c:v>
                </c:pt>
                <c:pt idx="114">
                  <c:v>57.349974999999993</c:v>
                </c:pt>
                <c:pt idx="115">
                  <c:v>57.588180000000008</c:v>
                </c:pt>
                <c:pt idx="116">
                  <c:v>58.974498000000004</c:v>
                </c:pt>
                <c:pt idx="117">
                  <c:v>63.253439999999998</c:v>
                </c:pt>
                <c:pt idx="118">
                  <c:v>63.449359999999999</c:v>
                </c:pt>
                <c:pt idx="119">
                  <c:v>57.737160000000003</c:v>
                </c:pt>
                <c:pt idx="120">
                  <c:v>57.825040000000001</c:v>
                </c:pt>
                <c:pt idx="121">
                  <c:v>56.111294000000001</c:v>
                </c:pt>
                <c:pt idx="122">
                  <c:v>56.419840000000001</c:v>
                </c:pt>
                <c:pt idx="123">
                  <c:v>55.89855</c:v>
                </c:pt>
                <c:pt idx="124">
                  <c:v>53.355713999999999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925-4702-B23F-5E7095BC5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047880"/>
        <c:axId val="158133728"/>
      </c:lineChart>
      <c:dateAx>
        <c:axId val="1580478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8133728"/>
        <c:crosses val="autoZero"/>
        <c:auto val="1"/>
        <c:lblOffset val="100"/>
        <c:baseTimeUnit val="days"/>
      </c:dateAx>
      <c:valAx>
        <c:axId val="158133728"/>
        <c:scaling>
          <c:orientation val="minMax"/>
          <c:min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8047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669207604439209"/>
          <c:y val="2.8035164114556376E-2"/>
          <c:w val="0.31004163798948658"/>
          <c:h val="0.120230204773995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11F59-50C3-44CA-99CF-629638AC1315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F3BA8-8023-4C8E-855A-251403D43A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7605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88DF6A-DDE3-4A9B-86F7-71FA76B3D4B5}" type="datetimeFigureOut">
              <a:rPr lang="pl-PL"/>
              <a:pPr>
                <a:defRPr/>
              </a:pPr>
              <a:t>2016-05-16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1B8D86E-99A7-469C-9A2C-7D9C62DF522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68207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D86E-99A7-469C-9A2C-7D9C62DF5226}" type="slidenum">
              <a:rPr lang="pl-PL" altLang="pl-PL" smtClean="0"/>
              <a:pPr/>
              <a:t>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99488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D86E-99A7-469C-9A2C-7D9C62DF5226}" type="slidenum">
              <a:rPr lang="pl-PL" altLang="pl-PL" smtClean="0"/>
              <a:pPr/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302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5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/>
                </a:solidFill>
              </a:rPr>
              <a:t>ZHO Biuro Obrotu Gazem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5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D86E-99A7-469C-9A2C-7D9C62DF5226}" type="slidenum">
              <a:rPr lang="pl-PL" altLang="pl-PL" smtClean="0"/>
              <a:pPr/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52711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 smtClean="0"/>
              <a:t>1. </a:t>
            </a:r>
            <a:r>
              <a:rPr lang="pl-PL" baseline="0" dirty="0" err="1" smtClean="0"/>
              <a:t>Wsp</a:t>
            </a:r>
            <a:r>
              <a:rPr lang="pl-PL" baseline="0" dirty="0" smtClean="0"/>
              <a:t>. CHURN = obrót całkowity / dostawa do odbiorców końcowych ; (dla energii elektrycznej to 125 </a:t>
            </a:r>
            <a:r>
              <a:rPr lang="pl-PL" baseline="0" dirty="0" err="1" smtClean="0"/>
              <a:t>TWh</a:t>
            </a:r>
            <a:r>
              <a:rPr lang="pl-PL" baseline="0" dirty="0" smtClean="0"/>
              <a:t>)</a:t>
            </a:r>
          </a:p>
          <a:p>
            <a:r>
              <a:rPr lang="pl-PL" baseline="0" dirty="0" smtClean="0"/>
              <a:t>2.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D86E-99A7-469C-9A2C-7D9C62DF5226}" type="slidenum">
              <a:rPr lang="pl-PL" altLang="pl-PL" smtClean="0"/>
              <a:pPr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59148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D86E-99A7-469C-9A2C-7D9C62DF5226}" type="slidenum">
              <a:rPr lang="pl-PL" altLang="pl-PL" smtClean="0"/>
              <a:pPr/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95944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 smtClean="0"/>
              <a:t>1. </a:t>
            </a:r>
            <a:r>
              <a:rPr lang="pl-PL" baseline="0" dirty="0" err="1" smtClean="0"/>
              <a:t>Wsp</a:t>
            </a:r>
            <a:r>
              <a:rPr lang="pl-PL" baseline="0" dirty="0" smtClean="0"/>
              <a:t>. CHURN = obrót całkowity / dostawa do odbiorców końcowych ; (dla energii elektrycznej to 125 </a:t>
            </a:r>
            <a:r>
              <a:rPr lang="pl-PL" baseline="0" dirty="0" err="1" smtClean="0"/>
              <a:t>TWh</a:t>
            </a:r>
            <a:r>
              <a:rPr lang="pl-PL" baseline="0" dirty="0" smtClean="0"/>
              <a:t>)</a:t>
            </a:r>
          </a:p>
          <a:p>
            <a:r>
              <a:rPr lang="pl-PL" baseline="0" dirty="0" smtClean="0"/>
              <a:t>2.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D86E-99A7-469C-9A2C-7D9C62DF5226}" type="slidenum">
              <a:rPr lang="pl-PL" altLang="pl-PL" smtClean="0">
                <a:solidFill>
                  <a:prstClr val="black"/>
                </a:solidFill>
              </a:rPr>
              <a:pPr/>
              <a:t>14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1" y="0"/>
            <a:ext cx="7164289" cy="6858000"/>
          </a:xfrm>
          <a:prstGeom prst="rect">
            <a:avLst/>
          </a:prstGeom>
          <a:solidFill>
            <a:srgbClr val="E20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28650" y="2852938"/>
            <a:ext cx="6432799" cy="259228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6" name="pole tekstowe 15"/>
          <p:cNvSpPr txBox="1"/>
          <p:nvPr userDrawn="1"/>
        </p:nvSpPr>
        <p:spPr>
          <a:xfrm>
            <a:off x="628650" y="6406199"/>
            <a:ext cx="1783110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</a:rPr>
              <a:t>Miasto, </a:t>
            </a:r>
            <a:fld id="{AD81EC0F-094B-4C97-9EFE-437DF3C9C71D}" type="datetime1">
              <a:rPr lang="pl-PL" sz="1200" smtClean="0">
                <a:solidFill>
                  <a:schemeClr val="bg1"/>
                </a:solidFill>
              </a:rPr>
              <a:t>2016-05-16</a:t>
            </a:fld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17" name="pole tekstowe 16"/>
          <p:cNvSpPr txBox="1"/>
          <p:nvPr userDrawn="1"/>
        </p:nvSpPr>
        <p:spPr>
          <a:xfrm>
            <a:off x="2411760" y="6406199"/>
            <a:ext cx="3528392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</a:rPr>
              <a:t>Tytuł prezentacji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18" name="pole tekstowe 17"/>
          <p:cNvSpPr txBox="1"/>
          <p:nvPr userDrawn="1"/>
        </p:nvSpPr>
        <p:spPr>
          <a:xfrm>
            <a:off x="5004048" y="6406199"/>
            <a:ext cx="2057401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 smtClean="0">
                <a:solidFill>
                  <a:schemeClr val="bg1"/>
                </a:solidFill>
              </a:rPr>
              <a:t>Imię</a:t>
            </a:r>
            <a:r>
              <a:rPr lang="pl-PL" sz="1200" baseline="0" dirty="0" smtClean="0">
                <a:solidFill>
                  <a:schemeClr val="bg1"/>
                </a:solidFill>
              </a:rPr>
              <a:t> i Nazwisko Autora</a:t>
            </a:r>
            <a:endParaRPr lang="pl-PL" sz="1200" dirty="0">
              <a:solidFill>
                <a:schemeClr val="bg1"/>
              </a:solidFill>
            </a:endParaRPr>
          </a:p>
        </p:txBody>
      </p:sp>
      <p:grpSp>
        <p:nvGrpSpPr>
          <p:cNvPr id="8" name="Grupa 7"/>
          <p:cNvGrpSpPr>
            <a:grpSpLocks/>
          </p:cNvGrpSpPr>
          <p:nvPr userDrawn="1"/>
        </p:nvGrpSpPr>
        <p:grpSpPr bwMode="auto">
          <a:xfrm>
            <a:off x="7377003" y="299942"/>
            <a:ext cx="1439838" cy="686835"/>
            <a:chOff x="4689475" y="3868738"/>
            <a:chExt cx="1917700" cy="914400"/>
          </a:xfrm>
        </p:grpSpPr>
        <p:sp>
          <p:nvSpPr>
            <p:cNvPr id="9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915087" y="3877548"/>
              <a:ext cx="317267" cy="318894"/>
            </a:xfrm>
            <a:custGeom>
              <a:avLst/>
              <a:gdLst/>
              <a:ahLst/>
              <a:cxnLst>
                <a:cxn ang="0">
                  <a:pos x="601" y="0"/>
                </a:cxn>
                <a:cxn ang="0">
                  <a:pos x="601" y="188"/>
                </a:cxn>
                <a:cxn ang="0">
                  <a:pos x="598" y="211"/>
                </a:cxn>
                <a:cxn ang="0">
                  <a:pos x="589" y="232"/>
                </a:cxn>
                <a:cxn ang="0">
                  <a:pos x="574" y="252"/>
                </a:cxn>
                <a:cxn ang="0">
                  <a:pos x="556" y="272"/>
                </a:cxn>
                <a:cxn ang="0">
                  <a:pos x="533" y="289"/>
                </a:cxn>
                <a:cxn ang="0">
                  <a:pos x="505" y="307"/>
                </a:cxn>
                <a:cxn ang="0">
                  <a:pos x="476" y="323"/>
                </a:cxn>
                <a:cxn ang="0">
                  <a:pos x="443" y="340"/>
                </a:cxn>
                <a:cxn ang="0">
                  <a:pos x="408" y="356"/>
                </a:cxn>
                <a:cxn ang="0">
                  <a:pos x="371" y="372"/>
                </a:cxn>
                <a:cxn ang="0">
                  <a:pos x="334" y="387"/>
                </a:cxn>
                <a:cxn ang="0">
                  <a:pos x="300" y="401"/>
                </a:cxn>
                <a:cxn ang="0">
                  <a:pos x="265" y="416"/>
                </a:cxn>
                <a:cxn ang="0">
                  <a:pos x="227" y="433"/>
                </a:cxn>
                <a:cxn ang="0">
                  <a:pos x="189" y="451"/>
                </a:cxn>
                <a:cxn ang="0">
                  <a:pos x="152" y="471"/>
                </a:cxn>
                <a:cxn ang="0">
                  <a:pos x="115" y="493"/>
                </a:cxn>
                <a:cxn ang="0">
                  <a:pos x="81" y="517"/>
                </a:cxn>
                <a:cxn ang="0">
                  <a:pos x="51" y="543"/>
                </a:cxn>
                <a:cxn ang="0">
                  <a:pos x="23" y="571"/>
                </a:cxn>
                <a:cxn ang="0">
                  <a:pos x="0" y="601"/>
                </a:cxn>
                <a:cxn ang="0">
                  <a:pos x="19" y="543"/>
                </a:cxn>
                <a:cxn ang="0">
                  <a:pos x="39" y="482"/>
                </a:cxn>
                <a:cxn ang="0">
                  <a:pos x="59" y="420"/>
                </a:cxn>
                <a:cxn ang="0">
                  <a:pos x="78" y="361"/>
                </a:cxn>
                <a:cxn ang="0">
                  <a:pos x="89" y="336"/>
                </a:cxn>
                <a:cxn ang="0">
                  <a:pos x="104" y="311"/>
                </a:cxn>
                <a:cxn ang="0">
                  <a:pos x="123" y="290"/>
                </a:cxn>
                <a:cxn ang="0">
                  <a:pos x="146" y="271"/>
                </a:cxn>
                <a:cxn ang="0">
                  <a:pos x="174" y="253"/>
                </a:cxn>
                <a:cxn ang="0">
                  <a:pos x="204" y="236"/>
                </a:cxn>
                <a:cxn ang="0">
                  <a:pos x="238" y="218"/>
                </a:cxn>
                <a:cxn ang="0">
                  <a:pos x="276" y="202"/>
                </a:cxn>
                <a:cxn ang="0">
                  <a:pos x="317" y="184"/>
                </a:cxn>
                <a:cxn ang="0">
                  <a:pos x="388" y="155"/>
                </a:cxn>
                <a:cxn ang="0">
                  <a:pos x="422" y="142"/>
                </a:cxn>
                <a:cxn ang="0">
                  <a:pos x="455" y="128"/>
                </a:cxn>
                <a:cxn ang="0">
                  <a:pos x="487" y="113"/>
                </a:cxn>
                <a:cxn ang="0">
                  <a:pos x="515" y="97"/>
                </a:cxn>
                <a:cxn ang="0">
                  <a:pos x="540" y="81"/>
                </a:cxn>
                <a:cxn ang="0">
                  <a:pos x="562" y="63"/>
                </a:cxn>
                <a:cxn ang="0">
                  <a:pos x="580" y="44"/>
                </a:cxn>
                <a:cxn ang="0">
                  <a:pos x="593" y="24"/>
                </a:cxn>
                <a:cxn ang="0">
                  <a:pos x="601" y="0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693000" y="4111873"/>
              <a:ext cx="336656" cy="19908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0" y="21"/>
                </a:cxn>
                <a:cxn ang="0">
                  <a:pos x="63" y="18"/>
                </a:cxn>
                <a:cxn ang="0">
                  <a:pos x="95" y="14"/>
                </a:cxn>
                <a:cxn ang="0">
                  <a:pos x="126" y="11"/>
                </a:cxn>
                <a:cxn ang="0">
                  <a:pos x="156" y="8"/>
                </a:cxn>
                <a:cxn ang="0">
                  <a:pos x="182" y="6"/>
                </a:cxn>
                <a:cxn ang="0">
                  <a:pos x="204" y="3"/>
                </a:cxn>
                <a:cxn ang="0">
                  <a:pos x="221" y="1"/>
                </a:cxn>
                <a:cxn ang="0">
                  <a:pos x="234" y="0"/>
                </a:cxn>
                <a:cxn ang="0">
                  <a:pos x="257" y="0"/>
                </a:cxn>
                <a:cxn ang="0">
                  <a:pos x="279" y="6"/>
                </a:cxn>
                <a:cxn ang="0">
                  <a:pos x="298" y="16"/>
                </a:cxn>
                <a:cxn ang="0">
                  <a:pos x="316" y="30"/>
                </a:cxn>
                <a:cxn ang="0">
                  <a:pos x="333" y="49"/>
                </a:cxn>
                <a:cxn ang="0">
                  <a:pos x="350" y="69"/>
                </a:cxn>
                <a:cxn ang="0">
                  <a:pos x="366" y="94"/>
                </a:cxn>
                <a:cxn ang="0">
                  <a:pos x="382" y="119"/>
                </a:cxn>
                <a:cxn ang="0">
                  <a:pos x="397" y="146"/>
                </a:cxn>
                <a:cxn ang="0">
                  <a:pos x="414" y="175"/>
                </a:cxn>
                <a:cxn ang="0">
                  <a:pos x="431" y="206"/>
                </a:cxn>
                <a:cxn ang="0">
                  <a:pos x="450" y="235"/>
                </a:cxn>
                <a:cxn ang="0">
                  <a:pos x="470" y="264"/>
                </a:cxn>
                <a:cxn ang="0">
                  <a:pos x="492" y="290"/>
                </a:cxn>
                <a:cxn ang="0">
                  <a:pos x="515" y="314"/>
                </a:cxn>
                <a:cxn ang="0">
                  <a:pos x="541" y="335"/>
                </a:cxn>
                <a:cxn ang="0">
                  <a:pos x="570" y="353"/>
                </a:cxn>
                <a:cxn ang="0">
                  <a:pos x="600" y="367"/>
                </a:cxn>
                <a:cxn ang="0">
                  <a:pos x="635" y="377"/>
                </a:cxn>
                <a:cxn ang="0">
                  <a:pos x="331" y="377"/>
                </a:cxn>
                <a:cxn ang="0">
                  <a:pos x="303" y="375"/>
                </a:cxn>
                <a:cxn ang="0">
                  <a:pos x="276" y="368"/>
                </a:cxn>
                <a:cxn ang="0">
                  <a:pos x="254" y="358"/>
                </a:cxn>
                <a:cxn ang="0">
                  <a:pos x="234" y="345"/>
                </a:cxn>
                <a:cxn ang="0">
                  <a:pos x="216" y="329"/>
                </a:cxn>
                <a:cxn ang="0">
                  <a:pos x="199" y="310"/>
                </a:cxn>
                <a:cxn ang="0">
                  <a:pos x="184" y="289"/>
                </a:cxn>
                <a:cxn ang="0">
                  <a:pos x="171" y="265"/>
                </a:cxn>
                <a:cxn ang="0">
                  <a:pos x="157" y="240"/>
                </a:cxn>
                <a:cxn ang="0">
                  <a:pos x="130" y="185"/>
                </a:cxn>
                <a:cxn ang="0">
                  <a:pos x="118" y="157"/>
                </a:cxn>
                <a:cxn ang="0">
                  <a:pos x="105" y="131"/>
                </a:cxn>
                <a:cxn ang="0">
                  <a:pos x="93" y="106"/>
                </a:cxn>
                <a:cxn ang="0">
                  <a:pos x="80" y="84"/>
                </a:cxn>
                <a:cxn ang="0">
                  <a:pos x="65" y="64"/>
                </a:cxn>
                <a:cxn ang="0">
                  <a:pos x="51" y="47"/>
                </a:cxn>
                <a:cxn ang="0">
                  <a:pos x="35" y="35"/>
                </a:cxn>
                <a:cxn ang="0">
                  <a:pos x="18" y="28"/>
                </a:cxn>
                <a:cxn ang="0">
                  <a:pos x="0" y="24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4768792" y="4207013"/>
              <a:ext cx="463561" cy="436938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877" y="290"/>
                </a:cxn>
                <a:cxn ang="0">
                  <a:pos x="874" y="318"/>
                </a:cxn>
                <a:cxn ang="0">
                  <a:pos x="866" y="343"/>
                </a:cxn>
                <a:cxn ang="0">
                  <a:pos x="852" y="367"/>
                </a:cxn>
                <a:cxn ang="0">
                  <a:pos x="834" y="389"/>
                </a:cxn>
                <a:cxn ang="0">
                  <a:pos x="812" y="410"/>
                </a:cxn>
                <a:cxn ang="0">
                  <a:pos x="786" y="430"/>
                </a:cxn>
                <a:cxn ang="0">
                  <a:pos x="756" y="447"/>
                </a:cxn>
                <a:cxn ang="0">
                  <a:pos x="724" y="465"/>
                </a:cxn>
                <a:cxn ang="0">
                  <a:pos x="690" y="482"/>
                </a:cxn>
                <a:cxn ang="0">
                  <a:pos x="654" y="497"/>
                </a:cxn>
                <a:cxn ang="0">
                  <a:pos x="615" y="512"/>
                </a:cxn>
                <a:cxn ang="0">
                  <a:pos x="539" y="541"/>
                </a:cxn>
                <a:cxn ang="0">
                  <a:pos x="499" y="555"/>
                </a:cxn>
                <a:cxn ang="0">
                  <a:pos x="456" y="570"/>
                </a:cxn>
                <a:cxn ang="0">
                  <a:pos x="412" y="585"/>
                </a:cxn>
                <a:cxn ang="0">
                  <a:pos x="368" y="601"/>
                </a:cxn>
                <a:cxn ang="0">
                  <a:pos x="324" y="617"/>
                </a:cxn>
                <a:cxn ang="0">
                  <a:pos x="237" y="652"/>
                </a:cxn>
                <a:cxn ang="0">
                  <a:pos x="195" y="672"/>
                </a:cxn>
                <a:cxn ang="0">
                  <a:pos x="155" y="692"/>
                </a:cxn>
                <a:cxn ang="0">
                  <a:pos x="118" y="714"/>
                </a:cxn>
                <a:cxn ang="0">
                  <a:pos x="83" y="740"/>
                </a:cxn>
                <a:cxn ang="0">
                  <a:pos x="52" y="766"/>
                </a:cxn>
                <a:cxn ang="0">
                  <a:pos x="24" y="795"/>
                </a:cxn>
                <a:cxn ang="0">
                  <a:pos x="0" y="826"/>
                </a:cxn>
                <a:cxn ang="0">
                  <a:pos x="64" y="634"/>
                </a:cxn>
                <a:cxn ang="0">
                  <a:pos x="126" y="441"/>
                </a:cxn>
                <a:cxn ang="0">
                  <a:pos x="138" y="409"/>
                </a:cxn>
                <a:cxn ang="0">
                  <a:pos x="155" y="379"/>
                </a:cxn>
                <a:cxn ang="0">
                  <a:pos x="176" y="354"/>
                </a:cxn>
                <a:cxn ang="0">
                  <a:pos x="200" y="331"/>
                </a:cxn>
                <a:cxn ang="0">
                  <a:pos x="229" y="311"/>
                </a:cxn>
                <a:cxn ang="0">
                  <a:pos x="260" y="293"/>
                </a:cxn>
                <a:cxn ang="0">
                  <a:pos x="294" y="277"/>
                </a:cxn>
                <a:cxn ang="0">
                  <a:pos x="330" y="262"/>
                </a:cxn>
                <a:cxn ang="0">
                  <a:pos x="369" y="249"/>
                </a:cxn>
                <a:cxn ang="0">
                  <a:pos x="410" y="235"/>
                </a:cxn>
                <a:cxn ang="0">
                  <a:pos x="453" y="222"/>
                </a:cxn>
                <a:cxn ang="0">
                  <a:pos x="497" y="210"/>
                </a:cxn>
                <a:cxn ang="0">
                  <a:pos x="542" y="197"/>
                </a:cxn>
                <a:cxn ang="0">
                  <a:pos x="593" y="182"/>
                </a:cxn>
                <a:cxn ang="0">
                  <a:pos x="642" y="167"/>
                </a:cxn>
                <a:cxn ang="0">
                  <a:pos x="686" y="153"/>
                </a:cxn>
                <a:cxn ang="0">
                  <a:pos x="725" y="139"/>
                </a:cxn>
                <a:cxn ang="0">
                  <a:pos x="759" y="124"/>
                </a:cxn>
                <a:cxn ang="0">
                  <a:pos x="790" y="109"/>
                </a:cxn>
                <a:cxn ang="0">
                  <a:pos x="816" y="92"/>
                </a:cxn>
                <a:cxn ang="0">
                  <a:pos x="838" y="73"/>
                </a:cxn>
                <a:cxn ang="0">
                  <a:pos x="856" y="51"/>
                </a:cxn>
                <a:cxn ang="0">
                  <a:pos x="868" y="28"/>
                </a:cxn>
                <a:cxn ang="0">
                  <a:pos x="877" y="0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5110735" y="4062541"/>
              <a:ext cx="488237" cy="24842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3" y="30"/>
                </a:cxn>
                <a:cxn ang="0">
                  <a:pos x="68" y="26"/>
                </a:cxn>
                <a:cxn ang="0">
                  <a:pos x="103" y="22"/>
                </a:cxn>
                <a:cxn ang="0">
                  <a:pos x="140" y="19"/>
                </a:cxn>
                <a:cxn ang="0">
                  <a:pos x="174" y="15"/>
                </a:cxn>
                <a:cxn ang="0">
                  <a:pos x="208" y="11"/>
                </a:cxn>
                <a:cxn ang="0">
                  <a:pos x="238" y="9"/>
                </a:cxn>
                <a:cxn ang="0">
                  <a:pos x="265" y="5"/>
                </a:cxn>
                <a:cxn ang="0">
                  <a:pos x="288" y="3"/>
                </a:cxn>
                <a:cxn ang="0">
                  <a:pos x="305" y="1"/>
                </a:cxn>
                <a:cxn ang="0">
                  <a:pos x="318" y="0"/>
                </a:cxn>
                <a:cxn ang="0">
                  <a:pos x="348" y="0"/>
                </a:cxn>
                <a:cxn ang="0">
                  <a:pos x="378" y="5"/>
                </a:cxn>
                <a:cxn ang="0">
                  <a:pos x="408" y="17"/>
                </a:cxn>
                <a:cxn ang="0">
                  <a:pos x="435" y="34"/>
                </a:cxn>
                <a:cxn ang="0">
                  <a:pos x="463" y="56"/>
                </a:cxn>
                <a:cxn ang="0">
                  <a:pos x="490" y="81"/>
                </a:cxn>
                <a:cxn ang="0">
                  <a:pos x="516" y="111"/>
                </a:cxn>
                <a:cxn ang="0">
                  <a:pos x="540" y="143"/>
                </a:cxn>
                <a:cxn ang="0">
                  <a:pos x="566" y="178"/>
                </a:cxn>
                <a:cxn ang="0">
                  <a:pos x="589" y="215"/>
                </a:cxn>
                <a:cxn ang="0">
                  <a:pos x="613" y="253"/>
                </a:cxn>
                <a:cxn ang="0">
                  <a:pos x="638" y="289"/>
                </a:cxn>
                <a:cxn ang="0">
                  <a:pos x="667" y="324"/>
                </a:cxn>
                <a:cxn ang="0">
                  <a:pos x="696" y="356"/>
                </a:cxn>
                <a:cxn ang="0">
                  <a:pos x="728" y="384"/>
                </a:cxn>
                <a:cxn ang="0">
                  <a:pos x="762" y="411"/>
                </a:cxn>
                <a:cxn ang="0">
                  <a:pos x="800" y="433"/>
                </a:cxn>
                <a:cxn ang="0">
                  <a:pos x="838" y="450"/>
                </a:cxn>
                <a:cxn ang="0">
                  <a:pos x="879" y="462"/>
                </a:cxn>
                <a:cxn ang="0">
                  <a:pos x="923" y="469"/>
                </a:cxn>
                <a:cxn ang="0">
                  <a:pos x="452" y="469"/>
                </a:cxn>
                <a:cxn ang="0">
                  <a:pos x="420" y="466"/>
                </a:cxn>
                <a:cxn ang="0">
                  <a:pos x="392" y="460"/>
                </a:cxn>
                <a:cxn ang="0">
                  <a:pos x="368" y="450"/>
                </a:cxn>
                <a:cxn ang="0">
                  <a:pos x="347" y="437"/>
                </a:cxn>
                <a:cxn ang="0">
                  <a:pos x="329" y="421"/>
                </a:cxn>
                <a:cxn ang="0">
                  <a:pos x="313" y="403"/>
                </a:cxn>
                <a:cxn ang="0">
                  <a:pos x="299" y="383"/>
                </a:cxn>
                <a:cxn ang="0">
                  <a:pos x="286" y="361"/>
                </a:cxn>
                <a:cxn ang="0">
                  <a:pos x="275" y="338"/>
                </a:cxn>
                <a:cxn ang="0">
                  <a:pos x="253" y="290"/>
                </a:cxn>
                <a:cxn ang="0">
                  <a:pos x="231" y="239"/>
                </a:cxn>
                <a:cxn ang="0">
                  <a:pos x="213" y="204"/>
                </a:cxn>
                <a:cxn ang="0">
                  <a:pos x="193" y="171"/>
                </a:cxn>
                <a:cxn ang="0">
                  <a:pos x="173" y="141"/>
                </a:cxn>
                <a:cxn ang="0">
                  <a:pos x="148" y="112"/>
                </a:cxn>
                <a:cxn ang="0">
                  <a:pos x="123" y="88"/>
                </a:cxn>
                <a:cxn ang="0">
                  <a:pos x="96" y="67"/>
                </a:cxn>
                <a:cxn ang="0">
                  <a:pos x="66" y="50"/>
                </a:cxn>
                <a:cxn ang="0">
                  <a:pos x="34" y="39"/>
                </a:cxn>
                <a:cxn ang="0">
                  <a:pos x="0" y="33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5308145" y="4392008"/>
              <a:ext cx="1290217" cy="227278"/>
            </a:xfrm>
            <a:custGeom>
              <a:avLst/>
              <a:gdLst/>
              <a:ahLst/>
              <a:cxnLst>
                <a:cxn ang="0">
                  <a:pos x="365" y="3"/>
                </a:cxn>
                <a:cxn ang="0">
                  <a:pos x="135" y="427"/>
                </a:cxn>
                <a:cxn ang="0">
                  <a:pos x="556" y="3"/>
                </a:cxn>
                <a:cxn ang="0">
                  <a:pos x="424" y="328"/>
                </a:cxn>
                <a:cxn ang="0">
                  <a:pos x="443" y="254"/>
                </a:cxn>
                <a:cxn ang="0">
                  <a:pos x="824" y="257"/>
                </a:cxn>
                <a:cxn ang="0">
                  <a:pos x="836" y="319"/>
                </a:cxn>
                <a:cxn ang="0">
                  <a:pos x="899" y="358"/>
                </a:cxn>
                <a:cxn ang="0">
                  <a:pos x="974" y="349"/>
                </a:cxn>
                <a:cxn ang="0">
                  <a:pos x="1009" y="310"/>
                </a:cxn>
                <a:cxn ang="0">
                  <a:pos x="1014" y="3"/>
                </a:cxn>
                <a:cxn ang="0">
                  <a:pos x="1100" y="311"/>
                </a:cxn>
                <a:cxn ang="0">
                  <a:pos x="1062" y="386"/>
                </a:cxn>
                <a:cxn ang="0">
                  <a:pos x="955" y="428"/>
                </a:cxn>
                <a:cxn ang="0">
                  <a:pos x="820" y="415"/>
                </a:cxn>
                <a:cxn ang="0">
                  <a:pos x="751" y="355"/>
                </a:cxn>
                <a:cxn ang="0">
                  <a:pos x="734" y="259"/>
                </a:cxn>
                <a:cxn ang="0">
                  <a:pos x="1258" y="427"/>
                </a:cxn>
                <a:cxn ang="0">
                  <a:pos x="1408" y="4"/>
                </a:cxn>
                <a:cxn ang="0">
                  <a:pos x="1499" y="25"/>
                </a:cxn>
                <a:cxn ang="0">
                  <a:pos x="1544" y="83"/>
                </a:cxn>
                <a:cxn ang="0">
                  <a:pos x="1542" y="174"/>
                </a:cxn>
                <a:cxn ang="0">
                  <a:pos x="1488" y="236"/>
                </a:cxn>
                <a:cxn ang="0">
                  <a:pos x="1518" y="276"/>
                </a:cxn>
                <a:cxn ang="0">
                  <a:pos x="1543" y="333"/>
                </a:cxn>
                <a:cxn ang="0">
                  <a:pos x="1551" y="412"/>
                </a:cxn>
                <a:cxn ang="0">
                  <a:pos x="1448" y="394"/>
                </a:cxn>
                <a:cxn ang="0">
                  <a:pos x="1432" y="310"/>
                </a:cxn>
                <a:cxn ang="0">
                  <a:pos x="1383" y="271"/>
                </a:cxn>
                <a:cxn ang="0">
                  <a:pos x="1258" y="190"/>
                </a:cxn>
                <a:cxn ang="0">
                  <a:pos x="1429" y="181"/>
                </a:cxn>
                <a:cxn ang="0">
                  <a:pos x="1450" y="132"/>
                </a:cxn>
                <a:cxn ang="0">
                  <a:pos x="1420" y="82"/>
                </a:cxn>
                <a:cxn ang="0">
                  <a:pos x="1258" y="78"/>
                </a:cxn>
                <a:cxn ang="0">
                  <a:pos x="1862" y="5"/>
                </a:cxn>
                <a:cxn ang="0">
                  <a:pos x="1953" y="48"/>
                </a:cxn>
                <a:cxn ang="0">
                  <a:pos x="2003" y="143"/>
                </a:cxn>
                <a:cxn ang="0">
                  <a:pos x="2006" y="282"/>
                </a:cxn>
                <a:cxn ang="0">
                  <a:pos x="1954" y="381"/>
                </a:cxn>
                <a:cxn ang="0">
                  <a:pos x="1844" y="427"/>
                </a:cxn>
                <a:cxn ang="0">
                  <a:pos x="1712" y="415"/>
                </a:cxn>
                <a:cxn ang="0">
                  <a:pos x="1629" y="355"/>
                </a:cxn>
                <a:cxn ang="0">
                  <a:pos x="1593" y="250"/>
                </a:cxn>
                <a:cxn ang="0">
                  <a:pos x="1607" y="113"/>
                </a:cxn>
                <a:cxn ang="0">
                  <a:pos x="1674" y="28"/>
                </a:cxn>
                <a:cxn ang="0">
                  <a:pos x="1802" y="0"/>
                </a:cxn>
                <a:cxn ang="0">
                  <a:pos x="1740" y="87"/>
                </a:cxn>
                <a:cxn ang="0">
                  <a:pos x="1697" y="154"/>
                </a:cxn>
                <a:cxn ang="0">
                  <a:pos x="1699" y="279"/>
                </a:cxn>
                <a:cxn ang="0">
                  <a:pos x="1752" y="349"/>
                </a:cxn>
                <a:cxn ang="0">
                  <a:pos x="1851" y="349"/>
                </a:cxn>
                <a:cxn ang="0">
                  <a:pos x="1905" y="279"/>
                </a:cxn>
                <a:cxn ang="0">
                  <a:pos x="1906" y="157"/>
                </a:cxn>
                <a:cxn ang="0">
                  <a:pos x="1864" y="87"/>
                </a:cxn>
                <a:cxn ang="0">
                  <a:pos x="2155" y="116"/>
                </a:cxn>
                <a:cxn ang="0">
                  <a:pos x="2184" y="3"/>
                </a:cxn>
                <a:cxn ang="0">
                  <a:pos x="2439" y="427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5380411" y="4675665"/>
              <a:ext cx="1217952" cy="98664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37" y="95"/>
                </a:cxn>
                <a:cxn ang="0">
                  <a:pos x="29" y="95"/>
                </a:cxn>
                <a:cxn ang="0">
                  <a:pos x="115" y="59"/>
                </a:cxn>
                <a:cxn ang="0">
                  <a:pos x="29" y="95"/>
                </a:cxn>
                <a:cxn ang="0">
                  <a:pos x="342" y="69"/>
                </a:cxn>
                <a:cxn ang="0">
                  <a:pos x="291" y="182"/>
                </a:cxn>
                <a:cxn ang="0">
                  <a:pos x="177" y="149"/>
                </a:cxn>
                <a:cxn ang="0">
                  <a:pos x="186" y="26"/>
                </a:cxn>
                <a:cxn ang="0">
                  <a:pos x="224" y="29"/>
                </a:cxn>
                <a:cxn ang="0">
                  <a:pos x="202" y="131"/>
                </a:cxn>
                <a:cxn ang="0">
                  <a:pos x="287" y="158"/>
                </a:cxn>
                <a:cxn ang="0">
                  <a:pos x="308" y="57"/>
                </a:cxn>
                <a:cxn ang="0">
                  <a:pos x="399" y="2"/>
                </a:cxn>
                <a:cxn ang="0">
                  <a:pos x="418" y="157"/>
                </a:cxn>
                <a:cxn ang="0">
                  <a:pos x="408" y="181"/>
                </a:cxn>
                <a:cxn ang="0">
                  <a:pos x="371" y="2"/>
                </a:cxn>
                <a:cxn ang="0">
                  <a:pos x="630" y="143"/>
                </a:cxn>
                <a:cxn ang="0">
                  <a:pos x="572" y="105"/>
                </a:cxn>
                <a:cxn ang="0">
                  <a:pos x="509" y="40"/>
                </a:cxn>
                <a:cxn ang="0">
                  <a:pos x="578" y="2"/>
                </a:cxn>
                <a:cxn ang="0">
                  <a:pos x="543" y="36"/>
                </a:cxn>
                <a:cxn ang="0">
                  <a:pos x="565" y="78"/>
                </a:cxn>
                <a:cxn ang="0">
                  <a:pos x="652" y="96"/>
                </a:cxn>
                <a:cxn ang="0">
                  <a:pos x="637" y="179"/>
                </a:cxn>
                <a:cxn ang="0">
                  <a:pos x="718" y="185"/>
                </a:cxn>
                <a:cxn ang="0">
                  <a:pos x="749" y="91"/>
                </a:cxn>
                <a:cxn ang="0">
                  <a:pos x="1045" y="185"/>
                </a:cxn>
                <a:cxn ang="0">
                  <a:pos x="917" y="114"/>
                </a:cxn>
                <a:cxn ang="0">
                  <a:pos x="1207" y="27"/>
                </a:cxn>
                <a:cxn ang="0">
                  <a:pos x="1173" y="81"/>
                </a:cxn>
                <a:cxn ang="0">
                  <a:pos x="1199" y="157"/>
                </a:cxn>
                <a:cxn ang="0">
                  <a:pos x="1185" y="180"/>
                </a:cxn>
                <a:cxn ang="0">
                  <a:pos x="1142" y="76"/>
                </a:cxn>
                <a:cxn ang="0">
                  <a:pos x="1211" y="3"/>
                </a:cxn>
                <a:cxn ang="0">
                  <a:pos x="1354" y="2"/>
                </a:cxn>
                <a:cxn ang="0">
                  <a:pos x="1651" y="2"/>
                </a:cxn>
                <a:cxn ang="0">
                  <a:pos x="1553" y="42"/>
                </a:cxn>
                <a:cxn ang="0">
                  <a:pos x="1544" y="123"/>
                </a:cxn>
                <a:cxn ang="0">
                  <a:pos x="1651" y="185"/>
                </a:cxn>
                <a:cxn ang="0">
                  <a:pos x="1515" y="139"/>
                </a:cxn>
                <a:cxn ang="0">
                  <a:pos x="1538" y="19"/>
                </a:cxn>
                <a:cxn ang="0">
                  <a:pos x="1717" y="185"/>
                </a:cxn>
                <a:cxn ang="0">
                  <a:pos x="1830" y="19"/>
                </a:cxn>
                <a:cxn ang="0">
                  <a:pos x="1817" y="96"/>
                </a:cxn>
                <a:cxn ang="0">
                  <a:pos x="1839" y="171"/>
                </a:cxn>
                <a:cxn ang="0">
                  <a:pos x="1810" y="173"/>
                </a:cxn>
                <a:cxn ang="0">
                  <a:pos x="1746" y="107"/>
                </a:cxn>
                <a:cxn ang="0">
                  <a:pos x="1806" y="72"/>
                </a:cxn>
                <a:cxn ang="0">
                  <a:pos x="1783" y="25"/>
                </a:cxn>
                <a:cxn ang="0">
                  <a:pos x="1925" y="183"/>
                </a:cxn>
                <a:cxn ang="0">
                  <a:pos x="1867" y="114"/>
                </a:cxn>
                <a:cxn ang="0">
                  <a:pos x="1911" y="8"/>
                </a:cxn>
                <a:cxn ang="0">
                  <a:pos x="1945" y="26"/>
                </a:cxn>
                <a:cxn ang="0">
                  <a:pos x="1897" y="71"/>
                </a:cxn>
                <a:cxn ang="0">
                  <a:pos x="1926" y="158"/>
                </a:cxn>
                <a:cxn ang="0">
                  <a:pos x="1938" y="80"/>
                </a:cxn>
                <a:cxn ang="0">
                  <a:pos x="2193" y="2"/>
                </a:cxn>
                <a:cxn ang="0">
                  <a:pos x="2117" y="185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</p:grpSp>
    </p:spTree>
    <p:extLst>
      <p:ext uri="{BB962C8B-B14F-4D97-AF65-F5344CB8AC3E}">
        <p14:creationId xmlns:p14="http://schemas.microsoft.com/office/powerpoint/2010/main" val="424576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zdjeci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75" y="1340768"/>
            <a:ext cx="5103034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3"/>
          </p:nvPr>
        </p:nvSpPr>
        <p:spPr>
          <a:xfrm>
            <a:off x="5961424" y="1340768"/>
            <a:ext cx="2859048" cy="45282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16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wartość z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5"/>
          <p:cNvSpPr>
            <a:spLocks noGrp="1"/>
          </p:cNvSpPr>
          <p:nvPr>
            <p:ph type="pic" sz="quarter" idx="13"/>
          </p:nvPr>
        </p:nvSpPr>
        <p:spPr>
          <a:xfrm>
            <a:off x="0" y="1340768"/>
            <a:ext cx="9144000" cy="551723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pl-PL" dirty="0"/>
          </a:p>
        </p:txBody>
      </p:sp>
      <p:grpSp>
        <p:nvGrpSpPr>
          <p:cNvPr id="4" name="Grupa 20"/>
          <p:cNvGrpSpPr>
            <a:grpSpLocks/>
          </p:cNvGrpSpPr>
          <p:nvPr userDrawn="1"/>
        </p:nvGrpSpPr>
        <p:grpSpPr bwMode="auto">
          <a:xfrm>
            <a:off x="7380312" y="301627"/>
            <a:ext cx="1439838" cy="686835"/>
            <a:chOff x="4689475" y="3868738"/>
            <a:chExt cx="1917700" cy="914400"/>
          </a:xfrm>
        </p:grpSpPr>
        <p:sp>
          <p:nvSpPr>
            <p:cNvPr id="5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4915087" y="3877548"/>
              <a:ext cx="317267" cy="318894"/>
            </a:xfrm>
            <a:custGeom>
              <a:avLst/>
              <a:gdLst/>
              <a:ahLst/>
              <a:cxnLst>
                <a:cxn ang="0">
                  <a:pos x="601" y="0"/>
                </a:cxn>
                <a:cxn ang="0">
                  <a:pos x="601" y="188"/>
                </a:cxn>
                <a:cxn ang="0">
                  <a:pos x="598" y="211"/>
                </a:cxn>
                <a:cxn ang="0">
                  <a:pos x="589" y="232"/>
                </a:cxn>
                <a:cxn ang="0">
                  <a:pos x="574" y="252"/>
                </a:cxn>
                <a:cxn ang="0">
                  <a:pos x="556" y="272"/>
                </a:cxn>
                <a:cxn ang="0">
                  <a:pos x="533" y="289"/>
                </a:cxn>
                <a:cxn ang="0">
                  <a:pos x="505" y="307"/>
                </a:cxn>
                <a:cxn ang="0">
                  <a:pos x="476" y="323"/>
                </a:cxn>
                <a:cxn ang="0">
                  <a:pos x="443" y="340"/>
                </a:cxn>
                <a:cxn ang="0">
                  <a:pos x="408" y="356"/>
                </a:cxn>
                <a:cxn ang="0">
                  <a:pos x="371" y="372"/>
                </a:cxn>
                <a:cxn ang="0">
                  <a:pos x="334" y="387"/>
                </a:cxn>
                <a:cxn ang="0">
                  <a:pos x="300" y="401"/>
                </a:cxn>
                <a:cxn ang="0">
                  <a:pos x="265" y="416"/>
                </a:cxn>
                <a:cxn ang="0">
                  <a:pos x="227" y="433"/>
                </a:cxn>
                <a:cxn ang="0">
                  <a:pos x="189" y="451"/>
                </a:cxn>
                <a:cxn ang="0">
                  <a:pos x="152" y="471"/>
                </a:cxn>
                <a:cxn ang="0">
                  <a:pos x="115" y="493"/>
                </a:cxn>
                <a:cxn ang="0">
                  <a:pos x="81" y="517"/>
                </a:cxn>
                <a:cxn ang="0">
                  <a:pos x="51" y="543"/>
                </a:cxn>
                <a:cxn ang="0">
                  <a:pos x="23" y="571"/>
                </a:cxn>
                <a:cxn ang="0">
                  <a:pos x="0" y="601"/>
                </a:cxn>
                <a:cxn ang="0">
                  <a:pos x="19" y="543"/>
                </a:cxn>
                <a:cxn ang="0">
                  <a:pos x="39" y="482"/>
                </a:cxn>
                <a:cxn ang="0">
                  <a:pos x="59" y="420"/>
                </a:cxn>
                <a:cxn ang="0">
                  <a:pos x="78" y="361"/>
                </a:cxn>
                <a:cxn ang="0">
                  <a:pos x="89" y="336"/>
                </a:cxn>
                <a:cxn ang="0">
                  <a:pos x="104" y="311"/>
                </a:cxn>
                <a:cxn ang="0">
                  <a:pos x="123" y="290"/>
                </a:cxn>
                <a:cxn ang="0">
                  <a:pos x="146" y="271"/>
                </a:cxn>
                <a:cxn ang="0">
                  <a:pos x="174" y="253"/>
                </a:cxn>
                <a:cxn ang="0">
                  <a:pos x="204" y="236"/>
                </a:cxn>
                <a:cxn ang="0">
                  <a:pos x="238" y="218"/>
                </a:cxn>
                <a:cxn ang="0">
                  <a:pos x="276" y="202"/>
                </a:cxn>
                <a:cxn ang="0">
                  <a:pos x="317" y="184"/>
                </a:cxn>
                <a:cxn ang="0">
                  <a:pos x="388" y="155"/>
                </a:cxn>
                <a:cxn ang="0">
                  <a:pos x="422" y="142"/>
                </a:cxn>
                <a:cxn ang="0">
                  <a:pos x="455" y="128"/>
                </a:cxn>
                <a:cxn ang="0">
                  <a:pos x="487" y="113"/>
                </a:cxn>
                <a:cxn ang="0">
                  <a:pos x="515" y="97"/>
                </a:cxn>
                <a:cxn ang="0">
                  <a:pos x="540" y="81"/>
                </a:cxn>
                <a:cxn ang="0">
                  <a:pos x="562" y="63"/>
                </a:cxn>
                <a:cxn ang="0">
                  <a:pos x="580" y="44"/>
                </a:cxn>
                <a:cxn ang="0">
                  <a:pos x="593" y="24"/>
                </a:cxn>
                <a:cxn ang="0">
                  <a:pos x="601" y="0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altLang="pl-PL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4693000" y="4111873"/>
              <a:ext cx="336656" cy="19908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0" y="21"/>
                </a:cxn>
                <a:cxn ang="0">
                  <a:pos x="63" y="18"/>
                </a:cxn>
                <a:cxn ang="0">
                  <a:pos x="95" y="14"/>
                </a:cxn>
                <a:cxn ang="0">
                  <a:pos x="126" y="11"/>
                </a:cxn>
                <a:cxn ang="0">
                  <a:pos x="156" y="8"/>
                </a:cxn>
                <a:cxn ang="0">
                  <a:pos x="182" y="6"/>
                </a:cxn>
                <a:cxn ang="0">
                  <a:pos x="204" y="3"/>
                </a:cxn>
                <a:cxn ang="0">
                  <a:pos x="221" y="1"/>
                </a:cxn>
                <a:cxn ang="0">
                  <a:pos x="234" y="0"/>
                </a:cxn>
                <a:cxn ang="0">
                  <a:pos x="257" y="0"/>
                </a:cxn>
                <a:cxn ang="0">
                  <a:pos x="279" y="6"/>
                </a:cxn>
                <a:cxn ang="0">
                  <a:pos x="298" y="16"/>
                </a:cxn>
                <a:cxn ang="0">
                  <a:pos x="316" y="30"/>
                </a:cxn>
                <a:cxn ang="0">
                  <a:pos x="333" y="49"/>
                </a:cxn>
                <a:cxn ang="0">
                  <a:pos x="350" y="69"/>
                </a:cxn>
                <a:cxn ang="0">
                  <a:pos x="366" y="94"/>
                </a:cxn>
                <a:cxn ang="0">
                  <a:pos x="382" y="119"/>
                </a:cxn>
                <a:cxn ang="0">
                  <a:pos x="397" y="146"/>
                </a:cxn>
                <a:cxn ang="0">
                  <a:pos x="414" y="175"/>
                </a:cxn>
                <a:cxn ang="0">
                  <a:pos x="431" y="206"/>
                </a:cxn>
                <a:cxn ang="0">
                  <a:pos x="450" y="235"/>
                </a:cxn>
                <a:cxn ang="0">
                  <a:pos x="470" y="264"/>
                </a:cxn>
                <a:cxn ang="0">
                  <a:pos x="492" y="290"/>
                </a:cxn>
                <a:cxn ang="0">
                  <a:pos x="515" y="314"/>
                </a:cxn>
                <a:cxn ang="0">
                  <a:pos x="541" y="335"/>
                </a:cxn>
                <a:cxn ang="0">
                  <a:pos x="570" y="353"/>
                </a:cxn>
                <a:cxn ang="0">
                  <a:pos x="600" y="367"/>
                </a:cxn>
                <a:cxn ang="0">
                  <a:pos x="635" y="377"/>
                </a:cxn>
                <a:cxn ang="0">
                  <a:pos x="331" y="377"/>
                </a:cxn>
                <a:cxn ang="0">
                  <a:pos x="303" y="375"/>
                </a:cxn>
                <a:cxn ang="0">
                  <a:pos x="276" y="368"/>
                </a:cxn>
                <a:cxn ang="0">
                  <a:pos x="254" y="358"/>
                </a:cxn>
                <a:cxn ang="0">
                  <a:pos x="234" y="345"/>
                </a:cxn>
                <a:cxn ang="0">
                  <a:pos x="216" y="329"/>
                </a:cxn>
                <a:cxn ang="0">
                  <a:pos x="199" y="310"/>
                </a:cxn>
                <a:cxn ang="0">
                  <a:pos x="184" y="289"/>
                </a:cxn>
                <a:cxn ang="0">
                  <a:pos x="171" y="265"/>
                </a:cxn>
                <a:cxn ang="0">
                  <a:pos x="157" y="240"/>
                </a:cxn>
                <a:cxn ang="0">
                  <a:pos x="130" y="185"/>
                </a:cxn>
                <a:cxn ang="0">
                  <a:pos x="118" y="157"/>
                </a:cxn>
                <a:cxn ang="0">
                  <a:pos x="105" y="131"/>
                </a:cxn>
                <a:cxn ang="0">
                  <a:pos x="93" y="106"/>
                </a:cxn>
                <a:cxn ang="0">
                  <a:pos x="80" y="84"/>
                </a:cxn>
                <a:cxn ang="0">
                  <a:pos x="65" y="64"/>
                </a:cxn>
                <a:cxn ang="0">
                  <a:pos x="51" y="47"/>
                </a:cxn>
                <a:cxn ang="0">
                  <a:pos x="35" y="35"/>
                </a:cxn>
                <a:cxn ang="0">
                  <a:pos x="18" y="28"/>
                </a:cxn>
                <a:cxn ang="0">
                  <a:pos x="0" y="24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altLang="pl-PL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68792" y="4207013"/>
              <a:ext cx="463561" cy="436938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877" y="290"/>
                </a:cxn>
                <a:cxn ang="0">
                  <a:pos x="874" y="318"/>
                </a:cxn>
                <a:cxn ang="0">
                  <a:pos x="866" y="343"/>
                </a:cxn>
                <a:cxn ang="0">
                  <a:pos x="852" y="367"/>
                </a:cxn>
                <a:cxn ang="0">
                  <a:pos x="834" y="389"/>
                </a:cxn>
                <a:cxn ang="0">
                  <a:pos x="812" y="410"/>
                </a:cxn>
                <a:cxn ang="0">
                  <a:pos x="786" y="430"/>
                </a:cxn>
                <a:cxn ang="0">
                  <a:pos x="756" y="447"/>
                </a:cxn>
                <a:cxn ang="0">
                  <a:pos x="724" y="465"/>
                </a:cxn>
                <a:cxn ang="0">
                  <a:pos x="690" y="482"/>
                </a:cxn>
                <a:cxn ang="0">
                  <a:pos x="654" y="497"/>
                </a:cxn>
                <a:cxn ang="0">
                  <a:pos x="615" y="512"/>
                </a:cxn>
                <a:cxn ang="0">
                  <a:pos x="539" y="541"/>
                </a:cxn>
                <a:cxn ang="0">
                  <a:pos x="499" y="555"/>
                </a:cxn>
                <a:cxn ang="0">
                  <a:pos x="456" y="570"/>
                </a:cxn>
                <a:cxn ang="0">
                  <a:pos x="412" y="585"/>
                </a:cxn>
                <a:cxn ang="0">
                  <a:pos x="368" y="601"/>
                </a:cxn>
                <a:cxn ang="0">
                  <a:pos x="324" y="617"/>
                </a:cxn>
                <a:cxn ang="0">
                  <a:pos x="237" y="652"/>
                </a:cxn>
                <a:cxn ang="0">
                  <a:pos x="195" y="672"/>
                </a:cxn>
                <a:cxn ang="0">
                  <a:pos x="155" y="692"/>
                </a:cxn>
                <a:cxn ang="0">
                  <a:pos x="118" y="714"/>
                </a:cxn>
                <a:cxn ang="0">
                  <a:pos x="83" y="740"/>
                </a:cxn>
                <a:cxn ang="0">
                  <a:pos x="52" y="766"/>
                </a:cxn>
                <a:cxn ang="0">
                  <a:pos x="24" y="795"/>
                </a:cxn>
                <a:cxn ang="0">
                  <a:pos x="0" y="826"/>
                </a:cxn>
                <a:cxn ang="0">
                  <a:pos x="64" y="634"/>
                </a:cxn>
                <a:cxn ang="0">
                  <a:pos x="126" y="441"/>
                </a:cxn>
                <a:cxn ang="0">
                  <a:pos x="138" y="409"/>
                </a:cxn>
                <a:cxn ang="0">
                  <a:pos x="155" y="379"/>
                </a:cxn>
                <a:cxn ang="0">
                  <a:pos x="176" y="354"/>
                </a:cxn>
                <a:cxn ang="0">
                  <a:pos x="200" y="331"/>
                </a:cxn>
                <a:cxn ang="0">
                  <a:pos x="229" y="311"/>
                </a:cxn>
                <a:cxn ang="0">
                  <a:pos x="260" y="293"/>
                </a:cxn>
                <a:cxn ang="0">
                  <a:pos x="294" y="277"/>
                </a:cxn>
                <a:cxn ang="0">
                  <a:pos x="330" y="262"/>
                </a:cxn>
                <a:cxn ang="0">
                  <a:pos x="369" y="249"/>
                </a:cxn>
                <a:cxn ang="0">
                  <a:pos x="410" y="235"/>
                </a:cxn>
                <a:cxn ang="0">
                  <a:pos x="453" y="222"/>
                </a:cxn>
                <a:cxn ang="0">
                  <a:pos x="497" y="210"/>
                </a:cxn>
                <a:cxn ang="0">
                  <a:pos x="542" y="197"/>
                </a:cxn>
                <a:cxn ang="0">
                  <a:pos x="593" y="182"/>
                </a:cxn>
                <a:cxn ang="0">
                  <a:pos x="642" y="167"/>
                </a:cxn>
                <a:cxn ang="0">
                  <a:pos x="686" y="153"/>
                </a:cxn>
                <a:cxn ang="0">
                  <a:pos x="725" y="139"/>
                </a:cxn>
                <a:cxn ang="0">
                  <a:pos x="759" y="124"/>
                </a:cxn>
                <a:cxn ang="0">
                  <a:pos x="790" y="109"/>
                </a:cxn>
                <a:cxn ang="0">
                  <a:pos x="816" y="92"/>
                </a:cxn>
                <a:cxn ang="0">
                  <a:pos x="838" y="73"/>
                </a:cxn>
                <a:cxn ang="0">
                  <a:pos x="856" y="51"/>
                </a:cxn>
                <a:cxn ang="0">
                  <a:pos x="868" y="28"/>
                </a:cxn>
                <a:cxn ang="0">
                  <a:pos x="877" y="0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altLang="pl-PL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5110735" y="4062541"/>
              <a:ext cx="488237" cy="24842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3" y="30"/>
                </a:cxn>
                <a:cxn ang="0">
                  <a:pos x="68" y="26"/>
                </a:cxn>
                <a:cxn ang="0">
                  <a:pos x="103" y="22"/>
                </a:cxn>
                <a:cxn ang="0">
                  <a:pos x="140" y="19"/>
                </a:cxn>
                <a:cxn ang="0">
                  <a:pos x="174" y="15"/>
                </a:cxn>
                <a:cxn ang="0">
                  <a:pos x="208" y="11"/>
                </a:cxn>
                <a:cxn ang="0">
                  <a:pos x="238" y="9"/>
                </a:cxn>
                <a:cxn ang="0">
                  <a:pos x="265" y="5"/>
                </a:cxn>
                <a:cxn ang="0">
                  <a:pos x="288" y="3"/>
                </a:cxn>
                <a:cxn ang="0">
                  <a:pos x="305" y="1"/>
                </a:cxn>
                <a:cxn ang="0">
                  <a:pos x="318" y="0"/>
                </a:cxn>
                <a:cxn ang="0">
                  <a:pos x="348" y="0"/>
                </a:cxn>
                <a:cxn ang="0">
                  <a:pos x="378" y="5"/>
                </a:cxn>
                <a:cxn ang="0">
                  <a:pos x="408" y="17"/>
                </a:cxn>
                <a:cxn ang="0">
                  <a:pos x="435" y="34"/>
                </a:cxn>
                <a:cxn ang="0">
                  <a:pos x="463" y="56"/>
                </a:cxn>
                <a:cxn ang="0">
                  <a:pos x="490" y="81"/>
                </a:cxn>
                <a:cxn ang="0">
                  <a:pos x="516" y="111"/>
                </a:cxn>
                <a:cxn ang="0">
                  <a:pos x="540" y="143"/>
                </a:cxn>
                <a:cxn ang="0">
                  <a:pos x="566" y="178"/>
                </a:cxn>
                <a:cxn ang="0">
                  <a:pos x="589" y="215"/>
                </a:cxn>
                <a:cxn ang="0">
                  <a:pos x="613" y="253"/>
                </a:cxn>
                <a:cxn ang="0">
                  <a:pos x="638" y="289"/>
                </a:cxn>
                <a:cxn ang="0">
                  <a:pos x="667" y="324"/>
                </a:cxn>
                <a:cxn ang="0">
                  <a:pos x="696" y="356"/>
                </a:cxn>
                <a:cxn ang="0">
                  <a:pos x="728" y="384"/>
                </a:cxn>
                <a:cxn ang="0">
                  <a:pos x="762" y="411"/>
                </a:cxn>
                <a:cxn ang="0">
                  <a:pos x="800" y="433"/>
                </a:cxn>
                <a:cxn ang="0">
                  <a:pos x="838" y="450"/>
                </a:cxn>
                <a:cxn ang="0">
                  <a:pos x="879" y="462"/>
                </a:cxn>
                <a:cxn ang="0">
                  <a:pos x="923" y="469"/>
                </a:cxn>
                <a:cxn ang="0">
                  <a:pos x="452" y="469"/>
                </a:cxn>
                <a:cxn ang="0">
                  <a:pos x="420" y="466"/>
                </a:cxn>
                <a:cxn ang="0">
                  <a:pos x="392" y="460"/>
                </a:cxn>
                <a:cxn ang="0">
                  <a:pos x="368" y="450"/>
                </a:cxn>
                <a:cxn ang="0">
                  <a:pos x="347" y="437"/>
                </a:cxn>
                <a:cxn ang="0">
                  <a:pos x="329" y="421"/>
                </a:cxn>
                <a:cxn ang="0">
                  <a:pos x="313" y="403"/>
                </a:cxn>
                <a:cxn ang="0">
                  <a:pos x="299" y="383"/>
                </a:cxn>
                <a:cxn ang="0">
                  <a:pos x="286" y="361"/>
                </a:cxn>
                <a:cxn ang="0">
                  <a:pos x="275" y="338"/>
                </a:cxn>
                <a:cxn ang="0">
                  <a:pos x="253" y="290"/>
                </a:cxn>
                <a:cxn ang="0">
                  <a:pos x="231" y="239"/>
                </a:cxn>
                <a:cxn ang="0">
                  <a:pos x="213" y="204"/>
                </a:cxn>
                <a:cxn ang="0">
                  <a:pos x="193" y="171"/>
                </a:cxn>
                <a:cxn ang="0">
                  <a:pos x="173" y="141"/>
                </a:cxn>
                <a:cxn ang="0">
                  <a:pos x="148" y="112"/>
                </a:cxn>
                <a:cxn ang="0">
                  <a:pos x="123" y="88"/>
                </a:cxn>
                <a:cxn ang="0">
                  <a:pos x="96" y="67"/>
                </a:cxn>
                <a:cxn ang="0">
                  <a:pos x="66" y="50"/>
                </a:cxn>
                <a:cxn ang="0">
                  <a:pos x="34" y="39"/>
                </a:cxn>
                <a:cxn ang="0">
                  <a:pos x="0" y="33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altLang="pl-PL"/>
            </a:p>
          </p:txBody>
        </p:sp>
        <p:sp>
          <p:nvSpPr>
            <p:cNvPr id="11" name="Freeform 13"/>
            <p:cNvSpPr>
              <a:spLocks noEditPoints="1"/>
            </p:cNvSpPr>
            <p:nvPr userDrawn="1"/>
          </p:nvSpPr>
          <p:spPr bwMode="auto">
            <a:xfrm>
              <a:off x="5308145" y="4392008"/>
              <a:ext cx="1290217" cy="227278"/>
            </a:xfrm>
            <a:custGeom>
              <a:avLst/>
              <a:gdLst/>
              <a:ahLst/>
              <a:cxnLst>
                <a:cxn ang="0">
                  <a:pos x="365" y="3"/>
                </a:cxn>
                <a:cxn ang="0">
                  <a:pos x="135" y="427"/>
                </a:cxn>
                <a:cxn ang="0">
                  <a:pos x="556" y="3"/>
                </a:cxn>
                <a:cxn ang="0">
                  <a:pos x="424" y="328"/>
                </a:cxn>
                <a:cxn ang="0">
                  <a:pos x="443" y="254"/>
                </a:cxn>
                <a:cxn ang="0">
                  <a:pos x="824" y="257"/>
                </a:cxn>
                <a:cxn ang="0">
                  <a:pos x="836" y="319"/>
                </a:cxn>
                <a:cxn ang="0">
                  <a:pos x="899" y="358"/>
                </a:cxn>
                <a:cxn ang="0">
                  <a:pos x="974" y="349"/>
                </a:cxn>
                <a:cxn ang="0">
                  <a:pos x="1009" y="310"/>
                </a:cxn>
                <a:cxn ang="0">
                  <a:pos x="1014" y="3"/>
                </a:cxn>
                <a:cxn ang="0">
                  <a:pos x="1100" y="311"/>
                </a:cxn>
                <a:cxn ang="0">
                  <a:pos x="1062" y="386"/>
                </a:cxn>
                <a:cxn ang="0">
                  <a:pos x="955" y="428"/>
                </a:cxn>
                <a:cxn ang="0">
                  <a:pos x="820" y="415"/>
                </a:cxn>
                <a:cxn ang="0">
                  <a:pos x="751" y="355"/>
                </a:cxn>
                <a:cxn ang="0">
                  <a:pos x="734" y="259"/>
                </a:cxn>
                <a:cxn ang="0">
                  <a:pos x="1258" y="427"/>
                </a:cxn>
                <a:cxn ang="0">
                  <a:pos x="1408" y="4"/>
                </a:cxn>
                <a:cxn ang="0">
                  <a:pos x="1499" y="25"/>
                </a:cxn>
                <a:cxn ang="0">
                  <a:pos x="1544" y="83"/>
                </a:cxn>
                <a:cxn ang="0">
                  <a:pos x="1542" y="174"/>
                </a:cxn>
                <a:cxn ang="0">
                  <a:pos x="1488" y="236"/>
                </a:cxn>
                <a:cxn ang="0">
                  <a:pos x="1518" y="276"/>
                </a:cxn>
                <a:cxn ang="0">
                  <a:pos x="1543" y="333"/>
                </a:cxn>
                <a:cxn ang="0">
                  <a:pos x="1551" y="412"/>
                </a:cxn>
                <a:cxn ang="0">
                  <a:pos x="1448" y="394"/>
                </a:cxn>
                <a:cxn ang="0">
                  <a:pos x="1432" y="310"/>
                </a:cxn>
                <a:cxn ang="0">
                  <a:pos x="1383" y="271"/>
                </a:cxn>
                <a:cxn ang="0">
                  <a:pos x="1258" y="190"/>
                </a:cxn>
                <a:cxn ang="0">
                  <a:pos x="1429" y="181"/>
                </a:cxn>
                <a:cxn ang="0">
                  <a:pos x="1450" y="132"/>
                </a:cxn>
                <a:cxn ang="0">
                  <a:pos x="1420" y="82"/>
                </a:cxn>
                <a:cxn ang="0">
                  <a:pos x="1258" y="78"/>
                </a:cxn>
                <a:cxn ang="0">
                  <a:pos x="1862" y="5"/>
                </a:cxn>
                <a:cxn ang="0">
                  <a:pos x="1953" y="48"/>
                </a:cxn>
                <a:cxn ang="0">
                  <a:pos x="2003" y="143"/>
                </a:cxn>
                <a:cxn ang="0">
                  <a:pos x="2006" y="282"/>
                </a:cxn>
                <a:cxn ang="0">
                  <a:pos x="1954" y="381"/>
                </a:cxn>
                <a:cxn ang="0">
                  <a:pos x="1844" y="427"/>
                </a:cxn>
                <a:cxn ang="0">
                  <a:pos x="1712" y="415"/>
                </a:cxn>
                <a:cxn ang="0">
                  <a:pos x="1629" y="355"/>
                </a:cxn>
                <a:cxn ang="0">
                  <a:pos x="1593" y="250"/>
                </a:cxn>
                <a:cxn ang="0">
                  <a:pos x="1607" y="113"/>
                </a:cxn>
                <a:cxn ang="0">
                  <a:pos x="1674" y="28"/>
                </a:cxn>
                <a:cxn ang="0">
                  <a:pos x="1802" y="0"/>
                </a:cxn>
                <a:cxn ang="0">
                  <a:pos x="1740" y="87"/>
                </a:cxn>
                <a:cxn ang="0">
                  <a:pos x="1697" y="154"/>
                </a:cxn>
                <a:cxn ang="0">
                  <a:pos x="1699" y="279"/>
                </a:cxn>
                <a:cxn ang="0">
                  <a:pos x="1752" y="349"/>
                </a:cxn>
                <a:cxn ang="0">
                  <a:pos x="1851" y="349"/>
                </a:cxn>
                <a:cxn ang="0">
                  <a:pos x="1905" y="279"/>
                </a:cxn>
                <a:cxn ang="0">
                  <a:pos x="1906" y="157"/>
                </a:cxn>
                <a:cxn ang="0">
                  <a:pos x="1864" y="87"/>
                </a:cxn>
                <a:cxn ang="0">
                  <a:pos x="2155" y="116"/>
                </a:cxn>
                <a:cxn ang="0">
                  <a:pos x="2184" y="3"/>
                </a:cxn>
                <a:cxn ang="0">
                  <a:pos x="2439" y="427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altLang="pl-PL"/>
            </a:p>
          </p:txBody>
        </p:sp>
        <p:sp>
          <p:nvSpPr>
            <p:cNvPr id="12" name="Freeform 14"/>
            <p:cNvSpPr>
              <a:spLocks noEditPoints="1"/>
            </p:cNvSpPr>
            <p:nvPr userDrawn="1"/>
          </p:nvSpPr>
          <p:spPr bwMode="auto">
            <a:xfrm>
              <a:off x="5380411" y="4675665"/>
              <a:ext cx="1217952" cy="98664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37" y="95"/>
                </a:cxn>
                <a:cxn ang="0">
                  <a:pos x="29" y="95"/>
                </a:cxn>
                <a:cxn ang="0">
                  <a:pos x="115" y="59"/>
                </a:cxn>
                <a:cxn ang="0">
                  <a:pos x="29" y="95"/>
                </a:cxn>
                <a:cxn ang="0">
                  <a:pos x="342" y="69"/>
                </a:cxn>
                <a:cxn ang="0">
                  <a:pos x="291" y="182"/>
                </a:cxn>
                <a:cxn ang="0">
                  <a:pos x="177" y="149"/>
                </a:cxn>
                <a:cxn ang="0">
                  <a:pos x="186" y="26"/>
                </a:cxn>
                <a:cxn ang="0">
                  <a:pos x="224" y="29"/>
                </a:cxn>
                <a:cxn ang="0">
                  <a:pos x="202" y="131"/>
                </a:cxn>
                <a:cxn ang="0">
                  <a:pos x="287" y="158"/>
                </a:cxn>
                <a:cxn ang="0">
                  <a:pos x="308" y="57"/>
                </a:cxn>
                <a:cxn ang="0">
                  <a:pos x="399" y="2"/>
                </a:cxn>
                <a:cxn ang="0">
                  <a:pos x="418" y="157"/>
                </a:cxn>
                <a:cxn ang="0">
                  <a:pos x="408" y="181"/>
                </a:cxn>
                <a:cxn ang="0">
                  <a:pos x="371" y="2"/>
                </a:cxn>
                <a:cxn ang="0">
                  <a:pos x="630" y="143"/>
                </a:cxn>
                <a:cxn ang="0">
                  <a:pos x="572" y="105"/>
                </a:cxn>
                <a:cxn ang="0">
                  <a:pos x="509" y="40"/>
                </a:cxn>
                <a:cxn ang="0">
                  <a:pos x="578" y="2"/>
                </a:cxn>
                <a:cxn ang="0">
                  <a:pos x="543" y="36"/>
                </a:cxn>
                <a:cxn ang="0">
                  <a:pos x="565" y="78"/>
                </a:cxn>
                <a:cxn ang="0">
                  <a:pos x="652" y="96"/>
                </a:cxn>
                <a:cxn ang="0">
                  <a:pos x="637" y="179"/>
                </a:cxn>
                <a:cxn ang="0">
                  <a:pos x="718" y="185"/>
                </a:cxn>
                <a:cxn ang="0">
                  <a:pos x="749" y="91"/>
                </a:cxn>
                <a:cxn ang="0">
                  <a:pos x="1045" y="185"/>
                </a:cxn>
                <a:cxn ang="0">
                  <a:pos x="917" y="114"/>
                </a:cxn>
                <a:cxn ang="0">
                  <a:pos x="1207" y="27"/>
                </a:cxn>
                <a:cxn ang="0">
                  <a:pos x="1173" y="81"/>
                </a:cxn>
                <a:cxn ang="0">
                  <a:pos x="1199" y="157"/>
                </a:cxn>
                <a:cxn ang="0">
                  <a:pos x="1185" y="180"/>
                </a:cxn>
                <a:cxn ang="0">
                  <a:pos x="1142" y="76"/>
                </a:cxn>
                <a:cxn ang="0">
                  <a:pos x="1211" y="3"/>
                </a:cxn>
                <a:cxn ang="0">
                  <a:pos x="1354" y="2"/>
                </a:cxn>
                <a:cxn ang="0">
                  <a:pos x="1651" y="2"/>
                </a:cxn>
                <a:cxn ang="0">
                  <a:pos x="1553" y="42"/>
                </a:cxn>
                <a:cxn ang="0">
                  <a:pos x="1544" y="123"/>
                </a:cxn>
                <a:cxn ang="0">
                  <a:pos x="1651" y="185"/>
                </a:cxn>
                <a:cxn ang="0">
                  <a:pos x="1515" y="139"/>
                </a:cxn>
                <a:cxn ang="0">
                  <a:pos x="1538" y="19"/>
                </a:cxn>
                <a:cxn ang="0">
                  <a:pos x="1717" y="185"/>
                </a:cxn>
                <a:cxn ang="0">
                  <a:pos x="1830" y="19"/>
                </a:cxn>
                <a:cxn ang="0">
                  <a:pos x="1817" y="96"/>
                </a:cxn>
                <a:cxn ang="0">
                  <a:pos x="1839" y="171"/>
                </a:cxn>
                <a:cxn ang="0">
                  <a:pos x="1810" y="173"/>
                </a:cxn>
                <a:cxn ang="0">
                  <a:pos x="1746" y="107"/>
                </a:cxn>
                <a:cxn ang="0">
                  <a:pos x="1806" y="72"/>
                </a:cxn>
                <a:cxn ang="0">
                  <a:pos x="1783" y="25"/>
                </a:cxn>
                <a:cxn ang="0">
                  <a:pos x="1925" y="183"/>
                </a:cxn>
                <a:cxn ang="0">
                  <a:pos x="1867" y="114"/>
                </a:cxn>
                <a:cxn ang="0">
                  <a:pos x="1911" y="8"/>
                </a:cxn>
                <a:cxn ang="0">
                  <a:pos x="1945" y="26"/>
                </a:cxn>
                <a:cxn ang="0">
                  <a:pos x="1897" y="71"/>
                </a:cxn>
                <a:cxn ang="0">
                  <a:pos x="1926" y="158"/>
                </a:cxn>
                <a:cxn ang="0">
                  <a:pos x="1938" y="80"/>
                </a:cxn>
                <a:cxn ang="0">
                  <a:pos x="2193" y="2"/>
                </a:cxn>
                <a:cxn ang="0">
                  <a:pos x="2117" y="185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altLang="pl-PL"/>
            </a:p>
          </p:txBody>
        </p:sp>
      </p:grp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147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14375" y="1340768"/>
            <a:ext cx="3781426" cy="4680520"/>
          </a:xfrm>
        </p:spPr>
        <p:txBody>
          <a:bodyPr/>
          <a:lstStyle>
            <a:lvl1pPr marL="457200" indent="-457200">
              <a:buClr>
                <a:srgbClr val="E2007A"/>
              </a:buClr>
              <a:buFont typeface="Arial" panose="020B0604020202020204" pitchFamily="34" charset="0"/>
              <a:buChar char="•"/>
              <a:defRPr/>
            </a:lvl1pPr>
            <a:lvl2pPr marL="800100" indent="-342900">
              <a:buClr>
                <a:srgbClr val="E2007A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rgbClr val="E2007A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rgbClr val="E2007A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rgbClr val="E2007A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3867150" cy="4680520"/>
          </a:xfrm>
        </p:spPr>
        <p:txBody>
          <a:bodyPr/>
          <a:lstStyle>
            <a:lvl1pPr>
              <a:buClr>
                <a:srgbClr val="E2007A"/>
              </a:buClr>
              <a:defRPr/>
            </a:lvl1pPr>
            <a:lvl2pPr>
              <a:buClr>
                <a:srgbClr val="E2007A"/>
              </a:buClr>
              <a:defRPr/>
            </a:lvl2pPr>
            <a:lvl3pPr>
              <a:buClr>
                <a:srgbClr val="E2007A"/>
              </a:buClr>
              <a:defRPr/>
            </a:lvl3pPr>
            <a:lvl4pPr>
              <a:buClr>
                <a:srgbClr val="E2007A"/>
              </a:buClr>
              <a:defRPr/>
            </a:lvl4pPr>
            <a:lvl5pPr>
              <a:buClr>
                <a:srgbClr val="E2007A"/>
              </a:buClr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446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obiek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75" y="1340768"/>
            <a:ext cx="5103034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1" name="Symbol zastępczy zawartości 4"/>
          <p:cNvSpPr>
            <a:spLocks noGrp="1"/>
          </p:cNvSpPr>
          <p:nvPr>
            <p:ph sz="quarter" idx="14"/>
          </p:nvPr>
        </p:nvSpPr>
        <p:spPr>
          <a:xfrm>
            <a:off x="5961424" y="1341438"/>
            <a:ext cx="2858726" cy="45275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8684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724129" y="1340768"/>
            <a:ext cx="2952328" cy="452822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1" name="Symbol zastępczy wykresu 5"/>
          <p:cNvSpPr>
            <a:spLocks noGrp="1"/>
          </p:cNvSpPr>
          <p:nvPr>
            <p:ph type="chart" sz="quarter" idx="13"/>
          </p:nvPr>
        </p:nvSpPr>
        <p:spPr>
          <a:xfrm>
            <a:off x="714376" y="1340770"/>
            <a:ext cx="4852988" cy="4528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850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14376" y="1340768"/>
            <a:ext cx="8178105" cy="468062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109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a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77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wartość dowol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714375" y="476252"/>
            <a:ext cx="7818438" cy="56165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628650" y="6525344"/>
            <a:ext cx="1783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2"/>
                </a:solidFill>
              </a:rPr>
              <a:t>Miasto, </a:t>
            </a:r>
            <a:fld id="{AD81EC0F-094B-4C97-9EFE-437DF3C9C71D}" type="datetime1">
              <a:rPr lang="pl-PL" sz="1200" smtClean="0">
                <a:solidFill>
                  <a:schemeClr val="tx2"/>
                </a:solidFill>
              </a:rPr>
              <a:t>2016-05-16</a:t>
            </a:fld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9" name="pole tekstowe 8"/>
          <p:cNvSpPr txBox="1"/>
          <p:nvPr userDrawn="1"/>
        </p:nvSpPr>
        <p:spPr>
          <a:xfrm>
            <a:off x="2555776" y="6525344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2"/>
                </a:solidFill>
              </a:rPr>
              <a:t>Tytuł prezentacji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6931485" y="6525344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 smtClean="0">
                <a:solidFill>
                  <a:schemeClr val="tx2"/>
                </a:solidFill>
              </a:rPr>
              <a:t>Imię</a:t>
            </a:r>
            <a:r>
              <a:rPr lang="pl-PL" sz="1200" baseline="0" dirty="0" smtClean="0">
                <a:solidFill>
                  <a:schemeClr val="tx2"/>
                </a:solidFill>
              </a:rPr>
              <a:t> i Nazwisko Autora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 flipV="1">
            <a:off x="712800" y="6429600"/>
            <a:ext cx="8178105" cy="45719"/>
          </a:xfrm>
          <a:prstGeom prst="rect">
            <a:avLst/>
          </a:prstGeom>
          <a:solidFill>
            <a:srgbClr val="E20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6799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zysta str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231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ytuł i zawartość"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28184" y="6356352"/>
            <a:ext cx="2448272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AD0040"/>
                </a:solidFill>
              </a:defRPr>
            </a:lvl1pPr>
          </a:lstStyle>
          <a:p>
            <a:r>
              <a:rPr lang="pl-PL" smtClean="0"/>
              <a:t>Kraków, 18 listopada 2011 r.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2264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D0040"/>
                </a:solidFill>
              </a:defRPr>
            </a:lvl1pPr>
          </a:lstStyle>
          <a:p>
            <a:r>
              <a:rPr lang="pl-PL" smtClean="0"/>
              <a:t>Strategia Rozwoju Obszaru Sprzdaży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3491880" y="635635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AD0040"/>
                </a:solidFill>
              </a:defRPr>
            </a:lvl1pPr>
          </a:lstStyle>
          <a:p>
            <a:fld id="{7BFD27C2-2234-41D4-9087-0478DCD204C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1" y="476250"/>
            <a:ext cx="357188" cy="717550"/>
          </a:xfrm>
          <a:prstGeom prst="rect">
            <a:avLst/>
          </a:prstGeom>
          <a:solidFill>
            <a:srgbClr val="AD0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a 20"/>
          <p:cNvGrpSpPr>
            <a:grpSpLocks/>
          </p:cNvGrpSpPr>
          <p:nvPr userDrawn="1"/>
        </p:nvGrpSpPr>
        <p:grpSpPr bwMode="auto">
          <a:xfrm>
            <a:off x="7061201" y="354015"/>
            <a:ext cx="1654175" cy="788987"/>
            <a:chOff x="4689475" y="3868738"/>
            <a:chExt cx="1917700" cy="914400"/>
          </a:xfrm>
        </p:grpSpPr>
        <p:sp>
          <p:nvSpPr>
            <p:cNvPr id="9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 sz="1350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914004" y="3876097"/>
              <a:ext cx="318390" cy="320132"/>
            </a:xfrm>
            <a:custGeom>
              <a:avLst/>
              <a:gdLst>
                <a:gd name="T0" fmla="*/ 2147483647 w 601"/>
                <a:gd name="T1" fmla="*/ 0 h 601"/>
                <a:gd name="T2" fmla="*/ 2147483647 w 601"/>
                <a:gd name="T3" fmla="*/ 2147483647 h 601"/>
                <a:gd name="T4" fmla="*/ 2147483647 w 601"/>
                <a:gd name="T5" fmla="*/ 2147483647 h 601"/>
                <a:gd name="T6" fmla="*/ 2147483647 w 601"/>
                <a:gd name="T7" fmla="*/ 2147483647 h 601"/>
                <a:gd name="T8" fmla="*/ 2147483647 w 601"/>
                <a:gd name="T9" fmla="*/ 2147483647 h 601"/>
                <a:gd name="T10" fmla="*/ 2147483647 w 601"/>
                <a:gd name="T11" fmla="*/ 2147483647 h 601"/>
                <a:gd name="T12" fmla="*/ 2147483647 w 601"/>
                <a:gd name="T13" fmla="*/ 2147483647 h 601"/>
                <a:gd name="T14" fmla="*/ 2147483647 w 601"/>
                <a:gd name="T15" fmla="*/ 2147483647 h 601"/>
                <a:gd name="T16" fmla="*/ 2147483647 w 601"/>
                <a:gd name="T17" fmla="*/ 2147483647 h 601"/>
                <a:gd name="T18" fmla="*/ 2147483647 w 601"/>
                <a:gd name="T19" fmla="*/ 2147483647 h 601"/>
                <a:gd name="T20" fmla="*/ 2147483647 w 601"/>
                <a:gd name="T21" fmla="*/ 2147483647 h 601"/>
                <a:gd name="T22" fmla="*/ 2147483647 w 601"/>
                <a:gd name="T23" fmla="*/ 2147483647 h 601"/>
                <a:gd name="T24" fmla="*/ 2147483647 w 601"/>
                <a:gd name="T25" fmla="*/ 2147483647 h 601"/>
                <a:gd name="T26" fmla="*/ 2147483647 w 601"/>
                <a:gd name="T27" fmla="*/ 2147483647 h 601"/>
                <a:gd name="T28" fmla="*/ 2147483647 w 601"/>
                <a:gd name="T29" fmla="*/ 2147483647 h 601"/>
                <a:gd name="T30" fmla="*/ 2147483647 w 601"/>
                <a:gd name="T31" fmla="*/ 2147483647 h 601"/>
                <a:gd name="T32" fmla="*/ 2147483647 w 601"/>
                <a:gd name="T33" fmla="*/ 2147483647 h 601"/>
                <a:gd name="T34" fmla="*/ 2147483647 w 601"/>
                <a:gd name="T35" fmla="*/ 2147483647 h 601"/>
                <a:gd name="T36" fmla="*/ 2147483647 w 601"/>
                <a:gd name="T37" fmla="*/ 2147483647 h 601"/>
                <a:gd name="T38" fmla="*/ 2147483647 w 601"/>
                <a:gd name="T39" fmla="*/ 2147483647 h 601"/>
                <a:gd name="T40" fmla="*/ 2147483647 w 601"/>
                <a:gd name="T41" fmla="*/ 2147483647 h 601"/>
                <a:gd name="T42" fmla="*/ 2147483647 w 601"/>
                <a:gd name="T43" fmla="*/ 2147483647 h 601"/>
                <a:gd name="T44" fmla="*/ 0 w 601"/>
                <a:gd name="T45" fmla="*/ 2147483647 h 601"/>
                <a:gd name="T46" fmla="*/ 2147483647 w 601"/>
                <a:gd name="T47" fmla="*/ 2147483647 h 601"/>
                <a:gd name="T48" fmla="*/ 2147483647 w 601"/>
                <a:gd name="T49" fmla="*/ 2147483647 h 601"/>
                <a:gd name="T50" fmla="*/ 2147483647 w 601"/>
                <a:gd name="T51" fmla="*/ 2147483647 h 601"/>
                <a:gd name="T52" fmla="*/ 2147483647 w 601"/>
                <a:gd name="T53" fmla="*/ 2147483647 h 601"/>
                <a:gd name="T54" fmla="*/ 2147483647 w 601"/>
                <a:gd name="T55" fmla="*/ 2147483647 h 601"/>
                <a:gd name="T56" fmla="*/ 2147483647 w 601"/>
                <a:gd name="T57" fmla="*/ 2147483647 h 601"/>
                <a:gd name="T58" fmla="*/ 2147483647 w 601"/>
                <a:gd name="T59" fmla="*/ 2147483647 h 601"/>
                <a:gd name="T60" fmla="*/ 2147483647 w 601"/>
                <a:gd name="T61" fmla="*/ 2147483647 h 601"/>
                <a:gd name="T62" fmla="*/ 2147483647 w 601"/>
                <a:gd name="T63" fmla="*/ 2147483647 h 601"/>
                <a:gd name="T64" fmla="*/ 2147483647 w 601"/>
                <a:gd name="T65" fmla="*/ 2147483647 h 601"/>
                <a:gd name="T66" fmla="*/ 2147483647 w 601"/>
                <a:gd name="T67" fmla="*/ 2147483647 h 601"/>
                <a:gd name="T68" fmla="*/ 2147483647 w 601"/>
                <a:gd name="T69" fmla="*/ 2147483647 h 601"/>
                <a:gd name="T70" fmla="*/ 2147483647 w 601"/>
                <a:gd name="T71" fmla="*/ 2147483647 h 601"/>
                <a:gd name="T72" fmla="*/ 2147483647 w 601"/>
                <a:gd name="T73" fmla="*/ 2147483647 h 601"/>
                <a:gd name="T74" fmla="*/ 2147483647 w 601"/>
                <a:gd name="T75" fmla="*/ 2147483647 h 601"/>
                <a:gd name="T76" fmla="*/ 2147483647 w 601"/>
                <a:gd name="T77" fmla="*/ 2147483647 h 601"/>
                <a:gd name="T78" fmla="*/ 2147483647 w 601"/>
                <a:gd name="T79" fmla="*/ 2147483647 h 601"/>
                <a:gd name="T80" fmla="*/ 2147483647 w 601"/>
                <a:gd name="T81" fmla="*/ 2147483647 h 601"/>
                <a:gd name="T82" fmla="*/ 2147483647 w 601"/>
                <a:gd name="T83" fmla="*/ 2147483647 h 601"/>
                <a:gd name="T84" fmla="*/ 2147483647 w 601"/>
                <a:gd name="T85" fmla="*/ 2147483647 h 601"/>
                <a:gd name="T86" fmla="*/ 2147483647 w 601"/>
                <a:gd name="T87" fmla="*/ 2147483647 h 601"/>
                <a:gd name="T88" fmla="*/ 2147483647 w 601"/>
                <a:gd name="T89" fmla="*/ 2147483647 h 601"/>
                <a:gd name="T90" fmla="*/ 2147483647 w 601"/>
                <a:gd name="T91" fmla="*/ 0 h 6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350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693156" y="4111597"/>
              <a:ext cx="336794" cy="200542"/>
            </a:xfrm>
            <a:custGeom>
              <a:avLst/>
              <a:gdLst>
                <a:gd name="T0" fmla="*/ 0 w 635"/>
                <a:gd name="T1" fmla="*/ 2147483647 h 377"/>
                <a:gd name="T2" fmla="*/ 2147483647 w 635"/>
                <a:gd name="T3" fmla="*/ 2147483647 h 377"/>
                <a:gd name="T4" fmla="*/ 2147483647 w 635"/>
                <a:gd name="T5" fmla="*/ 2147483647 h 377"/>
                <a:gd name="T6" fmla="*/ 2147483647 w 635"/>
                <a:gd name="T7" fmla="*/ 2147483647 h 377"/>
                <a:gd name="T8" fmla="*/ 2147483647 w 635"/>
                <a:gd name="T9" fmla="*/ 2147483647 h 377"/>
                <a:gd name="T10" fmla="*/ 2147483647 w 635"/>
                <a:gd name="T11" fmla="*/ 2147483647 h 377"/>
                <a:gd name="T12" fmla="*/ 2147483647 w 635"/>
                <a:gd name="T13" fmla="*/ 2147483647 h 377"/>
                <a:gd name="T14" fmla="*/ 2147483647 w 635"/>
                <a:gd name="T15" fmla="*/ 2147483647 h 377"/>
                <a:gd name="T16" fmla="*/ 2147483647 w 635"/>
                <a:gd name="T17" fmla="*/ 2147483647 h 377"/>
                <a:gd name="T18" fmla="*/ 2147483647 w 635"/>
                <a:gd name="T19" fmla="*/ 0 h 377"/>
                <a:gd name="T20" fmla="*/ 2147483647 w 635"/>
                <a:gd name="T21" fmla="*/ 0 h 377"/>
                <a:gd name="T22" fmla="*/ 2147483647 w 635"/>
                <a:gd name="T23" fmla="*/ 2147483647 h 377"/>
                <a:gd name="T24" fmla="*/ 2147483647 w 635"/>
                <a:gd name="T25" fmla="*/ 2147483647 h 377"/>
                <a:gd name="T26" fmla="*/ 2147483647 w 635"/>
                <a:gd name="T27" fmla="*/ 2147483647 h 377"/>
                <a:gd name="T28" fmla="*/ 2147483647 w 635"/>
                <a:gd name="T29" fmla="*/ 2147483647 h 377"/>
                <a:gd name="T30" fmla="*/ 2147483647 w 635"/>
                <a:gd name="T31" fmla="*/ 2147483647 h 377"/>
                <a:gd name="T32" fmla="*/ 2147483647 w 635"/>
                <a:gd name="T33" fmla="*/ 2147483647 h 377"/>
                <a:gd name="T34" fmla="*/ 2147483647 w 635"/>
                <a:gd name="T35" fmla="*/ 2147483647 h 377"/>
                <a:gd name="T36" fmla="*/ 2147483647 w 635"/>
                <a:gd name="T37" fmla="*/ 2147483647 h 377"/>
                <a:gd name="T38" fmla="*/ 2147483647 w 635"/>
                <a:gd name="T39" fmla="*/ 2147483647 h 377"/>
                <a:gd name="T40" fmla="*/ 2147483647 w 635"/>
                <a:gd name="T41" fmla="*/ 2147483647 h 377"/>
                <a:gd name="T42" fmla="*/ 2147483647 w 635"/>
                <a:gd name="T43" fmla="*/ 2147483647 h 377"/>
                <a:gd name="T44" fmla="*/ 2147483647 w 635"/>
                <a:gd name="T45" fmla="*/ 2147483647 h 377"/>
                <a:gd name="T46" fmla="*/ 2147483647 w 635"/>
                <a:gd name="T47" fmla="*/ 2147483647 h 377"/>
                <a:gd name="T48" fmla="*/ 2147483647 w 635"/>
                <a:gd name="T49" fmla="*/ 2147483647 h 377"/>
                <a:gd name="T50" fmla="*/ 2147483647 w 635"/>
                <a:gd name="T51" fmla="*/ 2147483647 h 377"/>
                <a:gd name="T52" fmla="*/ 2147483647 w 635"/>
                <a:gd name="T53" fmla="*/ 2147483647 h 377"/>
                <a:gd name="T54" fmla="*/ 2147483647 w 635"/>
                <a:gd name="T55" fmla="*/ 2147483647 h 377"/>
                <a:gd name="T56" fmla="*/ 2147483647 w 635"/>
                <a:gd name="T57" fmla="*/ 2147483647 h 377"/>
                <a:gd name="T58" fmla="*/ 2147483647 w 635"/>
                <a:gd name="T59" fmla="*/ 2147483647 h 377"/>
                <a:gd name="T60" fmla="*/ 2147483647 w 635"/>
                <a:gd name="T61" fmla="*/ 2147483647 h 377"/>
                <a:gd name="T62" fmla="*/ 2147483647 w 635"/>
                <a:gd name="T63" fmla="*/ 2147483647 h 377"/>
                <a:gd name="T64" fmla="*/ 2147483647 w 635"/>
                <a:gd name="T65" fmla="*/ 2147483647 h 377"/>
                <a:gd name="T66" fmla="*/ 2147483647 w 635"/>
                <a:gd name="T67" fmla="*/ 2147483647 h 377"/>
                <a:gd name="T68" fmla="*/ 2147483647 w 635"/>
                <a:gd name="T69" fmla="*/ 2147483647 h 377"/>
                <a:gd name="T70" fmla="*/ 2147483647 w 635"/>
                <a:gd name="T71" fmla="*/ 2147483647 h 377"/>
                <a:gd name="T72" fmla="*/ 2147483647 w 635"/>
                <a:gd name="T73" fmla="*/ 2147483647 h 377"/>
                <a:gd name="T74" fmla="*/ 2147483647 w 635"/>
                <a:gd name="T75" fmla="*/ 2147483647 h 377"/>
                <a:gd name="T76" fmla="*/ 2147483647 w 635"/>
                <a:gd name="T77" fmla="*/ 2147483647 h 377"/>
                <a:gd name="T78" fmla="*/ 2147483647 w 635"/>
                <a:gd name="T79" fmla="*/ 2147483647 h 377"/>
                <a:gd name="T80" fmla="*/ 2147483647 w 635"/>
                <a:gd name="T81" fmla="*/ 2147483647 h 377"/>
                <a:gd name="T82" fmla="*/ 2147483647 w 635"/>
                <a:gd name="T83" fmla="*/ 2147483647 h 377"/>
                <a:gd name="T84" fmla="*/ 2147483647 w 635"/>
                <a:gd name="T85" fmla="*/ 2147483647 h 377"/>
                <a:gd name="T86" fmla="*/ 2147483647 w 635"/>
                <a:gd name="T87" fmla="*/ 2147483647 h 377"/>
                <a:gd name="T88" fmla="*/ 2147483647 w 635"/>
                <a:gd name="T89" fmla="*/ 2147483647 h 377"/>
                <a:gd name="T90" fmla="*/ 2147483647 w 635"/>
                <a:gd name="T91" fmla="*/ 2147483647 h 377"/>
                <a:gd name="T92" fmla="*/ 2147483647 w 635"/>
                <a:gd name="T93" fmla="*/ 2147483647 h 377"/>
                <a:gd name="T94" fmla="*/ 2147483647 w 635"/>
                <a:gd name="T95" fmla="*/ 2147483647 h 377"/>
                <a:gd name="T96" fmla="*/ 0 w 635"/>
                <a:gd name="T97" fmla="*/ 2147483647 h 3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350" dirty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4768613" y="4207269"/>
              <a:ext cx="463782" cy="436042"/>
            </a:xfrm>
            <a:custGeom>
              <a:avLst/>
              <a:gdLst>
                <a:gd name="T0" fmla="*/ 2147483647 w 877"/>
                <a:gd name="T1" fmla="*/ 0 h 826"/>
                <a:gd name="T2" fmla="*/ 2147483647 w 877"/>
                <a:gd name="T3" fmla="*/ 2147483647 h 826"/>
                <a:gd name="T4" fmla="*/ 2147483647 w 877"/>
                <a:gd name="T5" fmla="*/ 2147483647 h 826"/>
                <a:gd name="T6" fmla="*/ 2147483647 w 877"/>
                <a:gd name="T7" fmla="*/ 2147483647 h 826"/>
                <a:gd name="T8" fmla="*/ 2147483647 w 877"/>
                <a:gd name="T9" fmla="*/ 2147483647 h 826"/>
                <a:gd name="T10" fmla="*/ 2147483647 w 877"/>
                <a:gd name="T11" fmla="*/ 2147483647 h 826"/>
                <a:gd name="T12" fmla="*/ 2147483647 w 877"/>
                <a:gd name="T13" fmla="*/ 2147483647 h 826"/>
                <a:gd name="T14" fmla="*/ 2147483647 w 877"/>
                <a:gd name="T15" fmla="*/ 2147483647 h 826"/>
                <a:gd name="T16" fmla="*/ 2147483647 w 877"/>
                <a:gd name="T17" fmla="*/ 2147483647 h 826"/>
                <a:gd name="T18" fmla="*/ 2147483647 w 877"/>
                <a:gd name="T19" fmla="*/ 2147483647 h 826"/>
                <a:gd name="T20" fmla="*/ 2147483647 w 877"/>
                <a:gd name="T21" fmla="*/ 2147483647 h 826"/>
                <a:gd name="T22" fmla="*/ 2147483647 w 877"/>
                <a:gd name="T23" fmla="*/ 2147483647 h 826"/>
                <a:gd name="T24" fmla="*/ 2147483647 w 877"/>
                <a:gd name="T25" fmla="*/ 2147483647 h 826"/>
                <a:gd name="T26" fmla="*/ 2147483647 w 877"/>
                <a:gd name="T27" fmla="*/ 2147483647 h 826"/>
                <a:gd name="T28" fmla="*/ 2147483647 w 877"/>
                <a:gd name="T29" fmla="*/ 2147483647 h 826"/>
                <a:gd name="T30" fmla="*/ 2147483647 w 877"/>
                <a:gd name="T31" fmla="*/ 2147483647 h 826"/>
                <a:gd name="T32" fmla="*/ 2147483647 w 877"/>
                <a:gd name="T33" fmla="*/ 2147483647 h 826"/>
                <a:gd name="T34" fmla="*/ 2147483647 w 877"/>
                <a:gd name="T35" fmla="*/ 2147483647 h 826"/>
                <a:gd name="T36" fmla="*/ 2147483647 w 877"/>
                <a:gd name="T37" fmla="*/ 2147483647 h 826"/>
                <a:gd name="T38" fmla="*/ 2147483647 w 877"/>
                <a:gd name="T39" fmla="*/ 2147483647 h 826"/>
                <a:gd name="T40" fmla="*/ 2147483647 w 877"/>
                <a:gd name="T41" fmla="*/ 2147483647 h 826"/>
                <a:gd name="T42" fmla="*/ 2147483647 w 877"/>
                <a:gd name="T43" fmla="*/ 2147483647 h 826"/>
                <a:gd name="T44" fmla="*/ 2147483647 w 877"/>
                <a:gd name="T45" fmla="*/ 2147483647 h 826"/>
                <a:gd name="T46" fmla="*/ 2147483647 w 877"/>
                <a:gd name="T47" fmla="*/ 2147483647 h 826"/>
                <a:gd name="T48" fmla="*/ 2147483647 w 877"/>
                <a:gd name="T49" fmla="*/ 2147483647 h 826"/>
                <a:gd name="T50" fmla="*/ 2147483647 w 877"/>
                <a:gd name="T51" fmla="*/ 2147483647 h 826"/>
                <a:gd name="T52" fmla="*/ 0 w 877"/>
                <a:gd name="T53" fmla="*/ 2147483647 h 826"/>
                <a:gd name="T54" fmla="*/ 2147483647 w 877"/>
                <a:gd name="T55" fmla="*/ 2147483647 h 826"/>
                <a:gd name="T56" fmla="*/ 2147483647 w 877"/>
                <a:gd name="T57" fmla="*/ 2147483647 h 826"/>
                <a:gd name="T58" fmla="*/ 2147483647 w 877"/>
                <a:gd name="T59" fmla="*/ 2147483647 h 826"/>
                <a:gd name="T60" fmla="*/ 2147483647 w 877"/>
                <a:gd name="T61" fmla="*/ 2147483647 h 826"/>
                <a:gd name="T62" fmla="*/ 2147483647 w 877"/>
                <a:gd name="T63" fmla="*/ 2147483647 h 826"/>
                <a:gd name="T64" fmla="*/ 2147483647 w 877"/>
                <a:gd name="T65" fmla="*/ 2147483647 h 826"/>
                <a:gd name="T66" fmla="*/ 2147483647 w 877"/>
                <a:gd name="T67" fmla="*/ 2147483647 h 826"/>
                <a:gd name="T68" fmla="*/ 2147483647 w 877"/>
                <a:gd name="T69" fmla="*/ 2147483647 h 826"/>
                <a:gd name="T70" fmla="*/ 2147483647 w 877"/>
                <a:gd name="T71" fmla="*/ 2147483647 h 826"/>
                <a:gd name="T72" fmla="*/ 2147483647 w 877"/>
                <a:gd name="T73" fmla="*/ 2147483647 h 826"/>
                <a:gd name="T74" fmla="*/ 2147483647 w 877"/>
                <a:gd name="T75" fmla="*/ 2147483647 h 826"/>
                <a:gd name="T76" fmla="*/ 2147483647 w 877"/>
                <a:gd name="T77" fmla="*/ 2147483647 h 826"/>
                <a:gd name="T78" fmla="*/ 2147483647 w 877"/>
                <a:gd name="T79" fmla="*/ 2147483647 h 826"/>
                <a:gd name="T80" fmla="*/ 2147483647 w 877"/>
                <a:gd name="T81" fmla="*/ 2147483647 h 826"/>
                <a:gd name="T82" fmla="*/ 2147483647 w 877"/>
                <a:gd name="T83" fmla="*/ 2147483647 h 826"/>
                <a:gd name="T84" fmla="*/ 2147483647 w 877"/>
                <a:gd name="T85" fmla="*/ 2147483647 h 826"/>
                <a:gd name="T86" fmla="*/ 2147483647 w 877"/>
                <a:gd name="T87" fmla="*/ 2147483647 h 826"/>
                <a:gd name="T88" fmla="*/ 2147483647 w 877"/>
                <a:gd name="T89" fmla="*/ 2147483647 h 826"/>
                <a:gd name="T90" fmla="*/ 2147483647 w 877"/>
                <a:gd name="T91" fmla="*/ 2147483647 h 826"/>
                <a:gd name="T92" fmla="*/ 2147483647 w 877"/>
                <a:gd name="T93" fmla="*/ 2147483647 h 826"/>
                <a:gd name="T94" fmla="*/ 2147483647 w 877"/>
                <a:gd name="T95" fmla="*/ 2147483647 h 826"/>
                <a:gd name="T96" fmla="*/ 2147483647 w 877"/>
                <a:gd name="T97" fmla="*/ 2147483647 h 826"/>
                <a:gd name="T98" fmla="*/ 2147483647 w 877"/>
                <a:gd name="T99" fmla="*/ 2147483647 h 826"/>
                <a:gd name="T100" fmla="*/ 2147483647 w 877"/>
                <a:gd name="T101" fmla="*/ 2147483647 h 826"/>
                <a:gd name="T102" fmla="*/ 2147483647 w 877"/>
                <a:gd name="T103" fmla="*/ 2147483647 h 826"/>
                <a:gd name="T104" fmla="*/ 2147483647 w 877"/>
                <a:gd name="T105" fmla="*/ 0 h 8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350" dirty="0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5110928" y="4061921"/>
              <a:ext cx="487706" cy="250218"/>
            </a:xfrm>
            <a:custGeom>
              <a:avLst/>
              <a:gdLst>
                <a:gd name="T0" fmla="*/ 0 w 923"/>
                <a:gd name="T1" fmla="*/ 2147483647 h 469"/>
                <a:gd name="T2" fmla="*/ 2147483647 w 923"/>
                <a:gd name="T3" fmla="*/ 2147483647 h 469"/>
                <a:gd name="T4" fmla="*/ 2147483647 w 923"/>
                <a:gd name="T5" fmla="*/ 2147483647 h 469"/>
                <a:gd name="T6" fmla="*/ 2147483647 w 923"/>
                <a:gd name="T7" fmla="*/ 2147483647 h 469"/>
                <a:gd name="T8" fmla="*/ 2147483647 w 923"/>
                <a:gd name="T9" fmla="*/ 2147483647 h 469"/>
                <a:gd name="T10" fmla="*/ 2147483647 w 923"/>
                <a:gd name="T11" fmla="*/ 2147483647 h 469"/>
                <a:gd name="T12" fmla="*/ 2147483647 w 923"/>
                <a:gd name="T13" fmla="*/ 2147483647 h 469"/>
                <a:gd name="T14" fmla="*/ 2147483647 w 923"/>
                <a:gd name="T15" fmla="*/ 2147483647 h 469"/>
                <a:gd name="T16" fmla="*/ 2147483647 w 923"/>
                <a:gd name="T17" fmla="*/ 2147483647 h 469"/>
                <a:gd name="T18" fmla="*/ 2147483647 w 923"/>
                <a:gd name="T19" fmla="*/ 2147483647 h 469"/>
                <a:gd name="T20" fmla="*/ 2147483647 w 923"/>
                <a:gd name="T21" fmla="*/ 2147483647 h 469"/>
                <a:gd name="T22" fmla="*/ 2147483647 w 923"/>
                <a:gd name="T23" fmla="*/ 0 h 469"/>
                <a:gd name="T24" fmla="*/ 2147483647 w 923"/>
                <a:gd name="T25" fmla="*/ 0 h 469"/>
                <a:gd name="T26" fmla="*/ 2147483647 w 923"/>
                <a:gd name="T27" fmla="*/ 2147483647 h 469"/>
                <a:gd name="T28" fmla="*/ 2147483647 w 923"/>
                <a:gd name="T29" fmla="*/ 2147483647 h 469"/>
                <a:gd name="T30" fmla="*/ 2147483647 w 923"/>
                <a:gd name="T31" fmla="*/ 2147483647 h 469"/>
                <a:gd name="T32" fmla="*/ 2147483647 w 923"/>
                <a:gd name="T33" fmla="*/ 2147483647 h 469"/>
                <a:gd name="T34" fmla="*/ 2147483647 w 923"/>
                <a:gd name="T35" fmla="*/ 2147483647 h 469"/>
                <a:gd name="T36" fmla="*/ 2147483647 w 923"/>
                <a:gd name="T37" fmla="*/ 2147483647 h 469"/>
                <a:gd name="T38" fmla="*/ 2147483647 w 923"/>
                <a:gd name="T39" fmla="*/ 2147483647 h 469"/>
                <a:gd name="T40" fmla="*/ 2147483647 w 923"/>
                <a:gd name="T41" fmla="*/ 2147483647 h 469"/>
                <a:gd name="T42" fmla="*/ 2147483647 w 923"/>
                <a:gd name="T43" fmla="*/ 2147483647 h 469"/>
                <a:gd name="T44" fmla="*/ 2147483647 w 923"/>
                <a:gd name="T45" fmla="*/ 2147483647 h 469"/>
                <a:gd name="T46" fmla="*/ 2147483647 w 923"/>
                <a:gd name="T47" fmla="*/ 2147483647 h 469"/>
                <a:gd name="T48" fmla="*/ 2147483647 w 923"/>
                <a:gd name="T49" fmla="*/ 2147483647 h 469"/>
                <a:gd name="T50" fmla="*/ 2147483647 w 923"/>
                <a:gd name="T51" fmla="*/ 2147483647 h 469"/>
                <a:gd name="T52" fmla="*/ 2147483647 w 923"/>
                <a:gd name="T53" fmla="*/ 2147483647 h 469"/>
                <a:gd name="T54" fmla="*/ 2147483647 w 923"/>
                <a:gd name="T55" fmla="*/ 2147483647 h 469"/>
                <a:gd name="T56" fmla="*/ 2147483647 w 923"/>
                <a:gd name="T57" fmla="*/ 2147483647 h 469"/>
                <a:gd name="T58" fmla="*/ 2147483647 w 923"/>
                <a:gd name="T59" fmla="*/ 2147483647 h 469"/>
                <a:gd name="T60" fmla="*/ 2147483647 w 923"/>
                <a:gd name="T61" fmla="*/ 2147483647 h 469"/>
                <a:gd name="T62" fmla="*/ 2147483647 w 923"/>
                <a:gd name="T63" fmla="*/ 2147483647 h 469"/>
                <a:gd name="T64" fmla="*/ 2147483647 w 923"/>
                <a:gd name="T65" fmla="*/ 2147483647 h 469"/>
                <a:gd name="T66" fmla="*/ 2147483647 w 923"/>
                <a:gd name="T67" fmla="*/ 2147483647 h 469"/>
                <a:gd name="T68" fmla="*/ 2147483647 w 923"/>
                <a:gd name="T69" fmla="*/ 2147483647 h 469"/>
                <a:gd name="T70" fmla="*/ 2147483647 w 923"/>
                <a:gd name="T71" fmla="*/ 2147483647 h 469"/>
                <a:gd name="T72" fmla="*/ 2147483647 w 923"/>
                <a:gd name="T73" fmla="*/ 2147483647 h 469"/>
                <a:gd name="T74" fmla="*/ 2147483647 w 923"/>
                <a:gd name="T75" fmla="*/ 2147483647 h 469"/>
                <a:gd name="T76" fmla="*/ 2147483647 w 923"/>
                <a:gd name="T77" fmla="*/ 2147483647 h 469"/>
                <a:gd name="T78" fmla="*/ 2147483647 w 923"/>
                <a:gd name="T79" fmla="*/ 2147483647 h 469"/>
                <a:gd name="T80" fmla="*/ 2147483647 w 923"/>
                <a:gd name="T81" fmla="*/ 2147483647 h 469"/>
                <a:gd name="T82" fmla="*/ 2147483647 w 923"/>
                <a:gd name="T83" fmla="*/ 2147483647 h 469"/>
                <a:gd name="T84" fmla="*/ 2147483647 w 923"/>
                <a:gd name="T85" fmla="*/ 2147483647 h 469"/>
                <a:gd name="T86" fmla="*/ 2147483647 w 923"/>
                <a:gd name="T87" fmla="*/ 2147483647 h 469"/>
                <a:gd name="T88" fmla="*/ 2147483647 w 923"/>
                <a:gd name="T89" fmla="*/ 2147483647 h 469"/>
                <a:gd name="T90" fmla="*/ 2147483647 w 923"/>
                <a:gd name="T91" fmla="*/ 2147483647 h 469"/>
                <a:gd name="T92" fmla="*/ 2147483647 w 923"/>
                <a:gd name="T93" fmla="*/ 2147483647 h 469"/>
                <a:gd name="T94" fmla="*/ 2147483647 w 923"/>
                <a:gd name="T95" fmla="*/ 2147483647 h 469"/>
                <a:gd name="T96" fmla="*/ 2147483647 w 923"/>
                <a:gd name="T97" fmla="*/ 2147483647 h 469"/>
                <a:gd name="T98" fmla="*/ 2147483647 w 923"/>
                <a:gd name="T99" fmla="*/ 2147483647 h 469"/>
                <a:gd name="T100" fmla="*/ 2147483647 w 923"/>
                <a:gd name="T101" fmla="*/ 2147483647 h 469"/>
                <a:gd name="T102" fmla="*/ 2147483647 w 923"/>
                <a:gd name="T103" fmla="*/ 2147483647 h 469"/>
                <a:gd name="T104" fmla="*/ 0 w 923"/>
                <a:gd name="T105" fmla="*/ 2147483647 h 4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350" dirty="0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5307850" y="4393092"/>
              <a:ext cx="1291963" cy="226301"/>
            </a:xfrm>
            <a:custGeom>
              <a:avLst/>
              <a:gdLst>
                <a:gd name="T0" fmla="*/ 2147483647 w 2439"/>
                <a:gd name="T1" fmla="*/ 2147483647 h 430"/>
                <a:gd name="T2" fmla="*/ 2147483647 w 2439"/>
                <a:gd name="T3" fmla="*/ 2147483647 h 430"/>
                <a:gd name="T4" fmla="*/ 2147483647 w 2439"/>
                <a:gd name="T5" fmla="*/ 2147483647 h 430"/>
                <a:gd name="T6" fmla="*/ 2147483647 w 2439"/>
                <a:gd name="T7" fmla="*/ 2147483647 h 430"/>
                <a:gd name="T8" fmla="*/ 2147483647 w 2439"/>
                <a:gd name="T9" fmla="*/ 2147483647 h 430"/>
                <a:gd name="T10" fmla="*/ 2147483647 w 2439"/>
                <a:gd name="T11" fmla="*/ 2147483647 h 430"/>
                <a:gd name="T12" fmla="*/ 2147483647 w 2439"/>
                <a:gd name="T13" fmla="*/ 2147483647 h 430"/>
                <a:gd name="T14" fmla="*/ 2147483647 w 2439"/>
                <a:gd name="T15" fmla="*/ 2147483647 h 430"/>
                <a:gd name="T16" fmla="*/ 2147483647 w 2439"/>
                <a:gd name="T17" fmla="*/ 2147483647 h 430"/>
                <a:gd name="T18" fmla="*/ 2147483647 w 2439"/>
                <a:gd name="T19" fmla="*/ 2147483647 h 430"/>
                <a:gd name="T20" fmla="*/ 2147483647 w 2439"/>
                <a:gd name="T21" fmla="*/ 2147483647 h 430"/>
                <a:gd name="T22" fmla="*/ 2147483647 w 2439"/>
                <a:gd name="T23" fmla="*/ 2147483647 h 430"/>
                <a:gd name="T24" fmla="*/ 2147483647 w 2439"/>
                <a:gd name="T25" fmla="*/ 2147483647 h 430"/>
                <a:gd name="T26" fmla="*/ 2147483647 w 2439"/>
                <a:gd name="T27" fmla="*/ 2147483647 h 430"/>
                <a:gd name="T28" fmla="*/ 2147483647 w 2439"/>
                <a:gd name="T29" fmla="*/ 2147483647 h 430"/>
                <a:gd name="T30" fmla="*/ 2147483647 w 2439"/>
                <a:gd name="T31" fmla="*/ 2147483647 h 430"/>
                <a:gd name="T32" fmla="*/ 2147483647 w 2439"/>
                <a:gd name="T33" fmla="*/ 2147483647 h 430"/>
                <a:gd name="T34" fmla="*/ 2147483647 w 2439"/>
                <a:gd name="T35" fmla="*/ 2147483647 h 430"/>
                <a:gd name="T36" fmla="*/ 2147483647 w 2439"/>
                <a:gd name="T37" fmla="*/ 2147483647 h 430"/>
                <a:gd name="T38" fmla="*/ 2147483647 w 2439"/>
                <a:gd name="T39" fmla="*/ 2147483647 h 430"/>
                <a:gd name="T40" fmla="*/ 2147483647 w 2439"/>
                <a:gd name="T41" fmla="*/ 2147483647 h 430"/>
                <a:gd name="T42" fmla="*/ 2147483647 w 2439"/>
                <a:gd name="T43" fmla="*/ 2147483647 h 430"/>
                <a:gd name="T44" fmla="*/ 2147483647 w 2439"/>
                <a:gd name="T45" fmla="*/ 2147483647 h 430"/>
                <a:gd name="T46" fmla="*/ 2147483647 w 2439"/>
                <a:gd name="T47" fmla="*/ 2147483647 h 430"/>
                <a:gd name="T48" fmla="*/ 2147483647 w 2439"/>
                <a:gd name="T49" fmla="*/ 2147483647 h 430"/>
                <a:gd name="T50" fmla="*/ 2147483647 w 2439"/>
                <a:gd name="T51" fmla="*/ 2147483647 h 430"/>
                <a:gd name="T52" fmla="*/ 2147483647 w 2439"/>
                <a:gd name="T53" fmla="*/ 2147483647 h 430"/>
                <a:gd name="T54" fmla="*/ 2147483647 w 2439"/>
                <a:gd name="T55" fmla="*/ 2147483647 h 430"/>
                <a:gd name="T56" fmla="*/ 2147483647 w 2439"/>
                <a:gd name="T57" fmla="*/ 2147483647 h 430"/>
                <a:gd name="T58" fmla="*/ 2147483647 w 2439"/>
                <a:gd name="T59" fmla="*/ 2147483647 h 430"/>
                <a:gd name="T60" fmla="*/ 2147483647 w 2439"/>
                <a:gd name="T61" fmla="*/ 2147483647 h 430"/>
                <a:gd name="T62" fmla="*/ 2147483647 w 2439"/>
                <a:gd name="T63" fmla="*/ 2147483647 h 430"/>
                <a:gd name="T64" fmla="*/ 2147483647 w 2439"/>
                <a:gd name="T65" fmla="*/ 2147483647 h 430"/>
                <a:gd name="T66" fmla="*/ 2147483647 w 2439"/>
                <a:gd name="T67" fmla="*/ 2147483647 h 430"/>
                <a:gd name="T68" fmla="*/ 2147483647 w 2439"/>
                <a:gd name="T69" fmla="*/ 2147483647 h 430"/>
                <a:gd name="T70" fmla="*/ 2147483647 w 2439"/>
                <a:gd name="T71" fmla="*/ 2147483647 h 430"/>
                <a:gd name="T72" fmla="*/ 2147483647 w 2439"/>
                <a:gd name="T73" fmla="*/ 2147483647 h 430"/>
                <a:gd name="T74" fmla="*/ 2147483647 w 2439"/>
                <a:gd name="T75" fmla="*/ 2147483647 h 430"/>
                <a:gd name="T76" fmla="*/ 2147483647 w 2439"/>
                <a:gd name="T77" fmla="*/ 2147483647 h 430"/>
                <a:gd name="T78" fmla="*/ 2147483647 w 2439"/>
                <a:gd name="T79" fmla="*/ 2147483647 h 430"/>
                <a:gd name="T80" fmla="*/ 2147483647 w 2439"/>
                <a:gd name="T81" fmla="*/ 2147483647 h 430"/>
                <a:gd name="T82" fmla="*/ 2147483647 w 2439"/>
                <a:gd name="T83" fmla="*/ 2147483647 h 430"/>
                <a:gd name="T84" fmla="*/ 2147483647 w 2439"/>
                <a:gd name="T85" fmla="*/ 2147483647 h 430"/>
                <a:gd name="T86" fmla="*/ 2147483647 w 2439"/>
                <a:gd name="T87" fmla="*/ 2147483647 h 430"/>
                <a:gd name="T88" fmla="*/ 2147483647 w 2439"/>
                <a:gd name="T89" fmla="*/ 2147483647 h 430"/>
                <a:gd name="T90" fmla="*/ 2147483647 w 2439"/>
                <a:gd name="T91" fmla="*/ 0 h 430"/>
                <a:gd name="T92" fmla="*/ 2147483647 w 2439"/>
                <a:gd name="T93" fmla="*/ 2147483647 h 430"/>
                <a:gd name="T94" fmla="*/ 2147483647 w 2439"/>
                <a:gd name="T95" fmla="*/ 2147483647 h 430"/>
                <a:gd name="T96" fmla="*/ 2147483647 w 2439"/>
                <a:gd name="T97" fmla="*/ 2147483647 h 430"/>
                <a:gd name="T98" fmla="*/ 2147483647 w 2439"/>
                <a:gd name="T99" fmla="*/ 2147483647 h 430"/>
                <a:gd name="T100" fmla="*/ 2147483647 w 2439"/>
                <a:gd name="T101" fmla="*/ 2147483647 h 430"/>
                <a:gd name="T102" fmla="*/ 2147483647 w 2439"/>
                <a:gd name="T103" fmla="*/ 2147483647 h 430"/>
                <a:gd name="T104" fmla="*/ 2147483647 w 2439"/>
                <a:gd name="T105" fmla="*/ 2147483647 h 430"/>
                <a:gd name="T106" fmla="*/ 2147483647 w 2439"/>
                <a:gd name="T107" fmla="*/ 2147483647 h 430"/>
                <a:gd name="T108" fmla="*/ 2147483647 w 2439"/>
                <a:gd name="T109" fmla="*/ 2147483647 h 430"/>
                <a:gd name="T110" fmla="*/ 2147483647 w 2439"/>
                <a:gd name="T111" fmla="*/ 2147483647 h 430"/>
                <a:gd name="T112" fmla="*/ 2147483647 w 2439"/>
                <a:gd name="T113" fmla="*/ 2147483647 h 4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350" dirty="0"/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5379627" y="4674588"/>
              <a:ext cx="1220187" cy="99351"/>
            </a:xfrm>
            <a:custGeom>
              <a:avLst/>
              <a:gdLst>
                <a:gd name="T0" fmla="*/ 2147483647 w 2304"/>
                <a:gd name="T1" fmla="*/ 2147483647 h 187"/>
                <a:gd name="T2" fmla="*/ 2147483647 w 2304"/>
                <a:gd name="T3" fmla="*/ 2147483647 h 187"/>
                <a:gd name="T4" fmla="*/ 2147483647 w 2304"/>
                <a:gd name="T5" fmla="*/ 2147483647 h 187"/>
                <a:gd name="T6" fmla="*/ 2147483647 w 2304"/>
                <a:gd name="T7" fmla="*/ 2147483647 h 187"/>
                <a:gd name="T8" fmla="*/ 2147483647 w 2304"/>
                <a:gd name="T9" fmla="*/ 2147483647 h 187"/>
                <a:gd name="T10" fmla="*/ 2147483647 w 2304"/>
                <a:gd name="T11" fmla="*/ 2147483647 h 187"/>
                <a:gd name="T12" fmla="*/ 2147483647 w 2304"/>
                <a:gd name="T13" fmla="*/ 2147483647 h 187"/>
                <a:gd name="T14" fmla="*/ 2147483647 w 2304"/>
                <a:gd name="T15" fmla="*/ 2147483647 h 187"/>
                <a:gd name="T16" fmla="*/ 2147483647 w 2304"/>
                <a:gd name="T17" fmla="*/ 2147483647 h 187"/>
                <a:gd name="T18" fmla="*/ 2147483647 w 2304"/>
                <a:gd name="T19" fmla="*/ 2147483647 h 187"/>
                <a:gd name="T20" fmla="*/ 2147483647 w 2304"/>
                <a:gd name="T21" fmla="*/ 2147483647 h 187"/>
                <a:gd name="T22" fmla="*/ 2147483647 w 2304"/>
                <a:gd name="T23" fmla="*/ 2147483647 h 187"/>
                <a:gd name="T24" fmla="*/ 2147483647 w 2304"/>
                <a:gd name="T25" fmla="*/ 2147483647 h 187"/>
                <a:gd name="T26" fmla="*/ 2147483647 w 2304"/>
                <a:gd name="T27" fmla="*/ 2147483647 h 187"/>
                <a:gd name="T28" fmla="*/ 2147483647 w 2304"/>
                <a:gd name="T29" fmla="*/ 2147483647 h 187"/>
                <a:gd name="T30" fmla="*/ 2147483647 w 2304"/>
                <a:gd name="T31" fmla="*/ 2147483647 h 187"/>
                <a:gd name="T32" fmla="*/ 2147483647 w 2304"/>
                <a:gd name="T33" fmla="*/ 2147483647 h 187"/>
                <a:gd name="T34" fmla="*/ 2147483647 w 2304"/>
                <a:gd name="T35" fmla="*/ 2147483647 h 187"/>
                <a:gd name="T36" fmla="*/ 2147483647 w 2304"/>
                <a:gd name="T37" fmla="*/ 2147483647 h 187"/>
                <a:gd name="T38" fmla="*/ 2147483647 w 2304"/>
                <a:gd name="T39" fmla="*/ 2147483647 h 187"/>
                <a:gd name="T40" fmla="*/ 2147483647 w 2304"/>
                <a:gd name="T41" fmla="*/ 2147483647 h 187"/>
                <a:gd name="T42" fmla="*/ 2147483647 w 2304"/>
                <a:gd name="T43" fmla="*/ 2147483647 h 187"/>
                <a:gd name="T44" fmla="*/ 2147483647 w 2304"/>
                <a:gd name="T45" fmla="*/ 2147483647 h 187"/>
                <a:gd name="T46" fmla="*/ 2147483647 w 2304"/>
                <a:gd name="T47" fmla="*/ 2147483647 h 187"/>
                <a:gd name="T48" fmla="*/ 2147483647 w 2304"/>
                <a:gd name="T49" fmla="*/ 2147483647 h 187"/>
                <a:gd name="T50" fmla="*/ 2147483647 w 2304"/>
                <a:gd name="T51" fmla="*/ 2147483647 h 187"/>
                <a:gd name="T52" fmla="*/ 2147483647 w 2304"/>
                <a:gd name="T53" fmla="*/ 2147483647 h 187"/>
                <a:gd name="T54" fmla="*/ 2147483647 w 2304"/>
                <a:gd name="T55" fmla="*/ 2147483647 h 187"/>
                <a:gd name="T56" fmla="*/ 2147483647 w 2304"/>
                <a:gd name="T57" fmla="*/ 2147483647 h 187"/>
                <a:gd name="T58" fmla="*/ 2147483647 w 2304"/>
                <a:gd name="T59" fmla="*/ 2147483647 h 187"/>
                <a:gd name="T60" fmla="*/ 2147483647 w 2304"/>
                <a:gd name="T61" fmla="*/ 2147483647 h 187"/>
                <a:gd name="T62" fmla="*/ 2147483647 w 2304"/>
                <a:gd name="T63" fmla="*/ 2147483647 h 187"/>
                <a:gd name="T64" fmla="*/ 2147483647 w 2304"/>
                <a:gd name="T65" fmla="*/ 2147483647 h 187"/>
                <a:gd name="T66" fmla="*/ 2147483647 w 2304"/>
                <a:gd name="T67" fmla="*/ 2147483647 h 187"/>
                <a:gd name="T68" fmla="*/ 2147483647 w 2304"/>
                <a:gd name="T69" fmla="*/ 2147483647 h 187"/>
                <a:gd name="T70" fmla="*/ 2147483647 w 2304"/>
                <a:gd name="T71" fmla="*/ 2147483647 h 187"/>
                <a:gd name="T72" fmla="*/ 2147483647 w 2304"/>
                <a:gd name="T73" fmla="*/ 2147483647 h 187"/>
                <a:gd name="T74" fmla="*/ 2147483647 w 2304"/>
                <a:gd name="T75" fmla="*/ 2147483647 h 187"/>
                <a:gd name="T76" fmla="*/ 2147483647 w 2304"/>
                <a:gd name="T77" fmla="*/ 2147483647 h 187"/>
                <a:gd name="T78" fmla="*/ 2147483647 w 2304"/>
                <a:gd name="T79" fmla="*/ 2147483647 h 187"/>
                <a:gd name="T80" fmla="*/ 2147483647 w 2304"/>
                <a:gd name="T81" fmla="*/ 2147483647 h 187"/>
                <a:gd name="T82" fmla="*/ 2147483647 w 2304"/>
                <a:gd name="T83" fmla="*/ 2147483647 h 187"/>
                <a:gd name="T84" fmla="*/ 2147483647 w 2304"/>
                <a:gd name="T85" fmla="*/ 2147483647 h 187"/>
                <a:gd name="T86" fmla="*/ 2147483647 w 2304"/>
                <a:gd name="T87" fmla="*/ 2147483647 h 187"/>
                <a:gd name="T88" fmla="*/ 2147483647 w 2304"/>
                <a:gd name="T89" fmla="*/ 2147483647 h 187"/>
                <a:gd name="T90" fmla="*/ 2147483647 w 2304"/>
                <a:gd name="T91" fmla="*/ 2147483647 h 187"/>
                <a:gd name="T92" fmla="*/ 2147483647 w 2304"/>
                <a:gd name="T93" fmla="*/ 2147483647 h 187"/>
                <a:gd name="T94" fmla="*/ 2147483647 w 2304"/>
                <a:gd name="T95" fmla="*/ 2147483647 h 187"/>
                <a:gd name="T96" fmla="*/ 2147483647 w 2304"/>
                <a:gd name="T97" fmla="*/ 2147483647 h 187"/>
                <a:gd name="T98" fmla="*/ 2147483647 w 2304"/>
                <a:gd name="T99" fmla="*/ 2147483647 h 187"/>
                <a:gd name="T100" fmla="*/ 2147483647 w 2304"/>
                <a:gd name="T101" fmla="*/ 2147483647 h 187"/>
                <a:gd name="T102" fmla="*/ 2147483647 w 2304"/>
                <a:gd name="T103" fmla="*/ 2147483647 h 187"/>
                <a:gd name="T104" fmla="*/ 2147483647 w 2304"/>
                <a:gd name="T105" fmla="*/ 2147483647 h 187"/>
                <a:gd name="T106" fmla="*/ 2147483647 w 2304"/>
                <a:gd name="T107" fmla="*/ 2147483647 h 187"/>
                <a:gd name="T108" fmla="*/ 2147483647 w 2304"/>
                <a:gd name="T109" fmla="*/ 2147483647 h 187"/>
                <a:gd name="T110" fmla="*/ 2147483647 w 2304"/>
                <a:gd name="T111" fmla="*/ 2147483647 h 187"/>
                <a:gd name="T112" fmla="*/ 2147483647 w 2304"/>
                <a:gd name="T113" fmla="*/ 2147483647 h 187"/>
                <a:gd name="T114" fmla="*/ 2147483647 w 2304"/>
                <a:gd name="T115" fmla="*/ 2147483647 h 187"/>
                <a:gd name="T116" fmla="*/ 2147483647 w 2304"/>
                <a:gd name="T117" fmla="*/ 2147483647 h 1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350" dirty="0"/>
            </a:p>
          </p:txBody>
        </p:sp>
      </p:grpSp>
      <p:cxnSp>
        <p:nvCxnSpPr>
          <p:cNvPr id="20" name="Łącznik prosty 19"/>
          <p:cNvCxnSpPr/>
          <p:nvPr userDrawn="1"/>
        </p:nvCxnSpPr>
        <p:spPr>
          <a:xfrm>
            <a:off x="0" y="6309320"/>
            <a:ext cx="8676456" cy="0"/>
          </a:xfrm>
          <a:prstGeom prst="line">
            <a:avLst/>
          </a:prstGeom>
          <a:ln w="19050">
            <a:solidFill>
              <a:srgbClr val="AD0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ytuł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100" b="1">
                <a:solidFill>
                  <a:srgbClr val="AD004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216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z zdje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164388" cy="6858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395537" y="4293096"/>
            <a:ext cx="5383511" cy="1032148"/>
          </a:xfrm>
          <a:solidFill>
            <a:schemeClr val="tx2">
              <a:alpha val="85000"/>
            </a:schemeClr>
          </a:solidFill>
        </p:spPr>
        <p:txBody>
          <a:bodyPr lIns="288000" anchor="ctr">
            <a:no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11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844674" y="5323136"/>
            <a:ext cx="5383511" cy="925224"/>
          </a:xfrm>
          <a:solidFill>
            <a:schemeClr val="tx2">
              <a:alpha val="85000"/>
            </a:schemeClr>
          </a:solidFill>
        </p:spPr>
        <p:txBody>
          <a:bodyPr lIns="288000" anchor="ctr">
            <a:no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grpSp>
        <p:nvGrpSpPr>
          <p:cNvPr id="6" name="Grupa 5"/>
          <p:cNvGrpSpPr>
            <a:grpSpLocks/>
          </p:cNvGrpSpPr>
          <p:nvPr userDrawn="1"/>
        </p:nvGrpSpPr>
        <p:grpSpPr bwMode="auto">
          <a:xfrm>
            <a:off x="7377003" y="299942"/>
            <a:ext cx="1439838" cy="686835"/>
            <a:chOff x="4689475" y="3868738"/>
            <a:chExt cx="1917700" cy="914400"/>
          </a:xfrm>
        </p:grpSpPr>
        <p:sp>
          <p:nvSpPr>
            <p:cNvPr id="7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4915087" y="3877548"/>
              <a:ext cx="317267" cy="318894"/>
            </a:xfrm>
            <a:custGeom>
              <a:avLst/>
              <a:gdLst/>
              <a:ahLst/>
              <a:cxnLst>
                <a:cxn ang="0">
                  <a:pos x="601" y="0"/>
                </a:cxn>
                <a:cxn ang="0">
                  <a:pos x="601" y="188"/>
                </a:cxn>
                <a:cxn ang="0">
                  <a:pos x="598" y="211"/>
                </a:cxn>
                <a:cxn ang="0">
                  <a:pos x="589" y="232"/>
                </a:cxn>
                <a:cxn ang="0">
                  <a:pos x="574" y="252"/>
                </a:cxn>
                <a:cxn ang="0">
                  <a:pos x="556" y="272"/>
                </a:cxn>
                <a:cxn ang="0">
                  <a:pos x="533" y="289"/>
                </a:cxn>
                <a:cxn ang="0">
                  <a:pos x="505" y="307"/>
                </a:cxn>
                <a:cxn ang="0">
                  <a:pos x="476" y="323"/>
                </a:cxn>
                <a:cxn ang="0">
                  <a:pos x="443" y="340"/>
                </a:cxn>
                <a:cxn ang="0">
                  <a:pos x="408" y="356"/>
                </a:cxn>
                <a:cxn ang="0">
                  <a:pos x="371" y="372"/>
                </a:cxn>
                <a:cxn ang="0">
                  <a:pos x="334" y="387"/>
                </a:cxn>
                <a:cxn ang="0">
                  <a:pos x="300" y="401"/>
                </a:cxn>
                <a:cxn ang="0">
                  <a:pos x="265" y="416"/>
                </a:cxn>
                <a:cxn ang="0">
                  <a:pos x="227" y="433"/>
                </a:cxn>
                <a:cxn ang="0">
                  <a:pos x="189" y="451"/>
                </a:cxn>
                <a:cxn ang="0">
                  <a:pos x="152" y="471"/>
                </a:cxn>
                <a:cxn ang="0">
                  <a:pos x="115" y="493"/>
                </a:cxn>
                <a:cxn ang="0">
                  <a:pos x="81" y="517"/>
                </a:cxn>
                <a:cxn ang="0">
                  <a:pos x="51" y="543"/>
                </a:cxn>
                <a:cxn ang="0">
                  <a:pos x="23" y="571"/>
                </a:cxn>
                <a:cxn ang="0">
                  <a:pos x="0" y="601"/>
                </a:cxn>
                <a:cxn ang="0">
                  <a:pos x="19" y="543"/>
                </a:cxn>
                <a:cxn ang="0">
                  <a:pos x="39" y="482"/>
                </a:cxn>
                <a:cxn ang="0">
                  <a:pos x="59" y="420"/>
                </a:cxn>
                <a:cxn ang="0">
                  <a:pos x="78" y="361"/>
                </a:cxn>
                <a:cxn ang="0">
                  <a:pos x="89" y="336"/>
                </a:cxn>
                <a:cxn ang="0">
                  <a:pos x="104" y="311"/>
                </a:cxn>
                <a:cxn ang="0">
                  <a:pos x="123" y="290"/>
                </a:cxn>
                <a:cxn ang="0">
                  <a:pos x="146" y="271"/>
                </a:cxn>
                <a:cxn ang="0">
                  <a:pos x="174" y="253"/>
                </a:cxn>
                <a:cxn ang="0">
                  <a:pos x="204" y="236"/>
                </a:cxn>
                <a:cxn ang="0">
                  <a:pos x="238" y="218"/>
                </a:cxn>
                <a:cxn ang="0">
                  <a:pos x="276" y="202"/>
                </a:cxn>
                <a:cxn ang="0">
                  <a:pos x="317" y="184"/>
                </a:cxn>
                <a:cxn ang="0">
                  <a:pos x="388" y="155"/>
                </a:cxn>
                <a:cxn ang="0">
                  <a:pos x="422" y="142"/>
                </a:cxn>
                <a:cxn ang="0">
                  <a:pos x="455" y="128"/>
                </a:cxn>
                <a:cxn ang="0">
                  <a:pos x="487" y="113"/>
                </a:cxn>
                <a:cxn ang="0">
                  <a:pos x="515" y="97"/>
                </a:cxn>
                <a:cxn ang="0">
                  <a:pos x="540" y="81"/>
                </a:cxn>
                <a:cxn ang="0">
                  <a:pos x="562" y="63"/>
                </a:cxn>
                <a:cxn ang="0">
                  <a:pos x="580" y="44"/>
                </a:cxn>
                <a:cxn ang="0">
                  <a:pos x="593" y="24"/>
                </a:cxn>
                <a:cxn ang="0">
                  <a:pos x="601" y="0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4693000" y="4111873"/>
              <a:ext cx="336656" cy="19908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0" y="21"/>
                </a:cxn>
                <a:cxn ang="0">
                  <a:pos x="63" y="18"/>
                </a:cxn>
                <a:cxn ang="0">
                  <a:pos x="95" y="14"/>
                </a:cxn>
                <a:cxn ang="0">
                  <a:pos x="126" y="11"/>
                </a:cxn>
                <a:cxn ang="0">
                  <a:pos x="156" y="8"/>
                </a:cxn>
                <a:cxn ang="0">
                  <a:pos x="182" y="6"/>
                </a:cxn>
                <a:cxn ang="0">
                  <a:pos x="204" y="3"/>
                </a:cxn>
                <a:cxn ang="0">
                  <a:pos x="221" y="1"/>
                </a:cxn>
                <a:cxn ang="0">
                  <a:pos x="234" y="0"/>
                </a:cxn>
                <a:cxn ang="0">
                  <a:pos x="257" y="0"/>
                </a:cxn>
                <a:cxn ang="0">
                  <a:pos x="279" y="6"/>
                </a:cxn>
                <a:cxn ang="0">
                  <a:pos x="298" y="16"/>
                </a:cxn>
                <a:cxn ang="0">
                  <a:pos x="316" y="30"/>
                </a:cxn>
                <a:cxn ang="0">
                  <a:pos x="333" y="49"/>
                </a:cxn>
                <a:cxn ang="0">
                  <a:pos x="350" y="69"/>
                </a:cxn>
                <a:cxn ang="0">
                  <a:pos x="366" y="94"/>
                </a:cxn>
                <a:cxn ang="0">
                  <a:pos x="382" y="119"/>
                </a:cxn>
                <a:cxn ang="0">
                  <a:pos x="397" y="146"/>
                </a:cxn>
                <a:cxn ang="0">
                  <a:pos x="414" y="175"/>
                </a:cxn>
                <a:cxn ang="0">
                  <a:pos x="431" y="206"/>
                </a:cxn>
                <a:cxn ang="0">
                  <a:pos x="450" y="235"/>
                </a:cxn>
                <a:cxn ang="0">
                  <a:pos x="470" y="264"/>
                </a:cxn>
                <a:cxn ang="0">
                  <a:pos x="492" y="290"/>
                </a:cxn>
                <a:cxn ang="0">
                  <a:pos x="515" y="314"/>
                </a:cxn>
                <a:cxn ang="0">
                  <a:pos x="541" y="335"/>
                </a:cxn>
                <a:cxn ang="0">
                  <a:pos x="570" y="353"/>
                </a:cxn>
                <a:cxn ang="0">
                  <a:pos x="600" y="367"/>
                </a:cxn>
                <a:cxn ang="0">
                  <a:pos x="635" y="377"/>
                </a:cxn>
                <a:cxn ang="0">
                  <a:pos x="331" y="377"/>
                </a:cxn>
                <a:cxn ang="0">
                  <a:pos x="303" y="375"/>
                </a:cxn>
                <a:cxn ang="0">
                  <a:pos x="276" y="368"/>
                </a:cxn>
                <a:cxn ang="0">
                  <a:pos x="254" y="358"/>
                </a:cxn>
                <a:cxn ang="0">
                  <a:pos x="234" y="345"/>
                </a:cxn>
                <a:cxn ang="0">
                  <a:pos x="216" y="329"/>
                </a:cxn>
                <a:cxn ang="0">
                  <a:pos x="199" y="310"/>
                </a:cxn>
                <a:cxn ang="0">
                  <a:pos x="184" y="289"/>
                </a:cxn>
                <a:cxn ang="0">
                  <a:pos x="171" y="265"/>
                </a:cxn>
                <a:cxn ang="0">
                  <a:pos x="157" y="240"/>
                </a:cxn>
                <a:cxn ang="0">
                  <a:pos x="130" y="185"/>
                </a:cxn>
                <a:cxn ang="0">
                  <a:pos x="118" y="157"/>
                </a:cxn>
                <a:cxn ang="0">
                  <a:pos x="105" y="131"/>
                </a:cxn>
                <a:cxn ang="0">
                  <a:pos x="93" y="106"/>
                </a:cxn>
                <a:cxn ang="0">
                  <a:pos x="80" y="84"/>
                </a:cxn>
                <a:cxn ang="0">
                  <a:pos x="65" y="64"/>
                </a:cxn>
                <a:cxn ang="0">
                  <a:pos x="51" y="47"/>
                </a:cxn>
                <a:cxn ang="0">
                  <a:pos x="35" y="35"/>
                </a:cxn>
                <a:cxn ang="0">
                  <a:pos x="18" y="28"/>
                </a:cxn>
                <a:cxn ang="0">
                  <a:pos x="0" y="24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768792" y="4207013"/>
              <a:ext cx="463561" cy="436938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877" y="290"/>
                </a:cxn>
                <a:cxn ang="0">
                  <a:pos x="874" y="318"/>
                </a:cxn>
                <a:cxn ang="0">
                  <a:pos x="866" y="343"/>
                </a:cxn>
                <a:cxn ang="0">
                  <a:pos x="852" y="367"/>
                </a:cxn>
                <a:cxn ang="0">
                  <a:pos x="834" y="389"/>
                </a:cxn>
                <a:cxn ang="0">
                  <a:pos x="812" y="410"/>
                </a:cxn>
                <a:cxn ang="0">
                  <a:pos x="786" y="430"/>
                </a:cxn>
                <a:cxn ang="0">
                  <a:pos x="756" y="447"/>
                </a:cxn>
                <a:cxn ang="0">
                  <a:pos x="724" y="465"/>
                </a:cxn>
                <a:cxn ang="0">
                  <a:pos x="690" y="482"/>
                </a:cxn>
                <a:cxn ang="0">
                  <a:pos x="654" y="497"/>
                </a:cxn>
                <a:cxn ang="0">
                  <a:pos x="615" y="512"/>
                </a:cxn>
                <a:cxn ang="0">
                  <a:pos x="539" y="541"/>
                </a:cxn>
                <a:cxn ang="0">
                  <a:pos x="499" y="555"/>
                </a:cxn>
                <a:cxn ang="0">
                  <a:pos x="456" y="570"/>
                </a:cxn>
                <a:cxn ang="0">
                  <a:pos x="412" y="585"/>
                </a:cxn>
                <a:cxn ang="0">
                  <a:pos x="368" y="601"/>
                </a:cxn>
                <a:cxn ang="0">
                  <a:pos x="324" y="617"/>
                </a:cxn>
                <a:cxn ang="0">
                  <a:pos x="237" y="652"/>
                </a:cxn>
                <a:cxn ang="0">
                  <a:pos x="195" y="672"/>
                </a:cxn>
                <a:cxn ang="0">
                  <a:pos x="155" y="692"/>
                </a:cxn>
                <a:cxn ang="0">
                  <a:pos x="118" y="714"/>
                </a:cxn>
                <a:cxn ang="0">
                  <a:pos x="83" y="740"/>
                </a:cxn>
                <a:cxn ang="0">
                  <a:pos x="52" y="766"/>
                </a:cxn>
                <a:cxn ang="0">
                  <a:pos x="24" y="795"/>
                </a:cxn>
                <a:cxn ang="0">
                  <a:pos x="0" y="826"/>
                </a:cxn>
                <a:cxn ang="0">
                  <a:pos x="64" y="634"/>
                </a:cxn>
                <a:cxn ang="0">
                  <a:pos x="126" y="441"/>
                </a:cxn>
                <a:cxn ang="0">
                  <a:pos x="138" y="409"/>
                </a:cxn>
                <a:cxn ang="0">
                  <a:pos x="155" y="379"/>
                </a:cxn>
                <a:cxn ang="0">
                  <a:pos x="176" y="354"/>
                </a:cxn>
                <a:cxn ang="0">
                  <a:pos x="200" y="331"/>
                </a:cxn>
                <a:cxn ang="0">
                  <a:pos x="229" y="311"/>
                </a:cxn>
                <a:cxn ang="0">
                  <a:pos x="260" y="293"/>
                </a:cxn>
                <a:cxn ang="0">
                  <a:pos x="294" y="277"/>
                </a:cxn>
                <a:cxn ang="0">
                  <a:pos x="330" y="262"/>
                </a:cxn>
                <a:cxn ang="0">
                  <a:pos x="369" y="249"/>
                </a:cxn>
                <a:cxn ang="0">
                  <a:pos x="410" y="235"/>
                </a:cxn>
                <a:cxn ang="0">
                  <a:pos x="453" y="222"/>
                </a:cxn>
                <a:cxn ang="0">
                  <a:pos x="497" y="210"/>
                </a:cxn>
                <a:cxn ang="0">
                  <a:pos x="542" y="197"/>
                </a:cxn>
                <a:cxn ang="0">
                  <a:pos x="593" y="182"/>
                </a:cxn>
                <a:cxn ang="0">
                  <a:pos x="642" y="167"/>
                </a:cxn>
                <a:cxn ang="0">
                  <a:pos x="686" y="153"/>
                </a:cxn>
                <a:cxn ang="0">
                  <a:pos x="725" y="139"/>
                </a:cxn>
                <a:cxn ang="0">
                  <a:pos x="759" y="124"/>
                </a:cxn>
                <a:cxn ang="0">
                  <a:pos x="790" y="109"/>
                </a:cxn>
                <a:cxn ang="0">
                  <a:pos x="816" y="92"/>
                </a:cxn>
                <a:cxn ang="0">
                  <a:pos x="838" y="73"/>
                </a:cxn>
                <a:cxn ang="0">
                  <a:pos x="856" y="51"/>
                </a:cxn>
                <a:cxn ang="0">
                  <a:pos x="868" y="28"/>
                </a:cxn>
                <a:cxn ang="0">
                  <a:pos x="877" y="0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110735" y="4062541"/>
              <a:ext cx="488237" cy="24842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3" y="30"/>
                </a:cxn>
                <a:cxn ang="0">
                  <a:pos x="68" y="26"/>
                </a:cxn>
                <a:cxn ang="0">
                  <a:pos x="103" y="22"/>
                </a:cxn>
                <a:cxn ang="0">
                  <a:pos x="140" y="19"/>
                </a:cxn>
                <a:cxn ang="0">
                  <a:pos x="174" y="15"/>
                </a:cxn>
                <a:cxn ang="0">
                  <a:pos x="208" y="11"/>
                </a:cxn>
                <a:cxn ang="0">
                  <a:pos x="238" y="9"/>
                </a:cxn>
                <a:cxn ang="0">
                  <a:pos x="265" y="5"/>
                </a:cxn>
                <a:cxn ang="0">
                  <a:pos x="288" y="3"/>
                </a:cxn>
                <a:cxn ang="0">
                  <a:pos x="305" y="1"/>
                </a:cxn>
                <a:cxn ang="0">
                  <a:pos x="318" y="0"/>
                </a:cxn>
                <a:cxn ang="0">
                  <a:pos x="348" y="0"/>
                </a:cxn>
                <a:cxn ang="0">
                  <a:pos x="378" y="5"/>
                </a:cxn>
                <a:cxn ang="0">
                  <a:pos x="408" y="17"/>
                </a:cxn>
                <a:cxn ang="0">
                  <a:pos x="435" y="34"/>
                </a:cxn>
                <a:cxn ang="0">
                  <a:pos x="463" y="56"/>
                </a:cxn>
                <a:cxn ang="0">
                  <a:pos x="490" y="81"/>
                </a:cxn>
                <a:cxn ang="0">
                  <a:pos x="516" y="111"/>
                </a:cxn>
                <a:cxn ang="0">
                  <a:pos x="540" y="143"/>
                </a:cxn>
                <a:cxn ang="0">
                  <a:pos x="566" y="178"/>
                </a:cxn>
                <a:cxn ang="0">
                  <a:pos x="589" y="215"/>
                </a:cxn>
                <a:cxn ang="0">
                  <a:pos x="613" y="253"/>
                </a:cxn>
                <a:cxn ang="0">
                  <a:pos x="638" y="289"/>
                </a:cxn>
                <a:cxn ang="0">
                  <a:pos x="667" y="324"/>
                </a:cxn>
                <a:cxn ang="0">
                  <a:pos x="696" y="356"/>
                </a:cxn>
                <a:cxn ang="0">
                  <a:pos x="728" y="384"/>
                </a:cxn>
                <a:cxn ang="0">
                  <a:pos x="762" y="411"/>
                </a:cxn>
                <a:cxn ang="0">
                  <a:pos x="800" y="433"/>
                </a:cxn>
                <a:cxn ang="0">
                  <a:pos x="838" y="450"/>
                </a:cxn>
                <a:cxn ang="0">
                  <a:pos x="879" y="462"/>
                </a:cxn>
                <a:cxn ang="0">
                  <a:pos x="923" y="469"/>
                </a:cxn>
                <a:cxn ang="0">
                  <a:pos x="452" y="469"/>
                </a:cxn>
                <a:cxn ang="0">
                  <a:pos x="420" y="466"/>
                </a:cxn>
                <a:cxn ang="0">
                  <a:pos x="392" y="460"/>
                </a:cxn>
                <a:cxn ang="0">
                  <a:pos x="368" y="450"/>
                </a:cxn>
                <a:cxn ang="0">
                  <a:pos x="347" y="437"/>
                </a:cxn>
                <a:cxn ang="0">
                  <a:pos x="329" y="421"/>
                </a:cxn>
                <a:cxn ang="0">
                  <a:pos x="313" y="403"/>
                </a:cxn>
                <a:cxn ang="0">
                  <a:pos x="299" y="383"/>
                </a:cxn>
                <a:cxn ang="0">
                  <a:pos x="286" y="361"/>
                </a:cxn>
                <a:cxn ang="0">
                  <a:pos x="275" y="338"/>
                </a:cxn>
                <a:cxn ang="0">
                  <a:pos x="253" y="290"/>
                </a:cxn>
                <a:cxn ang="0">
                  <a:pos x="231" y="239"/>
                </a:cxn>
                <a:cxn ang="0">
                  <a:pos x="213" y="204"/>
                </a:cxn>
                <a:cxn ang="0">
                  <a:pos x="193" y="171"/>
                </a:cxn>
                <a:cxn ang="0">
                  <a:pos x="173" y="141"/>
                </a:cxn>
                <a:cxn ang="0">
                  <a:pos x="148" y="112"/>
                </a:cxn>
                <a:cxn ang="0">
                  <a:pos x="123" y="88"/>
                </a:cxn>
                <a:cxn ang="0">
                  <a:pos x="96" y="67"/>
                </a:cxn>
                <a:cxn ang="0">
                  <a:pos x="66" y="50"/>
                </a:cxn>
                <a:cxn ang="0">
                  <a:pos x="34" y="39"/>
                </a:cxn>
                <a:cxn ang="0">
                  <a:pos x="0" y="33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auto">
            <a:xfrm>
              <a:off x="5308145" y="4392008"/>
              <a:ext cx="1290217" cy="227278"/>
            </a:xfrm>
            <a:custGeom>
              <a:avLst/>
              <a:gdLst/>
              <a:ahLst/>
              <a:cxnLst>
                <a:cxn ang="0">
                  <a:pos x="365" y="3"/>
                </a:cxn>
                <a:cxn ang="0">
                  <a:pos x="135" y="427"/>
                </a:cxn>
                <a:cxn ang="0">
                  <a:pos x="556" y="3"/>
                </a:cxn>
                <a:cxn ang="0">
                  <a:pos x="424" y="328"/>
                </a:cxn>
                <a:cxn ang="0">
                  <a:pos x="443" y="254"/>
                </a:cxn>
                <a:cxn ang="0">
                  <a:pos x="824" y="257"/>
                </a:cxn>
                <a:cxn ang="0">
                  <a:pos x="836" y="319"/>
                </a:cxn>
                <a:cxn ang="0">
                  <a:pos x="899" y="358"/>
                </a:cxn>
                <a:cxn ang="0">
                  <a:pos x="974" y="349"/>
                </a:cxn>
                <a:cxn ang="0">
                  <a:pos x="1009" y="310"/>
                </a:cxn>
                <a:cxn ang="0">
                  <a:pos x="1014" y="3"/>
                </a:cxn>
                <a:cxn ang="0">
                  <a:pos x="1100" y="311"/>
                </a:cxn>
                <a:cxn ang="0">
                  <a:pos x="1062" y="386"/>
                </a:cxn>
                <a:cxn ang="0">
                  <a:pos x="955" y="428"/>
                </a:cxn>
                <a:cxn ang="0">
                  <a:pos x="820" y="415"/>
                </a:cxn>
                <a:cxn ang="0">
                  <a:pos x="751" y="355"/>
                </a:cxn>
                <a:cxn ang="0">
                  <a:pos x="734" y="259"/>
                </a:cxn>
                <a:cxn ang="0">
                  <a:pos x="1258" y="427"/>
                </a:cxn>
                <a:cxn ang="0">
                  <a:pos x="1408" y="4"/>
                </a:cxn>
                <a:cxn ang="0">
                  <a:pos x="1499" y="25"/>
                </a:cxn>
                <a:cxn ang="0">
                  <a:pos x="1544" y="83"/>
                </a:cxn>
                <a:cxn ang="0">
                  <a:pos x="1542" y="174"/>
                </a:cxn>
                <a:cxn ang="0">
                  <a:pos x="1488" y="236"/>
                </a:cxn>
                <a:cxn ang="0">
                  <a:pos x="1518" y="276"/>
                </a:cxn>
                <a:cxn ang="0">
                  <a:pos x="1543" y="333"/>
                </a:cxn>
                <a:cxn ang="0">
                  <a:pos x="1551" y="412"/>
                </a:cxn>
                <a:cxn ang="0">
                  <a:pos x="1448" y="394"/>
                </a:cxn>
                <a:cxn ang="0">
                  <a:pos x="1432" y="310"/>
                </a:cxn>
                <a:cxn ang="0">
                  <a:pos x="1383" y="271"/>
                </a:cxn>
                <a:cxn ang="0">
                  <a:pos x="1258" y="190"/>
                </a:cxn>
                <a:cxn ang="0">
                  <a:pos x="1429" y="181"/>
                </a:cxn>
                <a:cxn ang="0">
                  <a:pos x="1450" y="132"/>
                </a:cxn>
                <a:cxn ang="0">
                  <a:pos x="1420" y="82"/>
                </a:cxn>
                <a:cxn ang="0">
                  <a:pos x="1258" y="78"/>
                </a:cxn>
                <a:cxn ang="0">
                  <a:pos x="1862" y="5"/>
                </a:cxn>
                <a:cxn ang="0">
                  <a:pos x="1953" y="48"/>
                </a:cxn>
                <a:cxn ang="0">
                  <a:pos x="2003" y="143"/>
                </a:cxn>
                <a:cxn ang="0">
                  <a:pos x="2006" y="282"/>
                </a:cxn>
                <a:cxn ang="0">
                  <a:pos x="1954" y="381"/>
                </a:cxn>
                <a:cxn ang="0">
                  <a:pos x="1844" y="427"/>
                </a:cxn>
                <a:cxn ang="0">
                  <a:pos x="1712" y="415"/>
                </a:cxn>
                <a:cxn ang="0">
                  <a:pos x="1629" y="355"/>
                </a:cxn>
                <a:cxn ang="0">
                  <a:pos x="1593" y="250"/>
                </a:cxn>
                <a:cxn ang="0">
                  <a:pos x="1607" y="113"/>
                </a:cxn>
                <a:cxn ang="0">
                  <a:pos x="1674" y="28"/>
                </a:cxn>
                <a:cxn ang="0">
                  <a:pos x="1802" y="0"/>
                </a:cxn>
                <a:cxn ang="0">
                  <a:pos x="1740" y="87"/>
                </a:cxn>
                <a:cxn ang="0">
                  <a:pos x="1697" y="154"/>
                </a:cxn>
                <a:cxn ang="0">
                  <a:pos x="1699" y="279"/>
                </a:cxn>
                <a:cxn ang="0">
                  <a:pos x="1752" y="349"/>
                </a:cxn>
                <a:cxn ang="0">
                  <a:pos x="1851" y="349"/>
                </a:cxn>
                <a:cxn ang="0">
                  <a:pos x="1905" y="279"/>
                </a:cxn>
                <a:cxn ang="0">
                  <a:pos x="1906" y="157"/>
                </a:cxn>
                <a:cxn ang="0">
                  <a:pos x="1864" y="87"/>
                </a:cxn>
                <a:cxn ang="0">
                  <a:pos x="2155" y="116"/>
                </a:cxn>
                <a:cxn ang="0">
                  <a:pos x="2184" y="3"/>
                </a:cxn>
                <a:cxn ang="0">
                  <a:pos x="2439" y="427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auto">
            <a:xfrm>
              <a:off x="5380411" y="4675665"/>
              <a:ext cx="1217952" cy="98664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37" y="95"/>
                </a:cxn>
                <a:cxn ang="0">
                  <a:pos x="29" y="95"/>
                </a:cxn>
                <a:cxn ang="0">
                  <a:pos x="115" y="59"/>
                </a:cxn>
                <a:cxn ang="0">
                  <a:pos x="29" y="95"/>
                </a:cxn>
                <a:cxn ang="0">
                  <a:pos x="342" y="69"/>
                </a:cxn>
                <a:cxn ang="0">
                  <a:pos x="291" y="182"/>
                </a:cxn>
                <a:cxn ang="0">
                  <a:pos x="177" y="149"/>
                </a:cxn>
                <a:cxn ang="0">
                  <a:pos x="186" y="26"/>
                </a:cxn>
                <a:cxn ang="0">
                  <a:pos x="224" y="29"/>
                </a:cxn>
                <a:cxn ang="0">
                  <a:pos x="202" y="131"/>
                </a:cxn>
                <a:cxn ang="0">
                  <a:pos x="287" y="158"/>
                </a:cxn>
                <a:cxn ang="0">
                  <a:pos x="308" y="57"/>
                </a:cxn>
                <a:cxn ang="0">
                  <a:pos x="399" y="2"/>
                </a:cxn>
                <a:cxn ang="0">
                  <a:pos x="418" y="157"/>
                </a:cxn>
                <a:cxn ang="0">
                  <a:pos x="408" y="181"/>
                </a:cxn>
                <a:cxn ang="0">
                  <a:pos x="371" y="2"/>
                </a:cxn>
                <a:cxn ang="0">
                  <a:pos x="630" y="143"/>
                </a:cxn>
                <a:cxn ang="0">
                  <a:pos x="572" y="105"/>
                </a:cxn>
                <a:cxn ang="0">
                  <a:pos x="509" y="40"/>
                </a:cxn>
                <a:cxn ang="0">
                  <a:pos x="578" y="2"/>
                </a:cxn>
                <a:cxn ang="0">
                  <a:pos x="543" y="36"/>
                </a:cxn>
                <a:cxn ang="0">
                  <a:pos x="565" y="78"/>
                </a:cxn>
                <a:cxn ang="0">
                  <a:pos x="652" y="96"/>
                </a:cxn>
                <a:cxn ang="0">
                  <a:pos x="637" y="179"/>
                </a:cxn>
                <a:cxn ang="0">
                  <a:pos x="718" y="185"/>
                </a:cxn>
                <a:cxn ang="0">
                  <a:pos x="749" y="91"/>
                </a:cxn>
                <a:cxn ang="0">
                  <a:pos x="1045" y="185"/>
                </a:cxn>
                <a:cxn ang="0">
                  <a:pos x="917" y="114"/>
                </a:cxn>
                <a:cxn ang="0">
                  <a:pos x="1207" y="27"/>
                </a:cxn>
                <a:cxn ang="0">
                  <a:pos x="1173" y="81"/>
                </a:cxn>
                <a:cxn ang="0">
                  <a:pos x="1199" y="157"/>
                </a:cxn>
                <a:cxn ang="0">
                  <a:pos x="1185" y="180"/>
                </a:cxn>
                <a:cxn ang="0">
                  <a:pos x="1142" y="76"/>
                </a:cxn>
                <a:cxn ang="0">
                  <a:pos x="1211" y="3"/>
                </a:cxn>
                <a:cxn ang="0">
                  <a:pos x="1354" y="2"/>
                </a:cxn>
                <a:cxn ang="0">
                  <a:pos x="1651" y="2"/>
                </a:cxn>
                <a:cxn ang="0">
                  <a:pos x="1553" y="42"/>
                </a:cxn>
                <a:cxn ang="0">
                  <a:pos x="1544" y="123"/>
                </a:cxn>
                <a:cxn ang="0">
                  <a:pos x="1651" y="185"/>
                </a:cxn>
                <a:cxn ang="0">
                  <a:pos x="1515" y="139"/>
                </a:cxn>
                <a:cxn ang="0">
                  <a:pos x="1538" y="19"/>
                </a:cxn>
                <a:cxn ang="0">
                  <a:pos x="1717" y="185"/>
                </a:cxn>
                <a:cxn ang="0">
                  <a:pos x="1830" y="19"/>
                </a:cxn>
                <a:cxn ang="0">
                  <a:pos x="1817" y="96"/>
                </a:cxn>
                <a:cxn ang="0">
                  <a:pos x="1839" y="171"/>
                </a:cxn>
                <a:cxn ang="0">
                  <a:pos x="1810" y="173"/>
                </a:cxn>
                <a:cxn ang="0">
                  <a:pos x="1746" y="107"/>
                </a:cxn>
                <a:cxn ang="0">
                  <a:pos x="1806" y="72"/>
                </a:cxn>
                <a:cxn ang="0">
                  <a:pos x="1783" y="25"/>
                </a:cxn>
                <a:cxn ang="0">
                  <a:pos x="1925" y="183"/>
                </a:cxn>
                <a:cxn ang="0">
                  <a:pos x="1867" y="114"/>
                </a:cxn>
                <a:cxn ang="0">
                  <a:pos x="1911" y="8"/>
                </a:cxn>
                <a:cxn ang="0">
                  <a:pos x="1945" y="26"/>
                </a:cxn>
                <a:cxn ang="0">
                  <a:pos x="1897" y="71"/>
                </a:cxn>
                <a:cxn ang="0">
                  <a:pos x="1926" y="158"/>
                </a:cxn>
                <a:cxn ang="0">
                  <a:pos x="1938" y="80"/>
                </a:cxn>
                <a:cxn ang="0">
                  <a:pos x="2193" y="2"/>
                </a:cxn>
                <a:cxn ang="0">
                  <a:pos x="2117" y="185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</p:grpSp>
    </p:spTree>
    <p:extLst>
      <p:ext uri="{BB962C8B-B14F-4D97-AF65-F5344CB8AC3E}">
        <p14:creationId xmlns:p14="http://schemas.microsoft.com/office/powerpoint/2010/main" val="256247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ytuł i zawartość"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28184" y="6356352"/>
            <a:ext cx="2448272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AD0040"/>
                </a:solidFill>
              </a:defRPr>
            </a:lvl1pPr>
          </a:lstStyle>
          <a:p>
            <a:r>
              <a:rPr lang="pl-PL" smtClean="0"/>
              <a:t>Kraków, 18 listopada 2011 r.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2264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D0040"/>
                </a:solidFill>
              </a:defRPr>
            </a:lvl1pPr>
          </a:lstStyle>
          <a:p>
            <a:r>
              <a:rPr lang="pl-PL" smtClean="0"/>
              <a:t>Strategia Rozwoju Obszaru Sprzdaży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3491880" y="635635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AD0040"/>
                </a:solidFill>
              </a:defRPr>
            </a:lvl1pPr>
          </a:lstStyle>
          <a:p>
            <a:fld id="{7BFD27C2-2234-41D4-9087-0478DCD204C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1" y="476250"/>
            <a:ext cx="357188" cy="717550"/>
          </a:xfrm>
          <a:prstGeom prst="rect">
            <a:avLst/>
          </a:prstGeom>
          <a:solidFill>
            <a:srgbClr val="AD0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a 20"/>
          <p:cNvGrpSpPr>
            <a:grpSpLocks/>
          </p:cNvGrpSpPr>
          <p:nvPr userDrawn="1"/>
        </p:nvGrpSpPr>
        <p:grpSpPr bwMode="auto">
          <a:xfrm>
            <a:off x="7061201" y="354015"/>
            <a:ext cx="1654175" cy="788987"/>
            <a:chOff x="4689475" y="3868738"/>
            <a:chExt cx="1917700" cy="914400"/>
          </a:xfrm>
        </p:grpSpPr>
        <p:sp>
          <p:nvSpPr>
            <p:cNvPr id="9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 sz="1350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914004" y="3876097"/>
              <a:ext cx="318390" cy="320132"/>
            </a:xfrm>
            <a:custGeom>
              <a:avLst/>
              <a:gdLst>
                <a:gd name="T0" fmla="*/ 2147483647 w 601"/>
                <a:gd name="T1" fmla="*/ 0 h 601"/>
                <a:gd name="T2" fmla="*/ 2147483647 w 601"/>
                <a:gd name="T3" fmla="*/ 2147483647 h 601"/>
                <a:gd name="T4" fmla="*/ 2147483647 w 601"/>
                <a:gd name="T5" fmla="*/ 2147483647 h 601"/>
                <a:gd name="T6" fmla="*/ 2147483647 w 601"/>
                <a:gd name="T7" fmla="*/ 2147483647 h 601"/>
                <a:gd name="T8" fmla="*/ 2147483647 w 601"/>
                <a:gd name="T9" fmla="*/ 2147483647 h 601"/>
                <a:gd name="T10" fmla="*/ 2147483647 w 601"/>
                <a:gd name="T11" fmla="*/ 2147483647 h 601"/>
                <a:gd name="T12" fmla="*/ 2147483647 w 601"/>
                <a:gd name="T13" fmla="*/ 2147483647 h 601"/>
                <a:gd name="T14" fmla="*/ 2147483647 w 601"/>
                <a:gd name="T15" fmla="*/ 2147483647 h 601"/>
                <a:gd name="T16" fmla="*/ 2147483647 w 601"/>
                <a:gd name="T17" fmla="*/ 2147483647 h 601"/>
                <a:gd name="T18" fmla="*/ 2147483647 w 601"/>
                <a:gd name="T19" fmla="*/ 2147483647 h 601"/>
                <a:gd name="T20" fmla="*/ 2147483647 w 601"/>
                <a:gd name="T21" fmla="*/ 2147483647 h 601"/>
                <a:gd name="T22" fmla="*/ 2147483647 w 601"/>
                <a:gd name="T23" fmla="*/ 2147483647 h 601"/>
                <a:gd name="T24" fmla="*/ 2147483647 w 601"/>
                <a:gd name="T25" fmla="*/ 2147483647 h 601"/>
                <a:gd name="T26" fmla="*/ 2147483647 w 601"/>
                <a:gd name="T27" fmla="*/ 2147483647 h 601"/>
                <a:gd name="T28" fmla="*/ 2147483647 w 601"/>
                <a:gd name="T29" fmla="*/ 2147483647 h 601"/>
                <a:gd name="T30" fmla="*/ 2147483647 w 601"/>
                <a:gd name="T31" fmla="*/ 2147483647 h 601"/>
                <a:gd name="T32" fmla="*/ 2147483647 w 601"/>
                <a:gd name="T33" fmla="*/ 2147483647 h 601"/>
                <a:gd name="T34" fmla="*/ 2147483647 w 601"/>
                <a:gd name="T35" fmla="*/ 2147483647 h 601"/>
                <a:gd name="T36" fmla="*/ 2147483647 w 601"/>
                <a:gd name="T37" fmla="*/ 2147483647 h 601"/>
                <a:gd name="T38" fmla="*/ 2147483647 w 601"/>
                <a:gd name="T39" fmla="*/ 2147483647 h 601"/>
                <a:gd name="T40" fmla="*/ 2147483647 w 601"/>
                <a:gd name="T41" fmla="*/ 2147483647 h 601"/>
                <a:gd name="T42" fmla="*/ 2147483647 w 601"/>
                <a:gd name="T43" fmla="*/ 2147483647 h 601"/>
                <a:gd name="T44" fmla="*/ 0 w 601"/>
                <a:gd name="T45" fmla="*/ 2147483647 h 601"/>
                <a:gd name="T46" fmla="*/ 2147483647 w 601"/>
                <a:gd name="T47" fmla="*/ 2147483647 h 601"/>
                <a:gd name="T48" fmla="*/ 2147483647 w 601"/>
                <a:gd name="T49" fmla="*/ 2147483647 h 601"/>
                <a:gd name="T50" fmla="*/ 2147483647 w 601"/>
                <a:gd name="T51" fmla="*/ 2147483647 h 601"/>
                <a:gd name="T52" fmla="*/ 2147483647 w 601"/>
                <a:gd name="T53" fmla="*/ 2147483647 h 601"/>
                <a:gd name="T54" fmla="*/ 2147483647 w 601"/>
                <a:gd name="T55" fmla="*/ 2147483647 h 601"/>
                <a:gd name="T56" fmla="*/ 2147483647 w 601"/>
                <a:gd name="T57" fmla="*/ 2147483647 h 601"/>
                <a:gd name="T58" fmla="*/ 2147483647 w 601"/>
                <a:gd name="T59" fmla="*/ 2147483647 h 601"/>
                <a:gd name="T60" fmla="*/ 2147483647 w 601"/>
                <a:gd name="T61" fmla="*/ 2147483647 h 601"/>
                <a:gd name="T62" fmla="*/ 2147483647 w 601"/>
                <a:gd name="T63" fmla="*/ 2147483647 h 601"/>
                <a:gd name="T64" fmla="*/ 2147483647 w 601"/>
                <a:gd name="T65" fmla="*/ 2147483647 h 601"/>
                <a:gd name="T66" fmla="*/ 2147483647 w 601"/>
                <a:gd name="T67" fmla="*/ 2147483647 h 601"/>
                <a:gd name="T68" fmla="*/ 2147483647 w 601"/>
                <a:gd name="T69" fmla="*/ 2147483647 h 601"/>
                <a:gd name="T70" fmla="*/ 2147483647 w 601"/>
                <a:gd name="T71" fmla="*/ 2147483647 h 601"/>
                <a:gd name="T72" fmla="*/ 2147483647 w 601"/>
                <a:gd name="T73" fmla="*/ 2147483647 h 601"/>
                <a:gd name="T74" fmla="*/ 2147483647 w 601"/>
                <a:gd name="T75" fmla="*/ 2147483647 h 601"/>
                <a:gd name="T76" fmla="*/ 2147483647 w 601"/>
                <a:gd name="T77" fmla="*/ 2147483647 h 601"/>
                <a:gd name="T78" fmla="*/ 2147483647 w 601"/>
                <a:gd name="T79" fmla="*/ 2147483647 h 601"/>
                <a:gd name="T80" fmla="*/ 2147483647 w 601"/>
                <a:gd name="T81" fmla="*/ 2147483647 h 601"/>
                <a:gd name="T82" fmla="*/ 2147483647 w 601"/>
                <a:gd name="T83" fmla="*/ 2147483647 h 601"/>
                <a:gd name="T84" fmla="*/ 2147483647 w 601"/>
                <a:gd name="T85" fmla="*/ 2147483647 h 601"/>
                <a:gd name="T86" fmla="*/ 2147483647 w 601"/>
                <a:gd name="T87" fmla="*/ 2147483647 h 601"/>
                <a:gd name="T88" fmla="*/ 2147483647 w 601"/>
                <a:gd name="T89" fmla="*/ 2147483647 h 601"/>
                <a:gd name="T90" fmla="*/ 2147483647 w 601"/>
                <a:gd name="T91" fmla="*/ 0 h 6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350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693156" y="4111597"/>
              <a:ext cx="336794" cy="200542"/>
            </a:xfrm>
            <a:custGeom>
              <a:avLst/>
              <a:gdLst>
                <a:gd name="T0" fmla="*/ 0 w 635"/>
                <a:gd name="T1" fmla="*/ 2147483647 h 377"/>
                <a:gd name="T2" fmla="*/ 2147483647 w 635"/>
                <a:gd name="T3" fmla="*/ 2147483647 h 377"/>
                <a:gd name="T4" fmla="*/ 2147483647 w 635"/>
                <a:gd name="T5" fmla="*/ 2147483647 h 377"/>
                <a:gd name="T6" fmla="*/ 2147483647 w 635"/>
                <a:gd name="T7" fmla="*/ 2147483647 h 377"/>
                <a:gd name="T8" fmla="*/ 2147483647 w 635"/>
                <a:gd name="T9" fmla="*/ 2147483647 h 377"/>
                <a:gd name="T10" fmla="*/ 2147483647 w 635"/>
                <a:gd name="T11" fmla="*/ 2147483647 h 377"/>
                <a:gd name="T12" fmla="*/ 2147483647 w 635"/>
                <a:gd name="T13" fmla="*/ 2147483647 h 377"/>
                <a:gd name="T14" fmla="*/ 2147483647 w 635"/>
                <a:gd name="T15" fmla="*/ 2147483647 h 377"/>
                <a:gd name="T16" fmla="*/ 2147483647 w 635"/>
                <a:gd name="T17" fmla="*/ 2147483647 h 377"/>
                <a:gd name="T18" fmla="*/ 2147483647 w 635"/>
                <a:gd name="T19" fmla="*/ 0 h 377"/>
                <a:gd name="T20" fmla="*/ 2147483647 w 635"/>
                <a:gd name="T21" fmla="*/ 0 h 377"/>
                <a:gd name="T22" fmla="*/ 2147483647 w 635"/>
                <a:gd name="T23" fmla="*/ 2147483647 h 377"/>
                <a:gd name="T24" fmla="*/ 2147483647 w 635"/>
                <a:gd name="T25" fmla="*/ 2147483647 h 377"/>
                <a:gd name="T26" fmla="*/ 2147483647 w 635"/>
                <a:gd name="T27" fmla="*/ 2147483647 h 377"/>
                <a:gd name="T28" fmla="*/ 2147483647 w 635"/>
                <a:gd name="T29" fmla="*/ 2147483647 h 377"/>
                <a:gd name="T30" fmla="*/ 2147483647 w 635"/>
                <a:gd name="T31" fmla="*/ 2147483647 h 377"/>
                <a:gd name="T32" fmla="*/ 2147483647 w 635"/>
                <a:gd name="T33" fmla="*/ 2147483647 h 377"/>
                <a:gd name="T34" fmla="*/ 2147483647 w 635"/>
                <a:gd name="T35" fmla="*/ 2147483647 h 377"/>
                <a:gd name="T36" fmla="*/ 2147483647 w 635"/>
                <a:gd name="T37" fmla="*/ 2147483647 h 377"/>
                <a:gd name="T38" fmla="*/ 2147483647 w 635"/>
                <a:gd name="T39" fmla="*/ 2147483647 h 377"/>
                <a:gd name="T40" fmla="*/ 2147483647 w 635"/>
                <a:gd name="T41" fmla="*/ 2147483647 h 377"/>
                <a:gd name="T42" fmla="*/ 2147483647 w 635"/>
                <a:gd name="T43" fmla="*/ 2147483647 h 377"/>
                <a:gd name="T44" fmla="*/ 2147483647 w 635"/>
                <a:gd name="T45" fmla="*/ 2147483647 h 377"/>
                <a:gd name="T46" fmla="*/ 2147483647 w 635"/>
                <a:gd name="T47" fmla="*/ 2147483647 h 377"/>
                <a:gd name="T48" fmla="*/ 2147483647 w 635"/>
                <a:gd name="T49" fmla="*/ 2147483647 h 377"/>
                <a:gd name="T50" fmla="*/ 2147483647 w 635"/>
                <a:gd name="T51" fmla="*/ 2147483647 h 377"/>
                <a:gd name="T52" fmla="*/ 2147483647 w 635"/>
                <a:gd name="T53" fmla="*/ 2147483647 h 377"/>
                <a:gd name="T54" fmla="*/ 2147483647 w 635"/>
                <a:gd name="T55" fmla="*/ 2147483647 h 377"/>
                <a:gd name="T56" fmla="*/ 2147483647 w 635"/>
                <a:gd name="T57" fmla="*/ 2147483647 h 377"/>
                <a:gd name="T58" fmla="*/ 2147483647 w 635"/>
                <a:gd name="T59" fmla="*/ 2147483647 h 377"/>
                <a:gd name="T60" fmla="*/ 2147483647 w 635"/>
                <a:gd name="T61" fmla="*/ 2147483647 h 377"/>
                <a:gd name="T62" fmla="*/ 2147483647 w 635"/>
                <a:gd name="T63" fmla="*/ 2147483647 h 377"/>
                <a:gd name="T64" fmla="*/ 2147483647 w 635"/>
                <a:gd name="T65" fmla="*/ 2147483647 h 377"/>
                <a:gd name="T66" fmla="*/ 2147483647 w 635"/>
                <a:gd name="T67" fmla="*/ 2147483647 h 377"/>
                <a:gd name="T68" fmla="*/ 2147483647 w 635"/>
                <a:gd name="T69" fmla="*/ 2147483647 h 377"/>
                <a:gd name="T70" fmla="*/ 2147483647 w 635"/>
                <a:gd name="T71" fmla="*/ 2147483647 h 377"/>
                <a:gd name="T72" fmla="*/ 2147483647 w 635"/>
                <a:gd name="T73" fmla="*/ 2147483647 h 377"/>
                <a:gd name="T74" fmla="*/ 2147483647 w 635"/>
                <a:gd name="T75" fmla="*/ 2147483647 h 377"/>
                <a:gd name="T76" fmla="*/ 2147483647 w 635"/>
                <a:gd name="T77" fmla="*/ 2147483647 h 377"/>
                <a:gd name="T78" fmla="*/ 2147483647 w 635"/>
                <a:gd name="T79" fmla="*/ 2147483647 h 377"/>
                <a:gd name="T80" fmla="*/ 2147483647 w 635"/>
                <a:gd name="T81" fmla="*/ 2147483647 h 377"/>
                <a:gd name="T82" fmla="*/ 2147483647 w 635"/>
                <a:gd name="T83" fmla="*/ 2147483647 h 377"/>
                <a:gd name="T84" fmla="*/ 2147483647 w 635"/>
                <a:gd name="T85" fmla="*/ 2147483647 h 377"/>
                <a:gd name="T86" fmla="*/ 2147483647 w 635"/>
                <a:gd name="T87" fmla="*/ 2147483647 h 377"/>
                <a:gd name="T88" fmla="*/ 2147483647 w 635"/>
                <a:gd name="T89" fmla="*/ 2147483647 h 377"/>
                <a:gd name="T90" fmla="*/ 2147483647 w 635"/>
                <a:gd name="T91" fmla="*/ 2147483647 h 377"/>
                <a:gd name="T92" fmla="*/ 2147483647 w 635"/>
                <a:gd name="T93" fmla="*/ 2147483647 h 377"/>
                <a:gd name="T94" fmla="*/ 2147483647 w 635"/>
                <a:gd name="T95" fmla="*/ 2147483647 h 377"/>
                <a:gd name="T96" fmla="*/ 0 w 635"/>
                <a:gd name="T97" fmla="*/ 2147483647 h 3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350" dirty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4768613" y="4207269"/>
              <a:ext cx="463782" cy="436042"/>
            </a:xfrm>
            <a:custGeom>
              <a:avLst/>
              <a:gdLst>
                <a:gd name="T0" fmla="*/ 2147483647 w 877"/>
                <a:gd name="T1" fmla="*/ 0 h 826"/>
                <a:gd name="T2" fmla="*/ 2147483647 w 877"/>
                <a:gd name="T3" fmla="*/ 2147483647 h 826"/>
                <a:gd name="T4" fmla="*/ 2147483647 w 877"/>
                <a:gd name="T5" fmla="*/ 2147483647 h 826"/>
                <a:gd name="T6" fmla="*/ 2147483647 w 877"/>
                <a:gd name="T7" fmla="*/ 2147483647 h 826"/>
                <a:gd name="T8" fmla="*/ 2147483647 w 877"/>
                <a:gd name="T9" fmla="*/ 2147483647 h 826"/>
                <a:gd name="T10" fmla="*/ 2147483647 w 877"/>
                <a:gd name="T11" fmla="*/ 2147483647 h 826"/>
                <a:gd name="T12" fmla="*/ 2147483647 w 877"/>
                <a:gd name="T13" fmla="*/ 2147483647 h 826"/>
                <a:gd name="T14" fmla="*/ 2147483647 w 877"/>
                <a:gd name="T15" fmla="*/ 2147483647 h 826"/>
                <a:gd name="T16" fmla="*/ 2147483647 w 877"/>
                <a:gd name="T17" fmla="*/ 2147483647 h 826"/>
                <a:gd name="T18" fmla="*/ 2147483647 w 877"/>
                <a:gd name="T19" fmla="*/ 2147483647 h 826"/>
                <a:gd name="T20" fmla="*/ 2147483647 w 877"/>
                <a:gd name="T21" fmla="*/ 2147483647 h 826"/>
                <a:gd name="T22" fmla="*/ 2147483647 w 877"/>
                <a:gd name="T23" fmla="*/ 2147483647 h 826"/>
                <a:gd name="T24" fmla="*/ 2147483647 w 877"/>
                <a:gd name="T25" fmla="*/ 2147483647 h 826"/>
                <a:gd name="T26" fmla="*/ 2147483647 w 877"/>
                <a:gd name="T27" fmla="*/ 2147483647 h 826"/>
                <a:gd name="T28" fmla="*/ 2147483647 w 877"/>
                <a:gd name="T29" fmla="*/ 2147483647 h 826"/>
                <a:gd name="T30" fmla="*/ 2147483647 w 877"/>
                <a:gd name="T31" fmla="*/ 2147483647 h 826"/>
                <a:gd name="T32" fmla="*/ 2147483647 w 877"/>
                <a:gd name="T33" fmla="*/ 2147483647 h 826"/>
                <a:gd name="T34" fmla="*/ 2147483647 w 877"/>
                <a:gd name="T35" fmla="*/ 2147483647 h 826"/>
                <a:gd name="T36" fmla="*/ 2147483647 w 877"/>
                <a:gd name="T37" fmla="*/ 2147483647 h 826"/>
                <a:gd name="T38" fmla="*/ 2147483647 w 877"/>
                <a:gd name="T39" fmla="*/ 2147483647 h 826"/>
                <a:gd name="T40" fmla="*/ 2147483647 w 877"/>
                <a:gd name="T41" fmla="*/ 2147483647 h 826"/>
                <a:gd name="T42" fmla="*/ 2147483647 w 877"/>
                <a:gd name="T43" fmla="*/ 2147483647 h 826"/>
                <a:gd name="T44" fmla="*/ 2147483647 w 877"/>
                <a:gd name="T45" fmla="*/ 2147483647 h 826"/>
                <a:gd name="T46" fmla="*/ 2147483647 w 877"/>
                <a:gd name="T47" fmla="*/ 2147483647 h 826"/>
                <a:gd name="T48" fmla="*/ 2147483647 w 877"/>
                <a:gd name="T49" fmla="*/ 2147483647 h 826"/>
                <a:gd name="T50" fmla="*/ 2147483647 w 877"/>
                <a:gd name="T51" fmla="*/ 2147483647 h 826"/>
                <a:gd name="T52" fmla="*/ 0 w 877"/>
                <a:gd name="T53" fmla="*/ 2147483647 h 826"/>
                <a:gd name="T54" fmla="*/ 2147483647 w 877"/>
                <a:gd name="T55" fmla="*/ 2147483647 h 826"/>
                <a:gd name="T56" fmla="*/ 2147483647 w 877"/>
                <a:gd name="T57" fmla="*/ 2147483647 h 826"/>
                <a:gd name="T58" fmla="*/ 2147483647 w 877"/>
                <a:gd name="T59" fmla="*/ 2147483647 h 826"/>
                <a:gd name="T60" fmla="*/ 2147483647 w 877"/>
                <a:gd name="T61" fmla="*/ 2147483647 h 826"/>
                <a:gd name="T62" fmla="*/ 2147483647 w 877"/>
                <a:gd name="T63" fmla="*/ 2147483647 h 826"/>
                <a:gd name="T64" fmla="*/ 2147483647 w 877"/>
                <a:gd name="T65" fmla="*/ 2147483647 h 826"/>
                <a:gd name="T66" fmla="*/ 2147483647 w 877"/>
                <a:gd name="T67" fmla="*/ 2147483647 h 826"/>
                <a:gd name="T68" fmla="*/ 2147483647 w 877"/>
                <a:gd name="T69" fmla="*/ 2147483647 h 826"/>
                <a:gd name="T70" fmla="*/ 2147483647 w 877"/>
                <a:gd name="T71" fmla="*/ 2147483647 h 826"/>
                <a:gd name="T72" fmla="*/ 2147483647 w 877"/>
                <a:gd name="T73" fmla="*/ 2147483647 h 826"/>
                <a:gd name="T74" fmla="*/ 2147483647 w 877"/>
                <a:gd name="T75" fmla="*/ 2147483647 h 826"/>
                <a:gd name="T76" fmla="*/ 2147483647 w 877"/>
                <a:gd name="T77" fmla="*/ 2147483647 h 826"/>
                <a:gd name="T78" fmla="*/ 2147483647 w 877"/>
                <a:gd name="T79" fmla="*/ 2147483647 h 826"/>
                <a:gd name="T80" fmla="*/ 2147483647 w 877"/>
                <a:gd name="T81" fmla="*/ 2147483647 h 826"/>
                <a:gd name="T82" fmla="*/ 2147483647 w 877"/>
                <a:gd name="T83" fmla="*/ 2147483647 h 826"/>
                <a:gd name="T84" fmla="*/ 2147483647 w 877"/>
                <a:gd name="T85" fmla="*/ 2147483647 h 826"/>
                <a:gd name="T86" fmla="*/ 2147483647 w 877"/>
                <a:gd name="T87" fmla="*/ 2147483647 h 826"/>
                <a:gd name="T88" fmla="*/ 2147483647 w 877"/>
                <a:gd name="T89" fmla="*/ 2147483647 h 826"/>
                <a:gd name="T90" fmla="*/ 2147483647 w 877"/>
                <a:gd name="T91" fmla="*/ 2147483647 h 826"/>
                <a:gd name="T92" fmla="*/ 2147483647 w 877"/>
                <a:gd name="T93" fmla="*/ 2147483647 h 826"/>
                <a:gd name="T94" fmla="*/ 2147483647 w 877"/>
                <a:gd name="T95" fmla="*/ 2147483647 h 826"/>
                <a:gd name="T96" fmla="*/ 2147483647 w 877"/>
                <a:gd name="T97" fmla="*/ 2147483647 h 826"/>
                <a:gd name="T98" fmla="*/ 2147483647 w 877"/>
                <a:gd name="T99" fmla="*/ 2147483647 h 826"/>
                <a:gd name="T100" fmla="*/ 2147483647 w 877"/>
                <a:gd name="T101" fmla="*/ 2147483647 h 826"/>
                <a:gd name="T102" fmla="*/ 2147483647 w 877"/>
                <a:gd name="T103" fmla="*/ 2147483647 h 826"/>
                <a:gd name="T104" fmla="*/ 2147483647 w 877"/>
                <a:gd name="T105" fmla="*/ 0 h 8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350" dirty="0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5110928" y="4061921"/>
              <a:ext cx="487706" cy="250218"/>
            </a:xfrm>
            <a:custGeom>
              <a:avLst/>
              <a:gdLst>
                <a:gd name="T0" fmla="*/ 0 w 923"/>
                <a:gd name="T1" fmla="*/ 2147483647 h 469"/>
                <a:gd name="T2" fmla="*/ 2147483647 w 923"/>
                <a:gd name="T3" fmla="*/ 2147483647 h 469"/>
                <a:gd name="T4" fmla="*/ 2147483647 w 923"/>
                <a:gd name="T5" fmla="*/ 2147483647 h 469"/>
                <a:gd name="T6" fmla="*/ 2147483647 w 923"/>
                <a:gd name="T7" fmla="*/ 2147483647 h 469"/>
                <a:gd name="T8" fmla="*/ 2147483647 w 923"/>
                <a:gd name="T9" fmla="*/ 2147483647 h 469"/>
                <a:gd name="T10" fmla="*/ 2147483647 w 923"/>
                <a:gd name="T11" fmla="*/ 2147483647 h 469"/>
                <a:gd name="T12" fmla="*/ 2147483647 w 923"/>
                <a:gd name="T13" fmla="*/ 2147483647 h 469"/>
                <a:gd name="T14" fmla="*/ 2147483647 w 923"/>
                <a:gd name="T15" fmla="*/ 2147483647 h 469"/>
                <a:gd name="T16" fmla="*/ 2147483647 w 923"/>
                <a:gd name="T17" fmla="*/ 2147483647 h 469"/>
                <a:gd name="T18" fmla="*/ 2147483647 w 923"/>
                <a:gd name="T19" fmla="*/ 2147483647 h 469"/>
                <a:gd name="T20" fmla="*/ 2147483647 w 923"/>
                <a:gd name="T21" fmla="*/ 2147483647 h 469"/>
                <a:gd name="T22" fmla="*/ 2147483647 w 923"/>
                <a:gd name="T23" fmla="*/ 0 h 469"/>
                <a:gd name="T24" fmla="*/ 2147483647 w 923"/>
                <a:gd name="T25" fmla="*/ 0 h 469"/>
                <a:gd name="T26" fmla="*/ 2147483647 w 923"/>
                <a:gd name="T27" fmla="*/ 2147483647 h 469"/>
                <a:gd name="T28" fmla="*/ 2147483647 w 923"/>
                <a:gd name="T29" fmla="*/ 2147483647 h 469"/>
                <a:gd name="T30" fmla="*/ 2147483647 w 923"/>
                <a:gd name="T31" fmla="*/ 2147483647 h 469"/>
                <a:gd name="T32" fmla="*/ 2147483647 w 923"/>
                <a:gd name="T33" fmla="*/ 2147483647 h 469"/>
                <a:gd name="T34" fmla="*/ 2147483647 w 923"/>
                <a:gd name="T35" fmla="*/ 2147483647 h 469"/>
                <a:gd name="T36" fmla="*/ 2147483647 w 923"/>
                <a:gd name="T37" fmla="*/ 2147483647 h 469"/>
                <a:gd name="T38" fmla="*/ 2147483647 w 923"/>
                <a:gd name="T39" fmla="*/ 2147483647 h 469"/>
                <a:gd name="T40" fmla="*/ 2147483647 w 923"/>
                <a:gd name="T41" fmla="*/ 2147483647 h 469"/>
                <a:gd name="T42" fmla="*/ 2147483647 w 923"/>
                <a:gd name="T43" fmla="*/ 2147483647 h 469"/>
                <a:gd name="T44" fmla="*/ 2147483647 w 923"/>
                <a:gd name="T45" fmla="*/ 2147483647 h 469"/>
                <a:gd name="T46" fmla="*/ 2147483647 w 923"/>
                <a:gd name="T47" fmla="*/ 2147483647 h 469"/>
                <a:gd name="T48" fmla="*/ 2147483647 w 923"/>
                <a:gd name="T49" fmla="*/ 2147483647 h 469"/>
                <a:gd name="T50" fmla="*/ 2147483647 w 923"/>
                <a:gd name="T51" fmla="*/ 2147483647 h 469"/>
                <a:gd name="T52" fmla="*/ 2147483647 w 923"/>
                <a:gd name="T53" fmla="*/ 2147483647 h 469"/>
                <a:gd name="T54" fmla="*/ 2147483647 w 923"/>
                <a:gd name="T55" fmla="*/ 2147483647 h 469"/>
                <a:gd name="T56" fmla="*/ 2147483647 w 923"/>
                <a:gd name="T57" fmla="*/ 2147483647 h 469"/>
                <a:gd name="T58" fmla="*/ 2147483647 w 923"/>
                <a:gd name="T59" fmla="*/ 2147483647 h 469"/>
                <a:gd name="T60" fmla="*/ 2147483647 w 923"/>
                <a:gd name="T61" fmla="*/ 2147483647 h 469"/>
                <a:gd name="T62" fmla="*/ 2147483647 w 923"/>
                <a:gd name="T63" fmla="*/ 2147483647 h 469"/>
                <a:gd name="T64" fmla="*/ 2147483647 w 923"/>
                <a:gd name="T65" fmla="*/ 2147483647 h 469"/>
                <a:gd name="T66" fmla="*/ 2147483647 w 923"/>
                <a:gd name="T67" fmla="*/ 2147483647 h 469"/>
                <a:gd name="T68" fmla="*/ 2147483647 w 923"/>
                <a:gd name="T69" fmla="*/ 2147483647 h 469"/>
                <a:gd name="T70" fmla="*/ 2147483647 w 923"/>
                <a:gd name="T71" fmla="*/ 2147483647 h 469"/>
                <a:gd name="T72" fmla="*/ 2147483647 w 923"/>
                <a:gd name="T73" fmla="*/ 2147483647 h 469"/>
                <a:gd name="T74" fmla="*/ 2147483647 w 923"/>
                <a:gd name="T75" fmla="*/ 2147483647 h 469"/>
                <a:gd name="T76" fmla="*/ 2147483647 w 923"/>
                <a:gd name="T77" fmla="*/ 2147483647 h 469"/>
                <a:gd name="T78" fmla="*/ 2147483647 w 923"/>
                <a:gd name="T79" fmla="*/ 2147483647 h 469"/>
                <a:gd name="T80" fmla="*/ 2147483647 w 923"/>
                <a:gd name="T81" fmla="*/ 2147483647 h 469"/>
                <a:gd name="T82" fmla="*/ 2147483647 w 923"/>
                <a:gd name="T83" fmla="*/ 2147483647 h 469"/>
                <a:gd name="T84" fmla="*/ 2147483647 w 923"/>
                <a:gd name="T85" fmla="*/ 2147483647 h 469"/>
                <a:gd name="T86" fmla="*/ 2147483647 w 923"/>
                <a:gd name="T87" fmla="*/ 2147483647 h 469"/>
                <a:gd name="T88" fmla="*/ 2147483647 w 923"/>
                <a:gd name="T89" fmla="*/ 2147483647 h 469"/>
                <a:gd name="T90" fmla="*/ 2147483647 w 923"/>
                <a:gd name="T91" fmla="*/ 2147483647 h 469"/>
                <a:gd name="T92" fmla="*/ 2147483647 w 923"/>
                <a:gd name="T93" fmla="*/ 2147483647 h 469"/>
                <a:gd name="T94" fmla="*/ 2147483647 w 923"/>
                <a:gd name="T95" fmla="*/ 2147483647 h 469"/>
                <a:gd name="T96" fmla="*/ 2147483647 w 923"/>
                <a:gd name="T97" fmla="*/ 2147483647 h 469"/>
                <a:gd name="T98" fmla="*/ 2147483647 w 923"/>
                <a:gd name="T99" fmla="*/ 2147483647 h 469"/>
                <a:gd name="T100" fmla="*/ 2147483647 w 923"/>
                <a:gd name="T101" fmla="*/ 2147483647 h 469"/>
                <a:gd name="T102" fmla="*/ 2147483647 w 923"/>
                <a:gd name="T103" fmla="*/ 2147483647 h 469"/>
                <a:gd name="T104" fmla="*/ 0 w 923"/>
                <a:gd name="T105" fmla="*/ 2147483647 h 4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350" dirty="0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5307850" y="4393092"/>
              <a:ext cx="1291963" cy="226301"/>
            </a:xfrm>
            <a:custGeom>
              <a:avLst/>
              <a:gdLst>
                <a:gd name="T0" fmla="*/ 2147483647 w 2439"/>
                <a:gd name="T1" fmla="*/ 2147483647 h 430"/>
                <a:gd name="T2" fmla="*/ 2147483647 w 2439"/>
                <a:gd name="T3" fmla="*/ 2147483647 h 430"/>
                <a:gd name="T4" fmla="*/ 2147483647 w 2439"/>
                <a:gd name="T5" fmla="*/ 2147483647 h 430"/>
                <a:gd name="T6" fmla="*/ 2147483647 w 2439"/>
                <a:gd name="T7" fmla="*/ 2147483647 h 430"/>
                <a:gd name="T8" fmla="*/ 2147483647 w 2439"/>
                <a:gd name="T9" fmla="*/ 2147483647 h 430"/>
                <a:gd name="T10" fmla="*/ 2147483647 w 2439"/>
                <a:gd name="T11" fmla="*/ 2147483647 h 430"/>
                <a:gd name="T12" fmla="*/ 2147483647 w 2439"/>
                <a:gd name="T13" fmla="*/ 2147483647 h 430"/>
                <a:gd name="T14" fmla="*/ 2147483647 w 2439"/>
                <a:gd name="T15" fmla="*/ 2147483647 h 430"/>
                <a:gd name="T16" fmla="*/ 2147483647 w 2439"/>
                <a:gd name="T17" fmla="*/ 2147483647 h 430"/>
                <a:gd name="T18" fmla="*/ 2147483647 w 2439"/>
                <a:gd name="T19" fmla="*/ 2147483647 h 430"/>
                <a:gd name="T20" fmla="*/ 2147483647 w 2439"/>
                <a:gd name="T21" fmla="*/ 2147483647 h 430"/>
                <a:gd name="T22" fmla="*/ 2147483647 w 2439"/>
                <a:gd name="T23" fmla="*/ 2147483647 h 430"/>
                <a:gd name="T24" fmla="*/ 2147483647 w 2439"/>
                <a:gd name="T25" fmla="*/ 2147483647 h 430"/>
                <a:gd name="T26" fmla="*/ 2147483647 w 2439"/>
                <a:gd name="T27" fmla="*/ 2147483647 h 430"/>
                <a:gd name="T28" fmla="*/ 2147483647 w 2439"/>
                <a:gd name="T29" fmla="*/ 2147483647 h 430"/>
                <a:gd name="T30" fmla="*/ 2147483647 w 2439"/>
                <a:gd name="T31" fmla="*/ 2147483647 h 430"/>
                <a:gd name="T32" fmla="*/ 2147483647 w 2439"/>
                <a:gd name="T33" fmla="*/ 2147483647 h 430"/>
                <a:gd name="T34" fmla="*/ 2147483647 w 2439"/>
                <a:gd name="T35" fmla="*/ 2147483647 h 430"/>
                <a:gd name="T36" fmla="*/ 2147483647 w 2439"/>
                <a:gd name="T37" fmla="*/ 2147483647 h 430"/>
                <a:gd name="T38" fmla="*/ 2147483647 w 2439"/>
                <a:gd name="T39" fmla="*/ 2147483647 h 430"/>
                <a:gd name="T40" fmla="*/ 2147483647 w 2439"/>
                <a:gd name="T41" fmla="*/ 2147483647 h 430"/>
                <a:gd name="T42" fmla="*/ 2147483647 w 2439"/>
                <a:gd name="T43" fmla="*/ 2147483647 h 430"/>
                <a:gd name="T44" fmla="*/ 2147483647 w 2439"/>
                <a:gd name="T45" fmla="*/ 2147483647 h 430"/>
                <a:gd name="T46" fmla="*/ 2147483647 w 2439"/>
                <a:gd name="T47" fmla="*/ 2147483647 h 430"/>
                <a:gd name="T48" fmla="*/ 2147483647 w 2439"/>
                <a:gd name="T49" fmla="*/ 2147483647 h 430"/>
                <a:gd name="T50" fmla="*/ 2147483647 w 2439"/>
                <a:gd name="T51" fmla="*/ 2147483647 h 430"/>
                <a:gd name="T52" fmla="*/ 2147483647 w 2439"/>
                <a:gd name="T53" fmla="*/ 2147483647 h 430"/>
                <a:gd name="T54" fmla="*/ 2147483647 w 2439"/>
                <a:gd name="T55" fmla="*/ 2147483647 h 430"/>
                <a:gd name="T56" fmla="*/ 2147483647 w 2439"/>
                <a:gd name="T57" fmla="*/ 2147483647 h 430"/>
                <a:gd name="T58" fmla="*/ 2147483647 w 2439"/>
                <a:gd name="T59" fmla="*/ 2147483647 h 430"/>
                <a:gd name="T60" fmla="*/ 2147483647 w 2439"/>
                <a:gd name="T61" fmla="*/ 2147483647 h 430"/>
                <a:gd name="T62" fmla="*/ 2147483647 w 2439"/>
                <a:gd name="T63" fmla="*/ 2147483647 h 430"/>
                <a:gd name="T64" fmla="*/ 2147483647 w 2439"/>
                <a:gd name="T65" fmla="*/ 2147483647 h 430"/>
                <a:gd name="T66" fmla="*/ 2147483647 w 2439"/>
                <a:gd name="T67" fmla="*/ 2147483647 h 430"/>
                <a:gd name="T68" fmla="*/ 2147483647 w 2439"/>
                <a:gd name="T69" fmla="*/ 2147483647 h 430"/>
                <a:gd name="T70" fmla="*/ 2147483647 w 2439"/>
                <a:gd name="T71" fmla="*/ 2147483647 h 430"/>
                <a:gd name="T72" fmla="*/ 2147483647 w 2439"/>
                <a:gd name="T73" fmla="*/ 2147483647 h 430"/>
                <a:gd name="T74" fmla="*/ 2147483647 w 2439"/>
                <a:gd name="T75" fmla="*/ 2147483647 h 430"/>
                <a:gd name="T76" fmla="*/ 2147483647 w 2439"/>
                <a:gd name="T77" fmla="*/ 2147483647 h 430"/>
                <a:gd name="T78" fmla="*/ 2147483647 w 2439"/>
                <a:gd name="T79" fmla="*/ 2147483647 h 430"/>
                <a:gd name="T80" fmla="*/ 2147483647 w 2439"/>
                <a:gd name="T81" fmla="*/ 2147483647 h 430"/>
                <a:gd name="T82" fmla="*/ 2147483647 w 2439"/>
                <a:gd name="T83" fmla="*/ 2147483647 h 430"/>
                <a:gd name="T84" fmla="*/ 2147483647 w 2439"/>
                <a:gd name="T85" fmla="*/ 2147483647 h 430"/>
                <a:gd name="T86" fmla="*/ 2147483647 w 2439"/>
                <a:gd name="T87" fmla="*/ 2147483647 h 430"/>
                <a:gd name="T88" fmla="*/ 2147483647 w 2439"/>
                <a:gd name="T89" fmla="*/ 2147483647 h 430"/>
                <a:gd name="T90" fmla="*/ 2147483647 w 2439"/>
                <a:gd name="T91" fmla="*/ 0 h 430"/>
                <a:gd name="T92" fmla="*/ 2147483647 w 2439"/>
                <a:gd name="T93" fmla="*/ 2147483647 h 430"/>
                <a:gd name="T94" fmla="*/ 2147483647 w 2439"/>
                <a:gd name="T95" fmla="*/ 2147483647 h 430"/>
                <a:gd name="T96" fmla="*/ 2147483647 w 2439"/>
                <a:gd name="T97" fmla="*/ 2147483647 h 430"/>
                <a:gd name="T98" fmla="*/ 2147483647 w 2439"/>
                <a:gd name="T99" fmla="*/ 2147483647 h 430"/>
                <a:gd name="T100" fmla="*/ 2147483647 w 2439"/>
                <a:gd name="T101" fmla="*/ 2147483647 h 430"/>
                <a:gd name="T102" fmla="*/ 2147483647 w 2439"/>
                <a:gd name="T103" fmla="*/ 2147483647 h 430"/>
                <a:gd name="T104" fmla="*/ 2147483647 w 2439"/>
                <a:gd name="T105" fmla="*/ 2147483647 h 430"/>
                <a:gd name="T106" fmla="*/ 2147483647 w 2439"/>
                <a:gd name="T107" fmla="*/ 2147483647 h 430"/>
                <a:gd name="T108" fmla="*/ 2147483647 w 2439"/>
                <a:gd name="T109" fmla="*/ 2147483647 h 430"/>
                <a:gd name="T110" fmla="*/ 2147483647 w 2439"/>
                <a:gd name="T111" fmla="*/ 2147483647 h 430"/>
                <a:gd name="T112" fmla="*/ 2147483647 w 2439"/>
                <a:gd name="T113" fmla="*/ 2147483647 h 4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350" dirty="0"/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5379627" y="4674588"/>
              <a:ext cx="1220187" cy="99351"/>
            </a:xfrm>
            <a:custGeom>
              <a:avLst/>
              <a:gdLst>
                <a:gd name="T0" fmla="*/ 2147483647 w 2304"/>
                <a:gd name="T1" fmla="*/ 2147483647 h 187"/>
                <a:gd name="T2" fmla="*/ 2147483647 w 2304"/>
                <a:gd name="T3" fmla="*/ 2147483647 h 187"/>
                <a:gd name="T4" fmla="*/ 2147483647 w 2304"/>
                <a:gd name="T5" fmla="*/ 2147483647 h 187"/>
                <a:gd name="T6" fmla="*/ 2147483647 w 2304"/>
                <a:gd name="T7" fmla="*/ 2147483647 h 187"/>
                <a:gd name="T8" fmla="*/ 2147483647 w 2304"/>
                <a:gd name="T9" fmla="*/ 2147483647 h 187"/>
                <a:gd name="T10" fmla="*/ 2147483647 w 2304"/>
                <a:gd name="T11" fmla="*/ 2147483647 h 187"/>
                <a:gd name="T12" fmla="*/ 2147483647 w 2304"/>
                <a:gd name="T13" fmla="*/ 2147483647 h 187"/>
                <a:gd name="T14" fmla="*/ 2147483647 w 2304"/>
                <a:gd name="T15" fmla="*/ 2147483647 h 187"/>
                <a:gd name="T16" fmla="*/ 2147483647 w 2304"/>
                <a:gd name="T17" fmla="*/ 2147483647 h 187"/>
                <a:gd name="T18" fmla="*/ 2147483647 w 2304"/>
                <a:gd name="T19" fmla="*/ 2147483647 h 187"/>
                <a:gd name="T20" fmla="*/ 2147483647 w 2304"/>
                <a:gd name="T21" fmla="*/ 2147483647 h 187"/>
                <a:gd name="T22" fmla="*/ 2147483647 w 2304"/>
                <a:gd name="T23" fmla="*/ 2147483647 h 187"/>
                <a:gd name="T24" fmla="*/ 2147483647 w 2304"/>
                <a:gd name="T25" fmla="*/ 2147483647 h 187"/>
                <a:gd name="T26" fmla="*/ 2147483647 w 2304"/>
                <a:gd name="T27" fmla="*/ 2147483647 h 187"/>
                <a:gd name="T28" fmla="*/ 2147483647 w 2304"/>
                <a:gd name="T29" fmla="*/ 2147483647 h 187"/>
                <a:gd name="T30" fmla="*/ 2147483647 w 2304"/>
                <a:gd name="T31" fmla="*/ 2147483647 h 187"/>
                <a:gd name="T32" fmla="*/ 2147483647 w 2304"/>
                <a:gd name="T33" fmla="*/ 2147483647 h 187"/>
                <a:gd name="T34" fmla="*/ 2147483647 w 2304"/>
                <a:gd name="T35" fmla="*/ 2147483647 h 187"/>
                <a:gd name="T36" fmla="*/ 2147483647 w 2304"/>
                <a:gd name="T37" fmla="*/ 2147483647 h 187"/>
                <a:gd name="T38" fmla="*/ 2147483647 w 2304"/>
                <a:gd name="T39" fmla="*/ 2147483647 h 187"/>
                <a:gd name="T40" fmla="*/ 2147483647 w 2304"/>
                <a:gd name="T41" fmla="*/ 2147483647 h 187"/>
                <a:gd name="T42" fmla="*/ 2147483647 w 2304"/>
                <a:gd name="T43" fmla="*/ 2147483647 h 187"/>
                <a:gd name="T44" fmla="*/ 2147483647 w 2304"/>
                <a:gd name="T45" fmla="*/ 2147483647 h 187"/>
                <a:gd name="T46" fmla="*/ 2147483647 w 2304"/>
                <a:gd name="T47" fmla="*/ 2147483647 h 187"/>
                <a:gd name="T48" fmla="*/ 2147483647 w 2304"/>
                <a:gd name="T49" fmla="*/ 2147483647 h 187"/>
                <a:gd name="T50" fmla="*/ 2147483647 w 2304"/>
                <a:gd name="T51" fmla="*/ 2147483647 h 187"/>
                <a:gd name="T52" fmla="*/ 2147483647 w 2304"/>
                <a:gd name="T53" fmla="*/ 2147483647 h 187"/>
                <a:gd name="T54" fmla="*/ 2147483647 w 2304"/>
                <a:gd name="T55" fmla="*/ 2147483647 h 187"/>
                <a:gd name="T56" fmla="*/ 2147483647 w 2304"/>
                <a:gd name="T57" fmla="*/ 2147483647 h 187"/>
                <a:gd name="T58" fmla="*/ 2147483647 w 2304"/>
                <a:gd name="T59" fmla="*/ 2147483647 h 187"/>
                <a:gd name="T60" fmla="*/ 2147483647 w 2304"/>
                <a:gd name="T61" fmla="*/ 2147483647 h 187"/>
                <a:gd name="T62" fmla="*/ 2147483647 w 2304"/>
                <a:gd name="T63" fmla="*/ 2147483647 h 187"/>
                <a:gd name="T64" fmla="*/ 2147483647 w 2304"/>
                <a:gd name="T65" fmla="*/ 2147483647 h 187"/>
                <a:gd name="T66" fmla="*/ 2147483647 w 2304"/>
                <a:gd name="T67" fmla="*/ 2147483647 h 187"/>
                <a:gd name="T68" fmla="*/ 2147483647 w 2304"/>
                <a:gd name="T69" fmla="*/ 2147483647 h 187"/>
                <a:gd name="T70" fmla="*/ 2147483647 w 2304"/>
                <a:gd name="T71" fmla="*/ 2147483647 h 187"/>
                <a:gd name="T72" fmla="*/ 2147483647 w 2304"/>
                <a:gd name="T73" fmla="*/ 2147483647 h 187"/>
                <a:gd name="T74" fmla="*/ 2147483647 w 2304"/>
                <a:gd name="T75" fmla="*/ 2147483647 h 187"/>
                <a:gd name="T76" fmla="*/ 2147483647 w 2304"/>
                <a:gd name="T77" fmla="*/ 2147483647 h 187"/>
                <a:gd name="T78" fmla="*/ 2147483647 w 2304"/>
                <a:gd name="T79" fmla="*/ 2147483647 h 187"/>
                <a:gd name="T80" fmla="*/ 2147483647 w 2304"/>
                <a:gd name="T81" fmla="*/ 2147483647 h 187"/>
                <a:gd name="T82" fmla="*/ 2147483647 w 2304"/>
                <a:gd name="T83" fmla="*/ 2147483647 h 187"/>
                <a:gd name="T84" fmla="*/ 2147483647 w 2304"/>
                <a:gd name="T85" fmla="*/ 2147483647 h 187"/>
                <a:gd name="T86" fmla="*/ 2147483647 w 2304"/>
                <a:gd name="T87" fmla="*/ 2147483647 h 187"/>
                <a:gd name="T88" fmla="*/ 2147483647 w 2304"/>
                <a:gd name="T89" fmla="*/ 2147483647 h 187"/>
                <a:gd name="T90" fmla="*/ 2147483647 w 2304"/>
                <a:gd name="T91" fmla="*/ 2147483647 h 187"/>
                <a:gd name="T92" fmla="*/ 2147483647 w 2304"/>
                <a:gd name="T93" fmla="*/ 2147483647 h 187"/>
                <a:gd name="T94" fmla="*/ 2147483647 w 2304"/>
                <a:gd name="T95" fmla="*/ 2147483647 h 187"/>
                <a:gd name="T96" fmla="*/ 2147483647 w 2304"/>
                <a:gd name="T97" fmla="*/ 2147483647 h 187"/>
                <a:gd name="T98" fmla="*/ 2147483647 w 2304"/>
                <a:gd name="T99" fmla="*/ 2147483647 h 187"/>
                <a:gd name="T100" fmla="*/ 2147483647 w 2304"/>
                <a:gd name="T101" fmla="*/ 2147483647 h 187"/>
                <a:gd name="T102" fmla="*/ 2147483647 w 2304"/>
                <a:gd name="T103" fmla="*/ 2147483647 h 187"/>
                <a:gd name="T104" fmla="*/ 2147483647 w 2304"/>
                <a:gd name="T105" fmla="*/ 2147483647 h 187"/>
                <a:gd name="T106" fmla="*/ 2147483647 w 2304"/>
                <a:gd name="T107" fmla="*/ 2147483647 h 187"/>
                <a:gd name="T108" fmla="*/ 2147483647 w 2304"/>
                <a:gd name="T109" fmla="*/ 2147483647 h 187"/>
                <a:gd name="T110" fmla="*/ 2147483647 w 2304"/>
                <a:gd name="T111" fmla="*/ 2147483647 h 187"/>
                <a:gd name="T112" fmla="*/ 2147483647 w 2304"/>
                <a:gd name="T113" fmla="*/ 2147483647 h 187"/>
                <a:gd name="T114" fmla="*/ 2147483647 w 2304"/>
                <a:gd name="T115" fmla="*/ 2147483647 h 187"/>
                <a:gd name="T116" fmla="*/ 2147483647 w 2304"/>
                <a:gd name="T117" fmla="*/ 2147483647 h 1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350" dirty="0"/>
            </a:p>
          </p:txBody>
        </p:sp>
      </p:grpSp>
      <p:cxnSp>
        <p:nvCxnSpPr>
          <p:cNvPr id="20" name="Łącznik prosty 19"/>
          <p:cNvCxnSpPr/>
          <p:nvPr userDrawn="1"/>
        </p:nvCxnSpPr>
        <p:spPr>
          <a:xfrm>
            <a:off x="0" y="6309320"/>
            <a:ext cx="8676456" cy="0"/>
          </a:xfrm>
          <a:prstGeom prst="line">
            <a:avLst/>
          </a:prstGeom>
          <a:ln w="19050">
            <a:solidFill>
              <a:srgbClr val="AD0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ytuł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100" b="1">
                <a:solidFill>
                  <a:srgbClr val="AD004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267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ytuł i zawartość"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28184" y="6356350"/>
            <a:ext cx="2448272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AD0040"/>
                </a:solidFill>
              </a:defRPr>
            </a:lvl1pPr>
          </a:lstStyle>
          <a:p>
            <a:r>
              <a:rPr lang="pl-PL" smtClean="0"/>
              <a:t>Kraków, 18 listopada 2011 r.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2264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D0040"/>
                </a:solidFill>
              </a:defRPr>
            </a:lvl1pPr>
          </a:lstStyle>
          <a:p>
            <a:r>
              <a:rPr lang="pl-PL" smtClean="0"/>
              <a:t>Strategia Rozwoju Obszaru Sprzdaży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AD0040"/>
                </a:solidFill>
              </a:defRPr>
            </a:lvl1pPr>
          </a:lstStyle>
          <a:p>
            <a:fld id="{7BFD27C2-2234-41D4-9087-0478DCD204C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0" y="476250"/>
            <a:ext cx="357188" cy="717550"/>
          </a:xfrm>
          <a:prstGeom prst="rect">
            <a:avLst/>
          </a:prstGeom>
          <a:solidFill>
            <a:srgbClr val="AD0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a 20"/>
          <p:cNvGrpSpPr>
            <a:grpSpLocks/>
          </p:cNvGrpSpPr>
          <p:nvPr userDrawn="1"/>
        </p:nvGrpSpPr>
        <p:grpSpPr bwMode="auto">
          <a:xfrm>
            <a:off x="7061200" y="354013"/>
            <a:ext cx="1654175" cy="788987"/>
            <a:chOff x="4689475" y="3868738"/>
            <a:chExt cx="1917700" cy="914400"/>
          </a:xfrm>
        </p:grpSpPr>
        <p:sp>
          <p:nvSpPr>
            <p:cNvPr id="9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914004" y="3876097"/>
              <a:ext cx="318390" cy="320132"/>
            </a:xfrm>
            <a:custGeom>
              <a:avLst/>
              <a:gdLst>
                <a:gd name="T0" fmla="*/ 2147483647 w 601"/>
                <a:gd name="T1" fmla="*/ 0 h 601"/>
                <a:gd name="T2" fmla="*/ 2147483647 w 601"/>
                <a:gd name="T3" fmla="*/ 2147483647 h 601"/>
                <a:gd name="T4" fmla="*/ 2147483647 w 601"/>
                <a:gd name="T5" fmla="*/ 2147483647 h 601"/>
                <a:gd name="T6" fmla="*/ 2147483647 w 601"/>
                <a:gd name="T7" fmla="*/ 2147483647 h 601"/>
                <a:gd name="T8" fmla="*/ 2147483647 w 601"/>
                <a:gd name="T9" fmla="*/ 2147483647 h 601"/>
                <a:gd name="T10" fmla="*/ 2147483647 w 601"/>
                <a:gd name="T11" fmla="*/ 2147483647 h 601"/>
                <a:gd name="T12" fmla="*/ 2147483647 w 601"/>
                <a:gd name="T13" fmla="*/ 2147483647 h 601"/>
                <a:gd name="T14" fmla="*/ 2147483647 w 601"/>
                <a:gd name="T15" fmla="*/ 2147483647 h 601"/>
                <a:gd name="T16" fmla="*/ 2147483647 w 601"/>
                <a:gd name="T17" fmla="*/ 2147483647 h 601"/>
                <a:gd name="T18" fmla="*/ 2147483647 w 601"/>
                <a:gd name="T19" fmla="*/ 2147483647 h 601"/>
                <a:gd name="T20" fmla="*/ 2147483647 w 601"/>
                <a:gd name="T21" fmla="*/ 2147483647 h 601"/>
                <a:gd name="T22" fmla="*/ 2147483647 w 601"/>
                <a:gd name="T23" fmla="*/ 2147483647 h 601"/>
                <a:gd name="T24" fmla="*/ 2147483647 w 601"/>
                <a:gd name="T25" fmla="*/ 2147483647 h 601"/>
                <a:gd name="T26" fmla="*/ 2147483647 w 601"/>
                <a:gd name="T27" fmla="*/ 2147483647 h 601"/>
                <a:gd name="T28" fmla="*/ 2147483647 w 601"/>
                <a:gd name="T29" fmla="*/ 2147483647 h 601"/>
                <a:gd name="T30" fmla="*/ 2147483647 w 601"/>
                <a:gd name="T31" fmla="*/ 2147483647 h 601"/>
                <a:gd name="T32" fmla="*/ 2147483647 w 601"/>
                <a:gd name="T33" fmla="*/ 2147483647 h 601"/>
                <a:gd name="T34" fmla="*/ 2147483647 w 601"/>
                <a:gd name="T35" fmla="*/ 2147483647 h 601"/>
                <a:gd name="T36" fmla="*/ 2147483647 w 601"/>
                <a:gd name="T37" fmla="*/ 2147483647 h 601"/>
                <a:gd name="T38" fmla="*/ 2147483647 w 601"/>
                <a:gd name="T39" fmla="*/ 2147483647 h 601"/>
                <a:gd name="T40" fmla="*/ 2147483647 w 601"/>
                <a:gd name="T41" fmla="*/ 2147483647 h 601"/>
                <a:gd name="T42" fmla="*/ 2147483647 w 601"/>
                <a:gd name="T43" fmla="*/ 2147483647 h 601"/>
                <a:gd name="T44" fmla="*/ 0 w 601"/>
                <a:gd name="T45" fmla="*/ 2147483647 h 601"/>
                <a:gd name="T46" fmla="*/ 2147483647 w 601"/>
                <a:gd name="T47" fmla="*/ 2147483647 h 601"/>
                <a:gd name="T48" fmla="*/ 2147483647 w 601"/>
                <a:gd name="T49" fmla="*/ 2147483647 h 601"/>
                <a:gd name="T50" fmla="*/ 2147483647 w 601"/>
                <a:gd name="T51" fmla="*/ 2147483647 h 601"/>
                <a:gd name="T52" fmla="*/ 2147483647 w 601"/>
                <a:gd name="T53" fmla="*/ 2147483647 h 601"/>
                <a:gd name="T54" fmla="*/ 2147483647 w 601"/>
                <a:gd name="T55" fmla="*/ 2147483647 h 601"/>
                <a:gd name="T56" fmla="*/ 2147483647 w 601"/>
                <a:gd name="T57" fmla="*/ 2147483647 h 601"/>
                <a:gd name="T58" fmla="*/ 2147483647 w 601"/>
                <a:gd name="T59" fmla="*/ 2147483647 h 601"/>
                <a:gd name="T60" fmla="*/ 2147483647 w 601"/>
                <a:gd name="T61" fmla="*/ 2147483647 h 601"/>
                <a:gd name="T62" fmla="*/ 2147483647 w 601"/>
                <a:gd name="T63" fmla="*/ 2147483647 h 601"/>
                <a:gd name="T64" fmla="*/ 2147483647 w 601"/>
                <a:gd name="T65" fmla="*/ 2147483647 h 601"/>
                <a:gd name="T66" fmla="*/ 2147483647 w 601"/>
                <a:gd name="T67" fmla="*/ 2147483647 h 601"/>
                <a:gd name="T68" fmla="*/ 2147483647 w 601"/>
                <a:gd name="T69" fmla="*/ 2147483647 h 601"/>
                <a:gd name="T70" fmla="*/ 2147483647 w 601"/>
                <a:gd name="T71" fmla="*/ 2147483647 h 601"/>
                <a:gd name="T72" fmla="*/ 2147483647 w 601"/>
                <a:gd name="T73" fmla="*/ 2147483647 h 601"/>
                <a:gd name="T74" fmla="*/ 2147483647 w 601"/>
                <a:gd name="T75" fmla="*/ 2147483647 h 601"/>
                <a:gd name="T76" fmla="*/ 2147483647 w 601"/>
                <a:gd name="T77" fmla="*/ 2147483647 h 601"/>
                <a:gd name="T78" fmla="*/ 2147483647 w 601"/>
                <a:gd name="T79" fmla="*/ 2147483647 h 601"/>
                <a:gd name="T80" fmla="*/ 2147483647 w 601"/>
                <a:gd name="T81" fmla="*/ 2147483647 h 601"/>
                <a:gd name="T82" fmla="*/ 2147483647 w 601"/>
                <a:gd name="T83" fmla="*/ 2147483647 h 601"/>
                <a:gd name="T84" fmla="*/ 2147483647 w 601"/>
                <a:gd name="T85" fmla="*/ 2147483647 h 601"/>
                <a:gd name="T86" fmla="*/ 2147483647 w 601"/>
                <a:gd name="T87" fmla="*/ 2147483647 h 601"/>
                <a:gd name="T88" fmla="*/ 2147483647 w 601"/>
                <a:gd name="T89" fmla="*/ 2147483647 h 601"/>
                <a:gd name="T90" fmla="*/ 2147483647 w 601"/>
                <a:gd name="T91" fmla="*/ 0 h 6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693156" y="4111597"/>
              <a:ext cx="336794" cy="200542"/>
            </a:xfrm>
            <a:custGeom>
              <a:avLst/>
              <a:gdLst>
                <a:gd name="T0" fmla="*/ 0 w 635"/>
                <a:gd name="T1" fmla="*/ 2147483647 h 377"/>
                <a:gd name="T2" fmla="*/ 2147483647 w 635"/>
                <a:gd name="T3" fmla="*/ 2147483647 h 377"/>
                <a:gd name="T4" fmla="*/ 2147483647 w 635"/>
                <a:gd name="T5" fmla="*/ 2147483647 h 377"/>
                <a:gd name="T6" fmla="*/ 2147483647 w 635"/>
                <a:gd name="T7" fmla="*/ 2147483647 h 377"/>
                <a:gd name="T8" fmla="*/ 2147483647 w 635"/>
                <a:gd name="T9" fmla="*/ 2147483647 h 377"/>
                <a:gd name="T10" fmla="*/ 2147483647 w 635"/>
                <a:gd name="T11" fmla="*/ 2147483647 h 377"/>
                <a:gd name="T12" fmla="*/ 2147483647 w 635"/>
                <a:gd name="T13" fmla="*/ 2147483647 h 377"/>
                <a:gd name="T14" fmla="*/ 2147483647 w 635"/>
                <a:gd name="T15" fmla="*/ 2147483647 h 377"/>
                <a:gd name="T16" fmla="*/ 2147483647 w 635"/>
                <a:gd name="T17" fmla="*/ 2147483647 h 377"/>
                <a:gd name="T18" fmla="*/ 2147483647 w 635"/>
                <a:gd name="T19" fmla="*/ 0 h 377"/>
                <a:gd name="T20" fmla="*/ 2147483647 w 635"/>
                <a:gd name="T21" fmla="*/ 0 h 377"/>
                <a:gd name="T22" fmla="*/ 2147483647 w 635"/>
                <a:gd name="T23" fmla="*/ 2147483647 h 377"/>
                <a:gd name="T24" fmla="*/ 2147483647 w 635"/>
                <a:gd name="T25" fmla="*/ 2147483647 h 377"/>
                <a:gd name="T26" fmla="*/ 2147483647 w 635"/>
                <a:gd name="T27" fmla="*/ 2147483647 h 377"/>
                <a:gd name="T28" fmla="*/ 2147483647 w 635"/>
                <a:gd name="T29" fmla="*/ 2147483647 h 377"/>
                <a:gd name="T30" fmla="*/ 2147483647 w 635"/>
                <a:gd name="T31" fmla="*/ 2147483647 h 377"/>
                <a:gd name="T32" fmla="*/ 2147483647 w 635"/>
                <a:gd name="T33" fmla="*/ 2147483647 h 377"/>
                <a:gd name="T34" fmla="*/ 2147483647 w 635"/>
                <a:gd name="T35" fmla="*/ 2147483647 h 377"/>
                <a:gd name="T36" fmla="*/ 2147483647 w 635"/>
                <a:gd name="T37" fmla="*/ 2147483647 h 377"/>
                <a:gd name="T38" fmla="*/ 2147483647 w 635"/>
                <a:gd name="T39" fmla="*/ 2147483647 h 377"/>
                <a:gd name="T40" fmla="*/ 2147483647 w 635"/>
                <a:gd name="T41" fmla="*/ 2147483647 h 377"/>
                <a:gd name="T42" fmla="*/ 2147483647 w 635"/>
                <a:gd name="T43" fmla="*/ 2147483647 h 377"/>
                <a:gd name="T44" fmla="*/ 2147483647 w 635"/>
                <a:gd name="T45" fmla="*/ 2147483647 h 377"/>
                <a:gd name="T46" fmla="*/ 2147483647 w 635"/>
                <a:gd name="T47" fmla="*/ 2147483647 h 377"/>
                <a:gd name="T48" fmla="*/ 2147483647 w 635"/>
                <a:gd name="T49" fmla="*/ 2147483647 h 377"/>
                <a:gd name="T50" fmla="*/ 2147483647 w 635"/>
                <a:gd name="T51" fmla="*/ 2147483647 h 377"/>
                <a:gd name="T52" fmla="*/ 2147483647 w 635"/>
                <a:gd name="T53" fmla="*/ 2147483647 h 377"/>
                <a:gd name="T54" fmla="*/ 2147483647 w 635"/>
                <a:gd name="T55" fmla="*/ 2147483647 h 377"/>
                <a:gd name="T56" fmla="*/ 2147483647 w 635"/>
                <a:gd name="T57" fmla="*/ 2147483647 h 377"/>
                <a:gd name="T58" fmla="*/ 2147483647 w 635"/>
                <a:gd name="T59" fmla="*/ 2147483647 h 377"/>
                <a:gd name="T60" fmla="*/ 2147483647 w 635"/>
                <a:gd name="T61" fmla="*/ 2147483647 h 377"/>
                <a:gd name="T62" fmla="*/ 2147483647 w 635"/>
                <a:gd name="T63" fmla="*/ 2147483647 h 377"/>
                <a:gd name="T64" fmla="*/ 2147483647 w 635"/>
                <a:gd name="T65" fmla="*/ 2147483647 h 377"/>
                <a:gd name="T66" fmla="*/ 2147483647 w 635"/>
                <a:gd name="T67" fmla="*/ 2147483647 h 377"/>
                <a:gd name="T68" fmla="*/ 2147483647 w 635"/>
                <a:gd name="T69" fmla="*/ 2147483647 h 377"/>
                <a:gd name="T70" fmla="*/ 2147483647 w 635"/>
                <a:gd name="T71" fmla="*/ 2147483647 h 377"/>
                <a:gd name="T72" fmla="*/ 2147483647 w 635"/>
                <a:gd name="T73" fmla="*/ 2147483647 h 377"/>
                <a:gd name="T74" fmla="*/ 2147483647 w 635"/>
                <a:gd name="T75" fmla="*/ 2147483647 h 377"/>
                <a:gd name="T76" fmla="*/ 2147483647 w 635"/>
                <a:gd name="T77" fmla="*/ 2147483647 h 377"/>
                <a:gd name="T78" fmla="*/ 2147483647 w 635"/>
                <a:gd name="T79" fmla="*/ 2147483647 h 377"/>
                <a:gd name="T80" fmla="*/ 2147483647 w 635"/>
                <a:gd name="T81" fmla="*/ 2147483647 h 377"/>
                <a:gd name="T82" fmla="*/ 2147483647 w 635"/>
                <a:gd name="T83" fmla="*/ 2147483647 h 377"/>
                <a:gd name="T84" fmla="*/ 2147483647 w 635"/>
                <a:gd name="T85" fmla="*/ 2147483647 h 377"/>
                <a:gd name="T86" fmla="*/ 2147483647 w 635"/>
                <a:gd name="T87" fmla="*/ 2147483647 h 377"/>
                <a:gd name="T88" fmla="*/ 2147483647 w 635"/>
                <a:gd name="T89" fmla="*/ 2147483647 h 377"/>
                <a:gd name="T90" fmla="*/ 2147483647 w 635"/>
                <a:gd name="T91" fmla="*/ 2147483647 h 377"/>
                <a:gd name="T92" fmla="*/ 2147483647 w 635"/>
                <a:gd name="T93" fmla="*/ 2147483647 h 377"/>
                <a:gd name="T94" fmla="*/ 2147483647 w 635"/>
                <a:gd name="T95" fmla="*/ 2147483647 h 377"/>
                <a:gd name="T96" fmla="*/ 0 w 635"/>
                <a:gd name="T97" fmla="*/ 2147483647 h 3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4768613" y="4207269"/>
              <a:ext cx="463782" cy="436042"/>
            </a:xfrm>
            <a:custGeom>
              <a:avLst/>
              <a:gdLst>
                <a:gd name="T0" fmla="*/ 2147483647 w 877"/>
                <a:gd name="T1" fmla="*/ 0 h 826"/>
                <a:gd name="T2" fmla="*/ 2147483647 w 877"/>
                <a:gd name="T3" fmla="*/ 2147483647 h 826"/>
                <a:gd name="T4" fmla="*/ 2147483647 w 877"/>
                <a:gd name="T5" fmla="*/ 2147483647 h 826"/>
                <a:gd name="T6" fmla="*/ 2147483647 w 877"/>
                <a:gd name="T7" fmla="*/ 2147483647 h 826"/>
                <a:gd name="T8" fmla="*/ 2147483647 w 877"/>
                <a:gd name="T9" fmla="*/ 2147483647 h 826"/>
                <a:gd name="T10" fmla="*/ 2147483647 w 877"/>
                <a:gd name="T11" fmla="*/ 2147483647 h 826"/>
                <a:gd name="T12" fmla="*/ 2147483647 w 877"/>
                <a:gd name="T13" fmla="*/ 2147483647 h 826"/>
                <a:gd name="T14" fmla="*/ 2147483647 w 877"/>
                <a:gd name="T15" fmla="*/ 2147483647 h 826"/>
                <a:gd name="T16" fmla="*/ 2147483647 w 877"/>
                <a:gd name="T17" fmla="*/ 2147483647 h 826"/>
                <a:gd name="T18" fmla="*/ 2147483647 w 877"/>
                <a:gd name="T19" fmla="*/ 2147483647 h 826"/>
                <a:gd name="T20" fmla="*/ 2147483647 w 877"/>
                <a:gd name="T21" fmla="*/ 2147483647 h 826"/>
                <a:gd name="T22" fmla="*/ 2147483647 w 877"/>
                <a:gd name="T23" fmla="*/ 2147483647 h 826"/>
                <a:gd name="T24" fmla="*/ 2147483647 w 877"/>
                <a:gd name="T25" fmla="*/ 2147483647 h 826"/>
                <a:gd name="T26" fmla="*/ 2147483647 w 877"/>
                <a:gd name="T27" fmla="*/ 2147483647 h 826"/>
                <a:gd name="T28" fmla="*/ 2147483647 w 877"/>
                <a:gd name="T29" fmla="*/ 2147483647 h 826"/>
                <a:gd name="T30" fmla="*/ 2147483647 w 877"/>
                <a:gd name="T31" fmla="*/ 2147483647 h 826"/>
                <a:gd name="T32" fmla="*/ 2147483647 w 877"/>
                <a:gd name="T33" fmla="*/ 2147483647 h 826"/>
                <a:gd name="T34" fmla="*/ 2147483647 w 877"/>
                <a:gd name="T35" fmla="*/ 2147483647 h 826"/>
                <a:gd name="T36" fmla="*/ 2147483647 w 877"/>
                <a:gd name="T37" fmla="*/ 2147483647 h 826"/>
                <a:gd name="T38" fmla="*/ 2147483647 w 877"/>
                <a:gd name="T39" fmla="*/ 2147483647 h 826"/>
                <a:gd name="T40" fmla="*/ 2147483647 w 877"/>
                <a:gd name="T41" fmla="*/ 2147483647 h 826"/>
                <a:gd name="T42" fmla="*/ 2147483647 w 877"/>
                <a:gd name="T43" fmla="*/ 2147483647 h 826"/>
                <a:gd name="T44" fmla="*/ 2147483647 w 877"/>
                <a:gd name="T45" fmla="*/ 2147483647 h 826"/>
                <a:gd name="T46" fmla="*/ 2147483647 w 877"/>
                <a:gd name="T47" fmla="*/ 2147483647 h 826"/>
                <a:gd name="T48" fmla="*/ 2147483647 w 877"/>
                <a:gd name="T49" fmla="*/ 2147483647 h 826"/>
                <a:gd name="T50" fmla="*/ 2147483647 w 877"/>
                <a:gd name="T51" fmla="*/ 2147483647 h 826"/>
                <a:gd name="T52" fmla="*/ 0 w 877"/>
                <a:gd name="T53" fmla="*/ 2147483647 h 826"/>
                <a:gd name="T54" fmla="*/ 2147483647 w 877"/>
                <a:gd name="T55" fmla="*/ 2147483647 h 826"/>
                <a:gd name="T56" fmla="*/ 2147483647 w 877"/>
                <a:gd name="T57" fmla="*/ 2147483647 h 826"/>
                <a:gd name="T58" fmla="*/ 2147483647 w 877"/>
                <a:gd name="T59" fmla="*/ 2147483647 h 826"/>
                <a:gd name="T60" fmla="*/ 2147483647 w 877"/>
                <a:gd name="T61" fmla="*/ 2147483647 h 826"/>
                <a:gd name="T62" fmla="*/ 2147483647 w 877"/>
                <a:gd name="T63" fmla="*/ 2147483647 h 826"/>
                <a:gd name="T64" fmla="*/ 2147483647 w 877"/>
                <a:gd name="T65" fmla="*/ 2147483647 h 826"/>
                <a:gd name="T66" fmla="*/ 2147483647 w 877"/>
                <a:gd name="T67" fmla="*/ 2147483647 h 826"/>
                <a:gd name="T68" fmla="*/ 2147483647 w 877"/>
                <a:gd name="T69" fmla="*/ 2147483647 h 826"/>
                <a:gd name="T70" fmla="*/ 2147483647 w 877"/>
                <a:gd name="T71" fmla="*/ 2147483647 h 826"/>
                <a:gd name="T72" fmla="*/ 2147483647 w 877"/>
                <a:gd name="T73" fmla="*/ 2147483647 h 826"/>
                <a:gd name="T74" fmla="*/ 2147483647 w 877"/>
                <a:gd name="T75" fmla="*/ 2147483647 h 826"/>
                <a:gd name="T76" fmla="*/ 2147483647 w 877"/>
                <a:gd name="T77" fmla="*/ 2147483647 h 826"/>
                <a:gd name="T78" fmla="*/ 2147483647 w 877"/>
                <a:gd name="T79" fmla="*/ 2147483647 h 826"/>
                <a:gd name="T80" fmla="*/ 2147483647 w 877"/>
                <a:gd name="T81" fmla="*/ 2147483647 h 826"/>
                <a:gd name="T82" fmla="*/ 2147483647 w 877"/>
                <a:gd name="T83" fmla="*/ 2147483647 h 826"/>
                <a:gd name="T84" fmla="*/ 2147483647 w 877"/>
                <a:gd name="T85" fmla="*/ 2147483647 h 826"/>
                <a:gd name="T86" fmla="*/ 2147483647 w 877"/>
                <a:gd name="T87" fmla="*/ 2147483647 h 826"/>
                <a:gd name="T88" fmla="*/ 2147483647 w 877"/>
                <a:gd name="T89" fmla="*/ 2147483647 h 826"/>
                <a:gd name="T90" fmla="*/ 2147483647 w 877"/>
                <a:gd name="T91" fmla="*/ 2147483647 h 826"/>
                <a:gd name="T92" fmla="*/ 2147483647 w 877"/>
                <a:gd name="T93" fmla="*/ 2147483647 h 826"/>
                <a:gd name="T94" fmla="*/ 2147483647 w 877"/>
                <a:gd name="T95" fmla="*/ 2147483647 h 826"/>
                <a:gd name="T96" fmla="*/ 2147483647 w 877"/>
                <a:gd name="T97" fmla="*/ 2147483647 h 826"/>
                <a:gd name="T98" fmla="*/ 2147483647 w 877"/>
                <a:gd name="T99" fmla="*/ 2147483647 h 826"/>
                <a:gd name="T100" fmla="*/ 2147483647 w 877"/>
                <a:gd name="T101" fmla="*/ 2147483647 h 826"/>
                <a:gd name="T102" fmla="*/ 2147483647 w 877"/>
                <a:gd name="T103" fmla="*/ 2147483647 h 826"/>
                <a:gd name="T104" fmla="*/ 2147483647 w 877"/>
                <a:gd name="T105" fmla="*/ 0 h 8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5110928" y="4061921"/>
              <a:ext cx="487706" cy="250218"/>
            </a:xfrm>
            <a:custGeom>
              <a:avLst/>
              <a:gdLst>
                <a:gd name="T0" fmla="*/ 0 w 923"/>
                <a:gd name="T1" fmla="*/ 2147483647 h 469"/>
                <a:gd name="T2" fmla="*/ 2147483647 w 923"/>
                <a:gd name="T3" fmla="*/ 2147483647 h 469"/>
                <a:gd name="T4" fmla="*/ 2147483647 w 923"/>
                <a:gd name="T5" fmla="*/ 2147483647 h 469"/>
                <a:gd name="T6" fmla="*/ 2147483647 w 923"/>
                <a:gd name="T7" fmla="*/ 2147483647 h 469"/>
                <a:gd name="T8" fmla="*/ 2147483647 w 923"/>
                <a:gd name="T9" fmla="*/ 2147483647 h 469"/>
                <a:gd name="T10" fmla="*/ 2147483647 w 923"/>
                <a:gd name="T11" fmla="*/ 2147483647 h 469"/>
                <a:gd name="T12" fmla="*/ 2147483647 w 923"/>
                <a:gd name="T13" fmla="*/ 2147483647 h 469"/>
                <a:gd name="T14" fmla="*/ 2147483647 w 923"/>
                <a:gd name="T15" fmla="*/ 2147483647 h 469"/>
                <a:gd name="T16" fmla="*/ 2147483647 w 923"/>
                <a:gd name="T17" fmla="*/ 2147483647 h 469"/>
                <a:gd name="T18" fmla="*/ 2147483647 w 923"/>
                <a:gd name="T19" fmla="*/ 2147483647 h 469"/>
                <a:gd name="T20" fmla="*/ 2147483647 w 923"/>
                <a:gd name="T21" fmla="*/ 2147483647 h 469"/>
                <a:gd name="T22" fmla="*/ 2147483647 w 923"/>
                <a:gd name="T23" fmla="*/ 0 h 469"/>
                <a:gd name="T24" fmla="*/ 2147483647 w 923"/>
                <a:gd name="T25" fmla="*/ 0 h 469"/>
                <a:gd name="T26" fmla="*/ 2147483647 w 923"/>
                <a:gd name="T27" fmla="*/ 2147483647 h 469"/>
                <a:gd name="T28" fmla="*/ 2147483647 w 923"/>
                <a:gd name="T29" fmla="*/ 2147483647 h 469"/>
                <a:gd name="T30" fmla="*/ 2147483647 w 923"/>
                <a:gd name="T31" fmla="*/ 2147483647 h 469"/>
                <a:gd name="T32" fmla="*/ 2147483647 w 923"/>
                <a:gd name="T33" fmla="*/ 2147483647 h 469"/>
                <a:gd name="T34" fmla="*/ 2147483647 w 923"/>
                <a:gd name="T35" fmla="*/ 2147483647 h 469"/>
                <a:gd name="T36" fmla="*/ 2147483647 w 923"/>
                <a:gd name="T37" fmla="*/ 2147483647 h 469"/>
                <a:gd name="T38" fmla="*/ 2147483647 w 923"/>
                <a:gd name="T39" fmla="*/ 2147483647 h 469"/>
                <a:gd name="T40" fmla="*/ 2147483647 w 923"/>
                <a:gd name="T41" fmla="*/ 2147483647 h 469"/>
                <a:gd name="T42" fmla="*/ 2147483647 w 923"/>
                <a:gd name="T43" fmla="*/ 2147483647 h 469"/>
                <a:gd name="T44" fmla="*/ 2147483647 w 923"/>
                <a:gd name="T45" fmla="*/ 2147483647 h 469"/>
                <a:gd name="T46" fmla="*/ 2147483647 w 923"/>
                <a:gd name="T47" fmla="*/ 2147483647 h 469"/>
                <a:gd name="T48" fmla="*/ 2147483647 w 923"/>
                <a:gd name="T49" fmla="*/ 2147483647 h 469"/>
                <a:gd name="T50" fmla="*/ 2147483647 w 923"/>
                <a:gd name="T51" fmla="*/ 2147483647 h 469"/>
                <a:gd name="T52" fmla="*/ 2147483647 w 923"/>
                <a:gd name="T53" fmla="*/ 2147483647 h 469"/>
                <a:gd name="T54" fmla="*/ 2147483647 w 923"/>
                <a:gd name="T55" fmla="*/ 2147483647 h 469"/>
                <a:gd name="T56" fmla="*/ 2147483647 w 923"/>
                <a:gd name="T57" fmla="*/ 2147483647 h 469"/>
                <a:gd name="T58" fmla="*/ 2147483647 w 923"/>
                <a:gd name="T59" fmla="*/ 2147483647 h 469"/>
                <a:gd name="T60" fmla="*/ 2147483647 w 923"/>
                <a:gd name="T61" fmla="*/ 2147483647 h 469"/>
                <a:gd name="T62" fmla="*/ 2147483647 w 923"/>
                <a:gd name="T63" fmla="*/ 2147483647 h 469"/>
                <a:gd name="T64" fmla="*/ 2147483647 w 923"/>
                <a:gd name="T65" fmla="*/ 2147483647 h 469"/>
                <a:gd name="T66" fmla="*/ 2147483647 w 923"/>
                <a:gd name="T67" fmla="*/ 2147483647 h 469"/>
                <a:gd name="T68" fmla="*/ 2147483647 w 923"/>
                <a:gd name="T69" fmla="*/ 2147483647 h 469"/>
                <a:gd name="T70" fmla="*/ 2147483647 w 923"/>
                <a:gd name="T71" fmla="*/ 2147483647 h 469"/>
                <a:gd name="T72" fmla="*/ 2147483647 w 923"/>
                <a:gd name="T73" fmla="*/ 2147483647 h 469"/>
                <a:gd name="T74" fmla="*/ 2147483647 w 923"/>
                <a:gd name="T75" fmla="*/ 2147483647 h 469"/>
                <a:gd name="T76" fmla="*/ 2147483647 w 923"/>
                <a:gd name="T77" fmla="*/ 2147483647 h 469"/>
                <a:gd name="T78" fmla="*/ 2147483647 w 923"/>
                <a:gd name="T79" fmla="*/ 2147483647 h 469"/>
                <a:gd name="T80" fmla="*/ 2147483647 w 923"/>
                <a:gd name="T81" fmla="*/ 2147483647 h 469"/>
                <a:gd name="T82" fmla="*/ 2147483647 w 923"/>
                <a:gd name="T83" fmla="*/ 2147483647 h 469"/>
                <a:gd name="T84" fmla="*/ 2147483647 w 923"/>
                <a:gd name="T85" fmla="*/ 2147483647 h 469"/>
                <a:gd name="T86" fmla="*/ 2147483647 w 923"/>
                <a:gd name="T87" fmla="*/ 2147483647 h 469"/>
                <a:gd name="T88" fmla="*/ 2147483647 w 923"/>
                <a:gd name="T89" fmla="*/ 2147483647 h 469"/>
                <a:gd name="T90" fmla="*/ 2147483647 w 923"/>
                <a:gd name="T91" fmla="*/ 2147483647 h 469"/>
                <a:gd name="T92" fmla="*/ 2147483647 w 923"/>
                <a:gd name="T93" fmla="*/ 2147483647 h 469"/>
                <a:gd name="T94" fmla="*/ 2147483647 w 923"/>
                <a:gd name="T95" fmla="*/ 2147483647 h 469"/>
                <a:gd name="T96" fmla="*/ 2147483647 w 923"/>
                <a:gd name="T97" fmla="*/ 2147483647 h 469"/>
                <a:gd name="T98" fmla="*/ 2147483647 w 923"/>
                <a:gd name="T99" fmla="*/ 2147483647 h 469"/>
                <a:gd name="T100" fmla="*/ 2147483647 w 923"/>
                <a:gd name="T101" fmla="*/ 2147483647 h 469"/>
                <a:gd name="T102" fmla="*/ 2147483647 w 923"/>
                <a:gd name="T103" fmla="*/ 2147483647 h 469"/>
                <a:gd name="T104" fmla="*/ 0 w 923"/>
                <a:gd name="T105" fmla="*/ 2147483647 h 4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5307850" y="4393092"/>
              <a:ext cx="1291963" cy="226301"/>
            </a:xfrm>
            <a:custGeom>
              <a:avLst/>
              <a:gdLst>
                <a:gd name="T0" fmla="*/ 2147483647 w 2439"/>
                <a:gd name="T1" fmla="*/ 2147483647 h 430"/>
                <a:gd name="T2" fmla="*/ 2147483647 w 2439"/>
                <a:gd name="T3" fmla="*/ 2147483647 h 430"/>
                <a:gd name="T4" fmla="*/ 2147483647 w 2439"/>
                <a:gd name="T5" fmla="*/ 2147483647 h 430"/>
                <a:gd name="T6" fmla="*/ 2147483647 w 2439"/>
                <a:gd name="T7" fmla="*/ 2147483647 h 430"/>
                <a:gd name="T8" fmla="*/ 2147483647 w 2439"/>
                <a:gd name="T9" fmla="*/ 2147483647 h 430"/>
                <a:gd name="T10" fmla="*/ 2147483647 w 2439"/>
                <a:gd name="T11" fmla="*/ 2147483647 h 430"/>
                <a:gd name="T12" fmla="*/ 2147483647 w 2439"/>
                <a:gd name="T13" fmla="*/ 2147483647 h 430"/>
                <a:gd name="T14" fmla="*/ 2147483647 w 2439"/>
                <a:gd name="T15" fmla="*/ 2147483647 h 430"/>
                <a:gd name="T16" fmla="*/ 2147483647 w 2439"/>
                <a:gd name="T17" fmla="*/ 2147483647 h 430"/>
                <a:gd name="T18" fmla="*/ 2147483647 w 2439"/>
                <a:gd name="T19" fmla="*/ 2147483647 h 430"/>
                <a:gd name="T20" fmla="*/ 2147483647 w 2439"/>
                <a:gd name="T21" fmla="*/ 2147483647 h 430"/>
                <a:gd name="T22" fmla="*/ 2147483647 w 2439"/>
                <a:gd name="T23" fmla="*/ 2147483647 h 430"/>
                <a:gd name="T24" fmla="*/ 2147483647 w 2439"/>
                <a:gd name="T25" fmla="*/ 2147483647 h 430"/>
                <a:gd name="T26" fmla="*/ 2147483647 w 2439"/>
                <a:gd name="T27" fmla="*/ 2147483647 h 430"/>
                <a:gd name="T28" fmla="*/ 2147483647 w 2439"/>
                <a:gd name="T29" fmla="*/ 2147483647 h 430"/>
                <a:gd name="T30" fmla="*/ 2147483647 w 2439"/>
                <a:gd name="T31" fmla="*/ 2147483647 h 430"/>
                <a:gd name="T32" fmla="*/ 2147483647 w 2439"/>
                <a:gd name="T33" fmla="*/ 2147483647 h 430"/>
                <a:gd name="T34" fmla="*/ 2147483647 w 2439"/>
                <a:gd name="T35" fmla="*/ 2147483647 h 430"/>
                <a:gd name="T36" fmla="*/ 2147483647 w 2439"/>
                <a:gd name="T37" fmla="*/ 2147483647 h 430"/>
                <a:gd name="T38" fmla="*/ 2147483647 w 2439"/>
                <a:gd name="T39" fmla="*/ 2147483647 h 430"/>
                <a:gd name="T40" fmla="*/ 2147483647 w 2439"/>
                <a:gd name="T41" fmla="*/ 2147483647 h 430"/>
                <a:gd name="T42" fmla="*/ 2147483647 w 2439"/>
                <a:gd name="T43" fmla="*/ 2147483647 h 430"/>
                <a:gd name="T44" fmla="*/ 2147483647 w 2439"/>
                <a:gd name="T45" fmla="*/ 2147483647 h 430"/>
                <a:gd name="T46" fmla="*/ 2147483647 w 2439"/>
                <a:gd name="T47" fmla="*/ 2147483647 h 430"/>
                <a:gd name="T48" fmla="*/ 2147483647 w 2439"/>
                <a:gd name="T49" fmla="*/ 2147483647 h 430"/>
                <a:gd name="T50" fmla="*/ 2147483647 w 2439"/>
                <a:gd name="T51" fmla="*/ 2147483647 h 430"/>
                <a:gd name="T52" fmla="*/ 2147483647 w 2439"/>
                <a:gd name="T53" fmla="*/ 2147483647 h 430"/>
                <a:gd name="T54" fmla="*/ 2147483647 w 2439"/>
                <a:gd name="T55" fmla="*/ 2147483647 h 430"/>
                <a:gd name="T56" fmla="*/ 2147483647 w 2439"/>
                <a:gd name="T57" fmla="*/ 2147483647 h 430"/>
                <a:gd name="T58" fmla="*/ 2147483647 w 2439"/>
                <a:gd name="T59" fmla="*/ 2147483647 h 430"/>
                <a:gd name="T60" fmla="*/ 2147483647 w 2439"/>
                <a:gd name="T61" fmla="*/ 2147483647 h 430"/>
                <a:gd name="T62" fmla="*/ 2147483647 w 2439"/>
                <a:gd name="T63" fmla="*/ 2147483647 h 430"/>
                <a:gd name="T64" fmla="*/ 2147483647 w 2439"/>
                <a:gd name="T65" fmla="*/ 2147483647 h 430"/>
                <a:gd name="T66" fmla="*/ 2147483647 w 2439"/>
                <a:gd name="T67" fmla="*/ 2147483647 h 430"/>
                <a:gd name="T68" fmla="*/ 2147483647 w 2439"/>
                <a:gd name="T69" fmla="*/ 2147483647 h 430"/>
                <a:gd name="T70" fmla="*/ 2147483647 w 2439"/>
                <a:gd name="T71" fmla="*/ 2147483647 h 430"/>
                <a:gd name="T72" fmla="*/ 2147483647 w 2439"/>
                <a:gd name="T73" fmla="*/ 2147483647 h 430"/>
                <a:gd name="T74" fmla="*/ 2147483647 w 2439"/>
                <a:gd name="T75" fmla="*/ 2147483647 h 430"/>
                <a:gd name="T76" fmla="*/ 2147483647 w 2439"/>
                <a:gd name="T77" fmla="*/ 2147483647 h 430"/>
                <a:gd name="T78" fmla="*/ 2147483647 w 2439"/>
                <a:gd name="T79" fmla="*/ 2147483647 h 430"/>
                <a:gd name="T80" fmla="*/ 2147483647 w 2439"/>
                <a:gd name="T81" fmla="*/ 2147483647 h 430"/>
                <a:gd name="T82" fmla="*/ 2147483647 w 2439"/>
                <a:gd name="T83" fmla="*/ 2147483647 h 430"/>
                <a:gd name="T84" fmla="*/ 2147483647 w 2439"/>
                <a:gd name="T85" fmla="*/ 2147483647 h 430"/>
                <a:gd name="T86" fmla="*/ 2147483647 w 2439"/>
                <a:gd name="T87" fmla="*/ 2147483647 h 430"/>
                <a:gd name="T88" fmla="*/ 2147483647 w 2439"/>
                <a:gd name="T89" fmla="*/ 2147483647 h 430"/>
                <a:gd name="T90" fmla="*/ 2147483647 w 2439"/>
                <a:gd name="T91" fmla="*/ 0 h 430"/>
                <a:gd name="T92" fmla="*/ 2147483647 w 2439"/>
                <a:gd name="T93" fmla="*/ 2147483647 h 430"/>
                <a:gd name="T94" fmla="*/ 2147483647 w 2439"/>
                <a:gd name="T95" fmla="*/ 2147483647 h 430"/>
                <a:gd name="T96" fmla="*/ 2147483647 w 2439"/>
                <a:gd name="T97" fmla="*/ 2147483647 h 430"/>
                <a:gd name="T98" fmla="*/ 2147483647 w 2439"/>
                <a:gd name="T99" fmla="*/ 2147483647 h 430"/>
                <a:gd name="T100" fmla="*/ 2147483647 w 2439"/>
                <a:gd name="T101" fmla="*/ 2147483647 h 430"/>
                <a:gd name="T102" fmla="*/ 2147483647 w 2439"/>
                <a:gd name="T103" fmla="*/ 2147483647 h 430"/>
                <a:gd name="T104" fmla="*/ 2147483647 w 2439"/>
                <a:gd name="T105" fmla="*/ 2147483647 h 430"/>
                <a:gd name="T106" fmla="*/ 2147483647 w 2439"/>
                <a:gd name="T107" fmla="*/ 2147483647 h 430"/>
                <a:gd name="T108" fmla="*/ 2147483647 w 2439"/>
                <a:gd name="T109" fmla="*/ 2147483647 h 430"/>
                <a:gd name="T110" fmla="*/ 2147483647 w 2439"/>
                <a:gd name="T111" fmla="*/ 2147483647 h 430"/>
                <a:gd name="T112" fmla="*/ 2147483647 w 2439"/>
                <a:gd name="T113" fmla="*/ 2147483647 h 4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5379627" y="4674588"/>
              <a:ext cx="1220187" cy="99351"/>
            </a:xfrm>
            <a:custGeom>
              <a:avLst/>
              <a:gdLst>
                <a:gd name="T0" fmla="*/ 2147483647 w 2304"/>
                <a:gd name="T1" fmla="*/ 2147483647 h 187"/>
                <a:gd name="T2" fmla="*/ 2147483647 w 2304"/>
                <a:gd name="T3" fmla="*/ 2147483647 h 187"/>
                <a:gd name="T4" fmla="*/ 2147483647 w 2304"/>
                <a:gd name="T5" fmla="*/ 2147483647 h 187"/>
                <a:gd name="T6" fmla="*/ 2147483647 w 2304"/>
                <a:gd name="T7" fmla="*/ 2147483647 h 187"/>
                <a:gd name="T8" fmla="*/ 2147483647 w 2304"/>
                <a:gd name="T9" fmla="*/ 2147483647 h 187"/>
                <a:gd name="T10" fmla="*/ 2147483647 w 2304"/>
                <a:gd name="T11" fmla="*/ 2147483647 h 187"/>
                <a:gd name="T12" fmla="*/ 2147483647 w 2304"/>
                <a:gd name="T13" fmla="*/ 2147483647 h 187"/>
                <a:gd name="T14" fmla="*/ 2147483647 w 2304"/>
                <a:gd name="T15" fmla="*/ 2147483647 h 187"/>
                <a:gd name="T16" fmla="*/ 2147483647 w 2304"/>
                <a:gd name="T17" fmla="*/ 2147483647 h 187"/>
                <a:gd name="T18" fmla="*/ 2147483647 w 2304"/>
                <a:gd name="T19" fmla="*/ 2147483647 h 187"/>
                <a:gd name="T20" fmla="*/ 2147483647 w 2304"/>
                <a:gd name="T21" fmla="*/ 2147483647 h 187"/>
                <a:gd name="T22" fmla="*/ 2147483647 w 2304"/>
                <a:gd name="T23" fmla="*/ 2147483647 h 187"/>
                <a:gd name="T24" fmla="*/ 2147483647 w 2304"/>
                <a:gd name="T25" fmla="*/ 2147483647 h 187"/>
                <a:gd name="T26" fmla="*/ 2147483647 w 2304"/>
                <a:gd name="T27" fmla="*/ 2147483647 h 187"/>
                <a:gd name="T28" fmla="*/ 2147483647 w 2304"/>
                <a:gd name="T29" fmla="*/ 2147483647 h 187"/>
                <a:gd name="T30" fmla="*/ 2147483647 w 2304"/>
                <a:gd name="T31" fmla="*/ 2147483647 h 187"/>
                <a:gd name="T32" fmla="*/ 2147483647 w 2304"/>
                <a:gd name="T33" fmla="*/ 2147483647 h 187"/>
                <a:gd name="T34" fmla="*/ 2147483647 w 2304"/>
                <a:gd name="T35" fmla="*/ 2147483647 h 187"/>
                <a:gd name="T36" fmla="*/ 2147483647 w 2304"/>
                <a:gd name="T37" fmla="*/ 2147483647 h 187"/>
                <a:gd name="T38" fmla="*/ 2147483647 w 2304"/>
                <a:gd name="T39" fmla="*/ 2147483647 h 187"/>
                <a:gd name="T40" fmla="*/ 2147483647 w 2304"/>
                <a:gd name="T41" fmla="*/ 2147483647 h 187"/>
                <a:gd name="T42" fmla="*/ 2147483647 w 2304"/>
                <a:gd name="T43" fmla="*/ 2147483647 h 187"/>
                <a:gd name="T44" fmla="*/ 2147483647 w 2304"/>
                <a:gd name="T45" fmla="*/ 2147483647 h 187"/>
                <a:gd name="T46" fmla="*/ 2147483647 w 2304"/>
                <a:gd name="T47" fmla="*/ 2147483647 h 187"/>
                <a:gd name="T48" fmla="*/ 2147483647 w 2304"/>
                <a:gd name="T49" fmla="*/ 2147483647 h 187"/>
                <a:gd name="T50" fmla="*/ 2147483647 w 2304"/>
                <a:gd name="T51" fmla="*/ 2147483647 h 187"/>
                <a:gd name="T52" fmla="*/ 2147483647 w 2304"/>
                <a:gd name="T53" fmla="*/ 2147483647 h 187"/>
                <a:gd name="T54" fmla="*/ 2147483647 w 2304"/>
                <a:gd name="T55" fmla="*/ 2147483647 h 187"/>
                <a:gd name="T56" fmla="*/ 2147483647 w 2304"/>
                <a:gd name="T57" fmla="*/ 2147483647 h 187"/>
                <a:gd name="T58" fmla="*/ 2147483647 w 2304"/>
                <a:gd name="T59" fmla="*/ 2147483647 h 187"/>
                <a:gd name="T60" fmla="*/ 2147483647 w 2304"/>
                <a:gd name="T61" fmla="*/ 2147483647 h 187"/>
                <a:gd name="T62" fmla="*/ 2147483647 w 2304"/>
                <a:gd name="T63" fmla="*/ 2147483647 h 187"/>
                <a:gd name="T64" fmla="*/ 2147483647 w 2304"/>
                <a:gd name="T65" fmla="*/ 2147483647 h 187"/>
                <a:gd name="T66" fmla="*/ 2147483647 w 2304"/>
                <a:gd name="T67" fmla="*/ 2147483647 h 187"/>
                <a:gd name="T68" fmla="*/ 2147483647 w 2304"/>
                <a:gd name="T69" fmla="*/ 2147483647 h 187"/>
                <a:gd name="T70" fmla="*/ 2147483647 w 2304"/>
                <a:gd name="T71" fmla="*/ 2147483647 h 187"/>
                <a:gd name="T72" fmla="*/ 2147483647 w 2304"/>
                <a:gd name="T73" fmla="*/ 2147483647 h 187"/>
                <a:gd name="T74" fmla="*/ 2147483647 w 2304"/>
                <a:gd name="T75" fmla="*/ 2147483647 h 187"/>
                <a:gd name="T76" fmla="*/ 2147483647 w 2304"/>
                <a:gd name="T77" fmla="*/ 2147483647 h 187"/>
                <a:gd name="T78" fmla="*/ 2147483647 w 2304"/>
                <a:gd name="T79" fmla="*/ 2147483647 h 187"/>
                <a:gd name="T80" fmla="*/ 2147483647 w 2304"/>
                <a:gd name="T81" fmla="*/ 2147483647 h 187"/>
                <a:gd name="T82" fmla="*/ 2147483647 w 2304"/>
                <a:gd name="T83" fmla="*/ 2147483647 h 187"/>
                <a:gd name="T84" fmla="*/ 2147483647 w 2304"/>
                <a:gd name="T85" fmla="*/ 2147483647 h 187"/>
                <a:gd name="T86" fmla="*/ 2147483647 w 2304"/>
                <a:gd name="T87" fmla="*/ 2147483647 h 187"/>
                <a:gd name="T88" fmla="*/ 2147483647 w 2304"/>
                <a:gd name="T89" fmla="*/ 2147483647 h 187"/>
                <a:gd name="T90" fmla="*/ 2147483647 w 2304"/>
                <a:gd name="T91" fmla="*/ 2147483647 h 187"/>
                <a:gd name="T92" fmla="*/ 2147483647 w 2304"/>
                <a:gd name="T93" fmla="*/ 2147483647 h 187"/>
                <a:gd name="T94" fmla="*/ 2147483647 w 2304"/>
                <a:gd name="T95" fmla="*/ 2147483647 h 187"/>
                <a:gd name="T96" fmla="*/ 2147483647 w 2304"/>
                <a:gd name="T97" fmla="*/ 2147483647 h 187"/>
                <a:gd name="T98" fmla="*/ 2147483647 w 2304"/>
                <a:gd name="T99" fmla="*/ 2147483647 h 187"/>
                <a:gd name="T100" fmla="*/ 2147483647 w 2304"/>
                <a:gd name="T101" fmla="*/ 2147483647 h 187"/>
                <a:gd name="T102" fmla="*/ 2147483647 w 2304"/>
                <a:gd name="T103" fmla="*/ 2147483647 h 187"/>
                <a:gd name="T104" fmla="*/ 2147483647 w 2304"/>
                <a:gd name="T105" fmla="*/ 2147483647 h 187"/>
                <a:gd name="T106" fmla="*/ 2147483647 w 2304"/>
                <a:gd name="T107" fmla="*/ 2147483647 h 187"/>
                <a:gd name="T108" fmla="*/ 2147483647 w 2304"/>
                <a:gd name="T109" fmla="*/ 2147483647 h 187"/>
                <a:gd name="T110" fmla="*/ 2147483647 w 2304"/>
                <a:gd name="T111" fmla="*/ 2147483647 h 187"/>
                <a:gd name="T112" fmla="*/ 2147483647 w 2304"/>
                <a:gd name="T113" fmla="*/ 2147483647 h 187"/>
                <a:gd name="T114" fmla="*/ 2147483647 w 2304"/>
                <a:gd name="T115" fmla="*/ 2147483647 h 187"/>
                <a:gd name="T116" fmla="*/ 2147483647 w 2304"/>
                <a:gd name="T117" fmla="*/ 2147483647 h 1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</p:grpSp>
      <p:cxnSp>
        <p:nvCxnSpPr>
          <p:cNvPr id="20" name="Łącznik prosty 19"/>
          <p:cNvCxnSpPr/>
          <p:nvPr userDrawn="1"/>
        </p:nvCxnSpPr>
        <p:spPr>
          <a:xfrm>
            <a:off x="0" y="6309320"/>
            <a:ext cx="8676456" cy="0"/>
          </a:xfrm>
          <a:prstGeom prst="line">
            <a:avLst/>
          </a:prstGeom>
          <a:ln w="19050">
            <a:solidFill>
              <a:srgbClr val="AD0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ytuł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>
                <a:solidFill>
                  <a:srgbClr val="AD004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927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F635-5005-4C4B-A84B-161DFC6B6AC6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20B3-4469-4E28-B4BB-662B47D288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606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F635-5005-4C4B-A84B-161DFC6B6AC6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20B3-4469-4E28-B4BB-662B47D288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166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F635-5005-4C4B-A84B-161DFC6B6AC6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20B3-4469-4E28-B4BB-662B47D288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0386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F635-5005-4C4B-A84B-161DFC6B6AC6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20B3-4469-4E28-B4BB-662B47D288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287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F635-5005-4C4B-A84B-161DFC6B6AC6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20B3-4469-4E28-B4BB-662B47D288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2689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F635-5005-4C4B-A84B-161DFC6B6AC6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20B3-4469-4E28-B4BB-662B47D288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3104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F635-5005-4C4B-A84B-161DFC6B6AC6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20B3-4469-4E28-B4BB-662B47D288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669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F635-5005-4C4B-A84B-161DFC6B6AC6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20B3-4469-4E28-B4BB-662B47D288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581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z 2 zdjeci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3546000" cy="4554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0" y="4608000"/>
            <a:ext cx="7161902" cy="2250000"/>
          </a:xfrm>
          <a:solidFill>
            <a:schemeClr val="tx2"/>
          </a:solidFill>
        </p:spPr>
        <p:txBody>
          <a:bodyPr lIns="288000" anchor="ctr">
            <a:no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7" name="Symbol zastępczy obrazu 7"/>
          <p:cNvSpPr>
            <a:spLocks noGrp="1"/>
          </p:cNvSpPr>
          <p:nvPr>
            <p:ph type="pic" sz="quarter" idx="16"/>
          </p:nvPr>
        </p:nvSpPr>
        <p:spPr>
          <a:xfrm>
            <a:off x="3615902" y="-4124"/>
            <a:ext cx="3546000" cy="4554000"/>
          </a:xfrm>
        </p:spPr>
        <p:txBody>
          <a:bodyPr/>
          <a:lstStyle/>
          <a:p>
            <a:endParaRPr lang="pl-PL" dirty="0"/>
          </a:p>
        </p:txBody>
      </p:sp>
      <p:grpSp>
        <p:nvGrpSpPr>
          <p:cNvPr id="6" name="Grupa 5"/>
          <p:cNvGrpSpPr>
            <a:grpSpLocks/>
          </p:cNvGrpSpPr>
          <p:nvPr userDrawn="1"/>
        </p:nvGrpSpPr>
        <p:grpSpPr bwMode="auto">
          <a:xfrm>
            <a:off x="7377003" y="299942"/>
            <a:ext cx="1439838" cy="686835"/>
            <a:chOff x="4689475" y="3868738"/>
            <a:chExt cx="1917700" cy="914400"/>
          </a:xfrm>
        </p:grpSpPr>
        <p:sp>
          <p:nvSpPr>
            <p:cNvPr id="9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915087" y="3877548"/>
              <a:ext cx="317267" cy="318894"/>
            </a:xfrm>
            <a:custGeom>
              <a:avLst/>
              <a:gdLst/>
              <a:ahLst/>
              <a:cxnLst>
                <a:cxn ang="0">
                  <a:pos x="601" y="0"/>
                </a:cxn>
                <a:cxn ang="0">
                  <a:pos x="601" y="188"/>
                </a:cxn>
                <a:cxn ang="0">
                  <a:pos x="598" y="211"/>
                </a:cxn>
                <a:cxn ang="0">
                  <a:pos x="589" y="232"/>
                </a:cxn>
                <a:cxn ang="0">
                  <a:pos x="574" y="252"/>
                </a:cxn>
                <a:cxn ang="0">
                  <a:pos x="556" y="272"/>
                </a:cxn>
                <a:cxn ang="0">
                  <a:pos x="533" y="289"/>
                </a:cxn>
                <a:cxn ang="0">
                  <a:pos x="505" y="307"/>
                </a:cxn>
                <a:cxn ang="0">
                  <a:pos x="476" y="323"/>
                </a:cxn>
                <a:cxn ang="0">
                  <a:pos x="443" y="340"/>
                </a:cxn>
                <a:cxn ang="0">
                  <a:pos x="408" y="356"/>
                </a:cxn>
                <a:cxn ang="0">
                  <a:pos x="371" y="372"/>
                </a:cxn>
                <a:cxn ang="0">
                  <a:pos x="334" y="387"/>
                </a:cxn>
                <a:cxn ang="0">
                  <a:pos x="300" y="401"/>
                </a:cxn>
                <a:cxn ang="0">
                  <a:pos x="265" y="416"/>
                </a:cxn>
                <a:cxn ang="0">
                  <a:pos x="227" y="433"/>
                </a:cxn>
                <a:cxn ang="0">
                  <a:pos x="189" y="451"/>
                </a:cxn>
                <a:cxn ang="0">
                  <a:pos x="152" y="471"/>
                </a:cxn>
                <a:cxn ang="0">
                  <a:pos x="115" y="493"/>
                </a:cxn>
                <a:cxn ang="0">
                  <a:pos x="81" y="517"/>
                </a:cxn>
                <a:cxn ang="0">
                  <a:pos x="51" y="543"/>
                </a:cxn>
                <a:cxn ang="0">
                  <a:pos x="23" y="571"/>
                </a:cxn>
                <a:cxn ang="0">
                  <a:pos x="0" y="601"/>
                </a:cxn>
                <a:cxn ang="0">
                  <a:pos x="19" y="543"/>
                </a:cxn>
                <a:cxn ang="0">
                  <a:pos x="39" y="482"/>
                </a:cxn>
                <a:cxn ang="0">
                  <a:pos x="59" y="420"/>
                </a:cxn>
                <a:cxn ang="0">
                  <a:pos x="78" y="361"/>
                </a:cxn>
                <a:cxn ang="0">
                  <a:pos x="89" y="336"/>
                </a:cxn>
                <a:cxn ang="0">
                  <a:pos x="104" y="311"/>
                </a:cxn>
                <a:cxn ang="0">
                  <a:pos x="123" y="290"/>
                </a:cxn>
                <a:cxn ang="0">
                  <a:pos x="146" y="271"/>
                </a:cxn>
                <a:cxn ang="0">
                  <a:pos x="174" y="253"/>
                </a:cxn>
                <a:cxn ang="0">
                  <a:pos x="204" y="236"/>
                </a:cxn>
                <a:cxn ang="0">
                  <a:pos x="238" y="218"/>
                </a:cxn>
                <a:cxn ang="0">
                  <a:pos x="276" y="202"/>
                </a:cxn>
                <a:cxn ang="0">
                  <a:pos x="317" y="184"/>
                </a:cxn>
                <a:cxn ang="0">
                  <a:pos x="388" y="155"/>
                </a:cxn>
                <a:cxn ang="0">
                  <a:pos x="422" y="142"/>
                </a:cxn>
                <a:cxn ang="0">
                  <a:pos x="455" y="128"/>
                </a:cxn>
                <a:cxn ang="0">
                  <a:pos x="487" y="113"/>
                </a:cxn>
                <a:cxn ang="0">
                  <a:pos x="515" y="97"/>
                </a:cxn>
                <a:cxn ang="0">
                  <a:pos x="540" y="81"/>
                </a:cxn>
                <a:cxn ang="0">
                  <a:pos x="562" y="63"/>
                </a:cxn>
                <a:cxn ang="0">
                  <a:pos x="580" y="44"/>
                </a:cxn>
                <a:cxn ang="0">
                  <a:pos x="593" y="24"/>
                </a:cxn>
                <a:cxn ang="0">
                  <a:pos x="601" y="0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4693000" y="4111873"/>
              <a:ext cx="336656" cy="19908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0" y="21"/>
                </a:cxn>
                <a:cxn ang="0">
                  <a:pos x="63" y="18"/>
                </a:cxn>
                <a:cxn ang="0">
                  <a:pos x="95" y="14"/>
                </a:cxn>
                <a:cxn ang="0">
                  <a:pos x="126" y="11"/>
                </a:cxn>
                <a:cxn ang="0">
                  <a:pos x="156" y="8"/>
                </a:cxn>
                <a:cxn ang="0">
                  <a:pos x="182" y="6"/>
                </a:cxn>
                <a:cxn ang="0">
                  <a:pos x="204" y="3"/>
                </a:cxn>
                <a:cxn ang="0">
                  <a:pos x="221" y="1"/>
                </a:cxn>
                <a:cxn ang="0">
                  <a:pos x="234" y="0"/>
                </a:cxn>
                <a:cxn ang="0">
                  <a:pos x="257" y="0"/>
                </a:cxn>
                <a:cxn ang="0">
                  <a:pos x="279" y="6"/>
                </a:cxn>
                <a:cxn ang="0">
                  <a:pos x="298" y="16"/>
                </a:cxn>
                <a:cxn ang="0">
                  <a:pos x="316" y="30"/>
                </a:cxn>
                <a:cxn ang="0">
                  <a:pos x="333" y="49"/>
                </a:cxn>
                <a:cxn ang="0">
                  <a:pos x="350" y="69"/>
                </a:cxn>
                <a:cxn ang="0">
                  <a:pos x="366" y="94"/>
                </a:cxn>
                <a:cxn ang="0">
                  <a:pos x="382" y="119"/>
                </a:cxn>
                <a:cxn ang="0">
                  <a:pos x="397" y="146"/>
                </a:cxn>
                <a:cxn ang="0">
                  <a:pos x="414" y="175"/>
                </a:cxn>
                <a:cxn ang="0">
                  <a:pos x="431" y="206"/>
                </a:cxn>
                <a:cxn ang="0">
                  <a:pos x="450" y="235"/>
                </a:cxn>
                <a:cxn ang="0">
                  <a:pos x="470" y="264"/>
                </a:cxn>
                <a:cxn ang="0">
                  <a:pos x="492" y="290"/>
                </a:cxn>
                <a:cxn ang="0">
                  <a:pos x="515" y="314"/>
                </a:cxn>
                <a:cxn ang="0">
                  <a:pos x="541" y="335"/>
                </a:cxn>
                <a:cxn ang="0">
                  <a:pos x="570" y="353"/>
                </a:cxn>
                <a:cxn ang="0">
                  <a:pos x="600" y="367"/>
                </a:cxn>
                <a:cxn ang="0">
                  <a:pos x="635" y="377"/>
                </a:cxn>
                <a:cxn ang="0">
                  <a:pos x="331" y="377"/>
                </a:cxn>
                <a:cxn ang="0">
                  <a:pos x="303" y="375"/>
                </a:cxn>
                <a:cxn ang="0">
                  <a:pos x="276" y="368"/>
                </a:cxn>
                <a:cxn ang="0">
                  <a:pos x="254" y="358"/>
                </a:cxn>
                <a:cxn ang="0">
                  <a:pos x="234" y="345"/>
                </a:cxn>
                <a:cxn ang="0">
                  <a:pos x="216" y="329"/>
                </a:cxn>
                <a:cxn ang="0">
                  <a:pos x="199" y="310"/>
                </a:cxn>
                <a:cxn ang="0">
                  <a:pos x="184" y="289"/>
                </a:cxn>
                <a:cxn ang="0">
                  <a:pos x="171" y="265"/>
                </a:cxn>
                <a:cxn ang="0">
                  <a:pos x="157" y="240"/>
                </a:cxn>
                <a:cxn ang="0">
                  <a:pos x="130" y="185"/>
                </a:cxn>
                <a:cxn ang="0">
                  <a:pos x="118" y="157"/>
                </a:cxn>
                <a:cxn ang="0">
                  <a:pos x="105" y="131"/>
                </a:cxn>
                <a:cxn ang="0">
                  <a:pos x="93" y="106"/>
                </a:cxn>
                <a:cxn ang="0">
                  <a:pos x="80" y="84"/>
                </a:cxn>
                <a:cxn ang="0">
                  <a:pos x="65" y="64"/>
                </a:cxn>
                <a:cxn ang="0">
                  <a:pos x="51" y="47"/>
                </a:cxn>
                <a:cxn ang="0">
                  <a:pos x="35" y="35"/>
                </a:cxn>
                <a:cxn ang="0">
                  <a:pos x="18" y="28"/>
                </a:cxn>
                <a:cxn ang="0">
                  <a:pos x="0" y="24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768792" y="4207013"/>
              <a:ext cx="463561" cy="436938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877" y="290"/>
                </a:cxn>
                <a:cxn ang="0">
                  <a:pos x="874" y="318"/>
                </a:cxn>
                <a:cxn ang="0">
                  <a:pos x="866" y="343"/>
                </a:cxn>
                <a:cxn ang="0">
                  <a:pos x="852" y="367"/>
                </a:cxn>
                <a:cxn ang="0">
                  <a:pos x="834" y="389"/>
                </a:cxn>
                <a:cxn ang="0">
                  <a:pos x="812" y="410"/>
                </a:cxn>
                <a:cxn ang="0">
                  <a:pos x="786" y="430"/>
                </a:cxn>
                <a:cxn ang="0">
                  <a:pos x="756" y="447"/>
                </a:cxn>
                <a:cxn ang="0">
                  <a:pos x="724" y="465"/>
                </a:cxn>
                <a:cxn ang="0">
                  <a:pos x="690" y="482"/>
                </a:cxn>
                <a:cxn ang="0">
                  <a:pos x="654" y="497"/>
                </a:cxn>
                <a:cxn ang="0">
                  <a:pos x="615" y="512"/>
                </a:cxn>
                <a:cxn ang="0">
                  <a:pos x="539" y="541"/>
                </a:cxn>
                <a:cxn ang="0">
                  <a:pos x="499" y="555"/>
                </a:cxn>
                <a:cxn ang="0">
                  <a:pos x="456" y="570"/>
                </a:cxn>
                <a:cxn ang="0">
                  <a:pos x="412" y="585"/>
                </a:cxn>
                <a:cxn ang="0">
                  <a:pos x="368" y="601"/>
                </a:cxn>
                <a:cxn ang="0">
                  <a:pos x="324" y="617"/>
                </a:cxn>
                <a:cxn ang="0">
                  <a:pos x="237" y="652"/>
                </a:cxn>
                <a:cxn ang="0">
                  <a:pos x="195" y="672"/>
                </a:cxn>
                <a:cxn ang="0">
                  <a:pos x="155" y="692"/>
                </a:cxn>
                <a:cxn ang="0">
                  <a:pos x="118" y="714"/>
                </a:cxn>
                <a:cxn ang="0">
                  <a:pos x="83" y="740"/>
                </a:cxn>
                <a:cxn ang="0">
                  <a:pos x="52" y="766"/>
                </a:cxn>
                <a:cxn ang="0">
                  <a:pos x="24" y="795"/>
                </a:cxn>
                <a:cxn ang="0">
                  <a:pos x="0" y="826"/>
                </a:cxn>
                <a:cxn ang="0">
                  <a:pos x="64" y="634"/>
                </a:cxn>
                <a:cxn ang="0">
                  <a:pos x="126" y="441"/>
                </a:cxn>
                <a:cxn ang="0">
                  <a:pos x="138" y="409"/>
                </a:cxn>
                <a:cxn ang="0">
                  <a:pos x="155" y="379"/>
                </a:cxn>
                <a:cxn ang="0">
                  <a:pos x="176" y="354"/>
                </a:cxn>
                <a:cxn ang="0">
                  <a:pos x="200" y="331"/>
                </a:cxn>
                <a:cxn ang="0">
                  <a:pos x="229" y="311"/>
                </a:cxn>
                <a:cxn ang="0">
                  <a:pos x="260" y="293"/>
                </a:cxn>
                <a:cxn ang="0">
                  <a:pos x="294" y="277"/>
                </a:cxn>
                <a:cxn ang="0">
                  <a:pos x="330" y="262"/>
                </a:cxn>
                <a:cxn ang="0">
                  <a:pos x="369" y="249"/>
                </a:cxn>
                <a:cxn ang="0">
                  <a:pos x="410" y="235"/>
                </a:cxn>
                <a:cxn ang="0">
                  <a:pos x="453" y="222"/>
                </a:cxn>
                <a:cxn ang="0">
                  <a:pos x="497" y="210"/>
                </a:cxn>
                <a:cxn ang="0">
                  <a:pos x="542" y="197"/>
                </a:cxn>
                <a:cxn ang="0">
                  <a:pos x="593" y="182"/>
                </a:cxn>
                <a:cxn ang="0">
                  <a:pos x="642" y="167"/>
                </a:cxn>
                <a:cxn ang="0">
                  <a:pos x="686" y="153"/>
                </a:cxn>
                <a:cxn ang="0">
                  <a:pos x="725" y="139"/>
                </a:cxn>
                <a:cxn ang="0">
                  <a:pos x="759" y="124"/>
                </a:cxn>
                <a:cxn ang="0">
                  <a:pos x="790" y="109"/>
                </a:cxn>
                <a:cxn ang="0">
                  <a:pos x="816" y="92"/>
                </a:cxn>
                <a:cxn ang="0">
                  <a:pos x="838" y="73"/>
                </a:cxn>
                <a:cxn ang="0">
                  <a:pos x="856" y="51"/>
                </a:cxn>
                <a:cxn ang="0">
                  <a:pos x="868" y="28"/>
                </a:cxn>
                <a:cxn ang="0">
                  <a:pos x="877" y="0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110735" y="4062541"/>
              <a:ext cx="488237" cy="24842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3" y="30"/>
                </a:cxn>
                <a:cxn ang="0">
                  <a:pos x="68" y="26"/>
                </a:cxn>
                <a:cxn ang="0">
                  <a:pos x="103" y="22"/>
                </a:cxn>
                <a:cxn ang="0">
                  <a:pos x="140" y="19"/>
                </a:cxn>
                <a:cxn ang="0">
                  <a:pos x="174" y="15"/>
                </a:cxn>
                <a:cxn ang="0">
                  <a:pos x="208" y="11"/>
                </a:cxn>
                <a:cxn ang="0">
                  <a:pos x="238" y="9"/>
                </a:cxn>
                <a:cxn ang="0">
                  <a:pos x="265" y="5"/>
                </a:cxn>
                <a:cxn ang="0">
                  <a:pos x="288" y="3"/>
                </a:cxn>
                <a:cxn ang="0">
                  <a:pos x="305" y="1"/>
                </a:cxn>
                <a:cxn ang="0">
                  <a:pos x="318" y="0"/>
                </a:cxn>
                <a:cxn ang="0">
                  <a:pos x="348" y="0"/>
                </a:cxn>
                <a:cxn ang="0">
                  <a:pos x="378" y="5"/>
                </a:cxn>
                <a:cxn ang="0">
                  <a:pos x="408" y="17"/>
                </a:cxn>
                <a:cxn ang="0">
                  <a:pos x="435" y="34"/>
                </a:cxn>
                <a:cxn ang="0">
                  <a:pos x="463" y="56"/>
                </a:cxn>
                <a:cxn ang="0">
                  <a:pos x="490" y="81"/>
                </a:cxn>
                <a:cxn ang="0">
                  <a:pos x="516" y="111"/>
                </a:cxn>
                <a:cxn ang="0">
                  <a:pos x="540" y="143"/>
                </a:cxn>
                <a:cxn ang="0">
                  <a:pos x="566" y="178"/>
                </a:cxn>
                <a:cxn ang="0">
                  <a:pos x="589" y="215"/>
                </a:cxn>
                <a:cxn ang="0">
                  <a:pos x="613" y="253"/>
                </a:cxn>
                <a:cxn ang="0">
                  <a:pos x="638" y="289"/>
                </a:cxn>
                <a:cxn ang="0">
                  <a:pos x="667" y="324"/>
                </a:cxn>
                <a:cxn ang="0">
                  <a:pos x="696" y="356"/>
                </a:cxn>
                <a:cxn ang="0">
                  <a:pos x="728" y="384"/>
                </a:cxn>
                <a:cxn ang="0">
                  <a:pos x="762" y="411"/>
                </a:cxn>
                <a:cxn ang="0">
                  <a:pos x="800" y="433"/>
                </a:cxn>
                <a:cxn ang="0">
                  <a:pos x="838" y="450"/>
                </a:cxn>
                <a:cxn ang="0">
                  <a:pos x="879" y="462"/>
                </a:cxn>
                <a:cxn ang="0">
                  <a:pos x="923" y="469"/>
                </a:cxn>
                <a:cxn ang="0">
                  <a:pos x="452" y="469"/>
                </a:cxn>
                <a:cxn ang="0">
                  <a:pos x="420" y="466"/>
                </a:cxn>
                <a:cxn ang="0">
                  <a:pos x="392" y="460"/>
                </a:cxn>
                <a:cxn ang="0">
                  <a:pos x="368" y="450"/>
                </a:cxn>
                <a:cxn ang="0">
                  <a:pos x="347" y="437"/>
                </a:cxn>
                <a:cxn ang="0">
                  <a:pos x="329" y="421"/>
                </a:cxn>
                <a:cxn ang="0">
                  <a:pos x="313" y="403"/>
                </a:cxn>
                <a:cxn ang="0">
                  <a:pos x="299" y="383"/>
                </a:cxn>
                <a:cxn ang="0">
                  <a:pos x="286" y="361"/>
                </a:cxn>
                <a:cxn ang="0">
                  <a:pos x="275" y="338"/>
                </a:cxn>
                <a:cxn ang="0">
                  <a:pos x="253" y="290"/>
                </a:cxn>
                <a:cxn ang="0">
                  <a:pos x="231" y="239"/>
                </a:cxn>
                <a:cxn ang="0">
                  <a:pos x="213" y="204"/>
                </a:cxn>
                <a:cxn ang="0">
                  <a:pos x="193" y="171"/>
                </a:cxn>
                <a:cxn ang="0">
                  <a:pos x="173" y="141"/>
                </a:cxn>
                <a:cxn ang="0">
                  <a:pos x="148" y="112"/>
                </a:cxn>
                <a:cxn ang="0">
                  <a:pos x="123" y="88"/>
                </a:cxn>
                <a:cxn ang="0">
                  <a:pos x="96" y="67"/>
                </a:cxn>
                <a:cxn ang="0">
                  <a:pos x="66" y="50"/>
                </a:cxn>
                <a:cxn ang="0">
                  <a:pos x="34" y="39"/>
                </a:cxn>
                <a:cxn ang="0">
                  <a:pos x="0" y="33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auto">
            <a:xfrm>
              <a:off x="5308145" y="4392008"/>
              <a:ext cx="1290217" cy="227278"/>
            </a:xfrm>
            <a:custGeom>
              <a:avLst/>
              <a:gdLst/>
              <a:ahLst/>
              <a:cxnLst>
                <a:cxn ang="0">
                  <a:pos x="365" y="3"/>
                </a:cxn>
                <a:cxn ang="0">
                  <a:pos x="135" y="427"/>
                </a:cxn>
                <a:cxn ang="0">
                  <a:pos x="556" y="3"/>
                </a:cxn>
                <a:cxn ang="0">
                  <a:pos x="424" y="328"/>
                </a:cxn>
                <a:cxn ang="0">
                  <a:pos x="443" y="254"/>
                </a:cxn>
                <a:cxn ang="0">
                  <a:pos x="824" y="257"/>
                </a:cxn>
                <a:cxn ang="0">
                  <a:pos x="836" y="319"/>
                </a:cxn>
                <a:cxn ang="0">
                  <a:pos x="899" y="358"/>
                </a:cxn>
                <a:cxn ang="0">
                  <a:pos x="974" y="349"/>
                </a:cxn>
                <a:cxn ang="0">
                  <a:pos x="1009" y="310"/>
                </a:cxn>
                <a:cxn ang="0">
                  <a:pos x="1014" y="3"/>
                </a:cxn>
                <a:cxn ang="0">
                  <a:pos x="1100" y="311"/>
                </a:cxn>
                <a:cxn ang="0">
                  <a:pos x="1062" y="386"/>
                </a:cxn>
                <a:cxn ang="0">
                  <a:pos x="955" y="428"/>
                </a:cxn>
                <a:cxn ang="0">
                  <a:pos x="820" y="415"/>
                </a:cxn>
                <a:cxn ang="0">
                  <a:pos x="751" y="355"/>
                </a:cxn>
                <a:cxn ang="0">
                  <a:pos x="734" y="259"/>
                </a:cxn>
                <a:cxn ang="0">
                  <a:pos x="1258" y="427"/>
                </a:cxn>
                <a:cxn ang="0">
                  <a:pos x="1408" y="4"/>
                </a:cxn>
                <a:cxn ang="0">
                  <a:pos x="1499" y="25"/>
                </a:cxn>
                <a:cxn ang="0">
                  <a:pos x="1544" y="83"/>
                </a:cxn>
                <a:cxn ang="0">
                  <a:pos x="1542" y="174"/>
                </a:cxn>
                <a:cxn ang="0">
                  <a:pos x="1488" y="236"/>
                </a:cxn>
                <a:cxn ang="0">
                  <a:pos x="1518" y="276"/>
                </a:cxn>
                <a:cxn ang="0">
                  <a:pos x="1543" y="333"/>
                </a:cxn>
                <a:cxn ang="0">
                  <a:pos x="1551" y="412"/>
                </a:cxn>
                <a:cxn ang="0">
                  <a:pos x="1448" y="394"/>
                </a:cxn>
                <a:cxn ang="0">
                  <a:pos x="1432" y="310"/>
                </a:cxn>
                <a:cxn ang="0">
                  <a:pos x="1383" y="271"/>
                </a:cxn>
                <a:cxn ang="0">
                  <a:pos x="1258" y="190"/>
                </a:cxn>
                <a:cxn ang="0">
                  <a:pos x="1429" y="181"/>
                </a:cxn>
                <a:cxn ang="0">
                  <a:pos x="1450" y="132"/>
                </a:cxn>
                <a:cxn ang="0">
                  <a:pos x="1420" y="82"/>
                </a:cxn>
                <a:cxn ang="0">
                  <a:pos x="1258" y="78"/>
                </a:cxn>
                <a:cxn ang="0">
                  <a:pos x="1862" y="5"/>
                </a:cxn>
                <a:cxn ang="0">
                  <a:pos x="1953" y="48"/>
                </a:cxn>
                <a:cxn ang="0">
                  <a:pos x="2003" y="143"/>
                </a:cxn>
                <a:cxn ang="0">
                  <a:pos x="2006" y="282"/>
                </a:cxn>
                <a:cxn ang="0">
                  <a:pos x="1954" y="381"/>
                </a:cxn>
                <a:cxn ang="0">
                  <a:pos x="1844" y="427"/>
                </a:cxn>
                <a:cxn ang="0">
                  <a:pos x="1712" y="415"/>
                </a:cxn>
                <a:cxn ang="0">
                  <a:pos x="1629" y="355"/>
                </a:cxn>
                <a:cxn ang="0">
                  <a:pos x="1593" y="250"/>
                </a:cxn>
                <a:cxn ang="0">
                  <a:pos x="1607" y="113"/>
                </a:cxn>
                <a:cxn ang="0">
                  <a:pos x="1674" y="28"/>
                </a:cxn>
                <a:cxn ang="0">
                  <a:pos x="1802" y="0"/>
                </a:cxn>
                <a:cxn ang="0">
                  <a:pos x="1740" y="87"/>
                </a:cxn>
                <a:cxn ang="0">
                  <a:pos x="1697" y="154"/>
                </a:cxn>
                <a:cxn ang="0">
                  <a:pos x="1699" y="279"/>
                </a:cxn>
                <a:cxn ang="0">
                  <a:pos x="1752" y="349"/>
                </a:cxn>
                <a:cxn ang="0">
                  <a:pos x="1851" y="349"/>
                </a:cxn>
                <a:cxn ang="0">
                  <a:pos x="1905" y="279"/>
                </a:cxn>
                <a:cxn ang="0">
                  <a:pos x="1906" y="157"/>
                </a:cxn>
                <a:cxn ang="0">
                  <a:pos x="1864" y="87"/>
                </a:cxn>
                <a:cxn ang="0">
                  <a:pos x="2155" y="116"/>
                </a:cxn>
                <a:cxn ang="0">
                  <a:pos x="2184" y="3"/>
                </a:cxn>
                <a:cxn ang="0">
                  <a:pos x="2439" y="427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auto">
            <a:xfrm>
              <a:off x="5380411" y="4675665"/>
              <a:ext cx="1217952" cy="98664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37" y="95"/>
                </a:cxn>
                <a:cxn ang="0">
                  <a:pos x="29" y="95"/>
                </a:cxn>
                <a:cxn ang="0">
                  <a:pos x="115" y="59"/>
                </a:cxn>
                <a:cxn ang="0">
                  <a:pos x="29" y="95"/>
                </a:cxn>
                <a:cxn ang="0">
                  <a:pos x="342" y="69"/>
                </a:cxn>
                <a:cxn ang="0">
                  <a:pos x="291" y="182"/>
                </a:cxn>
                <a:cxn ang="0">
                  <a:pos x="177" y="149"/>
                </a:cxn>
                <a:cxn ang="0">
                  <a:pos x="186" y="26"/>
                </a:cxn>
                <a:cxn ang="0">
                  <a:pos x="224" y="29"/>
                </a:cxn>
                <a:cxn ang="0">
                  <a:pos x="202" y="131"/>
                </a:cxn>
                <a:cxn ang="0">
                  <a:pos x="287" y="158"/>
                </a:cxn>
                <a:cxn ang="0">
                  <a:pos x="308" y="57"/>
                </a:cxn>
                <a:cxn ang="0">
                  <a:pos x="399" y="2"/>
                </a:cxn>
                <a:cxn ang="0">
                  <a:pos x="418" y="157"/>
                </a:cxn>
                <a:cxn ang="0">
                  <a:pos x="408" y="181"/>
                </a:cxn>
                <a:cxn ang="0">
                  <a:pos x="371" y="2"/>
                </a:cxn>
                <a:cxn ang="0">
                  <a:pos x="630" y="143"/>
                </a:cxn>
                <a:cxn ang="0">
                  <a:pos x="572" y="105"/>
                </a:cxn>
                <a:cxn ang="0">
                  <a:pos x="509" y="40"/>
                </a:cxn>
                <a:cxn ang="0">
                  <a:pos x="578" y="2"/>
                </a:cxn>
                <a:cxn ang="0">
                  <a:pos x="543" y="36"/>
                </a:cxn>
                <a:cxn ang="0">
                  <a:pos x="565" y="78"/>
                </a:cxn>
                <a:cxn ang="0">
                  <a:pos x="652" y="96"/>
                </a:cxn>
                <a:cxn ang="0">
                  <a:pos x="637" y="179"/>
                </a:cxn>
                <a:cxn ang="0">
                  <a:pos x="718" y="185"/>
                </a:cxn>
                <a:cxn ang="0">
                  <a:pos x="749" y="91"/>
                </a:cxn>
                <a:cxn ang="0">
                  <a:pos x="1045" y="185"/>
                </a:cxn>
                <a:cxn ang="0">
                  <a:pos x="917" y="114"/>
                </a:cxn>
                <a:cxn ang="0">
                  <a:pos x="1207" y="27"/>
                </a:cxn>
                <a:cxn ang="0">
                  <a:pos x="1173" y="81"/>
                </a:cxn>
                <a:cxn ang="0">
                  <a:pos x="1199" y="157"/>
                </a:cxn>
                <a:cxn ang="0">
                  <a:pos x="1185" y="180"/>
                </a:cxn>
                <a:cxn ang="0">
                  <a:pos x="1142" y="76"/>
                </a:cxn>
                <a:cxn ang="0">
                  <a:pos x="1211" y="3"/>
                </a:cxn>
                <a:cxn ang="0">
                  <a:pos x="1354" y="2"/>
                </a:cxn>
                <a:cxn ang="0">
                  <a:pos x="1651" y="2"/>
                </a:cxn>
                <a:cxn ang="0">
                  <a:pos x="1553" y="42"/>
                </a:cxn>
                <a:cxn ang="0">
                  <a:pos x="1544" y="123"/>
                </a:cxn>
                <a:cxn ang="0">
                  <a:pos x="1651" y="185"/>
                </a:cxn>
                <a:cxn ang="0">
                  <a:pos x="1515" y="139"/>
                </a:cxn>
                <a:cxn ang="0">
                  <a:pos x="1538" y="19"/>
                </a:cxn>
                <a:cxn ang="0">
                  <a:pos x="1717" y="185"/>
                </a:cxn>
                <a:cxn ang="0">
                  <a:pos x="1830" y="19"/>
                </a:cxn>
                <a:cxn ang="0">
                  <a:pos x="1817" y="96"/>
                </a:cxn>
                <a:cxn ang="0">
                  <a:pos x="1839" y="171"/>
                </a:cxn>
                <a:cxn ang="0">
                  <a:pos x="1810" y="173"/>
                </a:cxn>
                <a:cxn ang="0">
                  <a:pos x="1746" y="107"/>
                </a:cxn>
                <a:cxn ang="0">
                  <a:pos x="1806" y="72"/>
                </a:cxn>
                <a:cxn ang="0">
                  <a:pos x="1783" y="25"/>
                </a:cxn>
                <a:cxn ang="0">
                  <a:pos x="1925" y="183"/>
                </a:cxn>
                <a:cxn ang="0">
                  <a:pos x="1867" y="114"/>
                </a:cxn>
                <a:cxn ang="0">
                  <a:pos x="1911" y="8"/>
                </a:cxn>
                <a:cxn ang="0">
                  <a:pos x="1945" y="26"/>
                </a:cxn>
                <a:cxn ang="0">
                  <a:pos x="1897" y="71"/>
                </a:cxn>
                <a:cxn ang="0">
                  <a:pos x="1926" y="158"/>
                </a:cxn>
                <a:cxn ang="0">
                  <a:pos x="1938" y="80"/>
                </a:cxn>
                <a:cxn ang="0">
                  <a:pos x="2193" y="2"/>
                </a:cxn>
                <a:cxn ang="0">
                  <a:pos x="2117" y="185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</p:grpSp>
    </p:spTree>
    <p:extLst>
      <p:ext uri="{BB962C8B-B14F-4D97-AF65-F5344CB8AC3E}">
        <p14:creationId xmlns:p14="http://schemas.microsoft.com/office/powerpoint/2010/main" val="239822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F635-5005-4C4B-A84B-161DFC6B6AC6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20B3-4469-4E28-B4BB-662B47D288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05625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F635-5005-4C4B-A84B-161DFC6B6AC6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20B3-4469-4E28-B4BB-662B47D288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886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F635-5005-4C4B-A84B-161DFC6B6AC6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20B3-4469-4E28-B4BB-662B47D288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5005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7BBB-A19E-4464-822F-ED5CB5164641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24F3-898A-4410-84A4-B79E903736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3160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7BBB-A19E-4464-822F-ED5CB5164641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24F3-898A-4410-84A4-B79E903736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4369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7BBB-A19E-4464-822F-ED5CB5164641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24F3-898A-4410-84A4-B79E903736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343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7BBB-A19E-4464-822F-ED5CB5164641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24F3-898A-4410-84A4-B79E903736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7133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7BBB-A19E-4464-822F-ED5CB5164641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24F3-898A-4410-84A4-B79E903736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3325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7BBB-A19E-4464-822F-ED5CB5164641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24F3-898A-4410-84A4-B79E903736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9369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7BBB-A19E-4464-822F-ED5CB5164641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24F3-898A-4410-84A4-B79E903736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083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z 4 zdjeci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546000" cy="2250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0" y="4608000"/>
            <a:ext cx="7161902" cy="2250000"/>
          </a:xfrm>
          <a:solidFill>
            <a:schemeClr val="tx2"/>
          </a:solidFill>
        </p:spPr>
        <p:txBody>
          <a:bodyPr lIns="288000" anchor="ctr">
            <a:no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6" name="Symbol zastępczy obrazu 7"/>
          <p:cNvSpPr>
            <a:spLocks noGrp="1"/>
          </p:cNvSpPr>
          <p:nvPr>
            <p:ph type="pic" sz="quarter" idx="15"/>
          </p:nvPr>
        </p:nvSpPr>
        <p:spPr>
          <a:xfrm>
            <a:off x="0" y="2312246"/>
            <a:ext cx="3546000" cy="2250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obrazu 7"/>
          <p:cNvSpPr>
            <a:spLocks noGrp="1"/>
          </p:cNvSpPr>
          <p:nvPr>
            <p:ph type="pic" sz="quarter" idx="16"/>
          </p:nvPr>
        </p:nvSpPr>
        <p:spPr>
          <a:xfrm>
            <a:off x="3615902" y="-4123"/>
            <a:ext cx="3546000" cy="2250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obrazu 7"/>
          <p:cNvSpPr>
            <a:spLocks noGrp="1"/>
          </p:cNvSpPr>
          <p:nvPr>
            <p:ph type="pic" sz="quarter" idx="17"/>
          </p:nvPr>
        </p:nvSpPr>
        <p:spPr>
          <a:xfrm>
            <a:off x="3615902" y="2312246"/>
            <a:ext cx="3546000" cy="2250000"/>
          </a:xfrm>
        </p:spPr>
        <p:txBody>
          <a:bodyPr/>
          <a:lstStyle/>
          <a:p>
            <a:endParaRPr lang="pl-PL" dirty="0"/>
          </a:p>
        </p:txBody>
      </p:sp>
      <p:grpSp>
        <p:nvGrpSpPr>
          <p:cNvPr id="11" name="Grupa 10"/>
          <p:cNvGrpSpPr>
            <a:grpSpLocks/>
          </p:cNvGrpSpPr>
          <p:nvPr userDrawn="1"/>
        </p:nvGrpSpPr>
        <p:grpSpPr bwMode="auto">
          <a:xfrm>
            <a:off x="7377003" y="299942"/>
            <a:ext cx="1439838" cy="686835"/>
            <a:chOff x="4689475" y="3868738"/>
            <a:chExt cx="1917700" cy="914400"/>
          </a:xfrm>
        </p:grpSpPr>
        <p:sp>
          <p:nvSpPr>
            <p:cNvPr id="12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4915087" y="3877548"/>
              <a:ext cx="317267" cy="318894"/>
            </a:xfrm>
            <a:custGeom>
              <a:avLst/>
              <a:gdLst/>
              <a:ahLst/>
              <a:cxnLst>
                <a:cxn ang="0">
                  <a:pos x="601" y="0"/>
                </a:cxn>
                <a:cxn ang="0">
                  <a:pos x="601" y="188"/>
                </a:cxn>
                <a:cxn ang="0">
                  <a:pos x="598" y="211"/>
                </a:cxn>
                <a:cxn ang="0">
                  <a:pos x="589" y="232"/>
                </a:cxn>
                <a:cxn ang="0">
                  <a:pos x="574" y="252"/>
                </a:cxn>
                <a:cxn ang="0">
                  <a:pos x="556" y="272"/>
                </a:cxn>
                <a:cxn ang="0">
                  <a:pos x="533" y="289"/>
                </a:cxn>
                <a:cxn ang="0">
                  <a:pos x="505" y="307"/>
                </a:cxn>
                <a:cxn ang="0">
                  <a:pos x="476" y="323"/>
                </a:cxn>
                <a:cxn ang="0">
                  <a:pos x="443" y="340"/>
                </a:cxn>
                <a:cxn ang="0">
                  <a:pos x="408" y="356"/>
                </a:cxn>
                <a:cxn ang="0">
                  <a:pos x="371" y="372"/>
                </a:cxn>
                <a:cxn ang="0">
                  <a:pos x="334" y="387"/>
                </a:cxn>
                <a:cxn ang="0">
                  <a:pos x="300" y="401"/>
                </a:cxn>
                <a:cxn ang="0">
                  <a:pos x="265" y="416"/>
                </a:cxn>
                <a:cxn ang="0">
                  <a:pos x="227" y="433"/>
                </a:cxn>
                <a:cxn ang="0">
                  <a:pos x="189" y="451"/>
                </a:cxn>
                <a:cxn ang="0">
                  <a:pos x="152" y="471"/>
                </a:cxn>
                <a:cxn ang="0">
                  <a:pos x="115" y="493"/>
                </a:cxn>
                <a:cxn ang="0">
                  <a:pos x="81" y="517"/>
                </a:cxn>
                <a:cxn ang="0">
                  <a:pos x="51" y="543"/>
                </a:cxn>
                <a:cxn ang="0">
                  <a:pos x="23" y="571"/>
                </a:cxn>
                <a:cxn ang="0">
                  <a:pos x="0" y="601"/>
                </a:cxn>
                <a:cxn ang="0">
                  <a:pos x="19" y="543"/>
                </a:cxn>
                <a:cxn ang="0">
                  <a:pos x="39" y="482"/>
                </a:cxn>
                <a:cxn ang="0">
                  <a:pos x="59" y="420"/>
                </a:cxn>
                <a:cxn ang="0">
                  <a:pos x="78" y="361"/>
                </a:cxn>
                <a:cxn ang="0">
                  <a:pos x="89" y="336"/>
                </a:cxn>
                <a:cxn ang="0">
                  <a:pos x="104" y="311"/>
                </a:cxn>
                <a:cxn ang="0">
                  <a:pos x="123" y="290"/>
                </a:cxn>
                <a:cxn ang="0">
                  <a:pos x="146" y="271"/>
                </a:cxn>
                <a:cxn ang="0">
                  <a:pos x="174" y="253"/>
                </a:cxn>
                <a:cxn ang="0">
                  <a:pos x="204" y="236"/>
                </a:cxn>
                <a:cxn ang="0">
                  <a:pos x="238" y="218"/>
                </a:cxn>
                <a:cxn ang="0">
                  <a:pos x="276" y="202"/>
                </a:cxn>
                <a:cxn ang="0">
                  <a:pos x="317" y="184"/>
                </a:cxn>
                <a:cxn ang="0">
                  <a:pos x="388" y="155"/>
                </a:cxn>
                <a:cxn ang="0">
                  <a:pos x="422" y="142"/>
                </a:cxn>
                <a:cxn ang="0">
                  <a:pos x="455" y="128"/>
                </a:cxn>
                <a:cxn ang="0">
                  <a:pos x="487" y="113"/>
                </a:cxn>
                <a:cxn ang="0">
                  <a:pos x="515" y="97"/>
                </a:cxn>
                <a:cxn ang="0">
                  <a:pos x="540" y="81"/>
                </a:cxn>
                <a:cxn ang="0">
                  <a:pos x="562" y="63"/>
                </a:cxn>
                <a:cxn ang="0">
                  <a:pos x="580" y="44"/>
                </a:cxn>
                <a:cxn ang="0">
                  <a:pos x="593" y="24"/>
                </a:cxn>
                <a:cxn ang="0">
                  <a:pos x="601" y="0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4693000" y="4111873"/>
              <a:ext cx="336656" cy="19908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0" y="21"/>
                </a:cxn>
                <a:cxn ang="0">
                  <a:pos x="63" y="18"/>
                </a:cxn>
                <a:cxn ang="0">
                  <a:pos x="95" y="14"/>
                </a:cxn>
                <a:cxn ang="0">
                  <a:pos x="126" y="11"/>
                </a:cxn>
                <a:cxn ang="0">
                  <a:pos x="156" y="8"/>
                </a:cxn>
                <a:cxn ang="0">
                  <a:pos x="182" y="6"/>
                </a:cxn>
                <a:cxn ang="0">
                  <a:pos x="204" y="3"/>
                </a:cxn>
                <a:cxn ang="0">
                  <a:pos x="221" y="1"/>
                </a:cxn>
                <a:cxn ang="0">
                  <a:pos x="234" y="0"/>
                </a:cxn>
                <a:cxn ang="0">
                  <a:pos x="257" y="0"/>
                </a:cxn>
                <a:cxn ang="0">
                  <a:pos x="279" y="6"/>
                </a:cxn>
                <a:cxn ang="0">
                  <a:pos x="298" y="16"/>
                </a:cxn>
                <a:cxn ang="0">
                  <a:pos x="316" y="30"/>
                </a:cxn>
                <a:cxn ang="0">
                  <a:pos x="333" y="49"/>
                </a:cxn>
                <a:cxn ang="0">
                  <a:pos x="350" y="69"/>
                </a:cxn>
                <a:cxn ang="0">
                  <a:pos x="366" y="94"/>
                </a:cxn>
                <a:cxn ang="0">
                  <a:pos x="382" y="119"/>
                </a:cxn>
                <a:cxn ang="0">
                  <a:pos x="397" y="146"/>
                </a:cxn>
                <a:cxn ang="0">
                  <a:pos x="414" y="175"/>
                </a:cxn>
                <a:cxn ang="0">
                  <a:pos x="431" y="206"/>
                </a:cxn>
                <a:cxn ang="0">
                  <a:pos x="450" y="235"/>
                </a:cxn>
                <a:cxn ang="0">
                  <a:pos x="470" y="264"/>
                </a:cxn>
                <a:cxn ang="0">
                  <a:pos x="492" y="290"/>
                </a:cxn>
                <a:cxn ang="0">
                  <a:pos x="515" y="314"/>
                </a:cxn>
                <a:cxn ang="0">
                  <a:pos x="541" y="335"/>
                </a:cxn>
                <a:cxn ang="0">
                  <a:pos x="570" y="353"/>
                </a:cxn>
                <a:cxn ang="0">
                  <a:pos x="600" y="367"/>
                </a:cxn>
                <a:cxn ang="0">
                  <a:pos x="635" y="377"/>
                </a:cxn>
                <a:cxn ang="0">
                  <a:pos x="331" y="377"/>
                </a:cxn>
                <a:cxn ang="0">
                  <a:pos x="303" y="375"/>
                </a:cxn>
                <a:cxn ang="0">
                  <a:pos x="276" y="368"/>
                </a:cxn>
                <a:cxn ang="0">
                  <a:pos x="254" y="358"/>
                </a:cxn>
                <a:cxn ang="0">
                  <a:pos x="234" y="345"/>
                </a:cxn>
                <a:cxn ang="0">
                  <a:pos x="216" y="329"/>
                </a:cxn>
                <a:cxn ang="0">
                  <a:pos x="199" y="310"/>
                </a:cxn>
                <a:cxn ang="0">
                  <a:pos x="184" y="289"/>
                </a:cxn>
                <a:cxn ang="0">
                  <a:pos x="171" y="265"/>
                </a:cxn>
                <a:cxn ang="0">
                  <a:pos x="157" y="240"/>
                </a:cxn>
                <a:cxn ang="0">
                  <a:pos x="130" y="185"/>
                </a:cxn>
                <a:cxn ang="0">
                  <a:pos x="118" y="157"/>
                </a:cxn>
                <a:cxn ang="0">
                  <a:pos x="105" y="131"/>
                </a:cxn>
                <a:cxn ang="0">
                  <a:pos x="93" y="106"/>
                </a:cxn>
                <a:cxn ang="0">
                  <a:pos x="80" y="84"/>
                </a:cxn>
                <a:cxn ang="0">
                  <a:pos x="65" y="64"/>
                </a:cxn>
                <a:cxn ang="0">
                  <a:pos x="51" y="47"/>
                </a:cxn>
                <a:cxn ang="0">
                  <a:pos x="35" y="35"/>
                </a:cxn>
                <a:cxn ang="0">
                  <a:pos x="18" y="28"/>
                </a:cxn>
                <a:cxn ang="0">
                  <a:pos x="0" y="24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4768792" y="4207013"/>
              <a:ext cx="463561" cy="436938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877" y="290"/>
                </a:cxn>
                <a:cxn ang="0">
                  <a:pos x="874" y="318"/>
                </a:cxn>
                <a:cxn ang="0">
                  <a:pos x="866" y="343"/>
                </a:cxn>
                <a:cxn ang="0">
                  <a:pos x="852" y="367"/>
                </a:cxn>
                <a:cxn ang="0">
                  <a:pos x="834" y="389"/>
                </a:cxn>
                <a:cxn ang="0">
                  <a:pos x="812" y="410"/>
                </a:cxn>
                <a:cxn ang="0">
                  <a:pos x="786" y="430"/>
                </a:cxn>
                <a:cxn ang="0">
                  <a:pos x="756" y="447"/>
                </a:cxn>
                <a:cxn ang="0">
                  <a:pos x="724" y="465"/>
                </a:cxn>
                <a:cxn ang="0">
                  <a:pos x="690" y="482"/>
                </a:cxn>
                <a:cxn ang="0">
                  <a:pos x="654" y="497"/>
                </a:cxn>
                <a:cxn ang="0">
                  <a:pos x="615" y="512"/>
                </a:cxn>
                <a:cxn ang="0">
                  <a:pos x="539" y="541"/>
                </a:cxn>
                <a:cxn ang="0">
                  <a:pos x="499" y="555"/>
                </a:cxn>
                <a:cxn ang="0">
                  <a:pos x="456" y="570"/>
                </a:cxn>
                <a:cxn ang="0">
                  <a:pos x="412" y="585"/>
                </a:cxn>
                <a:cxn ang="0">
                  <a:pos x="368" y="601"/>
                </a:cxn>
                <a:cxn ang="0">
                  <a:pos x="324" y="617"/>
                </a:cxn>
                <a:cxn ang="0">
                  <a:pos x="237" y="652"/>
                </a:cxn>
                <a:cxn ang="0">
                  <a:pos x="195" y="672"/>
                </a:cxn>
                <a:cxn ang="0">
                  <a:pos x="155" y="692"/>
                </a:cxn>
                <a:cxn ang="0">
                  <a:pos x="118" y="714"/>
                </a:cxn>
                <a:cxn ang="0">
                  <a:pos x="83" y="740"/>
                </a:cxn>
                <a:cxn ang="0">
                  <a:pos x="52" y="766"/>
                </a:cxn>
                <a:cxn ang="0">
                  <a:pos x="24" y="795"/>
                </a:cxn>
                <a:cxn ang="0">
                  <a:pos x="0" y="826"/>
                </a:cxn>
                <a:cxn ang="0">
                  <a:pos x="64" y="634"/>
                </a:cxn>
                <a:cxn ang="0">
                  <a:pos x="126" y="441"/>
                </a:cxn>
                <a:cxn ang="0">
                  <a:pos x="138" y="409"/>
                </a:cxn>
                <a:cxn ang="0">
                  <a:pos x="155" y="379"/>
                </a:cxn>
                <a:cxn ang="0">
                  <a:pos x="176" y="354"/>
                </a:cxn>
                <a:cxn ang="0">
                  <a:pos x="200" y="331"/>
                </a:cxn>
                <a:cxn ang="0">
                  <a:pos x="229" y="311"/>
                </a:cxn>
                <a:cxn ang="0">
                  <a:pos x="260" y="293"/>
                </a:cxn>
                <a:cxn ang="0">
                  <a:pos x="294" y="277"/>
                </a:cxn>
                <a:cxn ang="0">
                  <a:pos x="330" y="262"/>
                </a:cxn>
                <a:cxn ang="0">
                  <a:pos x="369" y="249"/>
                </a:cxn>
                <a:cxn ang="0">
                  <a:pos x="410" y="235"/>
                </a:cxn>
                <a:cxn ang="0">
                  <a:pos x="453" y="222"/>
                </a:cxn>
                <a:cxn ang="0">
                  <a:pos x="497" y="210"/>
                </a:cxn>
                <a:cxn ang="0">
                  <a:pos x="542" y="197"/>
                </a:cxn>
                <a:cxn ang="0">
                  <a:pos x="593" y="182"/>
                </a:cxn>
                <a:cxn ang="0">
                  <a:pos x="642" y="167"/>
                </a:cxn>
                <a:cxn ang="0">
                  <a:pos x="686" y="153"/>
                </a:cxn>
                <a:cxn ang="0">
                  <a:pos x="725" y="139"/>
                </a:cxn>
                <a:cxn ang="0">
                  <a:pos x="759" y="124"/>
                </a:cxn>
                <a:cxn ang="0">
                  <a:pos x="790" y="109"/>
                </a:cxn>
                <a:cxn ang="0">
                  <a:pos x="816" y="92"/>
                </a:cxn>
                <a:cxn ang="0">
                  <a:pos x="838" y="73"/>
                </a:cxn>
                <a:cxn ang="0">
                  <a:pos x="856" y="51"/>
                </a:cxn>
                <a:cxn ang="0">
                  <a:pos x="868" y="28"/>
                </a:cxn>
                <a:cxn ang="0">
                  <a:pos x="877" y="0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5110735" y="4062541"/>
              <a:ext cx="488237" cy="24842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3" y="30"/>
                </a:cxn>
                <a:cxn ang="0">
                  <a:pos x="68" y="26"/>
                </a:cxn>
                <a:cxn ang="0">
                  <a:pos x="103" y="22"/>
                </a:cxn>
                <a:cxn ang="0">
                  <a:pos x="140" y="19"/>
                </a:cxn>
                <a:cxn ang="0">
                  <a:pos x="174" y="15"/>
                </a:cxn>
                <a:cxn ang="0">
                  <a:pos x="208" y="11"/>
                </a:cxn>
                <a:cxn ang="0">
                  <a:pos x="238" y="9"/>
                </a:cxn>
                <a:cxn ang="0">
                  <a:pos x="265" y="5"/>
                </a:cxn>
                <a:cxn ang="0">
                  <a:pos x="288" y="3"/>
                </a:cxn>
                <a:cxn ang="0">
                  <a:pos x="305" y="1"/>
                </a:cxn>
                <a:cxn ang="0">
                  <a:pos x="318" y="0"/>
                </a:cxn>
                <a:cxn ang="0">
                  <a:pos x="348" y="0"/>
                </a:cxn>
                <a:cxn ang="0">
                  <a:pos x="378" y="5"/>
                </a:cxn>
                <a:cxn ang="0">
                  <a:pos x="408" y="17"/>
                </a:cxn>
                <a:cxn ang="0">
                  <a:pos x="435" y="34"/>
                </a:cxn>
                <a:cxn ang="0">
                  <a:pos x="463" y="56"/>
                </a:cxn>
                <a:cxn ang="0">
                  <a:pos x="490" y="81"/>
                </a:cxn>
                <a:cxn ang="0">
                  <a:pos x="516" y="111"/>
                </a:cxn>
                <a:cxn ang="0">
                  <a:pos x="540" y="143"/>
                </a:cxn>
                <a:cxn ang="0">
                  <a:pos x="566" y="178"/>
                </a:cxn>
                <a:cxn ang="0">
                  <a:pos x="589" y="215"/>
                </a:cxn>
                <a:cxn ang="0">
                  <a:pos x="613" y="253"/>
                </a:cxn>
                <a:cxn ang="0">
                  <a:pos x="638" y="289"/>
                </a:cxn>
                <a:cxn ang="0">
                  <a:pos x="667" y="324"/>
                </a:cxn>
                <a:cxn ang="0">
                  <a:pos x="696" y="356"/>
                </a:cxn>
                <a:cxn ang="0">
                  <a:pos x="728" y="384"/>
                </a:cxn>
                <a:cxn ang="0">
                  <a:pos x="762" y="411"/>
                </a:cxn>
                <a:cxn ang="0">
                  <a:pos x="800" y="433"/>
                </a:cxn>
                <a:cxn ang="0">
                  <a:pos x="838" y="450"/>
                </a:cxn>
                <a:cxn ang="0">
                  <a:pos x="879" y="462"/>
                </a:cxn>
                <a:cxn ang="0">
                  <a:pos x="923" y="469"/>
                </a:cxn>
                <a:cxn ang="0">
                  <a:pos x="452" y="469"/>
                </a:cxn>
                <a:cxn ang="0">
                  <a:pos x="420" y="466"/>
                </a:cxn>
                <a:cxn ang="0">
                  <a:pos x="392" y="460"/>
                </a:cxn>
                <a:cxn ang="0">
                  <a:pos x="368" y="450"/>
                </a:cxn>
                <a:cxn ang="0">
                  <a:pos x="347" y="437"/>
                </a:cxn>
                <a:cxn ang="0">
                  <a:pos x="329" y="421"/>
                </a:cxn>
                <a:cxn ang="0">
                  <a:pos x="313" y="403"/>
                </a:cxn>
                <a:cxn ang="0">
                  <a:pos x="299" y="383"/>
                </a:cxn>
                <a:cxn ang="0">
                  <a:pos x="286" y="361"/>
                </a:cxn>
                <a:cxn ang="0">
                  <a:pos x="275" y="338"/>
                </a:cxn>
                <a:cxn ang="0">
                  <a:pos x="253" y="290"/>
                </a:cxn>
                <a:cxn ang="0">
                  <a:pos x="231" y="239"/>
                </a:cxn>
                <a:cxn ang="0">
                  <a:pos x="213" y="204"/>
                </a:cxn>
                <a:cxn ang="0">
                  <a:pos x="193" y="171"/>
                </a:cxn>
                <a:cxn ang="0">
                  <a:pos x="173" y="141"/>
                </a:cxn>
                <a:cxn ang="0">
                  <a:pos x="148" y="112"/>
                </a:cxn>
                <a:cxn ang="0">
                  <a:pos x="123" y="88"/>
                </a:cxn>
                <a:cxn ang="0">
                  <a:pos x="96" y="67"/>
                </a:cxn>
                <a:cxn ang="0">
                  <a:pos x="66" y="50"/>
                </a:cxn>
                <a:cxn ang="0">
                  <a:pos x="34" y="39"/>
                </a:cxn>
                <a:cxn ang="0">
                  <a:pos x="0" y="33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5308145" y="4392008"/>
              <a:ext cx="1290217" cy="227278"/>
            </a:xfrm>
            <a:custGeom>
              <a:avLst/>
              <a:gdLst/>
              <a:ahLst/>
              <a:cxnLst>
                <a:cxn ang="0">
                  <a:pos x="365" y="3"/>
                </a:cxn>
                <a:cxn ang="0">
                  <a:pos x="135" y="427"/>
                </a:cxn>
                <a:cxn ang="0">
                  <a:pos x="556" y="3"/>
                </a:cxn>
                <a:cxn ang="0">
                  <a:pos x="424" y="328"/>
                </a:cxn>
                <a:cxn ang="0">
                  <a:pos x="443" y="254"/>
                </a:cxn>
                <a:cxn ang="0">
                  <a:pos x="824" y="257"/>
                </a:cxn>
                <a:cxn ang="0">
                  <a:pos x="836" y="319"/>
                </a:cxn>
                <a:cxn ang="0">
                  <a:pos x="899" y="358"/>
                </a:cxn>
                <a:cxn ang="0">
                  <a:pos x="974" y="349"/>
                </a:cxn>
                <a:cxn ang="0">
                  <a:pos x="1009" y="310"/>
                </a:cxn>
                <a:cxn ang="0">
                  <a:pos x="1014" y="3"/>
                </a:cxn>
                <a:cxn ang="0">
                  <a:pos x="1100" y="311"/>
                </a:cxn>
                <a:cxn ang="0">
                  <a:pos x="1062" y="386"/>
                </a:cxn>
                <a:cxn ang="0">
                  <a:pos x="955" y="428"/>
                </a:cxn>
                <a:cxn ang="0">
                  <a:pos x="820" y="415"/>
                </a:cxn>
                <a:cxn ang="0">
                  <a:pos x="751" y="355"/>
                </a:cxn>
                <a:cxn ang="0">
                  <a:pos x="734" y="259"/>
                </a:cxn>
                <a:cxn ang="0">
                  <a:pos x="1258" y="427"/>
                </a:cxn>
                <a:cxn ang="0">
                  <a:pos x="1408" y="4"/>
                </a:cxn>
                <a:cxn ang="0">
                  <a:pos x="1499" y="25"/>
                </a:cxn>
                <a:cxn ang="0">
                  <a:pos x="1544" y="83"/>
                </a:cxn>
                <a:cxn ang="0">
                  <a:pos x="1542" y="174"/>
                </a:cxn>
                <a:cxn ang="0">
                  <a:pos x="1488" y="236"/>
                </a:cxn>
                <a:cxn ang="0">
                  <a:pos x="1518" y="276"/>
                </a:cxn>
                <a:cxn ang="0">
                  <a:pos x="1543" y="333"/>
                </a:cxn>
                <a:cxn ang="0">
                  <a:pos x="1551" y="412"/>
                </a:cxn>
                <a:cxn ang="0">
                  <a:pos x="1448" y="394"/>
                </a:cxn>
                <a:cxn ang="0">
                  <a:pos x="1432" y="310"/>
                </a:cxn>
                <a:cxn ang="0">
                  <a:pos x="1383" y="271"/>
                </a:cxn>
                <a:cxn ang="0">
                  <a:pos x="1258" y="190"/>
                </a:cxn>
                <a:cxn ang="0">
                  <a:pos x="1429" y="181"/>
                </a:cxn>
                <a:cxn ang="0">
                  <a:pos x="1450" y="132"/>
                </a:cxn>
                <a:cxn ang="0">
                  <a:pos x="1420" y="82"/>
                </a:cxn>
                <a:cxn ang="0">
                  <a:pos x="1258" y="78"/>
                </a:cxn>
                <a:cxn ang="0">
                  <a:pos x="1862" y="5"/>
                </a:cxn>
                <a:cxn ang="0">
                  <a:pos x="1953" y="48"/>
                </a:cxn>
                <a:cxn ang="0">
                  <a:pos x="2003" y="143"/>
                </a:cxn>
                <a:cxn ang="0">
                  <a:pos x="2006" y="282"/>
                </a:cxn>
                <a:cxn ang="0">
                  <a:pos x="1954" y="381"/>
                </a:cxn>
                <a:cxn ang="0">
                  <a:pos x="1844" y="427"/>
                </a:cxn>
                <a:cxn ang="0">
                  <a:pos x="1712" y="415"/>
                </a:cxn>
                <a:cxn ang="0">
                  <a:pos x="1629" y="355"/>
                </a:cxn>
                <a:cxn ang="0">
                  <a:pos x="1593" y="250"/>
                </a:cxn>
                <a:cxn ang="0">
                  <a:pos x="1607" y="113"/>
                </a:cxn>
                <a:cxn ang="0">
                  <a:pos x="1674" y="28"/>
                </a:cxn>
                <a:cxn ang="0">
                  <a:pos x="1802" y="0"/>
                </a:cxn>
                <a:cxn ang="0">
                  <a:pos x="1740" y="87"/>
                </a:cxn>
                <a:cxn ang="0">
                  <a:pos x="1697" y="154"/>
                </a:cxn>
                <a:cxn ang="0">
                  <a:pos x="1699" y="279"/>
                </a:cxn>
                <a:cxn ang="0">
                  <a:pos x="1752" y="349"/>
                </a:cxn>
                <a:cxn ang="0">
                  <a:pos x="1851" y="349"/>
                </a:cxn>
                <a:cxn ang="0">
                  <a:pos x="1905" y="279"/>
                </a:cxn>
                <a:cxn ang="0">
                  <a:pos x="1906" y="157"/>
                </a:cxn>
                <a:cxn ang="0">
                  <a:pos x="1864" y="87"/>
                </a:cxn>
                <a:cxn ang="0">
                  <a:pos x="2155" y="116"/>
                </a:cxn>
                <a:cxn ang="0">
                  <a:pos x="2184" y="3"/>
                </a:cxn>
                <a:cxn ang="0">
                  <a:pos x="2439" y="427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5380411" y="4675665"/>
              <a:ext cx="1217952" cy="98664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37" y="95"/>
                </a:cxn>
                <a:cxn ang="0">
                  <a:pos x="29" y="95"/>
                </a:cxn>
                <a:cxn ang="0">
                  <a:pos x="115" y="59"/>
                </a:cxn>
                <a:cxn ang="0">
                  <a:pos x="29" y="95"/>
                </a:cxn>
                <a:cxn ang="0">
                  <a:pos x="342" y="69"/>
                </a:cxn>
                <a:cxn ang="0">
                  <a:pos x="291" y="182"/>
                </a:cxn>
                <a:cxn ang="0">
                  <a:pos x="177" y="149"/>
                </a:cxn>
                <a:cxn ang="0">
                  <a:pos x="186" y="26"/>
                </a:cxn>
                <a:cxn ang="0">
                  <a:pos x="224" y="29"/>
                </a:cxn>
                <a:cxn ang="0">
                  <a:pos x="202" y="131"/>
                </a:cxn>
                <a:cxn ang="0">
                  <a:pos x="287" y="158"/>
                </a:cxn>
                <a:cxn ang="0">
                  <a:pos x="308" y="57"/>
                </a:cxn>
                <a:cxn ang="0">
                  <a:pos x="399" y="2"/>
                </a:cxn>
                <a:cxn ang="0">
                  <a:pos x="418" y="157"/>
                </a:cxn>
                <a:cxn ang="0">
                  <a:pos x="408" y="181"/>
                </a:cxn>
                <a:cxn ang="0">
                  <a:pos x="371" y="2"/>
                </a:cxn>
                <a:cxn ang="0">
                  <a:pos x="630" y="143"/>
                </a:cxn>
                <a:cxn ang="0">
                  <a:pos x="572" y="105"/>
                </a:cxn>
                <a:cxn ang="0">
                  <a:pos x="509" y="40"/>
                </a:cxn>
                <a:cxn ang="0">
                  <a:pos x="578" y="2"/>
                </a:cxn>
                <a:cxn ang="0">
                  <a:pos x="543" y="36"/>
                </a:cxn>
                <a:cxn ang="0">
                  <a:pos x="565" y="78"/>
                </a:cxn>
                <a:cxn ang="0">
                  <a:pos x="652" y="96"/>
                </a:cxn>
                <a:cxn ang="0">
                  <a:pos x="637" y="179"/>
                </a:cxn>
                <a:cxn ang="0">
                  <a:pos x="718" y="185"/>
                </a:cxn>
                <a:cxn ang="0">
                  <a:pos x="749" y="91"/>
                </a:cxn>
                <a:cxn ang="0">
                  <a:pos x="1045" y="185"/>
                </a:cxn>
                <a:cxn ang="0">
                  <a:pos x="917" y="114"/>
                </a:cxn>
                <a:cxn ang="0">
                  <a:pos x="1207" y="27"/>
                </a:cxn>
                <a:cxn ang="0">
                  <a:pos x="1173" y="81"/>
                </a:cxn>
                <a:cxn ang="0">
                  <a:pos x="1199" y="157"/>
                </a:cxn>
                <a:cxn ang="0">
                  <a:pos x="1185" y="180"/>
                </a:cxn>
                <a:cxn ang="0">
                  <a:pos x="1142" y="76"/>
                </a:cxn>
                <a:cxn ang="0">
                  <a:pos x="1211" y="3"/>
                </a:cxn>
                <a:cxn ang="0">
                  <a:pos x="1354" y="2"/>
                </a:cxn>
                <a:cxn ang="0">
                  <a:pos x="1651" y="2"/>
                </a:cxn>
                <a:cxn ang="0">
                  <a:pos x="1553" y="42"/>
                </a:cxn>
                <a:cxn ang="0">
                  <a:pos x="1544" y="123"/>
                </a:cxn>
                <a:cxn ang="0">
                  <a:pos x="1651" y="185"/>
                </a:cxn>
                <a:cxn ang="0">
                  <a:pos x="1515" y="139"/>
                </a:cxn>
                <a:cxn ang="0">
                  <a:pos x="1538" y="19"/>
                </a:cxn>
                <a:cxn ang="0">
                  <a:pos x="1717" y="185"/>
                </a:cxn>
                <a:cxn ang="0">
                  <a:pos x="1830" y="19"/>
                </a:cxn>
                <a:cxn ang="0">
                  <a:pos x="1817" y="96"/>
                </a:cxn>
                <a:cxn ang="0">
                  <a:pos x="1839" y="171"/>
                </a:cxn>
                <a:cxn ang="0">
                  <a:pos x="1810" y="173"/>
                </a:cxn>
                <a:cxn ang="0">
                  <a:pos x="1746" y="107"/>
                </a:cxn>
                <a:cxn ang="0">
                  <a:pos x="1806" y="72"/>
                </a:cxn>
                <a:cxn ang="0">
                  <a:pos x="1783" y="25"/>
                </a:cxn>
                <a:cxn ang="0">
                  <a:pos x="1925" y="183"/>
                </a:cxn>
                <a:cxn ang="0">
                  <a:pos x="1867" y="114"/>
                </a:cxn>
                <a:cxn ang="0">
                  <a:pos x="1911" y="8"/>
                </a:cxn>
                <a:cxn ang="0">
                  <a:pos x="1945" y="26"/>
                </a:cxn>
                <a:cxn ang="0">
                  <a:pos x="1897" y="71"/>
                </a:cxn>
                <a:cxn ang="0">
                  <a:pos x="1926" y="158"/>
                </a:cxn>
                <a:cxn ang="0">
                  <a:pos x="1938" y="80"/>
                </a:cxn>
                <a:cxn ang="0">
                  <a:pos x="2193" y="2"/>
                </a:cxn>
                <a:cxn ang="0">
                  <a:pos x="2117" y="185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</p:grpSp>
    </p:spTree>
    <p:extLst>
      <p:ext uri="{BB962C8B-B14F-4D97-AF65-F5344CB8AC3E}">
        <p14:creationId xmlns:p14="http://schemas.microsoft.com/office/powerpoint/2010/main" val="277276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7BBB-A19E-4464-822F-ED5CB5164641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24F3-898A-4410-84A4-B79E903736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359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7BBB-A19E-4464-822F-ED5CB5164641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24F3-898A-4410-84A4-B79E903736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05464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7BBB-A19E-4464-822F-ED5CB5164641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24F3-898A-4410-84A4-B79E903736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0206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7BBB-A19E-4464-822F-ED5CB5164641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24F3-898A-4410-84A4-B79E903736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032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2" y="0"/>
            <a:ext cx="7164289" cy="6858000"/>
          </a:xfrm>
          <a:prstGeom prst="rect">
            <a:avLst/>
          </a:prstGeom>
          <a:solidFill>
            <a:srgbClr val="E20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28651" y="2852938"/>
            <a:ext cx="6432799" cy="2592287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6" name="pole tekstowe 15"/>
          <p:cNvSpPr txBox="1"/>
          <p:nvPr userDrawn="1"/>
        </p:nvSpPr>
        <p:spPr>
          <a:xfrm>
            <a:off x="628650" y="6406200"/>
            <a:ext cx="17831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rgbClr val="FFFFFF"/>
                </a:solidFill>
                <a:latin typeface="Arial"/>
              </a:rPr>
              <a:t>Miasto, </a:t>
            </a:r>
            <a:fld id="{AD81EC0F-094B-4C97-9EFE-437DF3C9C71D}" type="datetime1">
              <a:rPr lang="pl-PL" sz="900">
                <a:solidFill>
                  <a:srgbClr val="FFFFFF"/>
                </a:solidFill>
                <a:latin typeface="Arial"/>
              </a:rPr>
              <a:pPr/>
              <a:t>2016-05-16</a:t>
            </a:fld>
            <a:endParaRPr lang="pl-PL" sz="9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ole tekstowe 16"/>
          <p:cNvSpPr txBox="1"/>
          <p:nvPr userDrawn="1"/>
        </p:nvSpPr>
        <p:spPr>
          <a:xfrm>
            <a:off x="2411760" y="6406200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rgbClr val="FFFFFF"/>
                </a:solidFill>
                <a:latin typeface="Arial"/>
              </a:rPr>
              <a:t>Tytuł prezentacji</a:t>
            </a:r>
          </a:p>
        </p:txBody>
      </p:sp>
      <p:sp>
        <p:nvSpPr>
          <p:cNvPr id="18" name="pole tekstowe 17"/>
          <p:cNvSpPr txBox="1"/>
          <p:nvPr userDrawn="1"/>
        </p:nvSpPr>
        <p:spPr>
          <a:xfrm>
            <a:off x="5004049" y="6406200"/>
            <a:ext cx="2057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dirty="0">
                <a:solidFill>
                  <a:srgbClr val="FFFFFF"/>
                </a:solidFill>
                <a:latin typeface="Arial"/>
              </a:rPr>
              <a:t>Imię i Nazwisko Autora</a:t>
            </a:r>
          </a:p>
        </p:txBody>
      </p:sp>
      <p:grpSp>
        <p:nvGrpSpPr>
          <p:cNvPr id="8" name="Grupa 7"/>
          <p:cNvGrpSpPr>
            <a:grpSpLocks/>
          </p:cNvGrpSpPr>
          <p:nvPr userDrawn="1"/>
        </p:nvGrpSpPr>
        <p:grpSpPr bwMode="auto">
          <a:xfrm>
            <a:off x="7377003" y="299944"/>
            <a:ext cx="1439838" cy="686835"/>
            <a:chOff x="4689475" y="3868738"/>
            <a:chExt cx="1917700" cy="914400"/>
          </a:xfrm>
        </p:grpSpPr>
        <p:sp>
          <p:nvSpPr>
            <p:cNvPr id="9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915087" y="3877548"/>
              <a:ext cx="317267" cy="318894"/>
            </a:xfrm>
            <a:custGeom>
              <a:avLst/>
              <a:gdLst/>
              <a:ahLst/>
              <a:cxnLst>
                <a:cxn ang="0">
                  <a:pos x="601" y="0"/>
                </a:cxn>
                <a:cxn ang="0">
                  <a:pos x="601" y="188"/>
                </a:cxn>
                <a:cxn ang="0">
                  <a:pos x="598" y="211"/>
                </a:cxn>
                <a:cxn ang="0">
                  <a:pos x="589" y="232"/>
                </a:cxn>
                <a:cxn ang="0">
                  <a:pos x="574" y="252"/>
                </a:cxn>
                <a:cxn ang="0">
                  <a:pos x="556" y="272"/>
                </a:cxn>
                <a:cxn ang="0">
                  <a:pos x="533" y="289"/>
                </a:cxn>
                <a:cxn ang="0">
                  <a:pos x="505" y="307"/>
                </a:cxn>
                <a:cxn ang="0">
                  <a:pos x="476" y="323"/>
                </a:cxn>
                <a:cxn ang="0">
                  <a:pos x="443" y="340"/>
                </a:cxn>
                <a:cxn ang="0">
                  <a:pos x="408" y="356"/>
                </a:cxn>
                <a:cxn ang="0">
                  <a:pos x="371" y="372"/>
                </a:cxn>
                <a:cxn ang="0">
                  <a:pos x="334" y="387"/>
                </a:cxn>
                <a:cxn ang="0">
                  <a:pos x="300" y="401"/>
                </a:cxn>
                <a:cxn ang="0">
                  <a:pos x="265" y="416"/>
                </a:cxn>
                <a:cxn ang="0">
                  <a:pos x="227" y="433"/>
                </a:cxn>
                <a:cxn ang="0">
                  <a:pos x="189" y="451"/>
                </a:cxn>
                <a:cxn ang="0">
                  <a:pos x="152" y="471"/>
                </a:cxn>
                <a:cxn ang="0">
                  <a:pos x="115" y="493"/>
                </a:cxn>
                <a:cxn ang="0">
                  <a:pos x="81" y="517"/>
                </a:cxn>
                <a:cxn ang="0">
                  <a:pos x="51" y="543"/>
                </a:cxn>
                <a:cxn ang="0">
                  <a:pos x="23" y="571"/>
                </a:cxn>
                <a:cxn ang="0">
                  <a:pos x="0" y="601"/>
                </a:cxn>
                <a:cxn ang="0">
                  <a:pos x="19" y="543"/>
                </a:cxn>
                <a:cxn ang="0">
                  <a:pos x="39" y="482"/>
                </a:cxn>
                <a:cxn ang="0">
                  <a:pos x="59" y="420"/>
                </a:cxn>
                <a:cxn ang="0">
                  <a:pos x="78" y="361"/>
                </a:cxn>
                <a:cxn ang="0">
                  <a:pos x="89" y="336"/>
                </a:cxn>
                <a:cxn ang="0">
                  <a:pos x="104" y="311"/>
                </a:cxn>
                <a:cxn ang="0">
                  <a:pos x="123" y="290"/>
                </a:cxn>
                <a:cxn ang="0">
                  <a:pos x="146" y="271"/>
                </a:cxn>
                <a:cxn ang="0">
                  <a:pos x="174" y="253"/>
                </a:cxn>
                <a:cxn ang="0">
                  <a:pos x="204" y="236"/>
                </a:cxn>
                <a:cxn ang="0">
                  <a:pos x="238" y="218"/>
                </a:cxn>
                <a:cxn ang="0">
                  <a:pos x="276" y="202"/>
                </a:cxn>
                <a:cxn ang="0">
                  <a:pos x="317" y="184"/>
                </a:cxn>
                <a:cxn ang="0">
                  <a:pos x="388" y="155"/>
                </a:cxn>
                <a:cxn ang="0">
                  <a:pos x="422" y="142"/>
                </a:cxn>
                <a:cxn ang="0">
                  <a:pos x="455" y="128"/>
                </a:cxn>
                <a:cxn ang="0">
                  <a:pos x="487" y="113"/>
                </a:cxn>
                <a:cxn ang="0">
                  <a:pos x="515" y="97"/>
                </a:cxn>
                <a:cxn ang="0">
                  <a:pos x="540" y="81"/>
                </a:cxn>
                <a:cxn ang="0">
                  <a:pos x="562" y="63"/>
                </a:cxn>
                <a:cxn ang="0">
                  <a:pos x="580" y="44"/>
                </a:cxn>
                <a:cxn ang="0">
                  <a:pos x="593" y="24"/>
                </a:cxn>
                <a:cxn ang="0">
                  <a:pos x="601" y="0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693000" y="4111873"/>
              <a:ext cx="336656" cy="19908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0" y="21"/>
                </a:cxn>
                <a:cxn ang="0">
                  <a:pos x="63" y="18"/>
                </a:cxn>
                <a:cxn ang="0">
                  <a:pos x="95" y="14"/>
                </a:cxn>
                <a:cxn ang="0">
                  <a:pos x="126" y="11"/>
                </a:cxn>
                <a:cxn ang="0">
                  <a:pos x="156" y="8"/>
                </a:cxn>
                <a:cxn ang="0">
                  <a:pos x="182" y="6"/>
                </a:cxn>
                <a:cxn ang="0">
                  <a:pos x="204" y="3"/>
                </a:cxn>
                <a:cxn ang="0">
                  <a:pos x="221" y="1"/>
                </a:cxn>
                <a:cxn ang="0">
                  <a:pos x="234" y="0"/>
                </a:cxn>
                <a:cxn ang="0">
                  <a:pos x="257" y="0"/>
                </a:cxn>
                <a:cxn ang="0">
                  <a:pos x="279" y="6"/>
                </a:cxn>
                <a:cxn ang="0">
                  <a:pos x="298" y="16"/>
                </a:cxn>
                <a:cxn ang="0">
                  <a:pos x="316" y="30"/>
                </a:cxn>
                <a:cxn ang="0">
                  <a:pos x="333" y="49"/>
                </a:cxn>
                <a:cxn ang="0">
                  <a:pos x="350" y="69"/>
                </a:cxn>
                <a:cxn ang="0">
                  <a:pos x="366" y="94"/>
                </a:cxn>
                <a:cxn ang="0">
                  <a:pos x="382" y="119"/>
                </a:cxn>
                <a:cxn ang="0">
                  <a:pos x="397" y="146"/>
                </a:cxn>
                <a:cxn ang="0">
                  <a:pos x="414" y="175"/>
                </a:cxn>
                <a:cxn ang="0">
                  <a:pos x="431" y="206"/>
                </a:cxn>
                <a:cxn ang="0">
                  <a:pos x="450" y="235"/>
                </a:cxn>
                <a:cxn ang="0">
                  <a:pos x="470" y="264"/>
                </a:cxn>
                <a:cxn ang="0">
                  <a:pos x="492" y="290"/>
                </a:cxn>
                <a:cxn ang="0">
                  <a:pos x="515" y="314"/>
                </a:cxn>
                <a:cxn ang="0">
                  <a:pos x="541" y="335"/>
                </a:cxn>
                <a:cxn ang="0">
                  <a:pos x="570" y="353"/>
                </a:cxn>
                <a:cxn ang="0">
                  <a:pos x="600" y="367"/>
                </a:cxn>
                <a:cxn ang="0">
                  <a:pos x="635" y="377"/>
                </a:cxn>
                <a:cxn ang="0">
                  <a:pos x="331" y="377"/>
                </a:cxn>
                <a:cxn ang="0">
                  <a:pos x="303" y="375"/>
                </a:cxn>
                <a:cxn ang="0">
                  <a:pos x="276" y="368"/>
                </a:cxn>
                <a:cxn ang="0">
                  <a:pos x="254" y="358"/>
                </a:cxn>
                <a:cxn ang="0">
                  <a:pos x="234" y="345"/>
                </a:cxn>
                <a:cxn ang="0">
                  <a:pos x="216" y="329"/>
                </a:cxn>
                <a:cxn ang="0">
                  <a:pos x="199" y="310"/>
                </a:cxn>
                <a:cxn ang="0">
                  <a:pos x="184" y="289"/>
                </a:cxn>
                <a:cxn ang="0">
                  <a:pos x="171" y="265"/>
                </a:cxn>
                <a:cxn ang="0">
                  <a:pos x="157" y="240"/>
                </a:cxn>
                <a:cxn ang="0">
                  <a:pos x="130" y="185"/>
                </a:cxn>
                <a:cxn ang="0">
                  <a:pos x="118" y="157"/>
                </a:cxn>
                <a:cxn ang="0">
                  <a:pos x="105" y="131"/>
                </a:cxn>
                <a:cxn ang="0">
                  <a:pos x="93" y="106"/>
                </a:cxn>
                <a:cxn ang="0">
                  <a:pos x="80" y="84"/>
                </a:cxn>
                <a:cxn ang="0">
                  <a:pos x="65" y="64"/>
                </a:cxn>
                <a:cxn ang="0">
                  <a:pos x="51" y="47"/>
                </a:cxn>
                <a:cxn ang="0">
                  <a:pos x="35" y="35"/>
                </a:cxn>
                <a:cxn ang="0">
                  <a:pos x="18" y="28"/>
                </a:cxn>
                <a:cxn ang="0">
                  <a:pos x="0" y="24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4768792" y="4207013"/>
              <a:ext cx="463561" cy="436938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877" y="290"/>
                </a:cxn>
                <a:cxn ang="0">
                  <a:pos x="874" y="318"/>
                </a:cxn>
                <a:cxn ang="0">
                  <a:pos x="866" y="343"/>
                </a:cxn>
                <a:cxn ang="0">
                  <a:pos x="852" y="367"/>
                </a:cxn>
                <a:cxn ang="0">
                  <a:pos x="834" y="389"/>
                </a:cxn>
                <a:cxn ang="0">
                  <a:pos x="812" y="410"/>
                </a:cxn>
                <a:cxn ang="0">
                  <a:pos x="786" y="430"/>
                </a:cxn>
                <a:cxn ang="0">
                  <a:pos x="756" y="447"/>
                </a:cxn>
                <a:cxn ang="0">
                  <a:pos x="724" y="465"/>
                </a:cxn>
                <a:cxn ang="0">
                  <a:pos x="690" y="482"/>
                </a:cxn>
                <a:cxn ang="0">
                  <a:pos x="654" y="497"/>
                </a:cxn>
                <a:cxn ang="0">
                  <a:pos x="615" y="512"/>
                </a:cxn>
                <a:cxn ang="0">
                  <a:pos x="539" y="541"/>
                </a:cxn>
                <a:cxn ang="0">
                  <a:pos x="499" y="555"/>
                </a:cxn>
                <a:cxn ang="0">
                  <a:pos x="456" y="570"/>
                </a:cxn>
                <a:cxn ang="0">
                  <a:pos x="412" y="585"/>
                </a:cxn>
                <a:cxn ang="0">
                  <a:pos x="368" y="601"/>
                </a:cxn>
                <a:cxn ang="0">
                  <a:pos x="324" y="617"/>
                </a:cxn>
                <a:cxn ang="0">
                  <a:pos x="237" y="652"/>
                </a:cxn>
                <a:cxn ang="0">
                  <a:pos x="195" y="672"/>
                </a:cxn>
                <a:cxn ang="0">
                  <a:pos x="155" y="692"/>
                </a:cxn>
                <a:cxn ang="0">
                  <a:pos x="118" y="714"/>
                </a:cxn>
                <a:cxn ang="0">
                  <a:pos x="83" y="740"/>
                </a:cxn>
                <a:cxn ang="0">
                  <a:pos x="52" y="766"/>
                </a:cxn>
                <a:cxn ang="0">
                  <a:pos x="24" y="795"/>
                </a:cxn>
                <a:cxn ang="0">
                  <a:pos x="0" y="826"/>
                </a:cxn>
                <a:cxn ang="0">
                  <a:pos x="64" y="634"/>
                </a:cxn>
                <a:cxn ang="0">
                  <a:pos x="126" y="441"/>
                </a:cxn>
                <a:cxn ang="0">
                  <a:pos x="138" y="409"/>
                </a:cxn>
                <a:cxn ang="0">
                  <a:pos x="155" y="379"/>
                </a:cxn>
                <a:cxn ang="0">
                  <a:pos x="176" y="354"/>
                </a:cxn>
                <a:cxn ang="0">
                  <a:pos x="200" y="331"/>
                </a:cxn>
                <a:cxn ang="0">
                  <a:pos x="229" y="311"/>
                </a:cxn>
                <a:cxn ang="0">
                  <a:pos x="260" y="293"/>
                </a:cxn>
                <a:cxn ang="0">
                  <a:pos x="294" y="277"/>
                </a:cxn>
                <a:cxn ang="0">
                  <a:pos x="330" y="262"/>
                </a:cxn>
                <a:cxn ang="0">
                  <a:pos x="369" y="249"/>
                </a:cxn>
                <a:cxn ang="0">
                  <a:pos x="410" y="235"/>
                </a:cxn>
                <a:cxn ang="0">
                  <a:pos x="453" y="222"/>
                </a:cxn>
                <a:cxn ang="0">
                  <a:pos x="497" y="210"/>
                </a:cxn>
                <a:cxn ang="0">
                  <a:pos x="542" y="197"/>
                </a:cxn>
                <a:cxn ang="0">
                  <a:pos x="593" y="182"/>
                </a:cxn>
                <a:cxn ang="0">
                  <a:pos x="642" y="167"/>
                </a:cxn>
                <a:cxn ang="0">
                  <a:pos x="686" y="153"/>
                </a:cxn>
                <a:cxn ang="0">
                  <a:pos x="725" y="139"/>
                </a:cxn>
                <a:cxn ang="0">
                  <a:pos x="759" y="124"/>
                </a:cxn>
                <a:cxn ang="0">
                  <a:pos x="790" y="109"/>
                </a:cxn>
                <a:cxn ang="0">
                  <a:pos x="816" y="92"/>
                </a:cxn>
                <a:cxn ang="0">
                  <a:pos x="838" y="73"/>
                </a:cxn>
                <a:cxn ang="0">
                  <a:pos x="856" y="51"/>
                </a:cxn>
                <a:cxn ang="0">
                  <a:pos x="868" y="28"/>
                </a:cxn>
                <a:cxn ang="0">
                  <a:pos x="877" y="0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5110735" y="4062541"/>
              <a:ext cx="488237" cy="24842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3" y="30"/>
                </a:cxn>
                <a:cxn ang="0">
                  <a:pos x="68" y="26"/>
                </a:cxn>
                <a:cxn ang="0">
                  <a:pos x="103" y="22"/>
                </a:cxn>
                <a:cxn ang="0">
                  <a:pos x="140" y="19"/>
                </a:cxn>
                <a:cxn ang="0">
                  <a:pos x="174" y="15"/>
                </a:cxn>
                <a:cxn ang="0">
                  <a:pos x="208" y="11"/>
                </a:cxn>
                <a:cxn ang="0">
                  <a:pos x="238" y="9"/>
                </a:cxn>
                <a:cxn ang="0">
                  <a:pos x="265" y="5"/>
                </a:cxn>
                <a:cxn ang="0">
                  <a:pos x="288" y="3"/>
                </a:cxn>
                <a:cxn ang="0">
                  <a:pos x="305" y="1"/>
                </a:cxn>
                <a:cxn ang="0">
                  <a:pos x="318" y="0"/>
                </a:cxn>
                <a:cxn ang="0">
                  <a:pos x="348" y="0"/>
                </a:cxn>
                <a:cxn ang="0">
                  <a:pos x="378" y="5"/>
                </a:cxn>
                <a:cxn ang="0">
                  <a:pos x="408" y="17"/>
                </a:cxn>
                <a:cxn ang="0">
                  <a:pos x="435" y="34"/>
                </a:cxn>
                <a:cxn ang="0">
                  <a:pos x="463" y="56"/>
                </a:cxn>
                <a:cxn ang="0">
                  <a:pos x="490" y="81"/>
                </a:cxn>
                <a:cxn ang="0">
                  <a:pos x="516" y="111"/>
                </a:cxn>
                <a:cxn ang="0">
                  <a:pos x="540" y="143"/>
                </a:cxn>
                <a:cxn ang="0">
                  <a:pos x="566" y="178"/>
                </a:cxn>
                <a:cxn ang="0">
                  <a:pos x="589" y="215"/>
                </a:cxn>
                <a:cxn ang="0">
                  <a:pos x="613" y="253"/>
                </a:cxn>
                <a:cxn ang="0">
                  <a:pos x="638" y="289"/>
                </a:cxn>
                <a:cxn ang="0">
                  <a:pos x="667" y="324"/>
                </a:cxn>
                <a:cxn ang="0">
                  <a:pos x="696" y="356"/>
                </a:cxn>
                <a:cxn ang="0">
                  <a:pos x="728" y="384"/>
                </a:cxn>
                <a:cxn ang="0">
                  <a:pos x="762" y="411"/>
                </a:cxn>
                <a:cxn ang="0">
                  <a:pos x="800" y="433"/>
                </a:cxn>
                <a:cxn ang="0">
                  <a:pos x="838" y="450"/>
                </a:cxn>
                <a:cxn ang="0">
                  <a:pos x="879" y="462"/>
                </a:cxn>
                <a:cxn ang="0">
                  <a:pos x="923" y="469"/>
                </a:cxn>
                <a:cxn ang="0">
                  <a:pos x="452" y="469"/>
                </a:cxn>
                <a:cxn ang="0">
                  <a:pos x="420" y="466"/>
                </a:cxn>
                <a:cxn ang="0">
                  <a:pos x="392" y="460"/>
                </a:cxn>
                <a:cxn ang="0">
                  <a:pos x="368" y="450"/>
                </a:cxn>
                <a:cxn ang="0">
                  <a:pos x="347" y="437"/>
                </a:cxn>
                <a:cxn ang="0">
                  <a:pos x="329" y="421"/>
                </a:cxn>
                <a:cxn ang="0">
                  <a:pos x="313" y="403"/>
                </a:cxn>
                <a:cxn ang="0">
                  <a:pos x="299" y="383"/>
                </a:cxn>
                <a:cxn ang="0">
                  <a:pos x="286" y="361"/>
                </a:cxn>
                <a:cxn ang="0">
                  <a:pos x="275" y="338"/>
                </a:cxn>
                <a:cxn ang="0">
                  <a:pos x="253" y="290"/>
                </a:cxn>
                <a:cxn ang="0">
                  <a:pos x="231" y="239"/>
                </a:cxn>
                <a:cxn ang="0">
                  <a:pos x="213" y="204"/>
                </a:cxn>
                <a:cxn ang="0">
                  <a:pos x="193" y="171"/>
                </a:cxn>
                <a:cxn ang="0">
                  <a:pos x="173" y="141"/>
                </a:cxn>
                <a:cxn ang="0">
                  <a:pos x="148" y="112"/>
                </a:cxn>
                <a:cxn ang="0">
                  <a:pos x="123" y="88"/>
                </a:cxn>
                <a:cxn ang="0">
                  <a:pos x="96" y="67"/>
                </a:cxn>
                <a:cxn ang="0">
                  <a:pos x="66" y="50"/>
                </a:cxn>
                <a:cxn ang="0">
                  <a:pos x="34" y="39"/>
                </a:cxn>
                <a:cxn ang="0">
                  <a:pos x="0" y="33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5308145" y="4392008"/>
              <a:ext cx="1290217" cy="227278"/>
            </a:xfrm>
            <a:custGeom>
              <a:avLst/>
              <a:gdLst/>
              <a:ahLst/>
              <a:cxnLst>
                <a:cxn ang="0">
                  <a:pos x="365" y="3"/>
                </a:cxn>
                <a:cxn ang="0">
                  <a:pos x="135" y="427"/>
                </a:cxn>
                <a:cxn ang="0">
                  <a:pos x="556" y="3"/>
                </a:cxn>
                <a:cxn ang="0">
                  <a:pos x="424" y="328"/>
                </a:cxn>
                <a:cxn ang="0">
                  <a:pos x="443" y="254"/>
                </a:cxn>
                <a:cxn ang="0">
                  <a:pos x="824" y="257"/>
                </a:cxn>
                <a:cxn ang="0">
                  <a:pos x="836" y="319"/>
                </a:cxn>
                <a:cxn ang="0">
                  <a:pos x="899" y="358"/>
                </a:cxn>
                <a:cxn ang="0">
                  <a:pos x="974" y="349"/>
                </a:cxn>
                <a:cxn ang="0">
                  <a:pos x="1009" y="310"/>
                </a:cxn>
                <a:cxn ang="0">
                  <a:pos x="1014" y="3"/>
                </a:cxn>
                <a:cxn ang="0">
                  <a:pos x="1100" y="311"/>
                </a:cxn>
                <a:cxn ang="0">
                  <a:pos x="1062" y="386"/>
                </a:cxn>
                <a:cxn ang="0">
                  <a:pos x="955" y="428"/>
                </a:cxn>
                <a:cxn ang="0">
                  <a:pos x="820" y="415"/>
                </a:cxn>
                <a:cxn ang="0">
                  <a:pos x="751" y="355"/>
                </a:cxn>
                <a:cxn ang="0">
                  <a:pos x="734" y="259"/>
                </a:cxn>
                <a:cxn ang="0">
                  <a:pos x="1258" y="427"/>
                </a:cxn>
                <a:cxn ang="0">
                  <a:pos x="1408" y="4"/>
                </a:cxn>
                <a:cxn ang="0">
                  <a:pos x="1499" y="25"/>
                </a:cxn>
                <a:cxn ang="0">
                  <a:pos x="1544" y="83"/>
                </a:cxn>
                <a:cxn ang="0">
                  <a:pos x="1542" y="174"/>
                </a:cxn>
                <a:cxn ang="0">
                  <a:pos x="1488" y="236"/>
                </a:cxn>
                <a:cxn ang="0">
                  <a:pos x="1518" y="276"/>
                </a:cxn>
                <a:cxn ang="0">
                  <a:pos x="1543" y="333"/>
                </a:cxn>
                <a:cxn ang="0">
                  <a:pos x="1551" y="412"/>
                </a:cxn>
                <a:cxn ang="0">
                  <a:pos x="1448" y="394"/>
                </a:cxn>
                <a:cxn ang="0">
                  <a:pos x="1432" y="310"/>
                </a:cxn>
                <a:cxn ang="0">
                  <a:pos x="1383" y="271"/>
                </a:cxn>
                <a:cxn ang="0">
                  <a:pos x="1258" y="190"/>
                </a:cxn>
                <a:cxn ang="0">
                  <a:pos x="1429" y="181"/>
                </a:cxn>
                <a:cxn ang="0">
                  <a:pos x="1450" y="132"/>
                </a:cxn>
                <a:cxn ang="0">
                  <a:pos x="1420" y="82"/>
                </a:cxn>
                <a:cxn ang="0">
                  <a:pos x="1258" y="78"/>
                </a:cxn>
                <a:cxn ang="0">
                  <a:pos x="1862" y="5"/>
                </a:cxn>
                <a:cxn ang="0">
                  <a:pos x="1953" y="48"/>
                </a:cxn>
                <a:cxn ang="0">
                  <a:pos x="2003" y="143"/>
                </a:cxn>
                <a:cxn ang="0">
                  <a:pos x="2006" y="282"/>
                </a:cxn>
                <a:cxn ang="0">
                  <a:pos x="1954" y="381"/>
                </a:cxn>
                <a:cxn ang="0">
                  <a:pos x="1844" y="427"/>
                </a:cxn>
                <a:cxn ang="0">
                  <a:pos x="1712" y="415"/>
                </a:cxn>
                <a:cxn ang="0">
                  <a:pos x="1629" y="355"/>
                </a:cxn>
                <a:cxn ang="0">
                  <a:pos x="1593" y="250"/>
                </a:cxn>
                <a:cxn ang="0">
                  <a:pos x="1607" y="113"/>
                </a:cxn>
                <a:cxn ang="0">
                  <a:pos x="1674" y="28"/>
                </a:cxn>
                <a:cxn ang="0">
                  <a:pos x="1802" y="0"/>
                </a:cxn>
                <a:cxn ang="0">
                  <a:pos x="1740" y="87"/>
                </a:cxn>
                <a:cxn ang="0">
                  <a:pos x="1697" y="154"/>
                </a:cxn>
                <a:cxn ang="0">
                  <a:pos x="1699" y="279"/>
                </a:cxn>
                <a:cxn ang="0">
                  <a:pos x="1752" y="349"/>
                </a:cxn>
                <a:cxn ang="0">
                  <a:pos x="1851" y="349"/>
                </a:cxn>
                <a:cxn ang="0">
                  <a:pos x="1905" y="279"/>
                </a:cxn>
                <a:cxn ang="0">
                  <a:pos x="1906" y="157"/>
                </a:cxn>
                <a:cxn ang="0">
                  <a:pos x="1864" y="87"/>
                </a:cxn>
                <a:cxn ang="0">
                  <a:pos x="2155" y="116"/>
                </a:cxn>
                <a:cxn ang="0">
                  <a:pos x="2184" y="3"/>
                </a:cxn>
                <a:cxn ang="0">
                  <a:pos x="2439" y="427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5380411" y="4675665"/>
              <a:ext cx="1217952" cy="98664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37" y="95"/>
                </a:cxn>
                <a:cxn ang="0">
                  <a:pos x="29" y="95"/>
                </a:cxn>
                <a:cxn ang="0">
                  <a:pos x="115" y="59"/>
                </a:cxn>
                <a:cxn ang="0">
                  <a:pos x="29" y="95"/>
                </a:cxn>
                <a:cxn ang="0">
                  <a:pos x="342" y="69"/>
                </a:cxn>
                <a:cxn ang="0">
                  <a:pos x="291" y="182"/>
                </a:cxn>
                <a:cxn ang="0">
                  <a:pos x="177" y="149"/>
                </a:cxn>
                <a:cxn ang="0">
                  <a:pos x="186" y="26"/>
                </a:cxn>
                <a:cxn ang="0">
                  <a:pos x="224" y="29"/>
                </a:cxn>
                <a:cxn ang="0">
                  <a:pos x="202" y="131"/>
                </a:cxn>
                <a:cxn ang="0">
                  <a:pos x="287" y="158"/>
                </a:cxn>
                <a:cxn ang="0">
                  <a:pos x="308" y="57"/>
                </a:cxn>
                <a:cxn ang="0">
                  <a:pos x="399" y="2"/>
                </a:cxn>
                <a:cxn ang="0">
                  <a:pos x="418" y="157"/>
                </a:cxn>
                <a:cxn ang="0">
                  <a:pos x="408" y="181"/>
                </a:cxn>
                <a:cxn ang="0">
                  <a:pos x="371" y="2"/>
                </a:cxn>
                <a:cxn ang="0">
                  <a:pos x="630" y="143"/>
                </a:cxn>
                <a:cxn ang="0">
                  <a:pos x="572" y="105"/>
                </a:cxn>
                <a:cxn ang="0">
                  <a:pos x="509" y="40"/>
                </a:cxn>
                <a:cxn ang="0">
                  <a:pos x="578" y="2"/>
                </a:cxn>
                <a:cxn ang="0">
                  <a:pos x="543" y="36"/>
                </a:cxn>
                <a:cxn ang="0">
                  <a:pos x="565" y="78"/>
                </a:cxn>
                <a:cxn ang="0">
                  <a:pos x="652" y="96"/>
                </a:cxn>
                <a:cxn ang="0">
                  <a:pos x="637" y="179"/>
                </a:cxn>
                <a:cxn ang="0">
                  <a:pos x="718" y="185"/>
                </a:cxn>
                <a:cxn ang="0">
                  <a:pos x="749" y="91"/>
                </a:cxn>
                <a:cxn ang="0">
                  <a:pos x="1045" y="185"/>
                </a:cxn>
                <a:cxn ang="0">
                  <a:pos x="917" y="114"/>
                </a:cxn>
                <a:cxn ang="0">
                  <a:pos x="1207" y="27"/>
                </a:cxn>
                <a:cxn ang="0">
                  <a:pos x="1173" y="81"/>
                </a:cxn>
                <a:cxn ang="0">
                  <a:pos x="1199" y="157"/>
                </a:cxn>
                <a:cxn ang="0">
                  <a:pos x="1185" y="180"/>
                </a:cxn>
                <a:cxn ang="0">
                  <a:pos x="1142" y="76"/>
                </a:cxn>
                <a:cxn ang="0">
                  <a:pos x="1211" y="3"/>
                </a:cxn>
                <a:cxn ang="0">
                  <a:pos x="1354" y="2"/>
                </a:cxn>
                <a:cxn ang="0">
                  <a:pos x="1651" y="2"/>
                </a:cxn>
                <a:cxn ang="0">
                  <a:pos x="1553" y="42"/>
                </a:cxn>
                <a:cxn ang="0">
                  <a:pos x="1544" y="123"/>
                </a:cxn>
                <a:cxn ang="0">
                  <a:pos x="1651" y="185"/>
                </a:cxn>
                <a:cxn ang="0">
                  <a:pos x="1515" y="139"/>
                </a:cxn>
                <a:cxn ang="0">
                  <a:pos x="1538" y="19"/>
                </a:cxn>
                <a:cxn ang="0">
                  <a:pos x="1717" y="185"/>
                </a:cxn>
                <a:cxn ang="0">
                  <a:pos x="1830" y="19"/>
                </a:cxn>
                <a:cxn ang="0">
                  <a:pos x="1817" y="96"/>
                </a:cxn>
                <a:cxn ang="0">
                  <a:pos x="1839" y="171"/>
                </a:cxn>
                <a:cxn ang="0">
                  <a:pos x="1810" y="173"/>
                </a:cxn>
                <a:cxn ang="0">
                  <a:pos x="1746" y="107"/>
                </a:cxn>
                <a:cxn ang="0">
                  <a:pos x="1806" y="72"/>
                </a:cxn>
                <a:cxn ang="0">
                  <a:pos x="1783" y="25"/>
                </a:cxn>
                <a:cxn ang="0">
                  <a:pos x="1925" y="183"/>
                </a:cxn>
                <a:cxn ang="0">
                  <a:pos x="1867" y="114"/>
                </a:cxn>
                <a:cxn ang="0">
                  <a:pos x="1911" y="8"/>
                </a:cxn>
                <a:cxn ang="0">
                  <a:pos x="1945" y="26"/>
                </a:cxn>
                <a:cxn ang="0">
                  <a:pos x="1897" y="71"/>
                </a:cxn>
                <a:cxn ang="0">
                  <a:pos x="1926" y="158"/>
                </a:cxn>
                <a:cxn ang="0">
                  <a:pos x="1938" y="80"/>
                </a:cxn>
                <a:cxn ang="0">
                  <a:pos x="2193" y="2"/>
                </a:cxn>
                <a:cxn ang="0">
                  <a:pos x="2117" y="185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51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z zdje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164388" cy="6858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395538" y="4293096"/>
            <a:ext cx="5383511" cy="1032148"/>
          </a:xfrm>
          <a:solidFill>
            <a:schemeClr val="tx2">
              <a:alpha val="85000"/>
            </a:schemeClr>
          </a:solidFill>
        </p:spPr>
        <p:txBody>
          <a:bodyPr lIns="288000" anchor="ctr">
            <a:no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11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844675" y="5323136"/>
            <a:ext cx="5383511" cy="925224"/>
          </a:xfrm>
          <a:solidFill>
            <a:schemeClr val="tx2">
              <a:alpha val="85000"/>
            </a:schemeClr>
          </a:solidFill>
        </p:spPr>
        <p:txBody>
          <a:bodyPr lIns="288000" anchor="ctr">
            <a:no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grpSp>
        <p:nvGrpSpPr>
          <p:cNvPr id="6" name="Grupa 5"/>
          <p:cNvGrpSpPr>
            <a:grpSpLocks/>
          </p:cNvGrpSpPr>
          <p:nvPr userDrawn="1"/>
        </p:nvGrpSpPr>
        <p:grpSpPr bwMode="auto">
          <a:xfrm>
            <a:off x="7377003" y="299944"/>
            <a:ext cx="1439838" cy="686835"/>
            <a:chOff x="4689475" y="3868738"/>
            <a:chExt cx="1917700" cy="914400"/>
          </a:xfrm>
        </p:grpSpPr>
        <p:sp>
          <p:nvSpPr>
            <p:cNvPr id="7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4915087" y="3877548"/>
              <a:ext cx="317267" cy="318894"/>
            </a:xfrm>
            <a:custGeom>
              <a:avLst/>
              <a:gdLst/>
              <a:ahLst/>
              <a:cxnLst>
                <a:cxn ang="0">
                  <a:pos x="601" y="0"/>
                </a:cxn>
                <a:cxn ang="0">
                  <a:pos x="601" y="188"/>
                </a:cxn>
                <a:cxn ang="0">
                  <a:pos x="598" y="211"/>
                </a:cxn>
                <a:cxn ang="0">
                  <a:pos x="589" y="232"/>
                </a:cxn>
                <a:cxn ang="0">
                  <a:pos x="574" y="252"/>
                </a:cxn>
                <a:cxn ang="0">
                  <a:pos x="556" y="272"/>
                </a:cxn>
                <a:cxn ang="0">
                  <a:pos x="533" y="289"/>
                </a:cxn>
                <a:cxn ang="0">
                  <a:pos x="505" y="307"/>
                </a:cxn>
                <a:cxn ang="0">
                  <a:pos x="476" y="323"/>
                </a:cxn>
                <a:cxn ang="0">
                  <a:pos x="443" y="340"/>
                </a:cxn>
                <a:cxn ang="0">
                  <a:pos x="408" y="356"/>
                </a:cxn>
                <a:cxn ang="0">
                  <a:pos x="371" y="372"/>
                </a:cxn>
                <a:cxn ang="0">
                  <a:pos x="334" y="387"/>
                </a:cxn>
                <a:cxn ang="0">
                  <a:pos x="300" y="401"/>
                </a:cxn>
                <a:cxn ang="0">
                  <a:pos x="265" y="416"/>
                </a:cxn>
                <a:cxn ang="0">
                  <a:pos x="227" y="433"/>
                </a:cxn>
                <a:cxn ang="0">
                  <a:pos x="189" y="451"/>
                </a:cxn>
                <a:cxn ang="0">
                  <a:pos x="152" y="471"/>
                </a:cxn>
                <a:cxn ang="0">
                  <a:pos x="115" y="493"/>
                </a:cxn>
                <a:cxn ang="0">
                  <a:pos x="81" y="517"/>
                </a:cxn>
                <a:cxn ang="0">
                  <a:pos x="51" y="543"/>
                </a:cxn>
                <a:cxn ang="0">
                  <a:pos x="23" y="571"/>
                </a:cxn>
                <a:cxn ang="0">
                  <a:pos x="0" y="601"/>
                </a:cxn>
                <a:cxn ang="0">
                  <a:pos x="19" y="543"/>
                </a:cxn>
                <a:cxn ang="0">
                  <a:pos x="39" y="482"/>
                </a:cxn>
                <a:cxn ang="0">
                  <a:pos x="59" y="420"/>
                </a:cxn>
                <a:cxn ang="0">
                  <a:pos x="78" y="361"/>
                </a:cxn>
                <a:cxn ang="0">
                  <a:pos x="89" y="336"/>
                </a:cxn>
                <a:cxn ang="0">
                  <a:pos x="104" y="311"/>
                </a:cxn>
                <a:cxn ang="0">
                  <a:pos x="123" y="290"/>
                </a:cxn>
                <a:cxn ang="0">
                  <a:pos x="146" y="271"/>
                </a:cxn>
                <a:cxn ang="0">
                  <a:pos x="174" y="253"/>
                </a:cxn>
                <a:cxn ang="0">
                  <a:pos x="204" y="236"/>
                </a:cxn>
                <a:cxn ang="0">
                  <a:pos x="238" y="218"/>
                </a:cxn>
                <a:cxn ang="0">
                  <a:pos x="276" y="202"/>
                </a:cxn>
                <a:cxn ang="0">
                  <a:pos x="317" y="184"/>
                </a:cxn>
                <a:cxn ang="0">
                  <a:pos x="388" y="155"/>
                </a:cxn>
                <a:cxn ang="0">
                  <a:pos x="422" y="142"/>
                </a:cxn>
                <a:cxn ang="0">
                  <a:pos x="455" y="128"/>
                </a:cxn>
                <a:cxn ang="0">
                  <a:pos x="487" y="113"/>
                </a:cxn>
                <a:cxn ang="0">
                  <a:pos x="515" y="97"/>
                </a:cxn>
                <a:cxn ang="0">
                  <a:pos x="540" y="81"/>
                </a:cxn>
                <a:cxn ang="0">
                  <a:pos x="562" y="63"/>
                </a:cxn>
                <a:cxn ang="0">
                  <a:pos x="580" y="44"/>
                </a:cxn>
                <a:cxn ang="0">
                  <a:pos x="593" y="24"/>
                </a:cxn>
                <a:cxn ang="0">
                  <a:pos x="601" y="0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4693000" y="4111873"/>
              <a:ext cx="336656" cy="19908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0" y="21"/>
                </a:cxn>
                <a:cxn ang="0">
                  <a:pos x="63" y="18"/>
                </a:cxn>
                <a:cxn ang="0">
                  <a:pos x="95" y="14"/>
                </a:cxn>
                <a:cxn ang="0">
                  <a:pos x="126" y="11"/>
                </a:cxn>
                <a:cxn ang="0">
                  <a:pos x="156" y="8"/>
                </a:cxn>
                <a:cxn ang="0">
                  <a:pos x="182" y="6"/>
                </a:cxn>
                <a:cxn ang="0">
                  <a:pos x="204" y="3"/>
                </a:cxn>
                <a:cxn ang="0">
                  <a:pos x="221" y="1"/>
                </a:cxn>
                <a:cxn ang="0">
                  <a:pos x="234" y="0"/>
                </a:cxn>
                <a:cxn ang="0">
                  <a:pos x="257" y="0"/>
                </a:cxn>
                <a:cxn ang="0">
                  <a:pos x="279" y="6"/>
                </a:cxn>
                <a:cxn ang="0">
                  <a:pos x="298" y="16"/>
                </a:cxn>
                <a:cxn ang="0">
                  <a:pos x="316" y="30"/>
                </a:cxn>
                <a:cxn ang="0">
                  <a:pos x="333" y="49"/>
                </a:cxn>
                <a:cxn ang="0">
                  <a:pos x="350" y="69"/>
                </a:cxn>
                <a:cxn ang="0">
                  <a:pos x="366" y="94"/>
                </a:cxn>
                <a:cxn ang="0">
                  <a:pos x="382" y="119"/>
                </a:cxn>
                <a:cxn ang="0">
                  <a:pos x="397" y="146"/>
                </a:cxn>
                <a:cxn ang="0">
                  <a:pos x="414" y="175"/>
                </a:cxn>
                <a:cxn ang="0">
                  <a:pos x="431" y="206"/>
                </a:cxn>
                <a:cxn ang="0">
                  <a:pos x="450" y="235"/>
                </a:cxn>
                <a:cxn ang="0">
                  <a:pos x="470" y="264"/>
                </a:cxn>
                <a:cxn ang="0">
                  <a:pos x="492" y="290"/>
                </a:cxn>
                <a:cxn ang="0">
                  <a:pos x="515" y="314"/>
                </a:cxn>
                <a:cxn ang="0">
                  <a:pos x="541" y="335"/>
                </a:cxn>
                <a:cxn ang="0">
                  <a:pos x="570" y="353"/>
                </a:cxn>
                <a:cxn ang="0">
                  <a:pos x="600" y="367"/>
                </a:cxn>
                <a:cxn ang="0">
                  <a:pos x="635" y="377"/>
                </a:cxn>
                <a:cxn ang="0">
                  <a:pos x="331" y="377"/>
                </a:cxn>
                <a:cxn ang="0">
                  <a:pos x="303" y="375"/>
                </a:cxn>
                <a:cxn ang="0">
                  <a:pos x="276" y="368"/>
                </a:cxn>
                <a:cxn ang="0">
                  <a:pos x="254" y="358"/>
                </a:cxn>
                <a:cxn ang="0">
                  <a:pos x="234" y="345"/>
                </a:cxn>
                <a:cxn ang="0">
                  <a:pos x="216" y="329"/>
                </a:cxn>
                <a:cxn ang="0">
                  <a:pos x="199" y="310"/>
                </a:cxn>
                <a:cxn ang="0">
                  <a:pos x="184" y="289"/>
                </a:cxn>
                <a:cxn ang="0">
                  <a:pos x="171" y="265"/>
                </a:cxn>
                <a:cxn ang="0">
                  <a:pos x="157" y="240"/>
                </a:cxn>
                <a:cxn ang="0">
                  <a:pos x="130" y="185"/>
                </a:cxn>
                <a:cxn ang="0">
                  <a:pos x="118" y="157"/>
                </a:cxn>
                <a:cxn ang="0">
                  <a:pos x="105" y="131"/>
                </a:cxn>
                <a:cxn ang="0">
                  <a:pos x="93" y="106"/>
                </a:cxn>
                <a:cxn ang="0">
                  <a:pos x="80" y="84"/>
                </a:cxn>
                <a:cxn ang="0">
                  <a:pos x="65" y="64"/>
                </a:cxn>
                <a:cxn ang="0">
                  <a:pos x="51" y="47"/>
                </a:cxn>
                <a:cxn ang="0">
                  <a:pos x="35" y="35"/>
                </a:cxn>
                <a:cxn ang="0">
                  <a:pos x="18" y="28"/>
                </a:cxn>
                <a:cxn ang="0">
                  <a:pos x="0" y="24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768792" y="4207013"/>
              <a:ext cx="463561" cy="436938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877" y="290"/>
                </a:cxn>
                <a:cxn ang="0">
                  <a:pos x="874" y="318"/>
                </a:cxn>
                <a:cxn ang="0">
                  <a:pos x="866" y="343"/>
                </a:cxn>
                <a:cxn ang="0">
                  <a:pos x="852" y="367"/>
                </a:cxn>
                <a:cxn ang="0">
                  <a:pos x="834" y="389"/>
                </a:cxn>
                <a:cxn ang="0">
                  <a:pos x="812" y="410"/>
                </a:cxn>
                <a:cxn ang="0">
                  <a:pos x="786" y="430"/>
                </a:cxn>
                <a:cxn ang="0">
                  <a:pos x="756" y="447"/>
                </a:cxn>
                <a:cxn ang="0">
                  <a:pos x="724" y="465"/>
                </a:cxn>
                <a:cxn ang="0">
                  <a:pos x="690" y="482"/>
                </a:cxn>
                <a:cxn ang="0">
                  <a:pos x="654" y="497"/>
                </a:cxn>
                <a:cxn ang="0">
                  <a:pos x="615" y="512"/>
                </a:cxn>
                <a:cxn ang="0">
                  <a:pos x="539" y="541"/>
                </a:cxn>
                <a:cxn ang="0">
                  <a:pos x="499" y="555"/>
                </a:cxn>
                <a:cxn ang="0">
                  <a:pos x="456" y="570"/>
                </a:cxn>
                <a:cxn ang="0">
                  <a:pos x="412" y="585"/>
                </a:cxn>
                <a:cxn ang="0">
                  <a:pos x="368" y="601"/>
                </a:cxn>
                <a:cxn ang="0">
                  <a:pos x="324" y="617"/>
                </a:cxn>
                <a:cxn ang="0">
                  <a:pos x="237" y="652"/>
                </a:cxn>
                <a:cxn ang="0">
                  <a:pos x="195" y="672"/>
                </a:cxn>
                <a:cxn ang="0">
                  <a:pos x="155" y="692"/>
                </a:cxn>
                <a:cxn ang="0">
                  <a:pos x="118" y="714"/>
                </a:cxn>
                <a:cxn ang="0">
                  <a:pos x="83" y="740"/>
                </a:cxn>
                <a:cxn ang="0">
                  <a:pos x="52" y="766"/>
                </a:cxn>
                <a:cxn ang="0">
                  <a:pos x="24" y="795"/>
                </a:cxn>
                <a:cxn ang="0">
                  <a:pos x="0" y="826"/>
                </a:cxn>
                <a:cxn ang="0">
                  <a:pos x="64" y="634"/>
                </a:cxn>
                <a:cxn ang="0">
                  <a:pos x="126" y="441"/>
                </a:cxn>
                <a:cxn ang="0">
                  <a:pos x="138" y="409"/>
                </a:cxn>
                <a:cxn ang="0">
                  <a:pos x="155" y="379"/>
                </a:cxn>
                <a:cxn ang="0">
                  <a:pos x="176" y="354"/>
                </a:cxn>
                <a:cxn ang="0">
                  <a:pos x="200" y="331"/>
                </a:cxn>
                <a:cxn ang="0">
                  <a:pos x="229" y="311"/>
                </a:cxn>
                <a:cxn ang="0">
                  <a:pos x="260" y="293"/>
                </a:cxn>
                <a:cxn ang="0">
                  <a:pos x="294" y="277"/>
                </a:cxn>
                <a:cxn ang="0">
                  <a:pos x="330" y="262"/>
                </a:cxn>
                <a:cxn ang="0">
                  <a:pos x="369" y="249"/>
                </a:cxn>
                <a:cxn ang="0">
                  <a:pos x="410" y="235"/>
                </a:cxn>
                <a:cxn ang="0">
                  <a:pos x="453" y="222"/>
                </a:cxn>
                <a:cxn ang="0">
                  <a:pos x="497" y="210"/>
                </a:cxn>
                <a:cxn ang="0">
                  <a:pos x="542" y="197"/>
                </a:cxn>
                <a:cxn ang="0">
                  <a:pos x="593" y="182"/>
                </a:cxn>
                <a:cxn ang="0">
                  <a:pos x="642" y="167"/>
                </a:cxn>
                <a:cxn ang="0">
                  <a:pos x="686" y="153"/>
                </a:cxn>
                <a:cxn ang="0">
                  <a:pos x="725" y="139"/>
                </a:cxn>
                <a:cxn ang="0">
                  <a:pos x="759" y="124"/>
                </a:cxn>
                <a:cxn ang="0">
                  <a:pos x="790" y="109"/>
                </a:cxn>
                <a:cxn ang="0">
                  <a:pos x="816" y="92"/>
                </a:cxn>
                <a:cxn ang="0">
                  <a:pos x="838" y="73"/>
                </a:cxn>
                <a:cxn ang="0">
                  <a:pos x="856" y="51"/>
                </a:cxn>
                <a:cxn ang="0">
                  <a:pos x="868" y="28"/>
                </a:cxn>
                <a:cxn ang="0">
                  <a:pos x="877" y="0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110735" y="4062541"/>
              <a:ext cx="488237" cy="24842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3" y="30"/>
                </a:cxn>
                <a:cxn ang="0">
                  <a:pos x="68" y="26"/>
                </a:cxn>
                <a:cxn ang="0">
                  <a:pos x="103" y="22"/>
                </a:cxn>
                <a:cxn ang="0">
                  <a:pos x="140" y="19"/>
                </a:cxn>
                <a:cxn ang="0">
                  <a:pos x="174" y="15"/>
                </a:cxn>
                <a:cxn ang="0">
                  <a:pos x="208" y="11"/>
                </a:cxn>
                <a:cxn ang="0">
                  <a:pos x="238" y="9"/>
                </a:cxn>
                <a:cxn ang="0">
                  <a:pos x="265" y="5"/>
                </a:cxn>
                <a:cxn ang="0">
                  <a:pos x="288" y="3"/>
                </a:cxn>
                <a:cxn ang="0">
                  <a:pos x="305" y="1"/>
                </a:cxn>
                <a:cxn ang="0">
                  <a:pos x="318" y="0"/>
                </a:cxn>
                <a:cxn ang="0">
                  <a:pos x="348" y="0"/>
                </a:cxn>
                <a:cxn ang="0">
                  <a:pos x="378" y="5"/>
                </a:cxn>
                <a:cxn ang="0">
                  <a:pos x="408" y="17"/>
                </a:cxn>
                <a:cxn ang="0">
                  <a:pos x="435" y="34"/>
                </a:cxn>
                <a:cxn ang="0">
                  <a:pos x="463" y="56"/>
                </a:cxn>
                <a:cxn ang="0">
                  <a:pos x="490" y="81"/>
                </a:cxn>
                <a:cxn ang="0">
                  <a:pos x="516" y="111"/>
                </a:cxn>
                <a:cxn ang="0">
                  <a:pos x="540" y="143"/>
                </a:cxn>
                <a:cxn ang="0">
                  <a:pos x="566" y="178"/>
                </a:cxn>
                <a:cxn ang="0">
                  <a:pos x="589" y="215"/>
                </a:cxn>
                <a:cxn ang="0">
                  <a:pos x="613" y="253"/>
                </a:cxn>
                <a:cxn ang="0">
                  <a:pos x="638" y="289"/>
                </a:cxn>
                <a:cxn ang="0">
                  <a:pos x="667" y="324"/>
                </a:cxn>
                <a:cxn ang="0">
                  <a:pos x="696" y="356"/>
                </a:cxn>
                <a:cxn ang="0">
                  <a:pos x="728" y="384"/>
                </a:cxn>
                <a:cxn ang="0">
                  <a:pos x="762" y="411"/>
                </a:cxn>
                <a:cxn ang="0">
                  <a:pos x="800" y="433"/>
                </a:cxn>
                <a:cxn ang="0">
                  <a:pos x="838" y="450"/>
                </a:cxn>
                <a:cxn ang="0">
                  <a:pos x="879" y="462"/>
                </a:cxn>
                <a:cxn ang="0">
                  <a:pos x="923" y="469"/>
                </a:cxn>
                <a:cxn ang="0">
                  <a:pos x="452" y="469"/>
                </a:cxn>
                <a:cxn ang="0">
                  <a:pos x="420" y="466"/>
                </a:cxn>
                <a:cxn ang="0">
                  <a:pos x="392" y="460"/>
                </a:cxn>
                <a:cxn ang="0">
                  <a:pos x="368" y="450"/>
                </a:cxn>
                <a:cxn ang="0">
                  <a:pos x="347" y="437"/>
                </a:cxn>
                <a:cxn ang="0">
                  <a:pos x="329" y="421"/>
                </a:cxn>
                <a:cxn ang="0">
                  <a:pos x="313" y="403"/>
                </a:cxn>
                <a:cxn ang="0">
                  <a:pos x="299" y="383"/>
                </a:cxn>
                <a:cxn ang="0">
                  <a:pos x="286" y="361"/>
                </a:cxn>
                <a:cxn ang="0">
                  <a:pos x="275" y="338"/>
                </a:cxn>
                <a:cxn ang="0">
                  <a:pos x="253" y="290"/>
                </a:cxn>
                <a:cxn ang="0">
                  <a:pos x="231" y="239"/>
                </a:cxn>
                <a:cxn ang="0">
                  <a:pos x="213" y="204"/>
                </a:cxn>
                <a:cxn ang="0">
                  <a:pos x="193" y="171"/>
                </a:cxn>
                <a:cxn ang="0">
                  <a:pos x="173" y="141"/>
                </a:cxn>
                <a:cxn ang="0">
                  <a:pos x="148" y="112"/>
                </a:cxn>
                <a:cxn ang="0">
                  <a:pos x="123" y="88"/>
                </a:cxn>
                <a:cxn ang="0">
                  <a:pos x="96" y="67"/>
                </a:cxn>
                <a:cxn ang="0">
                  <a:pos x="66" y="50"/>
                </a:cxn>
                <a:cxn ang="0">
                  <a:pos x="34" y="39"/>
                </a:cxn>
                <a:cxn ang="0">
                  <a:pos x="0" y="33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auto">
            <a:xfrm>
              <a:off x="5308145" y="4392008"/>
              <a:ext cx="1290217" cy="227278"/>
            </a:xfrm>
            <a:custGeom>
              <a:avLst/>
              <a:gdLst/>
              <a:ahLst/>
              <a:cxnLst>
                <a:cxn ang="0">
                  <a:pos x="365" y="3"/>
                </a:cxn>
                <a:cxn ang="0">
                  <a:pos x="135" y="427"/>
                </a:cxn>
                <a:cxn ang="0">
                  <a:pos x="556" y="3"/>
                </a:cxn>
                <a:cxn ang="0">
                  <a:pos x="424" y="328"/>
                </a:cxn>
                <a:cxn ang="0">
                  <a:pos x="443" y="254"/>
                </a:cxn>
                <a:cxn ang="0">
                  <a:pos x="824" y="257"/>
                </a:cxn>
                <a:cxn ang="0">
                  <a:pos x="836" y="319"/>
                </a:cxn>
                <a:cxn ang="0">
                  <a:pos x="899" y="358"/>
                </a:cxn>
                <a:cxn ang="0">
                  <a:pos x="974" y="349"/>
                </a:cxn>
                <a:cxn ang="0">
                  <a:pos x="1009" y="310"/>
                </a:cxn>
                <a:cxn ang="0">
                  <a:pos x="1014" y="3"/>
                </a:cxn>
                <a:cxn ang="0">
                  <a:pos x="1100" y="311"/>
                </a:cxn>
                <a:cxn ang="0">
                  <a:pos x="1062" y="386"/>
                </a:cxn>
                <a:cxn ang="0">
                  <a:pos x="955" y="428"/>
                </a:cxn>
                <a:cxn ang="0">
                  <a:pos x="820" y="415"/>
                </a:cxn>
                <a:cxn ang="0">
                  <a:pos x="751" y="355"/>
                </a:cxn>
                <a:cxn ang="0">
                  <a:pos x="734" y="259"/>
                </a:cxn>
                <a:cxn ang="0">
                  <a:pos x="1258" y="427"/>
                </a:cxn>
                <a:cxn ang="0">
                  <a:pos x="1408" y="4"/>
                </a:cxn>
                <a:cxn ang="0">
                  <a:pos x="1499" y="25"/>
                </a:cxn>
                <a:cxn ang="0">
                  <a:pos x="1544" y="83"/>
                </a:cxn>
                <a:cxn ang="0">
                  <a:pos x="1542" y="174"/>
                </a:cxn>
                <a:cxn ang="0">
                  <a:pos x="1488" y="236"/>
                </a:cxn>
                <a:cxn ang="0">
                  <a:pos x="1518" y="276"/>
                </a:cxn>
                <a:cxn ang="0">
                  <a:pos x="1543" y="333"/>
                </a:cxn>
                <a:cxn ang="0">
                  <a:pos x="1551" y="412"/>
                </a:cxn>
                <a:cxn ang="0">
                  <a:pos x="1448" y="394"/>
                </a:cxn>
                <a:cxn ang="0">
                  <a:pos x="1432" y="310"/>
                </a:cxn>
                <a:cxn ang="0">
                  <a:pos x="1383" y="271"/>
                </a:cxn>
                <a:cxn ang="0">
                  <a:pos x="1258" y="190"/>
                </a:cxn>
                <a:cxn ang="0">
                  <a:pos x="1429" y="181"/>
                </a:cxn>
                <a:cxn ang="0">
                  <a:pos x="1450" y="132"/>
                </a:cxn>
                <a:cxn ang="0">
                  <a:pos x="1420" y="82"/>
                </a:cxn>
                <a:cxn ang="0">
                  <a:pos x="1258" y="78"/>
                </a:cxn>
                <a:cxn ang="0">
                  <a:pos x="1862" y="5"/>
                </a:cxn>
                <a:cxn ang="0">
                  <a:pos x="1953" y="48"/>
                </a:cxn>
                <a:cxn ang="0">
                  <a:pos x="2003" y="143"/>
                </a:cxn>
                <a:cxn ang="0">
                  <a:pos x="2006" y="282"/>
                </a:cxn>
                <a:cxn ang="0">
                  <a:pos x="1954" y="381"/>
                </a:cxn>
                <a:cxn ang="0">
                  <a:pos x="1844" y="427"/>
                </a:cxn>
                <a:cxn ang="0">
                  <a:pos x="1712" y="415"/>
                </a:cxn>
                <a:cxn ang="0">
                  <a:pos x="1629" y="355"/>
                </a:cxn>
                <a:cxn ang="0">
                  <a:pos x="1593" y="250"/>
                </a:cxn>
                <a:cxn ang="0">
                  <a:pos x="1607" y="113"/>
                </a:cxn>
                <a:cxn ang="0">
                  <a:pos x="1674" y="28"/>
                </a:cxn>
                <a:cxn ang="0">
                  <a:pos x="1802" y="0"/>
                </a:cxn>
                <a:cxn ang="0">
                  <a:pos x="1740" y="87"/>
                </a:cxn>
                <a:cxn ang="0">
                  <a:pos x="1697" y="154"/>
                </a:cxn>
                <a:cxn ang="0">
                  <a:pos x="1699" y="279"/>
                </a:cxn>
                <a:cxn ang="0">
                  <a:pos x="1752" y="349"/>
                </a:cxn>
                <a:cxn ang="0">
                  <a:pos x="1851" y="349"/>
                </a:cxn>
                <a:cxn ang="0">
                  <a:pos x="1905" y="279"/>
                </a:cxn>
                <a:cxn ang="0">
                  <a:pos x="1906" y="157"/>
                </a:cxn>
                <a:cxn ang="0">
                  <a:pos x="1864" y="87"/>
                </a:cxn>
                <a:cxn ang="0">
                  <a:pos x="2155" y="116"/>
                </a:cxn>
                <a:cxn ang="0">
                  <a:pos x="2184" y="3"/>
                </a:cxn>
                <a:cxn ang="0">
                  <a:pos x="2439" y="427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auto">
            <a:xfrm>
              <a:off x="5380411" y="4675665"/>
              <a:ext cx="1217952" cy="98664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37" y="95"/>
                </a:cxn>
                <a:cxn ang="0">
                  <a:pos x="29" y="95"/>
                </a:cxn>
                <a:cxn ang="0">
                  <a:pos x="115" y="59"/>
                </a:cxn>
                <a:cxn ang="0">
                  <a:pos x="29" y="95"/>
                </a:cxn>
                <a:cxn ang="0">
                  <a:pos x="342" y="69"/>
                </a:cxn>
                <a:cxn ang="0">
                  <a:pos x="291" y="182"/>
                </a:cxn>
                <a:cxn ang="0">
                  <a:pos x="177" y="149"/>
                </a:cxn>
                <a:cxn ang="0">
                  <a:pos x="186" y="26"/>
                </a:cxn>
                <a:cxn ang="0">
                  <a:pos x="224" y="29"/>
                </a:cxn>
                <a:cxn ang="0">
                  <a:pos x="202" y="131"/>
                </a:cxn>
                <a:cxn ang="0">
                  <a:pos x="287" y="158"/>
                </a:cxn>
                <a:cxn ang="0">
                  <a:pos x="308" y="57"/>
                </a:cxn>
                <a:cxn ang="0">
                  <a:pos x="399" y="2"/>
                </a:cxn>
                <a:cxn ang="0">
                  <a:pos x="418" y="157"/>
                </a:cxn>
                <a:cxn ang="0">
                  <a:pos x="408" y="181"/>
                </a:cxn>
                <a:cxn ang="0">
                  <a:pos x="371" y="2"/>
                </a:cxn>
                <a:cxn ang="0">
                  <a:pos x="630" y="143"/>
                </a:cxn>
                <a:cxn ang="0">
                  <a:pos x="572" y="105"/>
                </a:cxn>
                <a:cxn ang="0">
                  <a:pos x="509" y="40"/>
                </a:cxn>
                <a:cxn ang="0">
                  <a:pos x="578" y="2"/>
                </a:cxn>
                <a:cxn ang="0">
                  <a:pos x="543" y="36"/>
                </a:cxn>
                <a:cxn ang="0">
                  <a:pos x="565" y="78"/>
                </a:cxn>
                <a:cxn ang="0">
                  <a:pos x="652" y="96"/>
                </a:cxn>
                <a:cxn ang="0">
                  <a:pos x="637" y="179"/>
                </a:cxn>
                <a:cxn ang="0">
                  <a:pos x="718" y="185"/>
                </a:cxn>
                <a:cxn ang="0">
                  <a:pos x="749" y="91"/>
                </a:cxn>
                <a:cxn ang="0">
                  <a:pos x="1045" y="185"/>
                </a:cxn>
                <a:cxn ang="0">
                  <a:pos x="917" y="114"/>
                </a:cxn>
                <a:cxn ang="0">
                  <a:pos x="1207" y="27"/>
                </a:cxn>
                <a:cxn ang="0">
                  <a:pos x="1173" y="81"/>
                </a:cxn>
                <a:cxn ang="0">
                  <a:pos x="1199" y="157"/>
                </a:cxn>
                <a:cxn ang="0">
                  <a:pos x="1185" y="180"/>
                </a:cxn>
                <a:cxn ang="0">
                  <a:pos x="1142" y="76"/>
                </a:cxn>
                <a:cxn ang="0">
                  <a:pos x="1211" y="3"/>
                </a:cxn>
                <a:cxn ang="0">
                  <a:pos x="1354" y="2"/>
                </a:cxn>
                <a:cxn ang="0">
                  <a:pos x="1651" y="2"/>
                </a:cxn>
                <a:cxn ang="0">
                  <a:pos x="1553" y="42"/>
                </a:cxn>
                <a:cxn ang="0">
                  <a:pos x="1544" y="123"/>
                </a:cxn>
                <a:cxn ang="0">
                  <a:pos x="1651" y="185"/>
                </a:cxn>
                <a:cxn ang="0">
                  <a:pos x="1515" y="139"/>
                </a:cxn>
                <a:cxn ang="0">
                  <a:pos x="1538" y="19"/>
                </a:cxn>
                <a:cxn ang="0">
                  <a:pos x="1717" y="185"/>
                </a:cxn>
                <a:cxn ang="0">
                  <a:pos x="1830" y="19"/>
                </a:cxn>
                <a:cxn ang="0">
                  <a:pos x="1817" y="96"/>
                </a:cxn>
                <a:cxn ang="0">
                  <a:pos x="1839" y="171"/>
                </a:cxn>
                <a:cxn ang="0">
                  <a:pos x="1810" y="173"/>
                </a:cxn>
                <a:cxn ang="0">
                  <a:pos x="1746" y="107"/>
                </a:cxn>
                <a:cxn ang="0">
                  <a:pos x="1806" y="72"/>
                </a:cxn>
                <a:cxn ang="0">
                  <a:pos x="1783" y="25"/>
                </a:cxn>
                <a:cxn ang="0">
                  <a:pos x="1925" y="183"/>
                </a:cxn>
                <a:cxn ang="0">
                  <a:pos x="1867" y="114"/>
                </a:cxn>
                <a:cxn ang="0">
                  <a:pos x="1911" y="8"/>
                </a:cxn>
                <a:cxn ang="0">
                  <a:pos x="1945" y="26"/>
                </a:cxn>
                <a:cxn ang="0">
                  <a:pos x="1897" y="71"/>
                </a:cxn>
                <a:cxn ang="0">
                  <a:pos x="1926" y="158"/>
                </a:cxn>
                <a:cxn ang="0">
                  <a:pos x="1938" y="80"/>
                </a:cxn>
                <a:cxn ang="0">
                  <a:pos x="2193" y="2"/>
                </a:cxn>
                <a:cxn ang="0">
                  <a:pos x="2117" y="185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779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z 2 zdjeci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3546000" cy="4554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1" y="4608000"/>
            <a:ext cx="7161902" cy="2250000"/>
          </a:xfrm>
          <a:solidFill>
            <a:schemeClr val="tx2"/>
          </a:solidFill>
        </p:spPr>
        <p:txBody>
          <a:bodyPr lIns="288000" anchor="ctr">
            <a:no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7" name="Symbol zastępczy obrazu 7"/>
          <p:cNvSpPr>
            <a:spLocks noGrp="1"/>
          </p:cNvSpPr>
          <p:nvPr>
            <p:ph type="pic" sz="quarter" idx="16"/>
          </p:nvPr>
        </p:nvSpPr>
        <p:spPr>
          <a:xfrm>
            <a:off x="3615902" y="-4124"/>
            <a:ext cx="3546000" cy="4554000"/>
          </a:xfrm>
        </p:spPr>
        <p:txBody>
          <a:bodyPr/>
          <a:lstStyle/>
          <a:p>
            <a:endParaRPr lang="pl-PL" dirty="0"/>
          </a:p>
        </p:txBody>
      </p:sp>
      <p:grpSp>
        <p:nvGrpSpPr>
          <p:cNvPr id="6" name="Grupa 5"/>
          <p:cNvGrpSpPr>
            <a:grpSpLocks/>
          </p:cNvGrpSpPr>
          <p:nvPr userDrawn="1"/>
        </p:nvGrpSpPr>
        <p:grpSpPr bwMode="auto">
          <a:xfrm>
            <a:off x="7377003" y="299944"/>
            <a:ext cx="1439838" cy="686835"/>
            <a:chOff x="4689475" y="3868738"/>
            <a:chExt cx="1917700" cy="914400"/>
          </a:xfrm>
        </p:grpSpPr>
        <p:sp>
          <p:nvSpPr>
            <p:cNvPr id="9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915087" y="3877548"/>
              <a:ext cx="317267" cy="318894"/>
            </a:xfrm>
            <a:custGeom>
              <a:avLst/>
              <a:gdLst/>
              <a:ahLst/>
              <a:cxnLst>
                <a:cxn ang="0">
                  <a:pos x="601" y="0"/>
                </a:cxn>
                <a:cxn ang="0">
                  <a:pos x="601" y="188"/>
                </a:cxn>
                <a:cxn ang="0">
                  <a:pos x="598" y="211"/>
                </a:cxn>
                <a:cxn ang="0">
                  <a:pos x="589" y="232"/>
                </a:cxn>
                <a:cxn ang="0">
                  <a:pos x="574" y="252"/>
                </a:cxn>
                <a:cxn ang="0">
                  <a:pos x="556" y="272"/>
                </a:cxn>
                <a:cxn ang="0">
                  <a:pos x="533" y="289"/>
                </a:cxn>
                <a:cxn ang="0">
                  <a:pos x="505" y="307"/>
                </a:cxn>
                <a:cxn ang="0">
                  <a:pos x="476" y="323"/>
                </a:cxn>
                <a:cxn ang="0">
                  <a:pos x="443" y="340"/>
                </a:cxn>
                <a:cxn ang="0">
                  <a:pos x="408" y="356"/>
                </a:cxn>
                <a:cxn ang="0">
                  <a:pos x="371" y="372"/>
                </a:cxn>
                <a:cxn ang="0">
                  <a:pos x="334" y="387"/>
                </a:cxn>
                <a:cxn ang="0">
                  <a:pos x="300" y="401"/>
                </a:cxn>
                <a:cxn ang="0">
                  <a:pos x="265" y="416"/>
                </a:cxn>
                <a:cxn ang="0">
                  <a:pos x="227" y="433"/>
                </a:cxn>
                <a:cxn ang="0">
                  <a:pos x="189" y="451"/>
                </a:cxn>
                <a:cxn ang="0">
                  <a:pos x="152" y="471"/>
                </a:cxn>
                <a:cxn ang="0">
                  <a:pos x="115" y="493"/>
                </a:cxn>
                <a:cxn ang="0">
                  <a:pos x="81" y="517"/>
                </a:cxn>
                <a:cxn ang="0">
                  <a:pos x="51" y="543"/>
                </a:cxn>
                <a:cxn ang="0">
                  <a:pos x="23" y="571"/>
                </a:cxn>
                <a:cxn ang="0">
                  <a:pos x="0" y="601"/>
                </a:cxn>
                <a:cxn ang="0">
                  <a:pos x="19" y="543"/>
                </a:cxn>
                <a:cxn ang="0">
                  <a:pos x="39" y="482"/>
                </a:cxn>
                <a:cxn ang="0">
                  <a:pos x="59" y="420"/>
                </a:cxn>
                <a:cxn ang="0">
                  <a:pos x="78" y="361"/>
                </a:cxn>
                <a:cxn ang="0">
                  <a:pos x="89" y="336"/>
                </a:cxn>
                <a:cxn ang="0">
                  <a:pos x="104" y="311"/>
                </a:cxn>
                <a:cxn ang="0">
                  <a:pos x="123" y="290"/>
                </a:cxn>
                <a:cxn ang="0">
                  <a:pos x="146" y="271"/>
                </a:cxn>
                <a:cxn ang="0">
                  <a:pos x="174" y="253"/>
                </a:cxn>
                <a:cxn ang="0">
                  <a:pos x="204" y="236"/>
                </a:cxn>
                <a:cxn ang="0">
                  <a:pos x="238" y="218"/>
                </a:cxn>
                <a:cxn ang="0">
                  <a:pos x="276" y="202"/>
                </a:cxn>
                <a:cxn ang="0">
                  <a:pos x="317" y="184"/>
                </a:cxn>
                <a:cxn ang="0">
                  <a:pos x="388" y="155"/>
                </a:cxn>
                <a:cxn ang="0">
                  <a:pos x="422" y="142"/>
                </a:cxn>
                <a:cxn ang="0">
                  <a:pos x="455" y="128"/>
                </a:cxn>
                <a:cxn ang="0">
                  <a:pos x="487" y="113"/>
                </a:cxn>
                <a:cxn ang="0">
                  <a:pos x="515" y="97"/>
                </a:cxn>
                <a:cxn ang="0">
                  <a:pos x="540" y="81"/>
                </a:cxn>
                <a:cxn ang="0">
                  <a:pos x="562" y="63"/>
                </a:cxn>
                <a:cxn ang="0">
                  <a:pos x="580" y="44"/>
                </a:cxn>
                <a:cxn ang="0">
                  <a:pos x="593" y="24"/>
                </a:cxn>
                <a:cxn ang="0">
                  <a:pos x="601" y="0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4693000" y="4111873"/>
              <a:ext cx="336656" cy="19908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0" y="21"/>
                </a:cxn>
                <a:cxn ang="0">
                  <a:pos x="63" y="18"/>
                </a:cxn>
                <a:cxn ang="0">
                  <a:pos x="95" y="14"/>
                </a:cxn>
                <a:cxn ang="0">
                  <a:pos x="126" y="11"/>
                </a:cxn>
                <a:cxn ang="0">
                  <a:pos x="156" y="8"/>
                </a:cxn>
                <a:cxn ang="0">
                  <a:pos x="182" y="6"/>
                </a:cxn>
                <a:cxn ang="0">
                  <a:pos x="204" y="3"/>
                </a:cxn>
                <a:cxn ang="0">
                  <a:pos x="221" y="1"/>
                </a:cxn>
                <a:cxn ang="0">
                  <a:pos x="234" y="0"/>
                </a:cxn>
                <a:cxn ang="0">
                  <a:pos x="257" y="0"/>
                </a:cxn>
                <a:cxn ang="0">
                  <a:pos x="279" y="6"/>
                </a:cxn>
                <a:cxn ang="0">
                  <a:pos x="298" y="16"/>
                </a:cxn>
                <a:cxn ang="0">
                  <a:pos x="316" y="30"/>
                </a:cxn>
                <a:cxn ang="0">
                  <a:pos x="333" y="49"/>
                </a:cxn>
                <a:cxn ang="0">
                  <a:pos x="350" y="69"/>
                </a:cxn>
                <a:cxn ang="0">
                  <a:pos x="366" y="94"/>
                </a:cxn>
                <a:cxn ang="0">
                  <a:pos x="382" y="119"/>
                </a:cxn>
                <a:cxn ang="0">
                  <a:pos x="397" y="146"/>
                </a:cxn>
                <a:cxn ang="0">
                  <a:pos x="414" y="175"/>
                </a:cxn>
                <a:cxn ang="0">
                  <a:pos x="431" y="206"/>
                </a:cxn>
                <a:cxn ang="0">
                  <a:pos x="450" y="235"/>
                </a:cxn>
                <a:cxn ang="0">
                  <a:pos x="470" y="264"/>
                </a:cxn>
                <a:cxn ang="0">
                  <a:pos x="492" y="290"/>
                </a:cxn>
                <a:cxn ang="0">
                  <a:pos x="515" y="314"/>
                </a:cxn>
                <a:cxn ang="0">
                  <a:pos x="541" y="335"/>
                </a:cxn>
                <a:cxn ang="0">
                  <a:pos x="570" y="353"/>
                </a:cxn>
                <a:cxn ang="0">
                  <a:pos x="600" y="367"/>
                </a:cxn>
                <a:cxn ang="0">
                  <a:pos x="635" y="377"/>
                </a:cxn>
                <a:cxn ang="0">
                  <a:pos x="331" y="377"/>
                </a:cxn>
                <a:cxn ang="0">
                  <a:pos x="303" y="375"/>
                </a:cxn>
                <a:cxn ang="0">
                  <a:pos x="276" y="368"/>
                </a:cxn>
                <a:cxn ang="0">
                  <a:pos x="254" y="358"/>
                </a:cxn>
                <a:cxn ang="0">
                  <a:pos x="234" y="345"/>
                </a:cxn>
                <a:cxn ang="0">
                  <a:pos x="216" y="329"/>
                </a:cxn>
                <a:cxn ang="0">
                  <a:pos x="199" y="310"/>
                </a:cxn>
                <a:cxn ang="0">
                  <a:pos x="184" y="289"/>
                </a:cxn>
                <a:cxn ang="0">
                  <a:pos x="171" y="265"/>
                </a:cxn>
                <a:cxn ang="0">
                  <a:pos x="157" y="240"/>
                </a:cxn>
                <a:cxn ang="0">
                  <a:pos x="130" y="185"/>
                </a:cxn>
                <a:cxn ang="0">
                  <a:pos x="118" y="157"/>
                </a:cxn>
                <a:cxn ang="0">
                  <a:pos x="105" y="131"/>
                </a:cxn>
                <a:cxn ang="0">
                  <a:pos x="93" y="106"/>
                </a:cxn>
                <a:cxn ang="0">
                  <a:pos x="80" y="84"/>
                </a:cxn>
                <a:cxn ang="0">
                  <a:pos x="65" y="64"/>
                </a:cxn>
                <a:cxn ang="0">
                  <a:pos x="51" y="47"/>
                </a:cxn>
                <a:cxn ang="0">
                  <a:pos x="35" y="35"/>
                </a:cxn>
                <a:cxn ang="0">
                  <a:pos x="18" y="28"/>
                </a:cxn>
                <a:cxn ang="0">
                  <a:pos x="0" y="24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768792" y="4207013"/>
              <a:ext cx="463561" cy="436938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877" y="290"/>
                </a:cxn>
                <a:cxn ang="0">
                  <a:pos x="874" y="318"/>
                </a:cxn>
                <a:cxn ang="0">
                  <a:pos x="866" y="343"/>
                </a:cxn>
                <a:cxn ang="0">
                  <a:pos x="852" y="367"/>
                </a:cxn>
                <a:cxn ang="0">
                  <a:pos x="834" y="389"/>
                </a:cxn>
                <a:cxn ang="0">
                  <a:pos x="812" y="410"/>
                </a:cxn>
                <a:cxn ang="0">
                  <a:pos x="786" y="430"/>
                </a:cxn>
                <a:cxn ang="0">
                  <a:pos x="756" y="447"/>
                </a:cxn>
                <a:cxn ang="0">
                  <a:pos x="724" y="465"/>
                </a:cxn>
                <a:cxn ang="0">
                  <a:pos x="690" y="482"/>
                </a:cxn>
                <a:cxn ang="0">
                  <a:pos x="654" y="497"/>
                </a:cxn>
                <a:cxn ang="0">
                  <a:pos x="615" y="512"/>
                </a:cxn>
                <a:cxn ang="0">
                  <a:pos x="539" y="541"/>
                </a:cxn>
                <a:cxn ang="0">
                  <a:pos x="499" y="555"/>
                </a:cxn>
                <a:cxn ang="0">
                  <a:pos x="456" y="570"/>
                </a:cxn>
                <a:cxn ang="0">
                  <a:pos x="412" y="585"/>
                </a:cxn>
                <a:cxn ang="0">
                  <a:pos x="368" y="601"/>
                </a:cxn>
                <a:cxn ang="0">
                  <a:pos x="324" y="617"/>
                </a:cxn>
                <a:cxn ang="0">
                  <a:pos x="237" y="652"/>
                </a:cxn>
                <a:cxn ang="0">
                  <a:pos x="195" y="672"/>
                </a:cxn>
                <a:cxn ang="0">
                  <a:pos x="155" y="692"/>
                </a:cxn>
                <a:cxn ang="0">
                  <a:pos x="118" y="714"/>
                </a:cxn>
                <a:cxn ang="0">
                  <a:pos x="83" y="740"/>
                </a:cxn>
                <a:cxn ang="0">
                  <a:pos x="52" y="766"/>
                </a:cxn>
                <a:cxn ang="0">
                  <a:pos x="24" y="795"/>
                </a:cxn>
                <a:cxn ang="0">
                  <a:pos x="0" y="826"/>
                </a:cxn>
                <a:cxn ang="0">
                  <a:pos x="64" y="634"/>
                </a:cxn>
                <a:cxn ang="0">
                  <a:pos x="126" y="441"/>
                </a:cxn>
                <a:cxn ang="0">
                  <a:pos x="138" y="409"/>
                </a:cxn>
                <a:cxn ang="0">
                  <a:pos x="155" y="379"/>
                </a:cxn>
                <a:cxn ang="0">
                  <a:pos x="176" y="354"/>
                </a:cxn>
                <a:cxn ang="0">
                  <a:pos x="200" y="331"/>
                </a:cxn>
                <a:cxn ang="0">
                  <a:pos x="229" y="311"/>
                </a:cxn>
                <a:cxn ang="0">
                  <a:pos x="260" y="293"/>
                </a:cxn>
                <a:cxn ang="0">
                  <a:pos x="294" y="277"/>
                </a:cxn>
                <a:cxn ang="0">
                  <a:pos x="330" y="262"/>
                </a:cxn>
                <a:cxn ang="0">
                  <a:pos x="369" y="249"/>
                </a:cxn>
                <a:cxn ang="0">
                  <a:pos x="410" y="235"/>
                </a:cxn>
                <a:cxn ang="0">
                  <a:pos x="453" y="222"/>
                </a:cxn>
                <a:cxn ang="0">
                  <a:pos x="497" y="210"/>
                </a:cxn>
                <a:cxn ang="0">
                  <a:pos x="542" y="197"/>
                </a:cxn>
                <a:cxn ang="0">
                  <a:pos x="593" y="182"/>
                </a:cxn>
                <a:cxn ang="0">
                  <a:pos x="642" y="167"/>
                </a:cxn>
                <a:cxn ang="0">
                  <a:pos x="686" y="153"/>
                </a:cxn>
                <a:cxn ang="0">
                  <a:pos x="725" y="139"/>
                </a:cxn>
                <a:cxn ang="0">
                  <a:pos x="759" y="124"/>
                </a:cxn>
                <a:cxn ang="0">
                  <a:pos x="790" y="109"/>
                </a:cxn>
                <a:cxn ang="0">
                  <a:pos x="816" y="92"/>
                </a:cxn>
                <a:cxn ang="0">
                  <a:pos x="838" y="73"/>
                </a:cxn>
                <a:cxn ang="0">
                  <a:pos x="856" y="51"/>
                </a:cxn>
                <a:cxn ang="0">
                  <a:pos x="868" y="28"/>
                </a:cxn>
                <a:cxn ang="0">
                  <a:pos x="877" y="0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110735" y="4062541"/>
              <a:ext cx="488237" cy="24842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3" y="30"/>
                </a:cxn>
                <a:cxn ang="0">
                  <a:pos x="68" y="26"/>
                </a:cxn>
                <a:cxn ang="0">
                  <a:pos x="103" y="22"/>
                </a:cxn>
                <a:cxn ang="0">
                  <a:pos x="140" y="19"/>
                </a:cxn>
                <a:cxn ang="0">
                  <a:pos x="174" y="15"/>
                </a:cxn>
                <a:cxn ang="0">
                  <a:pos x="208" y="11"/>
                </a:cxn>
                <a:cxn ang="0">
                  <a:pos x="238" y="9"/>
                </a:cxn>
                <a:cxn ang="0">
                  <a:pos x="265" y="5"/>
                </a:cxn>
                <a:cxn ang="0">
                  <a:pos x="288" y="3"/>
                </a:cxn>
                <a:cxn ang="0">
                  <a:pos x="305" y="1"/>
                </a:cxn>
                <a:cxn ang="0">
                  <a:pos x="318" y="0"/>
                </a:cxn>
                <a:cxn ang="0">
                  <a:pos x="348" y="0"/>
                </a:cxn>
                <a:cxn ang="0">
                  <a:pos x="378" y="5"/>
                </a:cxn>
                <a:cxn ang="0">
                  <a:pos x="408" y="17"/>
                </a:cxn>
                <a:cxn ang="0">
                  <a:pos x="435" y="34"/>
                </a:cxn>
                <a:cxn ang="0">
                  <a:pos x="463" y="56"/>
                </a:cxn>
                <a:cxn ang="0">
                  <a:pos x="490" y="81"/>
                </a:cxn>
                <a:cxn ang="0">
                  <a:pos x="516" y="111"/>
                </a:cxn>
                <a:cxn ang="0">
                  <a:pos x="540" y="143"/>
                </a:cxn>
                <a:cxn ang="0">
                  <a:pos x="566" y="178"/>
                </a:cxn>
                <a:cxn ang="0">
                  <a:pos x="589" y="215"/>
                </a:cxn>
                <a:cxn ang="0">
                  <a:pos x="613" y="253"/>
                </a:cxn>
                <a:cxn ang="0">
                  <a:pos x="638" y="289"/>
                </a:cxn>
                <a:cxn ang="0">
                  <a:pos x="667" y="324"/>
                </a:cxn>
                <a:cxn ang="0">
                  <a:pos x="696" y="356"/>
                </a:cxn>
                <a:cxn ang="0">
                  <a:pos x="728" y="384"/>
                </a:cxn>
                <a:cxn ang="0">
                  <a:pos x="762" y="411"/>
                </a:cxn>
                <a:cxn ang="0">
                  <a:pos x="800" y="433"/>
                </a:cxn>
                <a:cxn ang="0">
                  <a:pos x="838" y="450"/>
                </a:cxn>
                <a:cxn ang="0">
                  <a:pos x="879" y="462"/>
                </a:cxn>
                <a:cxn ang="0">
                  <a:pos x="923" y="469"/>
                </a:cxn>
                <a:cxn ang="0">
                  <a:pos x="452" y="469"/>
                </a:cxn>
                <a:cxn ang="0">
                  <a:pos x="420" y="466"/>
                </a:cxn>
                <a:cxn ang="0">
                  <a:pos x="392" y="460"/>
                </a:cxn>
                <a:cxn ang="0">
                  <a:pos x="368" y="450"/>
                </a:cxn>
                <a:cxn ang="0">
                  <a:pos x="347" y="437"/>
                </a:cxn>
                <a:cxn ang="0">
                  <a:pos x="329" y="421"/>
                </a:cxn>
                <a:cxn ang="0">
                  <a:pos x="313" y="403"/>
                </a:cxn>
                <a:cxn ang="0">
                  <a:pos x="299" y="383"/>
                </a:cxn>
                <a:cxn ang="0">
                  <a:pos x="286" y="361"/>
                </a:cxn>
                <a:cxn ang="0">
                  <a:pos x="275" y="338"/>
                </a:cxn>
                <a:cxn ang="0">
                  <a:pos x="253" y="290"/>
                </a:cxn>
                <a:cxn ang="0">
                  <a:pos x="231" y="239"/>
                </a:cxn>
                <a:cxn ang="0">
                  <a:pos x="213" y="204"/>
                </a:cxn>
                <a:cxn ang="0">
                  <a:pos x="193" y="171"/>
                </a:cxn>
                <a:cxn ang="0">
                  <a:pos x="173" y="141"/>
                </a:cxn>
                <a:cxn ang="0">
                  <a:pos x="148" y="112"/>
                </a:cxn>
                <a:cxn ang="0">
                  <a:pos x="123" y="88"/>
                </a:cxn>
                <a:cxn ang="0">
                  <a:pos x="96" y="67"/>
                </a:cxn>
                <a:cxn ang="0">
                  <a:pos x="66" y="50"/>
                </a:cxn>
                <a:cxn ang="0">
                  <a:pos x="34" y="39"/>
                </a:cxn>
                <a:cxn ang="0">
                  <a:pos x="0" y="33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auto">
            <a:xfrm>
              <a:off x="5308145" y="4392008"/>
              <a:ext cx="1290217" cy="227278"/>
            </a:xfrm>
            <a:custGeom>
              <a:avLst/>
              <a:gdLst/>
              <a:ahLst/>
              <a:cxnLst>
                <a:cxn ang="0">
                  <a:pos x="365" y="3"/>
                </a:cxn>
                <a:cxn ang="0">
                  <a:pos x="135" y="427"/>
                </a:cxn>
                <a:cxn ang="0">
                  <a:pos x="556" y="3"/>
                </a:cxn>
                <a:cxn ang="0">
                  <a:pos x="424" y="328"/>
                </a:cxn>
                <a:cxn ang="0">
                  <a:pos x="443" y="254"/>
                </a:cxn>
                <a:cxn ang="0">
                  <a:pos x="824" y="257"/>
                </a:cxn>
                <a:cxn ang="0">
                  <a:pos x="836" y="319"/>
                </a:cxn>
                <a:cxn ang="0">
                  <a:pos x="899" y="358"/>
                </a:cxn>
                <a:cxn ang="0">
                  <a:pos x="974" y="349"/>
                </a:cxn>
                <a:cxn ang="0">
                  <a:pos x="1009" y="310"/>
                </a:cxn>
                <a:cxn ang="0">
                  <a:pos x="1014" y="3"/>
                </a:cxn>
                <a:cxn ang="0">
                  <a:pos x="1100" y="311"/>
                </a:cxn>
                <a:cxn ang="0">
                  <a:pos x="1062" y="386"/>
                </a:cxn>
                <a:cxn ang="0">
                  <a:pos x="955" y="428"/>
                </a:cxn>
                <a:cxn ang="0">
                  <a:pos x="820" y="415"/>
                </a:cxn>
                <a:cxn ang="0">
                  <a:pos x="751" y="355"/>
                </a:cxn>
                <a:cxn ang="0">
                  <a:pos x="734" y="259"/>
                </a:cxn>
                <a:cxn ang="0">
                  <a:pos x="1258" y="427"/>
                </a:cxn>
                <a:cxn ang="0">
                  <a:pos x="1408" y="4"/>
                </a:cxn>
                <a:cxn ang="0">
                  <a:pos x="1499" y="25"/>
                </a:cxn>
                <a:cxn ang="0">
                  <a:pos x="1544" y="83"/>
                </a:cxn>
                <a:cxn ang="0">
                  <a:pos x="1542" y="174"/>
                </a:cxn>
                <a:cxn ang="0">
                  <a:pos x="1488" y="236"/>
                </a:cxn>
                <a:cxn ang="0">
                  <a:pos x="1518" y="276"/>
                </a:cxn>
                <a:cxn ang="0">
                  <a:pos x="1543" y="333"/>
                </a:cxn>
                <a:cxn ang="0">
                  <a:pos x="1551" y="412"/>
                </a:cxn>
                <a:cxn ang="0">
                  <a:pos x="1448" y="394"/>
                </a:cxn>
                <a:cxn ang="0">
                  <a:pos x="1432" y="310"/>
                </a:cxn>
                <a:cxn ang="0">
                  <a:pos x="1383" y="271"/>
                </a:cxn>
                <a:cxn ang="0">
                  <a:pos x="1258" y="190"/>
                </a:cxn>
                <a:cxn ang="0">
                  <a:pos x="1429" y="181"/>
                </a:cxn>
                <a:cxn ang="0">
                  <a:pos x="1450" y="132"/>
                </a:cxn>
                <a:cxn ang="0">
                  <a:pos x="1420" y="82"/>
                </a:cxn>
                <a:cxn ang="0">
                  <a:pos x="1258" y="78"/>
                </a:cxn>
                <a:cxn ang="0">
                  <a:pos x="1862" y="5"/>
                </a:cxn>
                <a:cxn ang="0">
                  <a:pos x="1953" y="48"/>
                </a:cxn>
                <a:cxn ang="0">
                  <a:pos x="2003" y="143"/>
                </a:cxn>
                <a:cxn ang="0">
                  <a:pos x="2006" y="282"/>
                </a:cxn>
                <a:cxn ang="0">
                  <a:pos x="1954" y="381"/>
                </a:cxn>
                <a:cxn ang="0">
                  <a:pos x="1844" y="427"/>
                </a:cxn>
                <a:cxn ang="0">
                  <a:pos x="1712" y="415"/>
                </a:cxn>
                <a:cxn ang="0">
                  <a:pos x="1629" y="355"/>
                </a:cxn>
                <a:cxn ang="0">
                  <a:pos x="1593" y="250"/>
                </a:cxn>
                <a:cxn ang="0">
                  <a:pos x="1607" y="113"/>
                </a:cxn>
                <a:cxn ang="0">
                  <a:pos x="1674" y="28"/>
                </a:cxn>
                <a:cxn ang="0">
                  <a:pos x="1802" y="0"/>
                </a:cxn>
                <a:cxn ang="0">
                  <a:pos x="1740" y="87"/>
                </a:cxn>
                <a:cxn ang="0">
                  <a:pos x="1697" y="154"/>
                </a:cxn>
                <a:cxn ang="0">
                  <a:pos x="1699" y="279"/>
                </a:cxn>
                <a:cxn ang="0">
                  <a:pos x="1752" y="349"/>
                </a:cxn>
                <a:cxn ang="0">
                  <a:pos x="1851" y="349"/>
                </a:cxn>
                <a:cxn ang="0">
                  <a:pos x="1905" y="279"/>
                </a:cxn>
                <a:cxn ang="0">
                  <a:pos x="1906" y="157"/>
                </a:cxn>
                <a:cxn ang="0">
                  <a:pos x="1864" y="87"/>
                </a:cxn>
                <a:cxn ang="0">
                  <a:pos x="2155" y="116"/>
                </a:cxn>
                <a:cxn ang="0">
                  <a:pos x="2184" y="3"/>
                </a:cxn>
                <a:cxn ang="0">
                  <a:pos x="2439" y="427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auto">
            <a:xfrm>
              <a:off x="5380411" y="4675665"/>
              <a:ext cx="1217952" cy="98664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37" y="95"/>
                </a:cxn>
                <a:cxn ang="0">
                  <a:pos x="29" y="95"/>
                </a:cxn>
                <a:cxn ang="0">
                  <a:pos x="115" y="59"/>
                </a:cxn>
                <a:cxn ang="0">
                  <a:pos x="29" y="95"/>
                </a:cxn>
                <a:cxn ang="0">
                  <a:pos x="342" y="69"/>
                </a:cxn>
                <a:cxn ang="0">
                  <a:pos x="291" y="182"/>
                </a:cxn>
                <a:cxn ang="0">
                  <a:pos x="177" y="149"/>
                </a:cxn>
                <a:cxn ang="0">
                  <a:pos x="186" y="26"/>
                </a:cxn>
                <a:cxn ang="0">
                  <a:pos x="224" y="29"/>
                </a:cxn>
                <a:cxn ang="0">
                  <a:pos x="202" y="131"/>
                </a:cxn>
                <a:cxn ang="0">
                  <a:pos x="287" y="158"/>
                </a:cxn>
                <a:cxn ang="0">
                  <a:pos x="308" y="57"/>
                </a:cxn>
                <a:cxn ang="0">
                  <a:pos x="399" y="2"/>
                </a:cxn>
                <a:cxn ang="0">
                  <a:pos x="418" y="157"/>
                </a:cxn>
                <a:cxn ang="0">
                  <a:pos x="408" y="181"/>
                </a:cxn>
                <a:cxn ang="0">
                  <a:pos x="371" y="2"/>
                </a:cxn>
                <a:cxn ang="0">
                  <a:pos x="630" y="143"/>
                </a:cxn>
                <a:cxn ang="0">
                  <a:pos x="572" y="105"/>
                </a:cxn>
                <a:cxn ang="0">
                  <a:pos x="509" y="40"/>
                </a:cxn>
                <a:cxn ang="0">
                  <a:pos x="578" y="2"/>
                </a:cxn>
                <a:cxn ang="0">
                  <a:pos x="543" y="36"/>
                </a:cxn>
                <a:cxn ang="0">
                  <a:pos x="565" y="78"/>
                </a:cxn>
                <a:cxn ang="0">
                  <a:pos x="652" y="96"/>
                </a:cxn>
                <a:cxn ang="0">
                  <a:pos x="637" y="179"/>
                </a:cxn>
                <a:cxn ang="0">
                  <a:pos x="718" y="185"/>
                </a:cxn>
                <a:cxn ang="0">
                  <a:pos x="749" y="91"/>
                </a:cxn>
                <a:cxn ang="0">
                  <a:pos x="1045" y="185"/>
                </a:cxn>
                <a:cxn ang="0">
                  <a:pos x="917" y="114"/>
                </a:cxn>
                <a:cxn ang="0">
                  <a:pos x="1207" y="27"/>
                </a:cxn>
                <a:cxn ang="0">
                  <a:pos x="1173" y="81"/>
                </a:cxn>
                <a:cxn ang="0">
                  <a:pos x="1199" y="157"/>
                </a:cxn>
                <a:cxn ang="0">
                  <a:pos x="1185" y="180"/>
                </a:cxn>
                <a:cxn ang="0">
                  <a:pos x="1142" y="76"/>
                </a:cxn>
                <a:cxn ang="0">
                  <a:pos x="1211" y="3"/>
                </a:cxn>
                <a:cxn ang="0">
                  <a:pos x="1354" y="2"/>
                </a:cxn>
                <a:cxn ang="0">
                  <a:pos x="1651" y="2"/>
                </a:cxn>
                <a:cxn ang="0">
                  <a:pos x="1553" y="42"/>
                </a:cxn>
                <a:cxn ang="0">
                  <a:pos x="1544" y="123"/>
                </a:cxn>
                <a:cxn ang="0">
                  <a:pos x="1651" y="185"/>
                </a:cxn>
                <a:cxn ang="0">
                  <a:pos x="1515" y="139"/>
                </a:cxn>
                <a:cxn ang="0">
                  <a:pos x="1538" y="19"/>
                </a:cxn>
                <a:cxn ang="0">
                  <a:pos x="1717" y="185"/>
                </a:cxn>
                <a:cxn ang="0">
                  <a:pos x="1830" y="19"/>
                </a:cxn>
                <a:cxn ang="0">
                  <a:pos x="1817" y="96"/>
                </a:cxn>
                <a:cxn ang="0">
                  <a:pos x="1839" y="171"/>
                </a:cxn>
                <a:cxn ang="0">
                  <a:pos x="1810" y="173"/>
                </a:cxn>
                <a:cxn ang="0">
                  <a:pos x="1746" y="107"/>
                </a:cxn>
                <a:cxn ang="0">
                  <a:pos x="1806" y="72"/>
                </a:cxn>
                <a:cxn ang="0">
                  <a:pos x="1783" y="25"/>
                </a:cxn>
                <a:cxn ang="0">
                  <a:pos x="1925" y="183"/>
                </a:cxn>
                <a:cxn ang="0">
                  <a:pos x="1867" y="114"/>
                </a:cxn>
                <a:cxn ang="0">
                  <a:pos x="1911" y="8"/>
                </a:cxn>
                <a:cxn ang="0">
                  <a:pos x="1945" y="26"/>
                </a:cxn>
                <a:cxn ang="0">
                  <a:pos x="1897" y="71"/>
                </a:cxn>
                <a:cxn ang="0">
                  <a:pos x="1926" y="158"/>
                </a:cxn>
                <a:cxn ang="0">
                  <a:pos x="1938" y="80"/>
                </a:cxn>
                <a:cxn ang="0">
                  <a:pos x="2193" y="2"/>
                </a:cxn>
                <a:cxn ang="0">
                  <a:pos x="2117" y="185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5595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z 4 zdjeci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546000" cy="2250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1" y="4608000"/>
            <a:ext cx="7161902" cy="2250000"/>
          </a:xfrm>
          <a:solidFill>
            <a:schemeClr val="tx2"/>
          </a:solidFill>
        </p:spPr>
        <p:txBody>
          <a:bodyPr lIns="288000" anchor="ctr">
            <a:no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6" name="Symbol zastępczy obrazu 7"/>
          <p:cNvSpPr>
            <a:spLocks noGrp="1"/>
          </p:cNvSpPr>
          <p:nvPr>
            <p:ph type="pic" sz="quarter" idx="15"/>
          </p:nvPr>
        </p:nvSpPr>
        <p:spPr>
          <a:xfrm>
            <a:off x="0" y="2312246"/>
            <a:ext cx="3546000" cy="2250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obrazu 7"/>
          <p:cNvSpPr>
            <a:spLocks noGrp="1"/>
          </p:cNvSpPr>
          <p:nvPr>
            <p:ph type="pic" sz="quarter" idx="16"/>
          </p:nvPr>
        </p:nvSpPr>
        <p:spPr>
          <a:xfrm>
            <a:off x="3615902" y="-4123"/>
            <a:ext cx="3546000" cy="2250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obrazu 7"/>
          <p:cNvSpPr>
            <a:spLocks noGrp="1"/>
          </p:cNvSpPr>
          <p:nvPr>
            <p:ph type="pic" sz="quarter" idx="17"/>
          </p:nvPr>
        </p:nvSpPr>
        <p:spPr>
          <a:xfrm>
            <a:off x="3615902" y="2312246"/>
            <a:ext cx="3546000" cy="2250000"/>
          </a:xfrm>
        </p:spPr>
        <p:txBody>
          <a:bodyPr/>
          <a:lstStyle/>
          <a:p>
            <a:endParaRPr lang="pl-PL" dirty="0"/>
          </a:p>
        </p:txBody>
      </p:sp>
      <p:grpSp>
        <p:nvGrpSpPr>
          <p:cNvPr id="11" name="Grupa 10"/>
          <p:cNvGrpSpPr>
            <a:grpSpLocks/>
          </p:cNvGrpSpPr>
          <p:nvPr userDrawn="1"/>
        </p:nvGrpSpPr>
        <p:grpSpPr bwMode="auto">
          <a:xfrm>
            <a:off x="7377003" y="299944"/>
            <a:ext cx="1439838" cy="686835"/>
            <a:chOff x="4689475" y="3868738"/>
            <a:chExt cx="1917700" cy="914400"/>
          </a:xfrm>
        </p:grpSpPr>
        <p:sp>
          <p:nvSpPr>
            <p:cNvPr id="12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4915087" y="3877548"/>
              <a:ext cx="317267" cy="318894"/>
            </a:xfrm>
            <a:custGeom>
              <a:avLst/>
              <a:gdLst/>
              <a:ahLst/>
              <a:cxnLst>
                <a:cxn ang="0">
                  <a:pos x="601" y="0"/>
                </a:cxn>
                <a:cxn ang="0">
                  <a:pos x="601" y="188"/>
                </a:cxn>
                <a:cxn ang="0">
                  <a:pos x="598" y="211"/>
                </a:cxn>
                <a:cxn ang="0">
                  <a:pos x="589" y="232"/>
                </a:cxn>
                <a:cxn ang="0">
                  <a:pos x="574" y="252"/>
                </a:cxn>
                <a:cxn ang="0">
                  <a:pos x="556" y="272"/>
                </a:cxn>
                <a:cxn ang="0">
                  <a:pos x="533" y="289"/>
                </a:cxn>
                <a:cxn ang="0">
                  <a:pos x="505" y="307"/>
                </a:cxn>
                <a:cxn ang="0">
                  <a:pos x="476" y="323"/>
                </a:cxn>
                <a:cxn ang="0">
                  <a:pos x="443" y="340"/>
                </a:cxn>
                <a:cxn ang="0">
                  <a:pos x="408" y="356"/>
                </a:cxn>
                <a:cxn ang="0">
                  <a:pos x="371" y="372"/>
                </a:cxn>
                <a:cxn ang="0">
                  <a:pos x="334" y="387"/>
                </a:cxn>
                <a:cxn ang="0">
                  <a:pos x="300" y="401"/>
                </a:cxn>
                <a:cxn ang="0">
                  <a:pos x="265" y="416"/>
                </a:cxn>
                <a:cxn ang="0">
                  <a:pos x="227" y="433"/>
                </a:cxn>
                <a:cxn ang="0">
                  <a:pos x="189" y="451"/>
                </a:cxn>
                <a:cxn ang="0">
                  <a:pos x="152" y="471"/>
                </a:cxn>
                <a:cxn ang="0">
                  <a:pos x="115" y="493"/>
                </a:cxn>
                <a:cxn ang="0">
                  <a:pos x="81" y="517"/>
                </a:cxn>
                <a:cxn ang="0">
                  <a:pos x="51" y="543"/>
                </a:cxn>
                <a:cxn ang="0">
                  <a:pos x="23" y="571"/>
                </a:cxn>
                <a:cxn ang="0">
                  <a:pos x="0" y="601"/>
                </a:cxn>
                <a:cxn ang="0">
                  <a:pos x="19" y="543"/>
                </a:cxn>
                <a:cxn ang="0">
                  <a:pos x="39" y="482"/>
                </a:cxn>
                <a:cxn ang="0">
                  <a:pos x="59" y="420"/>
                </a:cxn>
                <a:cxn ang="0">
                  <a:pos x="78" y="361"/>
                </a:cxn>
                <a:cxn ang="0">
                  <a:pos x="89" y="336"/>
                </a:cxn>
                <a:cxn ang="0">
                  <a:pos x="104" y="311"/>
                </a:cxn>
                <a:cxn ang="0">
                  <a:pos x="123" y="290"/>
                </a:cxn>
                <a:cxn ang="0">
                  <a:pos x="146" y="271"/>
                </a:cxn>
                <a:cxn ang="0">
                  <a:pos x="174" y="253"/>
                </a:cxn>
                <a:cxn ang="0">
                  <a:pos x="204" y="236"/>
                </a:cxn>
                <a:cxn ang="0">
                  <a:pos x="238" y="218"/>
                </a:cxn>
                <a:cxn ang="0">
                  <a:pos x="276" y="202"/>
                </a:cxn>
                <a:cxn ang="0">
                  <a:pos x="317" y="184"/>
                </a:cxn>
                <a:cxn ang="0">
                  <a:pos x="388" y="155"/>
                </a:cxn>
                <a:cxn ang="0">
                  <a:pos x="422" y="142"/>
                </a:cxn>
                <a:cxn ang="0">
                  <a:pos x="455" y="128"/>
                </a:cxn>
                <a:cxn ang="0">
                  <a:pos x="487" y="113"/>
                </a:cxn>
                <a:cxn ang="0">
                  <a:pos x="515" y="97"/>
                </a:cxn>
                <a:cxn ang="0">
                  <a:pos x="540" y="81"/>
                </a:cxn>
                <a:cxn ang="0">
                  <a:pos x="562" y="63"/>
                </a:cxn>
                <a:cxn ang="0">
                  <a:pos x="580" y="44"/>
                </a:cxn>
                <a:cxn ang="0">
                  <a:pos x="593" y="24"/>
                </a:cxn>
                <a:cxn ang="0">
                  <a:pos x="601" y="0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4693000" y="4111873"/>
              <a:ext cx="336656" cy="19908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0" y="21"/>
                </a:cxn>
                <a:cxn ang="0">
                  <a:pos x="63" y="18"/>
                </a:cxn>
                <a:cxn ang="0">
                  <a:pos x="95" y="14"/>
                </a:cxn>
                <a:cxn ang="0">
                  <a:pos x="126" y="11"/>
                </a:cxn>
                <a:cxn ang="0">
                  <a:pos x="156" y="8"/>
                </a:cxn>
                <a:cxn ang="0">
                  <a:pos x="182" y="6"/>
                </a:cxn>
                <a:cxn ang="0">
                  <a:pos x="204" y="3"/>
                </a:cxn>
                <a:cxn ang="0">
                  <a:pos x="221" y="1"/>
                </a:cxn>
                <a:cxn ang="0">
                  <a:pos x="234" y="0"/>
                </a:cxn>
                <a:cxn ang="0">
                  <a:pos x="257" y="0"/>
                </a:cxn>
                <a:cxn ang="0">
                  <a:pos x="279" y="6"/>
                </a:cxn>
                <a:cxn ang="0">
                  <a:pos x="298" y="16"/>
                </a:cxn>
                <a:cxn ang="0">
                  <a:pos x="316" y="30"/>
                </a:cxn>
                <a:cxn ang="0">
                  <a:pos x="333" y="49"/>
                </a:cxn>
                <a:cxn ang="0">
                  <a:pos x="350" y="69"/>
                </a:cxn>
                <a:cxn ang="0">
                  <a:pos x="366" y="94"/>
                </a:cxn>
                <a:cxn ang="0">
                  <a:pos x="382" y="119"/>
                </a:cxn>
                <a:cxn ang="0">
                  <a:pos x="397" y="146"/>
                </a:cxn>
                <a:cxn ang="0">
                  <a:pos x="414" y="175"/>
                </a:cxn>
                <a:cxn ang="0">
                  <a:pos x="431" y="206"/>
                </a:cxn>
                <a:cxn ang="0">
                  <a:pos x="450" y="235"/>
                </a:cxn>
                <a:cxn ang="0">
                  <a:pos x="470" y="264"/>
                </a:cxn>
                <a:cxn ang="0">
                  <a:pos x="492" y="290"/>
                </a:cxn>
                <a:cxn ang="0">
                  <a:pos x="515" y="314"/>
                </a:cxn>
                <a:cxn ang="0">
                  <a:pos x="541" y="335"/>
                </a:cxn>
                <a:cxn ang="0">
                  <a:pos x="570" y="353"/>
                </a:cxn>
                <a:cxn ang="0">
                  <a:pos x="600" y="367"/>
                </a:cxn>
                <a:cxn ang="0">
                  <a:pos x="635" y="377"/>
                </a:cxn>
                <a:cxn ang="0">
                  <a:pos x="331" y="377"/>
                </a:cxn>
                <a:cxn ang="0">
                  <a:pos x="303" y="375"/>
                </a:cxn>
                <a:cxn ang="0">
                  <a:pos x="276" y="368"/>
                </a:cxn>
                <a:cxn ang="0">
                  <a:pos x="254" y="358"/>
                </a:cxn>
                <a:cxn ang="0">
                  <a:pos x="234" y="345"/>
                </a:cxn>
                <a:cxn ang="0">
                  <a:pos x="216" y="329"/>
                </a:cxn>
                <a:cxn ang="0">
                  <a:pos x="199" y="310"/>
                </a:cxn>
                <a:cxn ang="0">
                  <a:pos x="184" y="289"/>
                </a:cxn>
                <a:cxn ang="0">
                  <a:pos x="171" y="265"/>
                </a:cxn>
                <a:cxn ang="0">
                  <a:pos x="157" y="240"/>
                </a:cxn>
                <a:cxn ang="0">
                  <a:pos x="130" y="185"/>
                </a:cxn>
                <a:cxn ang="0">
                  <a:pos x="118" y="157"/>
                </a:cxn>
                <a:cxn ang="0">
                  <a:pos x="105" y="131"/>
                </a:cxn>
                <a:cxn ang="0">
                  <a:pos x="93" y="106"/>
                </a:cxn>
                <a:cxn ang="0">
                  <a:pos x="80" y="84"/>
                </a:cxn>
                <a:cxn ang="0">
                  <a:pos x="65" y="64"/>
                </a:cxn>
                <a:cxn ang="0">
                  <a:pos x="51" y="47"/>
                </a:cxn>
                <a:cxn ang="0">
                  <a:pos x="35" y="35"/>
                </a:cxn>
                <a:cxn ang="0">
                  <a:pos x="18" y="28"/>
                </a:cxn>
                <a:cxn ang="0">
                  <a:pos x="0" y="24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4768792" y="4207013"/>
              <a:ext cx="463561" cy="436938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877" y="290"/>
                </a:cxn>
                <a:cxn ang="0">
                  <a:pos x="874" y="318"/>
                </a:cxn>
                <a:cxn ang="0">
                  <a:pos x="866" y="343"/>
                </a:cxn>
                <a:cxn ang="0">
                  <a:pos x="852" y="367"/>
                </a:cxn>
                <a:cxn ang="0">
                  <a:pos x="834" y="389"/>
                </a:cxn>
                <a:cxn ang="0">
                  <a:pos x="812" y="410"/>
                </a:cxn>
                <a:cxn ang="0">
                  <a:pos x="786" y="430"/>
                </a:cxn>
                <a:cxn ang="0">
                  <a:pos x="756" y="447"/>
                </a:cxn>
                <a:cxn ang="0">
                  <a:pos x="724" y="465"/>
                </a:cxn>
                <a:cxn ang="0">
                  <a:pos x="690" y="482"/>
                </a:cxn>
                <a:cxn ang="0">
                  <a:pos x="654" y="497"/>
                </a:cxn>
                <a:cxn ang="0">
                  <a:pos x="615" y="512"/>
                </a:cxn>
                <a:cxn ang="0">
                  <a:pos x="539" y="541"/>
                </a:cxn>
                <a:cxn ang="0">
                  <a:pos x="499" y="555"/>
                </a:cxn>
                <a:cxn ang="0">
                  <a:pos x="456" y="570"/>
                </a:cxn>
                <a:cxn ang="0">
                  <a:pos x="412" y="585"/>
                </a:cxn>
                <a:cxn ang="0">
                  <a:pos x="368" y="601"/>
                </a:cxn>
                <a:cxn ang="0">
                  <a:pos x="324" y="617"/>
                </a:cxn>
                <a:cxn ang="0">
                  <a:pos x="237" y="652"/>
                </a:cxn>
                <a:cxn ang="0">
                  <a:pos x="195" y="672"/>
                </a:cxn>
                <a:cxn ang="0">
                  <a:pos x="155" y="692"/>
                </a:cxn>
                <a:cxn ang="0">
                  <a:pos x="118" y="714"/>
                </a:cxn>
                <a:cxn ang="0">
                  <a:pos x="83" y="740"/>
                </a:cxn>
                <a:cxn ang="0">
                  <a:pos x="52" y="766"/>
                </a:cxn>
                <a:cxn ang="0">
                  <a:pos x="24" y="795"/>
                </a:cxn>
                <a:cxn ang="0">
                  <a:pos x="0" y="826"/>
                </a:cxn>
                <a:cxn ang="0">
                  <a:pos x="64" y="634"/>
                </a:cxn>
                <a:cxn ang="0">
                  <a:pos x="126" y="441"/>
                </a:cxn>
                <a:cxn ang="0">
                  <a:pos x="138" y="409"/>
                </a:cxn>
                <a:cxn ang="0">
                  <a:pos x="155" y="379"/>
                </a:cxn>
                <a:cxn ang="0">
                  <a:pos x="176" y="354"/>
                </a:cxn>
                <a:cxn ang="0">
                  <a:pos x="200" y="331"/>
                </a:cxn>
                <a:cxn ang="0">
                  <a:pos x="229" y="311"/>
                </a:cxn>
                <a:cxn ang="0">
                  <a:pos x="260" y="293"/>
                </a:cxn>
                <a:cxn ang="0">
                  <a:pos x="294" y="277"/>
                </a:cxn>
                <a:cxn ang="0">
                  <a:pos x="330" y="262"/>
                </a:cxn>
                <a:cxn ang="0">
                  <a:pos x="369" y="249"/>
                </a:cxn>
                <a:cxn ang="0">
                  <a:pos x="410" y="235"/>
                </a:cxn>
                <a:cxn ang="0">
                  <a:pos x="453" y="222"/>
                </a:cxn>
                <a:cxn ang="0">
                  <a:pos x="497" y="210"/>
                </a:cxn>
                <a:cxn ang="0">
                  <a:pos x="542" y="197"/>
                </a:cxn>
                <a:cxn ang="0">
                  <a:pos x="593" y="182"/>
                </a:cxn>
                <a:cxn ang="0">
                  <a:pos x="642" y="167"/>
                </a:cxn>
                <a:cxn ang="0">
                  <a:pos x="686" y="153"/>
                </a:cxn>
                <a:cxn ang="0">
                  <a:pos x="725" y="139"/>
                </a:cxn>
                <a:cxn ang="0">
                  <a:pos x="759" y="124"/>
                </a:cxn>
                <a:cxn ang="0">
                  <a:pos x="790" y="109"/>
                </a:cxn>
                <a:cxn ang="0">
                  <a:pos x="816" y="92"/>
                </a:cxn>
                <a:cxn ang="0">
                  <a:pos x="838" y="73"/>
                </a:cxn>
                <a:cxn ang="0">
                  <a:pos x="856" y="51"/>
                </a:cxn>
                <a:cxn ang="0">
                  <a:pos x="868" y="28"/>
                </a:cxn>
                <a:cxn ang="0">
                  <a:pos x="877" y="0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5110735" y="4062541"/>
              <a:ext cx="488237" cy="24842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3" y="30"/>
                </a:cxn>
                <a:cxn ang="0">
                  <a:pos x="68" y="26"/>
                </a:cxn>
                <a:cxn ang="0">
                  <a:pos x="103" y="22"/>
                </a:cxn>
                <a:cxn ang="0">
                  <a:pos x="140" y="19"/>
                </a:cxn>
                <a:cxn ang="0">
                  <a:pos x="174" y="15"/>
                </a:cxn>
                <a:cxn ang="0">
                  <a:pos x="208" y="11"/>
                </a:cxn>
                <a:cxn ang="0">
                  <a:pos x="238" y="9"/>
                </a:cxn>
                <a:cxn ang="0">
                  <a:pos x="265" y="5"/>
                </a:cxn>
                <a:cxn ang="0">
                  <a:pos x="288" y="3"/>
                </a:cxn>
                <a:cxn ang="0">
                  <a:pos x="305" y="1"/>
                </a:cxn>
                <a:cxn ang="0">
                  <a:pos x="318" y="0"/>
                </a:cxn>
                <a:cxn ang="0">
                  <a:pos x="348" y="0"/>
                </a:cxn>
                <a:cxn ang="0">
                  <a:pos x="378" y="5"/>
                </a:cxn>
                <a:cxn ang="0">
                  <a:pos x="408" y="17"/>
                </a:cxn>
                <a:cxn ang="0">
                  <a:pos x="435" y="34"/>
                </a:cxn>
                <a:cxn ang="0">
                  <a:pos x="463" y="56"/>
                </a:cxn>
                <a:cxn ang="0">
                  <a:pos x="490" y="81"/>
                </a:cxn>
                <a:cxn ang="0">
                  <a:pos x="516" y="111"/>
                </a:cxn>
                <a:cxn ang="0">
                  <a:pos x="540" y="143"/>
                </a:cxn>
                <a:cxn ang="0">
                  <a:pos x="566" y="178"/>
                </a:cxn>
                <a:cxn ang="0">
                  <a:pos x="589" y="215"/>
                </a:cxn>
                <a:cxn ang="0">
                  <a:pos x="613" y="253"/>
                </a:cxn>
                <a:cxn ang="0">
                  <a:pos x="638" y="289"/>
                </a:cxn>
                <a:cxn ang="0">
                  <a:pos x="667" y="324"/>
                </a:cxn>
                <a:cxn ang="0">
                  <a:pos x="696" y="356"/>
                </a:cxn>
                <a:cxn ang="0">
                  <a:pos x="728" y="384"/>
                </a:cxn>
                <a:cxn ang="0">
                  <a:pos x="762" y="411"/>
                </a:cxn>
                <a:cxn ang="0">
                  <a:pos x="800" y="433"/>
                </a:cxn>
                <a:cxn ang="0">
                  <a:pos x="838" y="450"/>
                </a:cxn>
                <a:cxn ang="0">
                  <a:pos x="879" y="462"/>
                </a:cxn>
                <a:cxn ang="0">
                  <a:pos x="923" y="469"/>
                </a:cxn>
                <a:cxn ang="0">
                  <a:pos x="452" y="469"/>
                </a:cxn>
                <a:cxn ang="0">
                  <a:pos x="420" y="466"/>
                </a:cxn>
                <a:cxn ang="0">
                  <a:pos x="392" y="460"/>
                </a:cxn>
                <a:cxn ang="0">
                  <a:pos x="368" y="450"/>
                </a:cxn>
                <a:cxn ang="0">
                  <a:pos x="347" y="437"/>
                </a:cxn>
                <a:cxn ang="0">
                  <a:pos x="329" y="421"/>
                </a:cxn>
                <a:cxn ang="0">
                  <a:pos x="313" y="403"/>
                </a:cxn>
                <a:cxn ang="0">
                  <a:pos x="299" y="383"/>
                </a:cxn>
                <a:cxn ang="0">
                  <a:pos x="286" y="361"/>
                </a:cxn>
                <a:cxn ang="0">
                  <a:pos x="275" y="338"/>
                </a:cxn>
                <a:cxn ang="0">
                  <a:pos x="253" y="290"/>
                </a:cxn>
                <a:cxn ang="0">
                  <a:pos x="231" y="239"/>
                </a:cxn>
                <a:cxn ang="0">
                  <a:pos x="213" y="204"/>
                </a:cxn>
                <a:cxn ang="0">
                  <a:pos x="193" y="171"/>
                </a:cxn>
                <a:cxn ang="0">
                  <a:pos x="173" y="141"/>
                </a:cxn>
                <a:cxn ang="0">
                  <a:pos x="148" y="112"/>
                </a:cxn>
                <a:cxn ang="0">
                  <a:pos x="123" y="88"/>
                </a:cxn>
                <a:cxn ang="0">
                  <a:pos x="96" y="67"/>
                </a:cxn>
                <a:cxn ang="0">
                  <a:pos x="66" y="50"/>
                </a:cxn>
                <a:cxn ang="0">
                  <a:pos x="34" y="39"/>
                </a:cxn>
                <a:cxn ang="0">
                  <a:pos x="0" y="33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5308145" y="4392008"/>
              <a:ext cx="1290217" cy="227278"/>
            </a:xfrm>
            <a:custGeom>
              <a:avLst/>
              <a:gdLst/>
              <a:ahLst/>
              <a:cxnLst>
                <a:cxn ang="0">
                  <a:pos x="365" y="3"/>
                </a:cxn>
                <a:cxn ang="0">
                  <a:pos x="135" y="427"/>
                </a:cxn>
                <a:cxn ang="0">
                  <a:pos x="556" y="3"/>
                </a:cxn>
                <a:cxn ang="0">
                  <a:pos x="424" y="328"/>
                </a:cxn>
                <a:cxn ang="0">
                  <a:pos x="443" y="254"/>
                </a:cxn>
                <a:cxn ang="0">
                  <a:pos x="824" y="257"/>
                </a:cxn>
                <a:cxn ang="0">
                  <a:pos x="836" y="319"/>
                </a:cxn>
                <a:cxn ang="0">
                  <a:pos x="899" y="358"/>
                </a:cxn>
                <a:cxn ang="0">
                  <a:pos x="974" y="349"/>
                </a:cxn>
                <a:cxn ang="0">
                  <a:pos x="1009" y="310"/>
                </a:cxn>
                <a:cxn ang="0">
                  <a:pos x="1014" y="3"/>
                </a:cxn>
                <a:cxn ang="0">
                  <a:pos x="1100" y="311"/>
                </a:cxn>
                <a:cxn ang="0">
                  <a:pos x="1062" y="386"/>
                </a:cxn>
                <a:cxn ang="0">
                  <a:pos x="955" y="428"/>
                </a:cxn>
                <a:cxn ang="0">
                  <a:pos x="820" y="415"/>
                </a:cxn>
                <a:cxn ang="0">
                  <a:pos x="751" y="355"/>
                </a:cxn>
                <a:cxn ang="0">
                  <a:pos x="734" y="259"/>
                </a:cxn>
                <a:cxn ang="0">
                  <a:pos x="1258" y="427"/>
                </a:cxn>
                <a:cxn ang="0">
                  <a:pos x="1408" y="4"/>
                </a:cxn>
                <a:cxn ang="0">
                  <a:pos x="1499" y="25"/>
                </a:cxn>
                <a:cxn ang="0">
                  <a:pos x="1544" y="83"/>
                </a:cxn>
                <a:cxn ang="0">
                  <a:pos x="1542" y="174"/>
                </a:cxn>
                <a:cxn ang="0">
                  <a:pos x="1488" y="236"/>
                </a:cxn>
                <a:cxn ang="0">
                  <a:pos x="1518" y="276"/>
                </a:cxn>
                <a:cxn ang="0">
                  <a:pos x="1543" y="333"/>
                </a:cxn>
                <a:cxn ang="0">
                  <a:pos x="1551" y="412"/>
                </a:cxn>
                <a:cxn ang="0">
                  <a:pos x="1448" y="394"/>
                </a:cxn>
                <a:cxn ang="0">
                  <a:pos x="1432" y="310"/>
                </a:cxn>
                <a:cxn ang="0">
                  <a:pos x="1383" y="271"/>
                </a:cxn>
                <a:cxn ang="0">
                  <a:pos x="1258" y="190"/>
                </a:cxn>
                <a:cxn ang="0">
                  <a:pos x="1429" y="181"/>
                </a:cxn>
                <a:cxn ang="0">
                  <a:pos x="1450" y="132"/>
                </a:cxn>
                <a:cxn ang="0">
                  <a:pos x="1420" y="82"/>
                </a:cxn>
                <a:cxn ang="0">
                  <a:pos x="1258" y="78"/>
                </a:cxn>
                <a:cxn ang="0">
                  <a:pos x="1862" y="5"/>
                </a:cxn>
                <a:cxn ang="0">
                  <a:pos x="1953" y="48"/>
                </a:cxn>
                <a:cxn ang="0">
                  <a:pos x="2003" y="143"/>
                </a:cxn>
                <a:cxn ang="0">
                  <a:pos x="2006" y="282"/>
                </a:cxn>
                <a:cxn ang="0">
                  <a:pos x="1954" y="381"/>
                </a:cxn>
                <a:cxn ang="0">
                  <a:pos x="1844" y="427"/>
                </a:cxn>
                <a:cxn ang="0">
                  <a:pos x="1712" y="415"/>
                </a:cxn>
                <a:cxn ang="0">
                  <a:pos x="1629" y="355"/>
                </a:cxn>
                <a:cxn ang="0">
                  <a:pos x="1593" y="250"/>
                </a:cxn>
                <a:cxn ang="0">
                  <a:pos x="1607" y="113"/>
                </a:cxn>
                <a:cxn ang="0">
                  <a:pos x="1674" y="28"/>
                </a:cxn>
                <a:cxn ang="0">
                  <a:pos x="1802" y="0"/>
                </a:cxn>
                <a:cxn ang="0">
                  <a:pos x="1740" y="87"/>
                </a:cxn>
                <a:cxn ang="0">
                  <a:pos x="1697" y="154"/>
                </a:cxn>
                <a:cxn ang="0">
                  <a:pos x="1699" y="279"/>
                </a:cxn>
                <a:cxn ang="0">
                  <a:pos x="1752" y="349"/>
                </a:cxn>
                <a:cxn ang="0">
                  <a:pos x="1851" y="349"/>
                </a:cxn>
                <a:cxn ang="0">
                  <a:pos x="1905" y="279"/>
                </a:cxn>
                <a:cxn ang="0">
                  <a:pos x="1906" y="157"/>
                </a:cxn>
                <a:cxn ang="0">
                  <a:pos x="1864" y="87"/>
                </a:cxn>
                <a:cxn ang="0">
                  <a:pos x="2155" y="116"/>
                </a:cxn>
                <a:cxn ang="0">
                  <a:pos x="2184" y="3"/>
                </a:cxn>
                <a:cxn ang="0">
                  <a:pos x="2439" y="427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5380411" y="4675665"/>
              <a:ext cx="1217952" cy="98664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37" y="95"/>
                </a:cxn>
                <a:cxn ang="0">
                  <a:pos x="29" y="95"/>
                </a:cxn>
                <a:cxn ang="0">
                  <a:pos x="115" y="59"/>
                </a:cxn>
                <a:cxn ang="0">
                  <a:pos x="29" y="95"/>
                </a:cxn>
                <a:cxn ang="0">
                  <a:pos x="342" y="69"/>
                </a:cxn>
                <a:cxn ang="0">
                  <a:pos x="291" y="182"/>
                </a:cxn>
                <a:cxn ang="0">
                  <a:pos x="177" y="149"/>
                </a:cxn>
                <a:cxn ang="0">
                  <a:pos x="186" y="26"/>
                </a:cxn>
                <a:cxn ang="0">
                  <a:pos x="224" y="29"/>
                </a:cxn>
                <a:cxn ang="0">
                  <a:pos x="202" y="131"/>
                </a:cxn>
                <a:cxn ang="0">
                  <a:pos x="287" y="158"/>
                </a:cxn>
                <a:cxn ang="0">
                  <a:pos x="308" y="57"/>
                </a:cxn>
                <a:cxn ang="0">
                  <a:pos x="399" y="2"/>
                </a:cxn>
                <a:cxn ang="0">
                  <a:pos x="418" y="157"/>
                </a:cxn>
                <a:cxn ang="0">
                  <a:pos x="408" y="181"/>
                </a:cxn>
                <a:cxn ang="0">
                  <a:pos x="371" y="2"/>
                </a:cxn>
                <a:cxn ang="0">
                  <a:pos x="630" y="143"/>
                </a:cxn>
                <a:cxn ang="0">
                  <a:pos x="572" y="105"/>
                </a:cxn>
                <a:cxn ang="0">
                  <a:pos x="509" y="40"/>
                </a:cxn>
                <a:cxn ang="0">
                  <a:pos x="578" y="2"/>
                </a:cxn>
                <a:cxn ang="0">
                  <a:pos x="543" y="36"/>
                </a:cxn>
                <a:cxn ang="0">
                  <a:pos x="565" y="78"/>
                </a:cxn>
                <a:cxn ang="0">
                  <a:pos x="652" y="96"/>
                </a:cxn>
                <a:cxn ang="0">
                  <a:pos x="637" y="179"/>
                </a:cxn>
                <a:cxn ang="0">
                  <a:pos x="718" y="185"/>
                </a:cxn>
                <a:cxn ang="0">
                  <a:pos x="749" y="91"/>
                </a:cxn>
                <a:cxn ang="0">
                  <a:pos x="1045" y="185"/>
                </a:cxn>
                <a:cxn ang="0">
                  <a:pos x="917" y="114"/>
                </a:cxn>
                <a:cxn ang="0">
                  <a:pos x="1207" y="27"/>
                </a:cxn>
                <a:cxn ang="0">
                  <a:pos x="1173" y="81"/>
                </a:cxn>
                <a:cxn ang="0">
                  <a:pos x="1199" y="157"/>
                </a:cxn>
                <a:cxn ang="0">
                  <a:pos x="1185" y="180"/>
                </a:cxn>
                <a:cxn ang="0">
                  <a:pos x="1142" y="76"/>
                </a:cxn>
                <a:cxn ang="0">
                  <a:pos x="1211" y="3"/>
                </a:cxn>
                <a:cxn ang="0">
                  <a:pos x="1354" y="2"/>
                </a:cxn>
                <a:cxn ang="0">
                  <a:pos x="1651" y="2"/>
                </a:cxn>
                <a:cxn ang="0">
                  <a:pos x="1553" y="42"/>
                </a:cxn>
                <a:cxn ang="0">
                  <a:pos x="1544" y="123"/>
                </a:cxn>
                <a:cxn ang="0">
                  <a:pos x="1651" y="185"/>
                </a:cxn>
                <a:cxn ang="0">
                  <a:pos x="1515" y="139"/>
                </a:cxn>
                <a:cxn ang="0">
                  <a:pos x="1538" y="19"/>
                </a:cxn>
                <a:cxn ang="0">
                  <a:pos x="1717" y="185"/>
                </a:cxn>
                <a:cxn ang="0">
                  <a:pos x="1830" y="19"/>
                </a:cxn>
                <a:cxn ang="0">
                  <a:pos x="1817" y="96"/>
                </a:cxn>
                <a:cxn ang="0">
                  <a:pos x="1839" y="171"/>
                </a:cxn>
                <a:cxn ang="0">
                  <a:pos x="1810" y="173"/>
                </a:cxn>
                <a:cxn ang="0">
                  <a:pos x="1746" y="107"/>
                </a:cxn>
                <a:cxn ang="0">
                  <a:pos x="1806" y="72"/>
                </a:cxn>
                <a:cxn ang="0">
                  <a:pos x="1783" y="25"/>
                </a:cxn>
                <a:cxn ang="0">
                  <a:pos x="1925" y="183"/>
                </a:cxn>
                <a:cxn ang="0">
                  <a:pos x="1867" y="114"/>
                </a:cxn>
                <a:cxn ang="0">
                  <a:pos x="1911" y="8"/>
                </a:cxn>
                <a:cxn ang="0">
                  <a:pos x="1945" y="26"/>
                </a:cxn>
                <a:cxn ang="0">
                  <a:pos x="1897" y="71"/>
                </a:cxn>
                <a:cxn ang="0">
                  <a:pos x="1926" y="158"/>
                </a:cxn>
                <a:cxn ang="0">
                  <a:pos x="1938" y="80"/>
                </a:cxn>
                <a:cxn ang="0">
                  <a:pos x="2193" y="2"/>
                </a:cxn>
                <a:cxn ang="0">
                  <a:pos x="2117" y="185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09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tytułu pionowego 2"/>
          <p:cNvSpPr>
            <a:spLocks noGrp="1"/>
          </p:cNvSpPr>
          <p:nvPr>
            <p:ph type="body" orient="vert" idx="1"/>
          </p:nvPr>
        </p:nvSpPr>
        <p:spPr>
          <a:xfrm rot="16200000">
            <a:off x="3001816" y="191743"/>
            <a:ext cx="2952329" cy="7698652"/>
          </a:xfrm>
        </p:spPr>
        <p:txBody>
          <a:bodyPr vert="eaVert">
            <a:noAutofit/>
          </a:bodyPr>
          <a:lstStyle>
            <a:lvl1pPr marL="0" indent="0">
              <a:buClr>
                <a:srgbClr val="E2007A"/>
              </a:buClr>
              <a:buFont typeface="Arial" panose="020B0604020202020204" pitchFamily="34" charset="0"/>
              <a:buNone/>
              <a:defRPr sz="2700">
                <a:solidFill>
                  <a:srgbClr val="707173"/>
                </a:solidFill>
              </a:defRPr>
            </a:lvl1pPr>
            <a:lvl2pPr marL="342900" indent="0">
              <a:buClr>
                <a:srgbClr val="E2007A"/>
              </a:buClr>
              <a:buFont typeface="Arial" panose="020B0604020202020204" pitchFamily="34" charset="0"/>
              <a:buNone/>
              <a:defRPr sz="3600">
                <a:solidFill>
                  <a:srgbClr val="707173"/>
                </a:solidFill>
              </a:defRPr>
            </a:lvl2pPr>
            <a:lvl3pPr marL="685800" indent="0">
              <a:buClr>
                <a:srgbClr val="E2007A"/>
              </a:buClr>
              <a:buFont typeface="Arial" panose="020B0604020202020204" pitchFamily="34" charset="0"/>
              <a:buNone/>
              <a:defRPr sz="3600">
                <a:solidFill>
                  <a:srgbClr val="707173"/>
                </a:solidFill>
              </a:defRPr>
            </a:lvl3pPr>
            <a:lvl4pPr marL="1028700" indent="0">
              <a:buClr>
                <a:srgbClr val="E2007A"/>
              </a:buClr>
              <a:buFont typeface="Arial" panose="020B0604020202020204" pitchFamily="34" charset="0"/>
              <a:buNone/>
              <a:defRPr sz="3600">
                <a:solidFill>
                  <a:srgbClr val="707173"/>
                </a:solidFill>
              </a:defRPr>
            </a:lvl4pPr>
            <a:lvl5pPr marL="1371600" indent="0">
              <a:buClr>
                <a:srgbClr val="E2007A"/>
              </a:buClr>
              <a:buFont typeface="Arial" panose="020B0604020202020204" pitchFamily="34" charset="0"/>
              <a:buNone/>
              <a:defRPr sz="3600">
                <a:solidFill>
                  <a:srgbClr val="707173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0" y="1017724"/>
            <a:ext cx="6931486" cy="1451136"/>
          </a:xfrm>
          <a:solidFill>
            <a:schemeClr val="tx2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88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Rozdział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tytułu pionowego 2"/>
          <p:cNvSpPr>
            <a:spLocks noGrp="1"/>
          </p:cNvSpPr>
          <p:nvPr>
            <p:ph type="body" orient="vert" idx="1"/>
          </p:nvPr>
        </p:nvSpPr>
        <p:spPr>
          <a:xfrm rot="16200000">
            <a:off x="3001816" y="191743"/>
            <a:ext cx="2952329" cy="7698652"/>
          </a:xfrm>
        </p:spPr>
        <p:txBody>
          <a:bodyPr vert="eaVert">
            <a:noAutofit/>
          </a:bodyPr>
          <a:lstStyle>
            <a:lvl1pPr marL="0" indent="0">
              <a:buClr>
                <a:srgbClr val="E2007A"/>
              </a:buClr>
              <a:buFont typeface="Arial" panose="020B0604020202020204" pitchFamily="34" charset="0"/>
              <a:buNone/>
              <a:defRPr sz="2100">
                <a:solidFill>
                  <a:srgbClr val="707173"/>
                </a:solidFill>
              </a:defRPr>
            </a:lvl1pPr>
            <a:lvl2pPr marL="342900" indent="0">
              <a:buClr>
                <a:srgbClr val="E2007A"/>
              </a:buClr>
              <a:buFont typeface="Arial" panose="020B0604020202020204" pitchFamily="34" charset="0"/>
              <a:buNone/>
              <a:defRPr sz="3600">
                <a:solidFill>
                  <a:srgbClr val="707173"/>
                </a:solidFill>
              </a:defRPr>
            </a:lvl2pPr>
            <a:lvl3pPr marL="685800" indent="0">
              <a:buClr>
                <a:srgbClr val="E2007A"/>
              </a:buClr>
              <a:buFont typeface="Arial" panose="020B0604020202020204" pitchFamily="34" charset="0"/>
              <a:buNone/>
              <a:defRPr sz="3600">
                <a:solidFill>
                  <a:srgbClr val="707173"/>
                </a:solidFill>
              </a:defRPr>
            </a:lvl3pPr>
            <a:lvl4pPr marL="1028700" indent="0">
              <a:buClr>
                <a:srgbClr val="E2007A"/>
              </a:buClr>
              <a:buFont typeface="Arial" panose="020B0604020202020204" pitchFamily="34" charset="0"/>
              <a:buNone/>
              <a:defRPr sz="3600">
                <a:solidFill>
                  <a:srgbClr val="707173"/>
                </a:solidFill>
              </a:defRPr>
            </a:lvl4pPr>
            <a:lvl5pPr marL="1371600" indent="0">
              <a:buClr>
                <a:srgbClr val="E2007A"/>
              </a:buClr>
              <a:buFont typeface="Arial" panose="020B0604020202020204" pitchFamily="34" charset="0"/>
              <a:buNone/>
              <a:defRPr sz="3600">
                <a:solidFill>
                  <a:srgbClr val="707173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6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0" y="1221919"/>
            <a:ext cx="6931486" cy="1032149"/>
          </a:xfrm>
          <a:solidFill>
            <a:schemeClr val="tx2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0018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tytułu pionowego 2"/>
          <p:cNvSpPr>
            <a:spLocks noGrp="1"/>
          </p:cNvSpPr>
          <p:nvPr>
            <p:ph type="body" orient="vert" idx="1"/>
          </p:nvPr>
        </p:nvSpPr>
        <p:spPr>
          <a:xfrm rot="16200000">
            <a:off x="3001815" y="191743"/>
            <a:ext cx="2952329" cy="7698652"/>
          </a:xfrm>
        </p:spPr>
        <p:txBody>
          <a:bodyPr vert="eaVert">
            <a:noAutofit/>
          </a:bodyPr>
          <a:lstStyle>
            <a:lvl1pPr marL="0" indent="0">
              <a:buClr>
                <a:srgbClr val="E2007A"/>
              </a:buClr>
              <a:buFont typeface="Arial" panose="020B0604020202020204" pitchFamily="34" charset="0"/>
              <a:buNone/>
              <a:defRPr sz="3600">
                <a:solidFill>
                  <a:srgbClr val="707173"/>
                </a:solidFill>
              </a:defRPr>
            </a:lvl1pPr>
            <a:lvl2pPr marL="4572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2pPr>
            <a:lvl3pPr marL="9144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3pPr>
            <a:lvl4pPr marL="13716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4pPr>
            <a:lvl5pPr marL="18288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0" y="1017724"/>
            <a:ext cx="6931486" cy="1451136"/>
          </a:xfrm>
          <a:solidFill>
            <a:schemeClr val="tx2"/>
          </a:solidFill>
        </p:spPr>
        <p:txBody>
          <a:bodyPr anchor="ctr">
            <a:noAutofit/>
          </a:bodyPr>
          <a:lstStyle>
            <a:lvl1pPr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892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 userDrawn="1"/>
        </p:nvSpPr>
        <p:spPr>
          <a:xfrm>
            <a:off x="712801" y="1721134"/>
            <a:ext cx="59832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dirty="0">
                <a:solidFill>
                  <a:srgbClr val="E2007A"/>
                </a:solidFill>
                <a:latin typeface="Arial"/>
              </a:rPr>
              <a:t>Agenda </a:t>
            </a:r>
          </a:p>
        </p:txBody>
      </p:sp>
      <p:sp>
        <p:nvSpPr>
          <p:cNvPr id="10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12801" y="2564904"/>
            <a:ext cx="7632848" cy="3312368"/>
          </a:xfrm>
        </p:spPr>
        <p:txBody>
          <a:bodyPr vert="horz"/>
          <a:lstStyle>
            <a:lvl1pPr marL="342900" indent="-34290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1pPr>
            <a:lvl2pPr marL="600075" indent="-257175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2pPr>
            <a:lvl3pPr marL="942975" indent="-257175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3pPr>
            <a:lvl4pPr marL="1243013" indent="-214313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4pPr>
            <a:lvl5pPr marL="1585913" indent="-214313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5541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75" y="1340768"/>
            <a:ext cx="7962082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491992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zdje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635896" y="1340768"/>
            <a:ext cx="5184576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3"/>
          </p:nvPr>
        </p:nvSpPr>
        <p:spPr>
          <a:xfrm>
            <a:off x="714375" y="1340768"/>
            <a:ext cx="2777506" cy="45282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4993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zdjeci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75" y="1340768"/>
            <a:ext cx="5103034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3"/>
          </p:nvPr>
        </p:nvSpPr>
        <p:spPr>
          <a:xfrm>
            <a:off x="5961424" y="1340768"/>
            <a:ext cx="2859048" cy="45282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295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wartość z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5"/>
          <p:cNvSpPr>
            <a:spLocks noGrp="1"/>
          </p:cNvSpPr>
          <p:nvPr>
            <p:ph type="pic" sz="quarter" idx="13"/>
          </p:nvPr>
        </p:nvSpPr>
        <p:spPr>
          <a:xfrm>
            <a:off x="0" y="1340768"/>
            <a:ext cx="9144000" cy="551723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pl-PL" dirty="0"/>
          </a:p>
        </p:txBody>
      </p:sp>
      <p:grpSp>
        <p:nvGrpSpPr>
          <p:cNvPr id="4" name="Grupa 20"/>
          <p:cNvGrpSpPr>
            <a:grpSpLocks/>
          </p:cNvGrpSpPr>
          <p:nvPr userDrawn="1"/>
        </p:nvGrpSpPr>
        <p:grpSpPr bwMode="auto">
          <a:xfrm>
            <a:off x="7380312" y="301629"/>
            <a:ext cx="1439838" cy="686835"/>
            <a:chOff x="4689475" y="3868738"/>
            <a:chExt cx="1917700" cy="914400"/>
          </a:xfrm>
        </p:grpSpPr>
        <p:sp>
          <p:nvSpPr>
            <p:cNvPr id="5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4915087" y="3877548"/>
              <a:ext cx="317267" cy="318894"/>
            </a:xfrm>
            <a:custGeom>
              <a:avLst/>
              <a:gdLst/>
              <a:ahLst/>
              <a:cxnLst>
                <a:cxn ang="0">
                  <a:pos x="601" y="0"/>
                </a:cxn>
                <a:cxn ang="0">
                  <a:pos x="601" y="188"/>
                </a:cxn>
                <a:cxn ang="0">
                  <a:pos x="598" y="211"/>
                </a:cxn>
                <a:cxn ang="0">
                  <a:pos x="589" y="232"/>
                </a:cxn>
                <a:cxn ang="0">
                  <a:pos x="574" y="252"/>
                </a:cxn>
                <a:cxn ang="0">
                  <a:pos x="556" y="272"/>
                </a:cxn>
                <a:cxn ang="0">
                  <a:pos x="533" y="289"/>
                </a:cxn>
                <a:cxn ang="0">
                  <a:pos x="505" y="307"/>
                </a:cxn>
                <a:cxn ang="0">
                  <a:pos x="476" y="323"/>
                </a:cxn>
                <a:cxn ang="0">
                  <a:pos x="443" y="340"/>
                </a:cxn>
                <a:cxn ang="0">
                  <a:pos x="408" y="356"/>
                </a:cxn>
                <a:cxn ang="0">
                  <a:pos x="371" y="372"/>
                </a:cxn>
                <a:cxn ang="0">
                  <a:pos x="334" y="387"/>
                </a:cxn>
                <a:cxn ang="0">
                  <a:pos x="300" y="401"/>
                </a:cxn>
                <a:cxn ang="0">
                  <a:pos x="265" y="416"/>
                </a:cxn>
                <a:cxn ang="0">
                  <a:pos x="227" y="433"/>
                </a:cxn>
                <a:cxn ang="0">
                  <a:pos x="189" y="451"/>
                </a:cxn>
                <a:cxn ang="0">
                  <a:pos x="152" y="471"/>
                </a:cxn>
                <a:cxn ang="0">
                  <a:pos x="115" y="493"/>
                </a:cxn>
                <a:cxn ang="0">
                  <a:pos x="81" y="517"/>
                </a:cxn>
                <a:cxn ang="0">
                  <a:pos x="51" y="543"/>
                </a:cxn>
                <a:cxn ang="0">
                  <a:pos x="23" y="571"/>
                </a:cxn>
                <a:cxn ang="0">
                  <a:pos x="0" y="601"/>
                </a:cxn>
                <a:cxn ang="0">
                  <a:pos x="19" y="543"/>
                </a:cxn>
                <a:cxn ang="0">
                  <a:pos x="39" y="482"/>
                </a:cxn>
                <a:cxn ang="0">
                  <a:pos x="59" y="420"/>
                </a:cxn>
                <a:cxn ang="0">
                  <a:pos x="78" y="361"/>
                </a:cxn>
                <a:cxn ang="0">
                  <a:pos x="89" y="336"/>
                </a:cxn>
                <a:cxn ang="0">
                  <a:pos x="104" y="311"/>
                </a:cxn>
                <a:cxn ang="0">
                  <a:pos x="123" y="290"/>
                </a:cxn>
                <a:cxn ang="0">
                  <a:pos x="146" y="271"/>
                </a:cxn>
                <a:cxn ang="0">
                  <a:pos x="174" y="253"/>
                </a:cxn>
                <a:cxn ang="0">
                  <a:pos x="204" y="236"/>
                </a:cxn>
                <a:cxn ang="0">
                  <a:pos x="238" y="218"/>
                </a:cxn>
                <a:cxn ang="0">
                  <a:pos x="276" y="202"/>
                </a:cxn>
                <a:cxn ang="0">
                  <a:pos x="317" y="184"/>
                </a:cxn>
                <a:cxn ang="0">
                  <a:pos x="388" y="155"/>
                </a:cxn>
                <a:cxn ang="0">
                  <a:pos x="422" y="142"/>
                </a:cxn>
                <a:cxn ang="0">
                  <a:pos x="455" y="128"/>
                </a:cxn>
                <a:cxn ang="0">
                  <a:pos x="487" y="113"/>
                </a:cxn>
                <a:cxn ang="0">
                  <a:pos x="515" y="97"/>
                </a:cxn>
                <a:cxn ang="0">
                  <a:pos x="540" y="81"/>
                </a:cxn>
                <a:cxn ang="0">
                  <a:pos x="562" y="63"/>
                </a:cxn>
                <a:cxn ang="0">
                  <a:pos x="580" y="44"/>
                </a:cxn>
                <a:cxn ang="0">
                  <a:pos x="593" y="24"/>
                </a:cxn>
                <a:cxn ang="0">
                  <a:pos x="601" y="0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altLang="pl-PL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4693000" y="4111873"/>
              <a:ext cx="336656" cy="19908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0" y="21"/>
                </a:cxn>
                <a:cxn ang="0">
                  <a:pos x="63" y="18"/>
                </a:cxn>
                <a:cxn ang="0">
                  <a:pos x="95" y="14"/>
                </a:cxn>
                <a:cxn ang="0">
                  <a:pos x="126" y="11"/>
                </a:cxn>
                <a:cxn ang="0">
                  <a:pos x="156" y="8"/>
                </a:cxn>
                <a:cxn ang="0">
                  <a:pos x="182" y="6"/>
                </a:cxn>
                <a:cxn ang="0">
                  <a:pos x="204" y="3"/>
                </a:cxn>
                <a:cxn ang="0">
                  <a:pos x="221" y="1"/>
                </a:cxn>
                <a:cxn ang="0">
                  <a:pos x="234" y="0"/>
                </a:cxn>
                <a:cxn ang="0">
                  <a:pos x="257" y="0"/>
                </a:cxn>
                <a:cxn ang="0">
                  <a:pos x="279" y="6"/>
                </a:cxn>
                <a:cxn ang="0">
                  <a:pos x="298" y="16"/>
                </a:cxn>
                <a:cxn ang="0">
                  <a:pos x="316" y="30"/>
                </a:cxn>
                <a:cxn ang="0">
                  <a:pos x="333" y="49"/>
                </a:cxn>
                <a:cxn ang="0">
                  <a:pos x="350" y="69"/>
                </a:cxn>
                <a:cxn ang="0">
                  <a:pos x="366" y="94"/>
                </a:cxn>
                <a:cxn ang="0">
                  <a:pos x="382" y="119"/>
                </a:cxn>
                <a:cxn ang="0">
                  <a:pos x="397" y="146"/>
                </a:cxn>
                <a:cxn ang="0">
                  <a:pos x="414" y="175"/>
                </a:cxn>
                <a:cxn ang="0">
                  <a:pos x="431" y="206"/>
                </a:cxn>
                <a:cxn ang="0">
                  <a:pos x="450" y="235"/>
                </a:cxn>
                <a:cxn ang="0">
                  <a:pos x="470" y="264"/>
                </a:cxn>
                <a:cxn ang="0">
                  <a:pos x="492" y="290"/>
                </a:cxn>
                <a:cxn ang="0">
                  <a:pos x="515" y="314"/>
                </a:cxn>
                <a:cxn ang="0">
                  <a:pos x="541" y="335"/>
                </a:cxn>
                <a:cxn ang="0">
                  <a:pos x="570" y="353"/>
                </a:cxn>
                <a:cxn ang="0">
                  <a:pos x="600" y="367"/>
                </a:cxn>
                <a:cxn ang="0">
                  <a:pos x="635" y="377"/>
                </a:cxn>
                <a:cxn ang="0">
                  <a:pos x="331" y="377"/>
                </a:cxn>
                <a:cxn ang="0">
                  <a:pos x="303" y="375"/>
                </a:cxn>
                <a:cxn ang="0">
                  <a:pos x="276" y="368"/>
                </a:cxn>
                <a:cxn ang="0">
                  <a:pos x="254" y="358"/>
                </a:cxn>
                <a:cxn ang="0">
                  <a:pos x="234" y="345"/>
                </a:cxn>
                <a:cxn ang="0">
                  <a:pos x="216" y="329"/>
                </a:cxn>
                <a:cxn ang="0">
                  <a:pos x="199" y="310"/>
                </a:cxn>
                <a:cxn ang="0">
                  <a:pos x="184" y="289"/>
                </a:cxn>
                <a:cxn ang="0">
                  <a:pos x="171" y="265"/>
                </a:cxn>
                <a:cxn ang="0">
                  <a:pos x="157" y="240"/>
                </a:cxn>
                <a:cxn ang="0">
                  <a:pos x="130" y="185"/>
                </a:cxn>
                <a:cxn ang="0">
                  <a:pos x="118" y="157"/>
                </a:cxn>
                <a:cxn ang="0">
                  <a:pos x="105" y="131"/>
                </a:cxn>
                <a:cxn ang="0">
                  <a:pos x="93" y="106"/>
                </a:cxn>
                <a:cxn ang="0">
                  <a:pos x="80" y="84"/>
                </a:cxn>
                <a:cxn ang="0">
                  <a:pos x="65" y="64"/>
                </a:cxn>
                <a:cxn ang="0">
                  <a:pos x="51" y="47"/>
                </a:cxn>
                <a:cxn ang="0">
                  <a:pos x="35" y="35"/>
                </a:cxn>
                <a:cxn ang="0">
                  <a:pos x="18" y="28"/>
                </a:cxn>
                <a:cxn ang="0">
                  <a:pos x="0" y="24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altLang="pl-PL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68792" y="4207013"/>
              <a:ext cx="463561" cy="436938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877" y="290"/>
                </a:cxn>
                <a:cxn ang="0">
                  <a:pos x="874" y="318"/>
                </a:cxn>
                <a:cxn ang="0">
                  <a:pos x="866" y="343"/>
                </a:cxn>
                <a:cxn ang="0">
                  <a:pos x="852" y="367"/>
                </a:cxn>
                <a:cxn ang="0">
                  <a:pos x="834" y="389"/>
                </a:cxn>
                <a:cxn ang="0">
                  <a:pos x="812" y="410"/>
                </a:cxn>
                <a:cxn ang="0">
                  <a:pos x="786" y="430"/>
                </a:cxn>
                <a:cxn ang="0">
                  <a:pos x="756" y="447"/>
                </a:cxn>
                <a:cxn ang="0">
                  <a:pos x="724" y="465"/>
                </a:cxn>
                <a:cxn ang="0">
                  <a:pos x="690" y="482"/>
                </a:cxn>
                <a:cxn ang="0">
                  <a:pos x="654" y="497"/>
                </a:cxn>
                <a:cxn ang="0">
                  <a:pos x="615" y="512"/>
                </a:cxn>
                <a:cxn ang="0">
                  <a:pos x="539" y="541"/>
                </a:cxn>
                <a:cxn ang="0">
                  <a:pos x="499" y="555"/>
                </a:cxn>
                <a:cxn ang="0">
                  <a:pos x="456" y="570"/>
                </a:cxn>
                <a:cxn ang="0">
                  <a:pos x="412" y="585"/>
                </a:cxn>
                <a:cxn ang="0">
                  <a:pos x="368" y="601"/>
                </a:cxn>
                <a:cxn ang="0">
                  <a:pos x="324" y="617"/>
                </a:cxn>
                <a:cxn ang="0">
                  <a:pos x="237" y="652"/>
                </a:cxn>
                <a:cxn ang="0">
                  <a:pos x="195" y="672"/>
                </a:cxn>
                <a:cxn ang="0">
                  <a:pos x="155" y="692"/>
                </a:cxn>
                <a:cxn ang="0">
                  <a:pos x="118" y="714"/>
                </a:cxn>
                <a:cxn ang="0">
                  <a:pos x="83" y="740"/>
                </a:cxn>
                <a:cxn ang="0">
                  <a:pos x="52" y="766"/>
                </a:cxn>
                <a:cxn ang="0">
                  <a:pos x="24" y="795"/>
                </a:cxn>
                <a:cxn ang="0">
                  <a:pos x="0" y="826"/>
                </a:cxn>
                <a:cxn ang="0">
                  <a:pos x="64" y="634"/>
                </a:cxn>
                <a:cxn ang="0">
                  <a:pos x="126" y="441"/>
                </a:cxn>
                <a:cxn ang="0">
                  <a:pos x="138" y="409"/>
                </a:cxn>
                <a:cxn ang="0">
                  <a:pos x="155" y="379"/>
                </a:cxn>
                <a:cxn ang="0">
                  <a:pos x="176" y="354"/>
                </a:cxn>
                <a:cxn ang="0">
                  <a:pos x="200" y="331"/>
                </a:cxn>
                <a:cxn ang="0">
                  <a:pos x="229" y="311"/>
                </a:cxn>
                <a:cxn ang="0">
                  <a:pos x="260" y="293"/>
                </a:cxn>
                <a:cxn ang="0">
                  <a:pos x="294" y="277"/>
                </a:cxn>
                <a:cxn ang="0">
                  <a:pos x="330" y="262"/>
                </a:cxn>
                <a:cxn ang="0">
                  <a:pos x="369" y="249"/>
                </a:cxn>
                <a:cxn ang="0">
                  <a:pos x="410" y="235"/>
                </a:cxn>
                <a:cxn ang="0">
                  <a:pos x="453" y="222"/>
                </a:cxn>
                <a:cxn ang="0">
                  <a:pos x="497" y="210"/>
                </a:cxn>
                <a:cxn ang="0">
                  <a:pos x="542" y="197"/>
                </a:cxn>
                <a:cxn ang="0">
                  <a:pos x="593" y="182"/>
                </a:cxn>
                <a:cxn ang="0">
                  <a:pos x="642" y="167"/>
                </a:cxn>
                <a:cxn ang="0">
                  <a:pos x="686" y="153"/>
                </a:cxn>
                <a:cxn ang="0">
                  <a:pos x="725" y="139"/>
                </a:cxn>
                <a:cxn ang="0">
                  <a:pos x="759" y="124"/>
                </a:cxn>
                <a:cxn ang="0">
                  <a:pos x="790" y="109"/>
                </a:cxn>
                <a:cxn ang="0">
                  <a:pos x="816" y="92"/>
                </a:cxn>
                <a:cxn ang="0">
                  <a:pos x="838" y="73"/>
                </a:cxn>
                <a:cxn ang="0">
                  <a:pos x="856" y="51"/>
                </a:cxn>
                <a:cxn ang="0">
                  <a:pos x="868" y="28"/>
                </a:cxn>
                <a:cxn ang="0">
                  <a:pos x="877" y="0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altLang="pl-PL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5110735" y="4062541"/>
              <a:ext cx="488237" cy="24842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3" y="30"/>
                </a:cxn>
                <a:cxn ang="0">
                  <a:pos x="68" y="26"/>
                </a:cxn>
                <a:cxn ang="0">
                  <a:pos x="103" y="22"/>
                </a:cxn>
                <a:cxn ang="0">
                  <a:pos x="140" y="19"/>
                </a:cxn>
                <a:cxn ang="0">
                  <a:pos x="174" y="15"/>
                </a:cxn>
                <a:cxn ang="0">
                  <a:pos x="208" y="11"/>
                </a:cxn>
                <a:cxn ang="0">
                  <a:pos x="238" y="9"/>
                </a:cxn>
                <a:cxn ang="0">
                  <a:pos x="265" y="5"/>
                </a:cxn>
                <a:cxn ang="0">
                  <a:pos x="288" y="3"/>
                </a:cxn>
                <a:cxn ang="0">
                  <a:pos x="305" y="1"/>
                </a:cxn>
                <a:cxn ang="0">
                  <a:pos x="318" y="0"/>
                </a:cxn>
                <a:cxn ang="0">
                  <a:pos x="348" y="0"/>
                </a:cxn>
                <a:cxn ang="0">
                  <a:pos x="378" y="5"/>
                </a:cxn>
                <a:cxn ang="0">
                  <a:pos x="408" y="17"/>
                </a:cxn>
                <a:cxn ang="0">
                  <a:pos x="435" y="34"/>
                </a:cxn>
                <a:cxn ang="0">
                  <a:pos x="463" y="56"/>
                </a:cxn>
                <a:cxn ang="0">
                  <a:pos x="490" y="81"/>
                </a:cxn>
                <a:cxn ang="0">
                  <a:pos x="516" y="111"/>
                </a:cxn>
                <a:cxn ang="0">
                  <a:pos x="540" y="143"/>
                </a:cxn>
                <a:cxn ang="0">
                  <a:pos x="566" y="178"/>
                </a:cxn>
                <a:cxn ang="0">
                  <a:pos x="589" y="215"/>
                </a:cxn>
                <a:cxn ang="0">
                  <a:pos x="613" y="253"/>
                </a:cxn>
                <a:cxn ang="0">
                  <a:pos x="638" y="289"/>
                </a:cxn>
                <a:cxn ang="0">
                  <a:pos x="667" y="324"/>
                </a:cxn>
                <a:cxn ang="0">
                  <a:pos x="696" y="356"/>
                </a:cxn>
                <a:cxn ang="0">
                  <a:pos x="728" y="384"/>
                </a:cxn>
                <a:cxn ang="0">
                  <a:pos x="762" y="411"/>
                </a:cxn>
                <a:cxn ang="0">
                  <a:pos x="800" y="433"/>
                </a:cxn>
                <a:cxn ang="0">
                  <a:pos x="838" y="450"/>
                </a:cxn>
                <a:cxn ang="0">
                  <a:pos x="879" y="462"/>
                </a:cxn>
                <a:cxn ang="0">
                  <a:pos x="923" y="469"/>
                </a:cxn>
                <a:cxn ang="0">
                  <a:pos x="452" y="469"/>
                </a:cxn>
                <a:cxn ang="0">
                  <a:pos x="420" y="466"/>
                </a:cxn>
                <a:cxn ang="0">
                  <a:pos x="392" y="460"/>
                </a:cxn>
                <a:cxn ang="0">
                  <a:pos x="368" y="450"/>
                </a:cxn>
                <a:cxn ang="0">
                  <a:pos x="347" y="437"/>
                </a:cxn>
                <a:cxn ang="0">
                  <a:pos x="329" y="421"/>
                </a:cxn>
                <a:cxn ang="0">
                  <a:pos x="313" y="403"/>
                </a:cxn>
                <a:cxn ang="0">
                  <a:pos x="299" y="383"/>
                </a:cxn>
                <a:cxn ang="0">
                  <a:pos x="286" y="361"/>
                </a:cxn>
                <a:cxn ang="0">
                  <a:pos x="275" y="338"/>
                </a:cxn>
                <a:cxn ang="0">
                  <a:pos x="253" y="290"/>
                </a:cxn>
                <a:cxn ang="0">
                  <a:pos x="231" y="239"/>
                </a:cxn>
                <a:cxn ang="0">
                  <a:pos x="213" y="204"/>
                </a:cxn>
                <a:cxn ang="0">
                  <a:pos x="193" y="171"/>
                </a:cxn>
                <a:cxn ang="0">
                  <a:pos x="173" y="141"/>
                </a:cxn>
                <a:cxn ang="0">
                  <a:pos x="148" y="112"/>
                </a:cxn>
                <a:cxn ang="0">
                  <a:pos x="123" y="88"/>
                </a:cxn>
                <a:cxn ang="0">
                  <a:pos x="96" y="67"/>
                </a:cxn>
                <a:cxn ang="0">
                  <a:pos x="66" y="50"/>
                </a:cxn>
                <a:cxn ang="0">
                  <a:pos x="34" y="39"/>
                </a:cxn>
                <a:cxn ang="0">
                  <a:pos x="0" y="33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altLang="pl-PL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 userDrawn="1"/>
          </p:nvSpPr>
          <p:spPr bwMode="auto">
            <a:xfrm>
              <a:off x="5308145" y="4392008"/>
              <a:ext cx="1290217" cy="227278"/>
            </a:xfrm>
            <a:custGeom>
              <a:avLst/>
              <a:gdLst/>
              <a:ahLst/>
              <a:cxnLst>
                <a:cxn ang="0">
                  <a:pos x="365" y="3"/>
                </a:cxn>
                <a:cxn ang="0">
                  <a:pos x="135" y="427"/>
                </a:cxn>
                <a:cxn ang="0">
                  <a:pos x="556" y="3"/>
                </a:cxn>
                <a:cxn ang="0">
                  <a:pos x="424" y="328"/>
                </a:cxn>
                <a:cxn ang="0">
                  <a:pos x="443" y="254"/>
                </a:cxn>
                <a:cxn ang="0">
                  <a:pos x="824" y="257"/>
                </a:cxn>
                <a:cxn ang="0">
                  <a:pos x="836" y="319"/>
                </a:cxn>
                <a:cxn ang="0">
                  <a:pos x="899" y="358"/>
                </a:cxn>
                <a:cxn ang="0">
                  <a:pos x="974" y="349"/>
                </a:cxn>
                <a:cxn ang="0">
                  <a:pos x="1009" y="310"/>
                </a:cxn>
                <a:cxn ang="0">
                  <a:pos x="1014" y="3"/>
                </a:cxn>
                <a:cxn ang="0">
                  <a:pos x="1100" y="311"/>
                </a:cxn>
                <a:cxn ang="0">
                  <a:pos x="1062" y="386"/>
                </a:cxn>
                <a:cxn ang="0">
                  <a:pos x="955" y="428"/>
                </a:cxn>
                <a:cxn ang="0">
                  <a:pos x="820" y="415"/>
                </a:cxn>
                <a:cxn ang="0">
                  <a:pos x="751" y="355"/>
                </a:cxn>
                <a:cxn ang="0">
                  <a:pos x="734" y="259"/>
                </a:cxn>
                <a:cxn ang="0">
                  <a:pos x="1258" y="427"/>
                </a:cxn>
                <a:cxn ang="0">
                  <a:pos x="1408" y="4"/>
                </a:cxn>
                <a:cxn ang="0">
                  <a:pos x="1499" y="25"/>
                </a:cxn>
                <a:cxn ang="0">
                  <a:pos x="1544" y="83"/>
                </a:cxn>
                <a:cxn ang="0">
                  <a:pos x="1542" y="174"/>
                </a:cxn>
                <a:cxn ang="0">
                  <a:pos x="1488" y="236"/>
                </a:cxn>
                <a:cxn ang="0">
                  <a:pos x="1518" y="276"/>
                </a:cxn>
                <a:cxn ang="0">
                  <a:pos x="1543" y="333"/>
                </a:cxn>
                <a:cxn ang="0">
                  <a:pos x="1551" y="412"/>
                </a:cxn>
                <a:cxn ang="0">
                  <a:pos x="1448" y="394"/>
                </a:cxn>
                <a:cxn ang="0">
                  <a:pos x="1432" y="310"/>
                </a:cxn>
                <a:cxn ang="0">
                  <a:pos x="1383" y="271"/>
                </a:cxn>
                <a:cxn ang="0">
                  <a:pos x="1258" y="190"/>
                </a:cxn>
                <a:cxn ang="0">
                  <a:pos x="1429" y="181"/>
                </a:cxn>
                <a:cxn ang="0">
                  <a:pos x="1450" y="132"/>
                </a:cxn>
                <a:cxn ang="0">
                  <a:pos x="1420" y="82"/>
                </a:cxn>
                <a:cxn ang="0">
                  <a:pos x="1258" y="78"/>
                </a:cxn>
                <a:cxn ang="0">
                  <a:pos x="1862" y="5"/>
                </a:cxn>
                <a:cxn ang="0">
                  <a:pos x="1953" y="48"/>
                </a:cxn>
                <a:cxn ang="0">
                  <a:pos x="2003" y="143"/>
                </a:cxn>
                <a:cxn ang="0">
                  <a:pos x="2006" y="282"/>
                </a:cxn>
                <a:cxn ang="0">
                  <a:pos x="1954" y="381"/>
                </a:cxn>
                <a:cxn ang="0">
                  <a:pos x="1844" y="427"/>
                </a:cxn>
                <a:cxn ang="0">
                  <a:pos x="1712" y="415"/>
                </a:cxn>
                <a:cxn ang="0">
                  <a:pos x="1629" y="355"/>
                </a:cxn>
                <a:cxn ang="0">
                  <a:pos x="1593" y="250"/>
                </a:cxn>
                <a:cxn ang="0">
                  <a:pos x="1607" y="113"/>
                </a:cxn>
                <a:cxn ang="0">
                  <a:pos x="1674" y="28"/>
                </a:cxn>
                <a:cxn ang="0">
                  <a:pos x="1802" y="0"/>
                </a:cxn>
                <a:cxn ang="0">
                  <a:pos x="1740" y="87"/>
                </a:cxn>
                <a:cxn ang="0">
                  <a:pos x="1697" y="154"/>
                </a:cxn>
                <a:cxn ang="0">
                  <a:pos x="1699" y="279"/>
                </a:cxn>
                <a:cxn ang="0">
                  <a:pos x="1752" y="349"/>
                </a:cxn>
                <a:cxn ang="0">
                  <a:pos x="1851" y="349"/>
                </a:cxn>
                <a:cxn ang="0">
                  <a:pos x="1905" y="279"/>
                </a:cxn>
                <a:cxn ang="0">
                  <a:pos x="1906" y="157"/>
                </a:cxn>
                <a:cxn ang="0">
                  <a:pos x="1864" y="87"/>
                </a:cxn>
                <a:cxn ang="0">
                  <a:pos x="2155" y="116"/>
                </a:cxn>
                <a:cxn ang="0">
                  <a:pos x="2184" y="3"/>
                </a:cxn>
                <a:cxn ang="0">
                  <a:pos x="2439" y="427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altLang="pl-PL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2" name="Freeform 14"/>
            <p:cNvSpPr>
              <a:spLocks noEditPoints="1"/>
            </p:cNvSpPr>
            <p:nvPr userDrawn="1"/>
          </p:nvSpPr>
          <p:spPr bwMode="auto">
            <a:xfrm>
              <a:off x="5380411" y="4675665"/>
              <a:ext cx="1217952" cy="98664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37" y="95"/>
                </a:cxn>
                <a:cxn ang="0">
                  <a:pos x="29" y="95"/>
                </a:cxn>
                <a:cxn ang="0">
                  <a:pos x="115" y="59"/>
                </a:cxn>
                <a:cxn ang="0">
                  <a:pos x="29" y="95"/>
                </a:cxn>
                <a:cxn ang="0">
                  <a:pos x="342" y="69"/>
                </a:cxn>
                <a:cxn ang="0">
                  <a:pos x="291" y="182"/>
                </a:cxn>
                <a:cxn ang="0">
                  <a:pos x="177" y="149"/>
                </a:cxn>
                <a:cxn ang="0">
                  <a:pos x="186" y="26"/>
                </a:cxn>
                <a:cxn ang="0">
                  <a:pos x="224" y="29"/>
                </a:cxn>
                <a:cxn ang="0">
                  <a:pos x="202" y="131"/>
                </a:cxn>
                <a:cxn ang="0">
                  <a:pos x="287" y="158"/>
                </a:cxn>
                <a:cxn ang="0">
                  <a:pos x="308" y="57"/>
                </a:cxn>
                <a:cxn ang="0">
                  <a:pos x="399" y="2"/>
                </a:cxn>
                <a:cxn ang="0">
                  <a:pos x="418" y="157"/>
                </a:cxn>
                <a:cxn ang="0">
                  <a:pos x="408" y="181"/>
                </a:cxn>
                <a:cxn ang="0">
                  <a:pos x="371" y="2"/>
                </a:cxn>
                <a:cxn ang="0">
                  <a:pos x="630" y="143"/>
                </a:cxn>
                <a:cxn ang="0">
                  <a:pos x="572" y="105"/>
                </a:cxn>
                <a:cxn ang="0">
                  <a:pos x="509" y="40"/>
                </a:cxn>
                <a:cxn ang="0">
                  <a:pos x="578" y="2"/>
                </a:cxn>
                <a:cxn ang="0">
                  <a:pos x="543" y="36"/>
                </a:cxn>
                <a:cxn ang="0">
                  <a:pos x="565" y="78"/>
                </a:cxn>
                <a:cxn ang="0">
                  <a:pos x="652" y="96"/>
                </a:cxn>
                <a:cxn ang="0">
                  <a:pos x="637" y="179"/>
                </a:cxn>
                <a:cxn ang="0">
                  <a:pos x="718" y="185"/>
                </a:cxn>
                <a:cxn ang="0">
                  <a:pos x="749" y="91"/>
                </a:cxn>
                <a:cxn ang="0">
                  <a:pos x="1045" y="185"/>
                </a:cxn>
                <a:cxn ang="0">
                  <a:pos x="917" y="114"/>
                </a:cxn>
                <a:cxn ang="0">
                  <a:pos x="1207" y="27"/>
                </a:cxn>
                <a:cxn ang="0">
                  <a:pos x="1173" y="81"/>
                </a:cxn>
                <a:cxn ang="0">
                  <a:pos x="1199" y="157"/>
                </a:cxn>
                <a:cxn ang="0">
                  <a:pos x="1185" y="180"/>
                </a:cxn>
                <a:cxn ang="0">
                  <a:pos x="1142" y="76"/>
                </a:cxn>
                <a:cxn ang="0">
                  <a:pos x="1211" y="3"/>
                </a:cxn>
                <a:cxn ang="0">
                  <a:pos x="1354" y="2"/>
                </a:cxn>
                <a:cxn ang="0">
                  <a:pos x="1651" y="2"/>
                </a:cxn>
                <a:cxn ang="0">
                  <a:pos x="1553" y="42"/>
                </a:cxn>
                <a:cxn ang="0">
                  <a:pos x="1544" y="123"/>
                </a:cxn>
                <a:cxn ang="0">
                  <a:pos x="1651" y="185"/>
                </a:cxn>
                <a:cxn ang="0">
                  <a:pos x="1515" y="139"/>
                </a:cxn>
                <a:cxn ang="0">
                  <a:pos x="1538" y="19"/>
                </a:cxn>
                <a:cxn ang="0">
                  <a:pos x="1717" y="185"/>
                </a:cxn>
                <a:cxn ang="0">
                  <a:pos x="1830" y="19"/>
                </a:cxn>
                <a:cxn ang="0">
                  <a:pos x="1817" y="96"/>
                </a:cxn>
                <a:cxn ang="0">
                  <a:pos x="1839" y="171"/>
                </a:cxn>
                <a:cxn ang="0">
                  <a:pos x="1810" y="173"/>
                </a:cxn>
                <a:cxn ang="0">
                  <a:pos x="1746" y="107"/>
                </a:cxn>
                <a:cxn ang="0">
                  <a:pos x="1806" y="72"/>
                </a:cxn>
                <a:cxn ang="0">
                  <a:pos x="1783" y="25"/>
                </a:cxn>
                <a:cxn ang="0">
                  <a:pos x="1925" y="183"/>
                </a:cxn>
                <a:cxn ang="0">
                  <a:pos x="1867" y="114"/>
                </a:cxn>
                <a:cxn ang="0">
                  <a:pos x="1911" y="8"/>
                </a:cxn>
                <a:cxn ang="0">
                  <a:pos x="1945" y="26"/>
                </a:cxn>
                <a:cxn ang="0">
                  <a:pos x="1897" y="71"/>
                </a:cxn>
                <a:cxn ang="0">
                  <a:pos x="1926" y="158"/>
                </a:cxn>
                <a:cxn ang="0">
                  <a:pos x="1938" y="80"/>
                </a:cxn>
                <a:cxn ang="0">
                  <a:pos x="2193" y="2"/>
                </a:cxn>
                <a:cxn ang="0">
                  <a:pos x="2117" y="185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altLang="pl-PL">
                <a:solidFill>
                  <a:srgbClr val="707173"/>
                </a:solidFill>
                <a:latin typeface="Arial"/>
              </a:endParaRPr>
            </a:p>
          </p:txBody>
        </p:sp>
      </p:grp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198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14375" y="1340768"/>
            <a:ext cx="3781426" cy="4680520"/>
          </a:xfrm>
        </p:spPr>
        <p:txBody>
          <a:bodyPr/>
          <a:lstStyle>
            <a:lvl1pPr marL="342900" indent="-342900">
              <a:buClr>
                <a:srgbClr val="E2007A"/>
              </a:buClr>
              <a:buFont typeface="Arial" panose="020B0604020202020204" pitchFamily="34" charset="0"/>
              <a:buChar char="•"/>
              <a:defRPr/>
            </a:lvl1pPr>
            <a:lvl2pPr marL="600075" indent="-257175">
              <a:buClr>
                <a:srgbClr val="E2007A"/>
              </a:buClr>
              <a:buFont typeface="Arial" panose="020B0604020202020204" pitchFamily="34" charset="0"/>
              <a:buChar char="•"/>
              <a:defRPr/>
            </a:lvl2pPr>
            <a:lvl3pPr marL="942975" indent="-257175">
              <a:buClr>
                <a:srgbClr val="E2007A"/>
              </a:buClr>
              <a:buFont typeface="Arial" panose="020B0604020202020204" pitchFamily="34" charset="0"/>
              <a:buChar char="•"/>
              <a:defRPr/>
            </a:lvl3pPr>
            <a:lvl4pPr marL="1243013" indent="-214313">
              <a:buClr>
                <a:srgbClr val="E2007A"/>
              </a:buClr>
              <a:buFont typeface="Arial" panose="020B0604020202020204" pitchFamily="34" charset="0"/>
              <a:buChar char="•"/>
              <a:defRPr/>
            </a:lvl4pPr>
            <a:lvl5pPr marL="1585913" indent="-214313">
              <a:buClr>
                <a:srgbClr val="E2007A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3867150" cy="4680520"/>
          </a:xfrm>
        </p:spPr>
        <p:txBody>
          <a:bodyPr/>
          <a:lstStyle>
            <a:lvl1pPr>
              <a:buClr>
                <a:srgbClr val="E2007A"/>
              </a:buClr>
              <a:defRPr/>
            </a:lvl1pPr>
            <a:lvl2pPr>
              <a:buClr>
                <a:srgbClr val="E2007A"/>
              </a:buClr>
              <a:defRPr/>
            </a:lvl2pPr>
            <a:lvl3pPr>
              <a:buClr>
                <a:srgbClr val="E2007A"/>
              </a:buClr>
              <a:defRPr/>
            </a:lvl3pPr>
            <a:lvl4pPr>
              <a:buClr>
                <a:srgbClr val="E2007A"/>
              </a:buClr>
              <a:defRPr/>
            </a:lvl4pPr>
            <a:lvl5pPr>
              <a:buClr>
                <a:srgbClr val="E2007A"/>
              </a:buClr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241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obiek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75" y="1340768"/>
            <a:ext cx="5103034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1" name="Symbol zastępczy zawartości 4"/>
          <p:cNvSpPr>
            <a:spLocks noGrp="1"/>
          </p:cNvSpPr>
          <p:nvPr>
            <p:ph sz="quarter" idx="14"/>
          </p:nvPr>
        </p:nvSpPr>
        <p:spPr>
          <a:xfrm>
            <a:off x="5961424" y="1341438"/>
            <a:ext cx="2858726" cy="45275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216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724129" y="1340768"/>
            <a:ext cx="2952328" cy="4528220"/>
          </a:xfrm>
        </p:spPr>
        <p:txBody>
          <a:bodyPr anchor="ctr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1" name="Symbol zastępczy wykresu 5"/>
          <p:cNvSpPr>
            <a:spLocks noGrp="1"/>
          </p:cNvSpPr>
          <p:nvPr>
            <p:ph type="chart" sz="quarter" idx="13"/>
          </p:nvPr>
        </p:nvSpPr>
        <p:spPr>
          <a:xfrm>
            <a:off x="714376" y="1340772"/>
            <a:ext cx="4852988" cy="4528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115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14377" y="1340768"/>
            <a:ext cx="8178105" cy="468062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5673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a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89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Rozdział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tytułu pionowego 2"/>
          <p:cNvSpPr>
            <a:spLocks noGrp="1"/>
          </p:cNvSpPr>
          <p:nvPr>
            <p:ph type="body" orient="vert" idx="1"/>
          </p:nvPr>
        </p:nvSpPr>
        <p:spPr>
          <a:xfrm rot="16200000">
            <a:off x="3001815" y="191743"/>
            <a:ext cx="2952329" cy="7698652"/>
          </a:xfrm>
        </p:spPr>
        <p:txBody>
          <a:bodyPr vert="eaVert">
            <a:noAutofit/>
          </a:bodyPr>
          <a:lstStyle>
            <a:lvl1pPr marL="0" indent="0">
              <a:buClr>
                <a:srgbClr val="E2007A"/>
              </a:buClr>
              <a:buFont typeface="Arial" panose="020B0604020202020204" pitchFamily="34" charset="0"/>
              <a:buNone/>
              <a:defRPr sz="2800">
                <a:solidFill>
                  <a:srgbClr val="707173"/>
                </a:solidFill>
              </a:defRPr>
            </a:lvl1pPr>
            <a:lvl2pPr marL="4572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2pPr>
            <a:lvl3pPr marL="9144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3pPr>
            <a:lvl4pPr marL="13716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4pPr>
            <a:lvl5pPr marL="18288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6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0" y="1221919"/>
            <a:ext cx="6931486" cy="1032149"/>
          </a:xfrm>
          <a:solidFill>
            <a:schemeClr val="tx2"/>
          </a:solidFill>
        </p:spPr>
        <p:txBody>
          <a:bodyPr anchor="ctr">
            <a:noAutofit/>
          </a:bodyPr>
          <a:lstStyle>
            <a:lvl1pPr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367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wartość dowol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714375" y="476254"/>
            <a:ext cx="7818438" cy="5616575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pole tekstowe 8"/>
          <p:cNvSpPr txBox="1"/>
          <p:nvPr userDrawn="1"/>
        </p:nvSpPr>
        <p:spPr>
          <a:xfrm>
            <a:off x="2555776" y="6525345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rgbClr val="E2007A"/>
                </a:solidFill>
                <a:latin typeface="Arial"/>
              </a:rPr>
              <a:t>Tytuł prezentacji</a:t>
            </a:r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6931486" y="6525345"/>
            <a:ext cx="2057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dirty="0">
                <a:solidFill>
                  <a:srgbClr val="E2007A"/>
                </a:solidFill>
                <a:latin typeface="Arial"/>
              </a:rPr>
              <a:t>Imię i Nazwisko Autora</a:t>
            </a:r>
          </a:p>
        </p:txBody>
      </p:sp>
      <p:sp>
        <p:nvSpPr>
          <p:cNvPr id="6" name="Prostokąt 5"/>
          <p:cNvSpPr/>
          <p:nvPr userDrawn="1"/>
        </p:nvSpPr>
        <p:spPr>
          <a:xfrm flipV="1">
            <a:off x="712801" y="6429602"/>
            <a:ext cx="8178105" cy="45719"/>
          </a:xfrm>
          <a:prstGeom prst="rect">
            <a:avLst/>
          </a:prstGeom>
          <a:solidFill>
            <a:srgbClr val="E20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7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zysta str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89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ytuł i zawartość"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28184" y="6356354"/>
            <a:ext cx="2448272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AD0040"/>
                </a:solidFill>
              </a:defRPr>
            </a:lvl1pPr>
          </a:lstStyle>
          <a:p>
            <a:r>
              <a:rPr lang="pl-PL" smtClean="0">
                <a:latin typeface="Arial"/>
              </a:rPr>
              <a:t>Kraków, 18 listopada 2011 r.</a:t>
            </a:r>
            <a:endParaRPr lang="pl-PL" dirty="0">
              <a:latin typeface="Arial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2264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D0040"/>
                </a:solidFill>
              </a:defRPr>
            </a:lvl1pPr>
          </a:lstStyle>
          <a:p>
            <a:r>
              <a:rPr lang="pl-PL" smtClean="0">
                <a:latin typeface="Arial"/>
              </a:rPr>
              <a:t>Strategia Rozwoju Obszaru Sprzdaży</a:t>
            </a:r>
            <a:endParaRPr lang="pl-PL" dirty="0">
              <a:latin typeface="Arial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3491880" y="6356354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AD0040"/>
                </a:solidFill>
              </a:defRPr>
            </a:lvl1pPr>
          </a:lstStyle>
          <a:p>
            <a:fld id="{7BFD27C2-2234-41D4-9087-0478DCD204CF}" type="slidenum">
              <a:rPr lang="pl-PL" smtClean="0">
                <a:latin typeface="Arial"/>
              </a:rPr>
              <a:pPr/>
              <a:t>‹#›</a:t>
            </a:fld>
            <a:endParaRPr lang="pl-PL" dirty="0">
              <a:latin typeface="Arial"/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1" y="476250"/>
            <a:ext cx="357188" cy="717550"/>
          </a:xfrm>
          <a:prstGeom prst="rect">
            <a:avLst/>
          </a:prstGeom>
          <a:solidFill>
            <a:srgbClr val="AD0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013" dirty="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8" name="Grupa 20"/>
          <p:cNvGrpSpPr>
            <a:grpSpLocks/>
          </p:cNvGrpSpPr>
          <p:nvPr userDrawn="1"/>
        </p:nvGrpSpPr>
        <p:grpSpPr bwMode="auto">
          <a:xfrm>
            <a:off x="7061202" y="354017"/>
            <a:ext cx="1654175" cy="788987"/>
            <a:chOff x="4689475" y="3868738"/>
            <a:chExt cx="1917700" cy="914400"/>
          </a:xfrm>
        </p:grpSpPr>
        <p:sp>
          <p:nvSpPr>
            <p:cNvPr id="9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 sz="1013" dirty="0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914004" y="3876097"/>
              <a:ext cx="318390" cy="320132"/>
            </a:xfrm>
            <a:custGeom>
              <a:avLst/>
              <a:gdLst>
                <a:gd name="T0" fmla="*/ 2147483647 w 601"/>
                <a:gd name="T1" fmla="*/ 0 h 601"/>
                <a:gd name="T2" fmla="*/ 2147483647 w 601"/>
                <a:gd name="T3" fmla="*/ 2147483647 h 601"/>
                <a:gd name="T4" fmla="*/ 2147483647 w 601"/>
                <a:gd name="T5" fmla="*/ 2147483647 h 601"/>
                <a:gd name="T6" fmla="*/ 2147483647 w 601"/>
                <a:gd name="T7" fmla="*/ 2147483647 h 601"/>
                <a:gd name="T8" fmla="*/ 2147483647 w 601"/>
                <a:gd name="T9" fmla="*/ 2147483647 h 601"/>
                <a:gd name="T10" fmla="*/ 2147483647 w 601"/>
                <a:gd name="T11" fmla="*/ 2147483647 h 601"/>
                <a:gd name="T12" fmla="*/ 2147483647 w 601"/>
                <a:gd name="T13" fmla="*/ 2147483647 h 601"/>
                <a:gd name="T14" fmla="*/ 2147483647 w 601"/>
                <a:gd name="T15" fmla="*/ 2147483647 h 601"/>
                <a:gd name="T16" fmla="*/ 2147483647 w 601"/>
                <a:gd name="T17" fmla="*/ 2147483647 h 601"/>
                <a:gd name="T18" fmla="*/ 2147483647 w 601"/>
                <a:gd name="T19" fmla="*/ 2147483647 h 601"/>
                <a:gd name="T20" fmla="*/ 2147483647 w 601"/>
                <a:gd name="T21" fmla="*/ 2147483647 h 601"/>
                <a:gd name="T22" fmla="*/ 2147483647 w 601"/>
                <a:gd name="T23" fmla="*/ 2147483647 h 601"/>
                <a:gd name="T24" fmla="*/ 2147483647 w 601"/>
                <a:gd name="T25" fmla="*/ 2147483647 h 601"/>
                <a:gd name="T26" fmla="*/ 2147483647 w 601"/>
                <a:gd name="T27" fmla="*/ 2147483647 h 601"/>
                <a:gd name="T28" fmla="*/ 2147483647 w 601"/>
                <a:gd name="T29" fmla="*/ 2147483647 h 601"/>
                <a:gd name="T30" fmla="*/ 2147483647 w 601"/>
                <a:gd name="T31" fmla="*/ 2147483647 h 601"/>
                <a:gd name="T32" fmla="*/ 2147483647 w 601"/>
                <a:gd name="T33" fmla="*/ 2147483647 h 601"/>
                <a:gd name="T34" fmla="*/ 2147483647 w 601"/>
                <a:gd name="T35" fmla="*/ 2147483647 h 601"/>
                <a:gd name="T36" fmla="*/ 2147483647 w 601"/>
                <a:gd name="T37" fmla="*/ 2147483647 h 601"/>
                <a:gd name="T38" fmla="*/ 2147483647 w 601"/>
                <a:gd name="T39" fmla="*/ 2147483647 h 601"/>
                <a:gd name="T40" fmla="*/ 2147483647 w 601"/>
                <a:gd name="T41" fmla="*/ 2147483647 h 601"/>
                <a:gd name="T42" fmla="*/ 2147483647 w 601"/>
                <a:gd name="T43" fmla="*/ 2147483647 h 601"/>
                <a:gd name="T44" fmla="*/ 0 w 601"/>
                <a:gd name="T45" fmla="*/ 2147483647 h 601"/>
                <a:gd name="T46" fmla="*/ 2147483647 w 601"/>
                <a:gd name="T47" fmla="*/ 2147483647 h 601"/>
                <a:gd name="T48" fmla="*/ 2147483647 w 601"/>
                <a:gd name="T49" fmla="*/ 2147483647 h 601"/>
                <a:gd name="T50" fmla="*/ 2147483647 w 601"/>
                <a:gd name="T51" fmla="*/ 2147483647 h 601"/>
                <a:gd name="T52" fmla="*/ 2147483647 w 601"/>
                <a:gd name="T53" fmla="*/ 2147483647 h 601"/>
                <a:gd name="T54" fmla="*/ 2147483647 w 601"/>
                <a:gd name="T55" fmla="*/ 2147483647 h 601"/>
                <a:gd name="T56" fmla="*/ 2147483647 w 601"/>
                <a:gd name="T57" fmla="*/ 2147483647 h 601"/>
                <a:gd name="T58" fmla="*/ 2147483647 w 601"/>
                <a:gd name="T59" fmla="*/ 2147483647 h 601"/>
                <a:gd name="T60" fmla="*/ 2147483647 w 601"/>
                <a:gd name="T61" fmla="*/ 2147483647 h 601"/>
                <a:gd name="T62" fmla="*/ 2147483647 w 601"/>
                <a:gd name="T63" fmla="*/ 2147483647 h 601"/>
                <a:gd name="T64" fmla="*/ 2147483647 w 601"/>
                <a:gd name="T65" fmla="*/ 2147483647 h 601"/>
                <a:gd name="T66" fmla="*/ 2147483647 w 601"/>
                <a:gd name="T67" fmla="*/ 2147483647 h 601"/>
                <a:gd name="T68" fmla="*/ 2147483647 w 601"/>
                <a:gd name="T69" fmla="*/ 2147483647 h 601"/>
                <a:gd name="T70" fmla="*/ 2147483647 w 601"/>
                <a:gd name="T71" fmla="*/ 2147483647 h 601"/>
                <a:gd name="T72" fmla="*/ 2147483647 w 601"/>
                <a:gd name="T73" fmla="*/ 2147483647 h 601"/>
                <a:gd name="T74" fmla="*/ 2147483647 w 601"/>
                <a:gd name="T75" fmla="*/ 2147483647 h 601"/>
                <a:gd name="T76" fmla="*/ 2147483647 w 601"/>
                <a:gd name="T77" fmla="*/ 2147483647 h 601"/>
                <a:gd name="T78" fmla="*/ 2147483647 w 601"/>
                <a:gd name="T79" fmla="*/ 2147483647 h 601"/>
                <a:gd name="T80" fmla="*/ 2147483647 w 601"/>
                <a:gd name="T81" fmla="*/ 2147483647 h 601"/>
                <a:gd name="T82" fmla="*/ 2147483647 w 601"/>
                <a:gd name="T83" fmla="*/ 2147483647 h 601"/>
                <a:gd name="T84" fmla="*/ 2147483647 w 601"/>
                <a:gd name="T85" fmla="*/ 2147483647 h 601"/>
                <a:gd name="T86" fmla="*/ 2147483647 w 601"/>
                <a:gd name="T87" fmla="*/ 2147483647 h 601"/>
                <a:gd name="T88" fmla="*/ 2147483647 w 601"/>
                <a:gd name="T89" fmla="*/ 2147483647 h 601"/>
                <a:gd name="T90" fmla="*/ 2147483647 w 601"/>
                <a:gd name="T91" fmla="*/ 0 h 6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013" dirty="0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693156" y="4111597"/>
              <a:ext cx="336794" cy="200542"/>
            </a:xfrm>
            <a:custGeom>
              <a:avLst/>
              <a:gdLst>
                <a:gd name="T0" fmla="*/ 0 w 635"/>
                <a:gd name="T1" fmla="*/ 2147483647 h 377"/>
                <a:gd name="T2" fmla="*/ 2147483647 w 635"/>
                <a:gd name="T3" fmla="*/ 2147483647 h 377"/>
                <a:gd name="T4" fmla="*/ 2147483647 w 635"/>
                <a:gd name="T5" fmla="*/ 2147483647 h 377"/>
                <a:gd name="T6" fmla="*/ 2147483647 w 635"/>
                <a:gd name="T7" fmla="*/ 2147483647 h 377"/>
                <a:gd name="T8" fmla="*/ 2147483647 w 635"/>
                <a:gd name="T9" fmla="*/ 2147483647 h 377"/>
                <a:gd name="T10" fmla="*/ 2147483647 w 635"/>
                <a:gd name="T11" fmla="*/ 2147483647 h 377"/>
                <a:gd name="T12" fmla="*/ 2147483647 w 635"/>
                <a:gd name="T13" fmla="*/ 2147483647 h 377"/>
                <a:gd name="T14" fmla="*/ 2147483647 w 635"/>
                <a:gd name="T15" fmla="*/ 2147483647 h 377"/>
                <a:gd name="T16" fmla="*/ 2147483647 w 635"/>
                <a:gd name="T17" fmla="*/ 2147483647 h 377"/>
                <a:gd name="T18" fmla="*/ 2147483647 w 635"/>
                <a:gd name="T19" fmla="*/ 0 h 377"/>
                <a:gd name="T20" fmla="*/ 2147483647 w 635"/>
                <a:gd name="T21" fmla="*/ 0 h 377"/>
                <a:gd name="T22" fmla="*/ 2147483647 w 635"/>
                <a:gd name="T23" fmla="*/ 2147483647 h 377"/>
                <a:gd name="T24" fmla="*/ 2147483647 w 635"/>
                <a:gd name="T25" fmla="*/ 2147483647 h 377"/>
                <a:gd name="T26" fmla="*/ 2147483647 w 635"/>
                <a:gd name="T27" fmla="*/ 2147483647 h 377"/>
                <a:gd name="T28" fmla="*/ 2147483647 w 635"/>
                <a:gd name="T29" fmla="*/ 2147483647 h 377"/>
                <a:gd name="T30" fmla="*/ 2147483647 w 635"/>
                <a:gd name="T31" fmla="*/ 2147483647 h 377"/>
                <a:gd name="T32" fmla="*/ 2147483647 w 635"/>
                <a:gd name="T33" fmla="*/ 2147483647 h 377"/>
                <a:gd name="T34" fmla="*/ 2147483647 w 635"/>
                <a:gd name="T35" fmla="*/ 2147483647 h 377"/>
                <a:gd name="T36" fmla="*/ 2147483647 w 635"/>
                <a:gd name="T37" fmla="*/ 2147483647 h 377"/>
                <a:gd name="T38" fmla="*/ 2147483647 w 635"/>
                <a:gd name="T39" fmla="*/ 2147483647 h 377"/>
                <a:gd name="T40" fmla="*/ 2147483647 w 635"/>
                <a:gd name="T41" fmla="*/ 2147483647 h 377"/>
                <a:gd name="T42" fmla="*/ 2147483647 w 635"/>
                <a:gd name="T43" fmla="*/ 2147483647 h 377"/>
                <a:gd name="T44" fmla="*/ 2147483647 w 635"/>
                <a:gd name="T45" fmla="*/ 2147483647 h 377"/>
                <a:gd name="T46" fmla="*/ 2147483647 w 635"/>
                <a:gd name="T47" fmla="*/ 2147483647 h 377"/>
                <a:gd name="T48" fmla="*/ 2147483647 w 635"/>
                <a:gd name="T49" fmla="*/ 2147483647 h 377"/>
                <a:gd name="T50" fmla="*/ 2147483647 w 635"/>
                <a:gd name="T51" fmla="*/ 2147483647 h 377"/>
                <a:gd name="T52" fmla="*/ 2147483647 w 635"/>
                <a:gd name="T53" fmla="*/ 2147483647 h 377"/>
                <a:gd name="T54" fmla="*/ 2147483647 w 635"/>
                <a:gd name="T55" fmla="*/ 2147483647 h 377"/>
                <a:gd name="T56" fmla="*/ 2147483647 w 635"/>
                <a:gd name="T57" fmla="*/ 2147483647 h 377"/>
                <a:gd name="T58" fmla="*/ 2147483647 w 635"/>
                <a:gd name="T59" fmla="*/ 2147483647 h 377"/>
                <a:gd name="T60" fmla="*/ 2147483647 w 635"/>
                <a:gd name="T61" fmla="*/ 2147483647 h 377"/>
                <a:gd name="T62" fmla="*/ 2147483647 w 635"/>
                <a:gd name="T63" fmla="*/ 2147483647 h 377"/>
                <a:gd name="T64" fmla="*/ 2147483647 w 635"/>
                <a:gd name="T65" fmla="*/ 2147483647 h 377"/>
                <a:gd name="T66" fmla="*/ 2147483647 w 635"/>
                <a:gd name="T67" fmla="*/ 2147483647 h 377"/>
                <a:gd name="T68" fmla="*/ 2147483647 w 635"/>
                <a:gd name="T69" fmla="*/ 2147483647 h 377"/>
                <a:gd name="T70" fmla="*/ 2147483647 w 635"/>
                <a:gd name="T71" fmla="*/ 2147483647 h 377"/>
                <a:gd name="T72" fmla="*/ 2147483647 w 635"/>
                <a:gd name="T73" fmla="*/ 2147483647 h 377"/>
                <a:gd name="T74" fmla="*/ 2147483647 w 635"/>
                <a:gd name="T75" fmla="*/ 2147483647 h 377"/>
                <a:gd name="T76" fmla="*/ 2147483647 w 635"/>
                <a:gd name="T77" fmla="*/ 2147483647 h 377"/>
                <a:gd name="T78" fmla="*/ 2147483647 w 635"/>
                <a:gd name="T79" fmla="*/ 2147483647 h 377"/>
                <a:gd name="T80" fmla="*/ 2147483647 w 635"/>
                <a:gd name="T81" fmla="*/ 2147483647 h 377"/>
                <a:gd name="T82" fmla="*/ 2147483647 w 635"/>
                <a:gd name="T83" fmla="*/ 2147483647 h 377"/>
                <a:gd name="T84" fmla="*/ 2147483647 w 635"/>
                <a:gd name="T85" fmla="*/ 2147483647 h 377"/>
                <a:gd name="T86" fmla="*/ 2147483647 w 635"/>
                <a:gd name="T87" fmla="*/ 2147483647 h 377"/>
                <a:gd name="T88" fmla="*/ 2147483647 w 635"/>
                <a:gd name="T89" fmla="*/ 2147483647 h 377"/>
                <a:gd name="T90" fmla="*/ 2147483647 w 635"/>
                <a:gd name="T91" fmla="*/ 2147483647 h 377"/>
                <a:gd name="T92" fmla="*/ 2147483647 w 635"/>
                <a:gd name="T93" fmla="*/ 2147483647 h 377"/>
                <a:gd name="T94" fmla="*/ 2147483647 w 635"/>
                <a:gd name="T95" fmla="*/ 2147483647 h 377"/>
                <a:gd name="T96" fmla="*/ 0 w 635"/>
                <a:gd name="T97" fmla="*/ 2147483647 h 3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013" dirty="0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4768613" y="4207269"/>
              <a:ext cx="463782" cy="436042"/>
            </a:xfrm>
            <a:custGeom>
              <a:avLst/>
              <a:gdLst>
                <a:gd name="T0" fmla="*/ 2147483647 w 877"/>
                <a:gd name="T1" fmla="*/ 0 h 826"/>
                <a:gd name="T2" fmla="*/ 2147483647 w 877"/>
                <a:gd name="T3" fmla="*/ 2147483647 h 826"/>
                <a:gd name="T4" fmla="*/ 2147483647 w 877"/>
                <a:gd name="T5" fmla="*/ 2147483647 h 826"/>
                <a:gd name="T6" fmla="*/ 2147483647 w 877"/>
                <a:gd name="T7" fmla="*/ 2147483647 h 826"/>
                <a:gd name="T8" fmla="*/ 2147483647 w 877"/>
                <a:gd name="T9" fmla="*/ 2147483647 h 826"/>
                <a:gd name="T10" fmla="*/ 2147483647 w 877"/>
                <a:gd name="T11" fmla="*/ 2147483647 h 826"/>
                <a:gd name="T12" fmla="*/ 2147483647 w 877"/>
                <a:gd name="T13" fmla="*/ 2147483647 h 826"/>
                <a:gd name="T14" fmla="*/ 2147483647 w 877"/>
                <a:gd name="T15" fmla="*/ 2147483647 h 826"/>
                <a:gd name="T16" fmla="*/ 2147483647 w 877"/>
                <a:gd name="T17" fmla="*/ 2147483647 h 826"/>
                <a:gd name="T18" fmla="*/ 2147483647 w 877"/>
                <a:gd name="T19" fmla="*/ 2147483647 h 826"/>
                <a:gd name="T20" fmla="*/ 2147483647 w 877"/>
                <a:gd name="T21" fmla="*/ 2147483647 h 826"/>
                <a:gd name="T22" fmla="*/ 2147483647 w 877"/>
                <a:gd name="T23" fmla="*/ 2147483647 h 826"/>
                <a:gd name="T24" fmla="*/ 2147483647 w 877"/>
                <a:gd name="T25" fmla="*/ 2147483647 h 826"/>
                <a:gd name="T26" fmla="*/ 2147483647 w 877"/>
                <a:gd name="T27" fmla="*/ 2147483647 h 826"/>
                <a:gd name="T28" fmla="*/ 2147483647 w 877"/>
                <a:gd name="T29" fmla="*/ 2147483647 h 826"/>
                <a:gd name="T30" fmla="*/ 2147483647 w 877"/>
                <a:gd name="T31" fmla="*/ 2147483647 h 826"/>
                <a:gd name="T32" fmla="*/ 2147483647 w 877"/>
                <a:gd name="T33" fmla="*/ 2147483647 h 826"/>
                <a:gd name="T34" fmla="*/ 2147483647 w 877"/>
                <a:gd name="T35" fmla="*/ 2147483647 h 826"/>
                <a:gd name="T36" fmla="*/ 2147483647 w 877"/>
                <a:gd name="T37" fmla="*/ 2147483647 h 826"/>
                <a:gd name="T38" fmla="*/ 2147483647 w 877"/>
                <a:gd name="T39" fmla="*/ 2147483647 h 826"/>
                <a:gd name="T40" fmla="*/ 2147483647 w 877"/>
                <a:gd name="T41" fmla="*/ 2147483647 h 826"/>
                <a:gd name="T42" fmla="*/ 2147483647 w 877"/>
                <a:gd name="T43" fmla="*/ 2147483647 h 826"/>
                <a:gd name="T44" fmla="*/ 2147483647 w 877"/>
                <a:gd name="T45" fmla="*/ 2147483647 h 826"/>
                <a:gd name="T46" fmla="*/ 2147483647 w 877"/>
                <a:gd name="T47" fmla="*/ 2147483647 h 826"/>
                <a:gd name="T48" fmla="*/ 2147483647 w 877"/>
                <a:gd name="T49" fmla="*/ 2147483647 h 826"/>
                <a:gd name="T50" fmla="*/ 2147483647 w 877"/>
                <a:gd name="T51" fmla="*/ 2147483647 h 826"/>
                <a:gd name="T52" fmla="*/ 0 w 877"/>
                <a:gd name="T53" fmla="*/ 2147483647 h 826"/>
                <a:gd name="T54" fmla="*/ 2147483647 w 877"/>
                <a:gd name="T55" fmla="*/ 2147483647 h 826"/>
                <a:gd name="T56" fmla="*/ 2147483647 w 877"/>
                <a:gd name="T57" fmla="*/ 2147483647 h 826"/>
                <a:gd name="T58" fmla="*/ 2147483647 w 877"/>
                <a:gd name="T59" fmla="*/ 2147483647 h 826"/>
                <a:gd name="T60" fmla="*/ 2147483647 w 877"/>
                <a:gd name="T61" fmla="*/ 2147483647 h 826"/>
                <a:gd name="T62" fmla="*/ 2147483647 w 877"/>
                <a:gd name="T63" fmla="*/ 2147483647 h 826"/>
                <a:gd name="T64" fmla="*/ 2147483647 w 877"/>
                <a:gd name="T65" fmla="*/ 2147483647 h 826"/>
                <a:gd name="T66" fmla="*/ 2147483647 w 877"/>
                <a:gd name="T67" fmla="*/ 2147483647 h 826"/>
                <a:gd name="T68" fmla="*/ 2147483647 w 877"/>
                <a:gd name="T69" fmla="*/ 2147483647 h 826"/>
                <a:gd name="T70" fmla="*/ 2147483647 w 877"/>
                <a:gd name="T71" fmla="*/ 2147483647 h 826"/>
                <a:gd name="T72" fmla="*/ 2147483647 w 877"/>
                <a:gd name="T73" fmla="*/ 2147483647 h 826"/>
                <a:gd name="T74" fmla="*/ 2147483647 w 877"/>
                <a:gd name="T75" fmla="*/ 2147483647 h 826"/>
                <a:gd name="T76" fmla="*/ 2147483647 w 877"/>
                <a:gd name="T77" fmla="*/ 2147483647 h 826"/>
                <a:gd name="T78" fmla="*/ 2147483647 w 877"/>
                <a:gd name="T79" fmla="*/ 2147483647 h 826"/>
                <a:gd name="T80" fmla="*/ 2147483647 w 877"/>
                <a:gd name="T81" fmla="*/ 2147483647 h 826"/>
                <a:gd name="T82" fmla="*/ 2147483647 w 877"/>
                <a:gd name="T83" fmla="*/ 2147483647 h 826"/>
                <a:gd name="T84" fmla="*/ 2147483647 w 877"/>
                <a:gd name="T85" fmla="*/ 2147483647 h 826"/>
                <a:gd name="T86" fmla="*/ 2147483647 w 877"/>
                <a:gd name="T87" fmla="*/ 2147483647 h 826"/>
                <a:gd name="T88" fmla="*/ 2147483647 w 877"/>
                <a:gd name="T89" fmla="*/ 2147483647 h 826"/>
                <a:gd name="T90" fmla="*/ 2147483647 w 877"/>
                <a:gd name="T91" fmla="*/ 2147483647 h 826"/>
                <a:gd name="T92" fmla="*/ 2147483647 w 877"/>
                <a:gd name="T93" fmla="*/ 2147483647 h 826"/>
                <a:gd name="T94" fmla="*/ 2147483647 w 877"/>
                <a:gd name="T95" fmla="*/ 2147483647 h 826"/>
                <a:gd name="T96" fmla="*/ 2147483647 w 877"/>
                <a:gd name="T97" fmla="*/ 2147483647 h 826"/>
                <a:gd name="T98" fmla="*/ 2147483647 w 877"/>
                <a:gd name="T99" fmla="*/ 2147483647 h 826"/>
                <a:gd name="T100" fmla="*/ 2147483647 w 877"/>
                <a:gd name="T101" fmla="*/ 2147483647 h 826"/>
                <a:gd name="T102" fmla="*/ 2147483647 w 877"/>
                <a:gd name="T103" fmla="*/ 2147483647 h 826"/>
                <a:gd name="T104" fmla="*/ 2147483647 w 877"/>
                <a:gd name="T105" fmla="*/ 0 h 8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013" dirty="0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5110928" y="4061921"/>
              <a:ext cx="487706" cy="250218"/>
            </a:xfrm>
            <a:custGeom>
              <a:avLst/>
              <a:gdLst>
                <a:gd name="T0" fmla="*/ 0 w 923"/>
                <a:gd name="T1" fmla="*/ 2147483647 h 469"/>
                <a:gd name="T2" fmla="*/ 2147483647 w 923"/>
                <a:gd name="T3" fmla="*/ 2147483647 h 469"/>
                <a:gd name="T4" fmla="*/ 2147483647 w 923"/>
                <a:gd name="T5" fmla="*/ 2147483647 h 469"/>
                <a:gd name="T6" fmla="*/ 2147483647 w 923"/>
                <a:gd name="T7" fmla="*/ 2147483647 h 469"/>
                <a:gd name="T8" fmla="*/ 2147483647 w 923"/>
                <a:gd name="T9" fmla="*/ 2147483647 h 469"/>
                <a:gd name="T10" fmla="*/ 2147483647 w 923"/>
                <a:gd name="T11" fmla="*/ 2147483647 h 469"/>
                <a:gd name="T12" fmla="*/ 2147483647 w 923"/>
                <a:gd name="T13" fmla="*/ 2147483647 h 469"/>
                <a:gd name="T14" fmla="*/ 2147483647 w 923"/>
                <a:gd name="T15" fmla="*/ 2147483647 h 469"/>
                <a:gd name="T16" fmla="*/ 2147483647 w 923"/>
                <a:gd name="T17" fmla="*/ 2147483647 h 469"/>
                <a:gd name="T18" fmla="*/ 2147483647 w 923"/>
                <a:gd name="T19" fmla="*/ 2147483647 h 469"/>
                <a:gd name="T20" fmla="*/ 2147483647 w 923"/>
                <a:gd name="T21" fmla="*/ 2147483647 h 469"/>
                <a:gd name="T22" fmla="*/ 2147483647 w 923"/>
                <a:gd name="T23" fmla="*/ 0 h 469"/>
                <a:gd name="T24" fmla="*/ 2147483647 w 923"/>
                <a:gd name="T25" fmla="*/ 0 h 469"/>
                <a:gd name="T26" fmla="*/ 2147483647 w 923"/>
                <a:gd name="T27" fmla="*/ 2147483647 h 469"/>
                <a:gd name="T28" fmla="*/ 2147483647 w 923"/>
                <a:gd name="T29" fmla="*/ 2147483647 h 469"/>
                <a:gd name="T30" fmla="*/ 2147483647 w 923"/>
                <a:gd name="T31" fmla="*/ 2147483647 h 469"/>
                <a:gd name="T32" fmla="*/ 2147483647 w 923"/>
                <a:gd name="T33" fmla="*/ 2147483647 h 469"/>
                <a:gd name="T34" fmla="*/ 2147483647 w 923"/>
                <a:gd name="T35" fmla="*/ 2147483647 h 469"/>
                <a:gd name="T36" fmla="*/ 2147483647 w 923"/>
                <a:gd name="T37" fmla="*/ 2147483647 h 469"/>
                <a:gd name="T38" fmla="*/ 2147483647 w 923"/>
                <a:gd name="T39" fmla="*/ 2147483647 h 469"/>
                <a:gd name="T40" fmla="*/ 2147483647 w 923"/>
                <a:gd name="T41" fmla="*/ 2147483647 h 469"/>
                <a:gd name="T42" fmla="*/ 2147483647 w 923"/>
                <a:gd name="T43" fmla="*/ 2147483647 h 469"/>
                <a:gd name="T44" fmla="*/ 2147483647 w 923"/>
                <a:gd name="T45" fmla="*/ 2147483647 h 469"/>
                <a:gd name="T46" fmla="*/ 2147483647 w 923"/>
                <a:gd name="T47" fmla="*/ 2147483647 h 469"/>
                <a:gd name="T48" fmla="*/ 2147483647 w 923"/>
                <a:gd name="T49" fmla="*/ 2147483647 h 469"/>
                <a:gd name="T50" fmla="*/ 2147483647 w 923"/>
                <a:gd name="T51" fmla="*/ 2147483647 h 469"/>
                <a:gd name="T52" fmla="*/ 2147483647 w 923"/>
                <a:gd name="T53" fmla="*/ 2147483647 h 469"/>
                <a:gd name="T54" fmla="*/ 2147483647 w 923"/>
                <a:gd name="T55" fmla="*/ 2147483647 h 469"/>
                <a:gd name="T56" fmla="*/ 2147483647 w 923"/>
                <a:gd name="T57" fmla="*/ 2147483647 h 469"/>
                <a:gd name="T58" fmla="*/ 2147483647 w 923"/>
                <a:gd name="T59" fmla="*/ 2147483647 h 469"/>
                <a:gd name="T60" fmla="*/ 2147483647 w 923"/>
                <a:gd name="T61" fmla="*/ 2147483647 h 469"/>
                <a:gd name="T62" fmla="*/ 2147483647 w 923"/>
                <a:gd name="T63" fmla="*/ 2147483647 h 469"/>
                <a:gd name="T64" fmla="*/ 2147483647 w 923"/>
                <a:gd name="T65" fmla="*/ 2147483647 h 469"/>
                <a:gd name="T66" fmla="*/ 2147483647 w 923"/>
                <a:gd name="T67" fmla="*/ 2147483647 h 469"/>
                <a:gd name="T68" fmla="*/ 2147483647 w 923"/>
                <a:gd name="T69" fmla="*/ 2147483647 h 469"/>
                <a:gd name="T70" fmla="*/ 2147483647 w 923"/>
                <a:gd name="T71" fmla="*/ 2147483647 h 469"/>
                <a:gd name="T72" fmla="*/ 2147483647 w 923"/>
                <a:gd name="T73" fmla="*/ 2147483647 h 469"/>
                <a:gd name="T74" fmla="*/ 2147483647 w 923"/>
                <a:gd name="T75" fmla="*/ 2147483647 h 469"/>
                <a:gd name="T76" fmla="*/ 2147483647 w 923"/>
                <a:gd name="T77" fmla="*/ 2147483647 h 469"/>
                <a:gd name="T78" fmla="*/ 2147483647 w 923"/>
                <a:gd name="T79" fmla="*/ 2147483647 h 469"/>
                <a:gd name="T80" fmla="*/ 2147483647 w 923"/>
                <a:gd name="T81" fmla="*/ 2147483647 h 469"/>
                <a:gd name="T82" fmla="*/ 2147483647 w 923"/>
                <a:gd name="T83" fmla="*/ 2147483647 h 469"/>
                <a:gd name="T84" fmla="*/ 2147483647 w 923"/>
                <a:gd name="T85" fmla="*/ 2147483647 h 469"/>
                <a:gd name="T86" fmla="*/ 2147483647 w 923"/>
                <a:gd name="T87" fmla="*/ 2147483647 h 469"/>
                <a:gd name="T88" fmla="*/ 2147483647 w 923"/>
                <a:gd name="T89" fmla="*/ 2147483647 h 469"/>
                <a:gd name="T90" fmla="*/ 2147483647 w 923"/>
                <a:gd name="T91" fmla="*/ 2147483647 h 469"/>
                <a:gd name="T92" fmla="*/ 2147483647 w 923"/>
                <a:gd name="T93" fmla="*/ 2147483647 h 469"/>
                <a:gd name="T94" fmla="*/ 2147483647 w 923"/>
                <a:gd name="T95" fmla="*/ 2147483647 h 469"/>
                <a:gd name="T96" fmla="*/ 2147483647 w 923"/>
                <a:gd name="T97" fmla="*/ 2147483647 h 469"/>
                <a:gd name="T98" fmla="*/ 2147483647 w 923"/>
                <a:gd name="T99" fmla="*/ 2147483647 h 469"/>
                <a:gd name="T100" fmla="*/ 2147483647 w 923"/>
                <a:gd name="T101" fmla="*/ 2147483647 h 469"/>
                <a:gd name="T102" fmla="*/ 2147483647 w 923"/>
                <a:gd name="T103" fmla="*/ 2147483647 h 469"/>
                <a:gd name="T104" fmla="*/ 0 w 923"/>
                <a:gd name="T105" fmla="*/ 2147483647 h 4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013" dirty="0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5307850" y="4393092"/>
              <a:ext cx="1291963" cy="226301"/>
            </a:xfrm>
            <a:custGeom>
              <a:avLst/>
              <a:gdLst>
                <a:gd name="T0" fmla="*/ 2147483647 w 2439"/>
                <a:gd name="T1" fmla="*/ 2147483647 h 430"/>
                <a:gd name="T2" fmla="*/ 2147483647 w 2439"/>
                <a:gd name="T3" fmla="*/ 2147483647 h 430"/>
                <a:gd name="T4" fmla="*/ 2147483647 w 2439"/>
                <a:gd name="T5" fmla="*/ 2147483647 h 430"/>
                <a:gd name="T6" fmla="*/ 2147483647 w 2439"/>
                <a:gd name="T7" fmla="*/ 2147483647 h 430"/>
                <a:gd name="T8" fmla="*/ 2147483647 w 2439"/>
                <a:gd name="T9" fmla="*/ 2147483647 h 430"/>
                <a:gd name="T10" fmla="*/ 2147483647 w 2439"/>
                <a:gd name="T11" fmla="*/ 2147483647 h 430"/>
                <a:gd name="T12" fmla="*/ 2147483647 w 2439"/>
                <a:gd name="T13" fmla="*/ 2147483647 h 430"/>
                <a:gd name="T14" fmla="*/ 2147483647 w 2439"/>
                <a:gd name="T15" fmla="*/ 2147483647 h 430"/>
                <a:gd name="T16" fmla="*/ 2147483647 w 2439"/>
                <a:gd name="T17" fmla="*/ 2147483647 h 430"/>
                <a:gd name="T18" fmla="*/ 2147483647 w 2439"/>
                <a:gd name="T19" fmla="*/ 2147483647 h 430"/>
                <a:gd name="T20" fmla="*/ 2147483647 w 2439"/>
                <a:gd name="T21" fmla="*/ 2147483647 h 430"/>
                <a:gd name="T22" fmla="*/ 2147483647 w 2439"/>
                <a:gd name="T23" fmla="*/ 2147483647 h 430"/>
                <a:gd name="T24" fmla="*/ 2147483647 w 2439"/>
                <a:gd name="T25" fmla="*/ 2147483647 h 430"/>
                <a:gd name="T26" fmla="*/ 2147483647 w 2439"/>
                <a:gd name="T27" fmla="*/ 2147483647 h 430"/>
                <a:gd name="T28" fmla="*/ 2147483647 w 2439"/>
                <a:gd name="T29" fmla="*/ 2147483647 h 430"/>
                <a:gd name="T30" fmla="*/ 2147483647 w 2439"/>
                <a:gd name="T31" fmla="*/ 2147483647 h 430"/>
                <a:gd name="T32" fmla="*/ 2147483647 w 2439"/>
                <a:gd name="T33" fmla="*/ 2147483647 h 430"/>
                <a:gd name="T34" fmla="*/ 2147483647 w 2439"/>
                <a:gd name="T35" fmla="*/ 2147483647 h 430"/>
                <a:gd name="T36" fmla="*/ 2147483647 w 2439"/>
                <a:gd name="T37" fmla="*/ 2147483647 h 430"/>
                <a:gd name="T38" fmla="*/ 2147483647 w 2439"/>
                <a:gd name="T39" fmla="*/ 2147483647 h 430"/>
                <a:gd name="T40" fmla="*/ 2147483647 w 2439"/>
                <a:gd name="T41" fmla="*/ 2147483647 h 430"/>
                <a:gd name="T42" fmla="*/ 2147483647 w 2439"/>
                <a:gd name="T43" fmla="*/ 2147483647 h 430"/>
                <a:gd name="T44" fmla="*/ 2147483647 w 2439"/>
                <a:gd name="T45" fmla="*/ 2147483647 h 430"/>
                <a:gd name="T46" fmla="*/ 2147483647 w 2439"/>
                <a:gd name="T47" fmla="*/ 2147483647 h 430"/>
                <a:gd name="T48" fmla="*/ 2147483647 w 2439"/>
                <a:gd name="T49" fmla="*/ 2147483647 h 430"/>
                <a:gd name="T50" fmla="*/ 2147483647 w 2439"/>
                <a:gd name="T51" fmla="*/ 2147483647 h 430"/>
                <a:gd name="T52" fmla="*/ 2147483647 w 2439"/>
                <a:gd name="T53" fmla="*/ 2147483647 h 430"/>
                <a:gd name="T54" fmla="*/ 2147483647 w 2439"/>
                <a:gd name="T55" fmla="*/ 2147483647 h 430"/>
                <a:gd name="T56" fmla="*/ 2147483647 w 2439"/>
                <a:gd name="T57" fmla="*/ 2147483647 h 430"/>
                <a:gd name="T58" fmla="*/ 2147483647 w 2439"/>
                <a:gd name="T59" fmla="*/ 2147483647 h 430"/>
                <a:gd name="T60" fmla="*/ 2147483647 w 2439"/>
                <a:gd name="T61" fmla="*/ 2147483647 h 430"/>
                <a:gd name="T62" fmla="*/ 2147483647 w 2439"/>
                <a:gd name="T63" fmla="*/ 2147483647 h 430"/>
                <a:gd name="T64" fmla="*/ 2147483647 w 2439"/>
                <a:gd name="T65" fmla="*/ 2147483647 h 430"/>
                <a:gd name="T66" fmla="*/ 2147483647 w 2439"/>
                <a:gd name="T67" fmla="*/ 2147483647 h 430"/>
                <a:gd name="T68" fmla="*/ 2147483647 w 2439"/>
                <a:gd name="T69" fmla="*/ 2147483647 h 430"/>
                <a:gd name="T70" fmla="*/ 2147483647 w 2439"/>
                <a:gd name="T71" fmla="*/ 2147483647 h 430"/>
                <a:gd name="T72" fmla="*/ 2147483647 w 2439"/>
                <a:gd name="T73" fmla="*/ 2147483647 h 430"/>
                <a:gd name="T74" fmla="*/ 2147483647 w 2439"/>
                <a:gd name="T75" fmla="*/ 2147483647 h 430"/>
                <a:gd name="T76" fmla="*/ 2147483647 w 2439"/>
                <a:gd name="T77" fmla="*/ 2147483647 h 430"/>
                <a:gd name="T78" fmla="*/ 2147483647 w 2439"/>
                <a:gd name="T79" fmla="*/ 2147483647 h 430"/>
                <a:gd name="T80" fmla="*/ 2147483647 w 2439"/>
                <a:gd name="T81" fmla="*/ 2147483647 h 430"/>
                <a:gd name="T82" fmla="*/ 2147483647 w 2439"/>
                <a:gd name="T83" fmla="*/ 2147483647 h 430"/>
                <a:gd name="T84" fmla="*/ 2147483647 w 2439"/>
                <a:gd name="T85" fmla="*/ 2147483647 h 430"/>
                <a:gd name="T86" fmla="*/ 2147483647 w 2439"/>
                <a:gd name="T87" fmla="*/ 2147483647 h 430"/>
                <a:gd name="T88" fmla="*/ 2147483647 w 2439"/>
                <a:gd name="T89" fmla="*/ 2147483647 h 430"/>
                <a:gd name="T90" fmla="*/ 2147483647 w 2439"/>
                <a:gd name="T91" fmla="*/ 0 h 430"/>
                <a:gd name="T92" fmla="*/ 2147483647 w 2439"/>
                <a:gd name="T93" fmla="*/ 2147483647 h 430"/>
                <a:gd name="T94" fmla="*/ 2147483647 w 2439"/>
                <a:gd name="T95" fmla="*/ 2147483647 h 430"/>
                <a:gd name="T96" fmla="*/ 2147483647 w 2439"/>
                <a:gd name="T97" fmla="*/ 2147483647 h 430"/>
                <a:gd name="T98" fmla="*/ 2147483647 w 2439"/>
                <a:gd name="T99" fmla="*/ 2147483647 h 430"/>
                <a:gd name="T100" fmla="*/ 2147483647 w 2439"/>
                <a:gd name="T101" fmla="*/ 2147483647 h 430"/>
                <a:gd name="T102" fmla="*/ 2147483647 w 2439"/>
                <a:gd name="T103" fmla="*/ 2147483647 h 430"/>
                <a:gd name="T104" fmla="*/ 2147483647 w 2439"/>
                <a:gd name="T105" fmla="*/ 2147483647 h 430"/>
                <a:gd name="T106" fmla="*/ 2147483647 w 2439"/>
                <a:gd name="T107" fmla="*/ 2147483647 h 430"/>
                <a:gd name="T108" fmla="*/ 2147483647 w 2439"/>
                <a:gd name="T109" fmla="*/ 2147483647 h 430"/>
                <a:gd name="T110" fmla="*/ 2147483647 w 2439"/>
                <a:gd name="T111" fmla="*/ 2147483647 h 430"/>
                <a:gd name="T112" fmla="*/ 2147483647 w 2439"/>
                <a:gd name="T113" fmla="*/ 2147483647 h 4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013" dirty="0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5379627" y="4674588"/>
              <a:ext cx="1220187" cy="99351"/>
            </a:xfrm>
            <a:custGeom>
              <a:avLst/>
              <a:gdLst>
                <a:gd name="T0" fmla="*/ 2147483647 w 2304"/>
                <a:gd name="T1" fmla="*/ 2147483647 h 187"/>
                <a:gd name="T2" fmla="*/ 2147483647 w 2304"/>
                <a:gd name="T3" fmla="*/ 2147483647 h 187"/>
                <a:gd name="T4" fmla="*/ 2147483647 w 2304"/>
                <a:gd name="T5" fmla="*/ 2147483647 h 187"/>
                <a:gd name="T6" fmla="*/ 2147483647 w 2304"/>
                <a:gd name="T7" fmla="*/ 2147483647 h 187"/>
                <a:gd name="T8" fmla="*/ 2147483647 w 2304"/>
                <a:gd name="T9" fmla="*/ 2147483647 h 187"/>
                <a:gd name="T10" fmla="*/ 2147483647 w 2304"/>
                <a:gd name="T11" fmla="*/ 2147483647 h 187"/>
                <a:gd name="T12" fmla="*/ 2147483647 w 2304"/>
                <a:gd name="T13" fmla="*/ 2147483647 h 187"/>
                <a:gd name="T14" fmla="*/ 2147483647 w 2304"/>
                <a:gd name="T15" fmla="*/ 2147483647 h 187"/>
                <a:gd name="T16" fmla="*/ 2147483647 w 2304"/>
                <a:gd name="T17" fmla="*/ 2147483647 h 187"/>
                <a:gd name="T18" fmla="*/ 2147483647 w 2304"/>
                <a:gd name="T19" fmla="*/ 2147483647 h 187"/>
                <a:gd name="T20" fmla="*/ 2147483647 w 2304"/>
                <a:gd name="T21" fmla="*/ 2147483647 h 187"/>
                <a:gd name="T22" fmla="*/ 2147483647 w 2304"/>
                <a:gd name="T23" fmla="*/ 2147483647 h 187"/>
                <a:gd name="T24" fmla="*/ 2147483647 w 2304"/>
                <a:gd name="T25" fmla="*/ 2147483647 h 187"/>
                <a:gd name="T26" fmla="*/ 2147483647 w 2304"/>
                <a:gd name="T27" fmla="*/ 2147483647 h 187"/>
                <a:gd name="T28" fmla="*/ 2147483647 w 2304"/>
                <a:gd name="T29" fmla="*/ 2147483647 h 187"/>
                <a:gd name="T30" fmla="*/ 2147483647 w 2304"/>
                <a:gd name="T31" fmla="*/ 2147483647 h 187"/>
                <a:gd name="T32" fmla="*/ 2147483647 w 2304"/>
                <a:gd name="T33" fmla="*/ 2147483647 h 187"/>
                <a:gd name="T34" fmla="*/ 2147483647 w 2304"/>
                <a:gd name="T35" fmla="*/ 2147483647 h 187"/>
                <a:gd name="T36" fmla="*/ 2147483647 w 2304"/>
                <a:gd name="T37" fmla="*/ 2147483647 h 187"/>
                <a:gd name="T38" fmla="*/ 2147483647 w 2304"/>
                <a:gd name="T39" fmla="*/ 2147483647 h 187"/>
                <a:gd name="T40" fmla="*/ 2147483647 w 2304"/>
                <a:gd name="T41" fmla="*/ 2147483647 h 187"/>
                <a:gd name="T42" fmla="*/ 2147483647 w 2304"/>
                <a:gd name="T43" fmla="*/ 2147483647 h 187"/>
                <a:gd name="T44" fmla="*/ 2147483647 w 2304"/>
                <a:gd name="T45" fmla="*/ 2147483647 h 187"/>
                <a:gd name="T46" fmla="*/ 2147483647 w 2304"/>
                <a:gd name="T47" fmla="*/ 2147483647 h 187"/>
                <a:gd name="T48" fmla="*/ 2147483647 w 2304"/>
                <a:gd name="T49" fmla="*/ 2147483647 h 187"/>
                <a:gd name="T50" fmla="*/ 2147483647 w 2304"/>
                <a:gd name="T51" fmla="*/ 2147483647 h 187"/>
                <a:gd name="T52" fmla="*/ 2147483647 w 2304"/>
                <a:gd name="T53" fmla="*/ 2147483647 h 187"/>
                <a:gd name="T54" fmla="*/ 2147483647 w 2304"/>
                <a:gd name="T55" fmla="*/ 2147483647 h 187"/>
                <a:gd name="T56" fmla="*/ 2147483647 w 2304"/>
                <a:gd name="T57" fmla="*/ 2147483647 h 187"/>
                <a:gd name="T58" fmla="*/ 2147483647 w 2304"/>
                <a:gd name="T59" fmla="*/ 2147483647 h 187"/>
                <a:gd name="T60" fmla="*/ 2147483647 w 2304"/>
                <a:gd name="T61" fmla="*/ 2147483647 h 187"/>
                <a:gd name="T62" fmla="*/ 2147483647 w 2304"/>
                <a:gd name="T63" fmla="*/ 2147483647 h 187"/>
                <a:gd name="T64" fmla="*/ 2147483647 w 2304"/>
                <a:gd name="T65" fmla="*/ 2147483647 h 187"/>
                <a:gd name="T66" fmla="*/ 2147483647 w 2304"/>
                <a:gd name="T67" fmla="*/ 2147483647 h 187"/>
                <a:gd name="T68" fmla="*/ 2147483647 w 2304"/>
                <a:gd name="T69" fmla="*/ 2147483647 h 187"/>
                <a:gd name="T70" fmla="*/ 2147483647 w 2304"/>
                <a:gd name="T71" fmla="*/ 2147483647 h 187"/>
                <a:gd name="T72" fmla="*/ 2147483647 w 2304"/>
                <a:gd name="T73" fmla="*/ 2147483647 h 187"/>
                <a:gd name="T74" fmla="*/ 2147483647 w 2304"/>
                <a:gd name="T75" fmla="*/ 2147483647 h 187"/>
                <a:gd name="T76" fmla="*/ 2147483647 w 2304"/>
                <a:gd name="T77" fmla="*/ 2147483647 h 187"/>
                <a:gd name="T78" fmla="*/ 2147483647 w 2304"/>
                <a:gd name="T79" fmla="*/ 2147483647 h 187"/>
                <a:gd name="T80" fmla="*/ 2147483647 w 2304"/>
                <a:gd name="T81" fmla="*/ 2147483647 h 187"/>
                <a:gd name="T82" fmla="*/ 2147483647 w 2304"/>
                <a:gd name="T83" fmla="*/ 2147483647 h 187"/>
                <a:gd name="T84" fmla="*/ 2147483647 w 2304"/>
                <a:gd name="T85" fmla="*/ 2147483647 h 187"/>
                <a:gd name="T86" fmla="*/ 2147483647 w 2304"/>
                <a:gd name="T87" fmla="*/ 2147483647 h 187"/>
                <a:gd name="T88" fmla="*/ 2147483647 w 2304"/>
                <a:gd name="T89" fmla="*/ 2147483647 h 187"/>
                <a:gd name="T90" fmla="*/ 2147483647 w 2304"/>
                <a:gd name="T91" fmla="*/ 2147483647 h 187"/>
                <a:gd name="T92" fmla="*/ 2147483647 w 2304"/>
                <a:gd name="T93" fmla="*/ 2147483647 h 187"/>
                <a:gd name="T94" fmla="*/ 2147483647 w 2304"/>
                <a:gd name="T95" fmla="*/ 2147483647 h 187"/>
                <a:gd name="T96" fmla="*/ 2147483647 w 2304"/>
                <a:gd name="T97" fmla="*/ 2147483647 h 187"/>
                <a:gd name="T98" fmla="*/ 2147483647 w 2304"/>
                <a:gd name="T99" fmla="*/ 2147483647 h 187"/>
                <a:gd name="T100" fmla="*/ 2147483647 w 2304"/>
                <a:gd name="T101" fmla="*/ 2147483647 h 187"/>
                <a:gd name="T102" fmla="*/ 2147483647 w 2304"/>
                <a:gd name="T103" fmla="*/ 2147483647 h 187"/>
                <a:gd name="T104" fmla="*/ 2147483647 w 2304"/>
                <a:gd name="T105" fmla="*/ 2147483647 h 187"/>
                <a:gd name="T106" fmla="*/ 2147483647 w 2304"/>
                <a:gd name="T107" fmla="*/ 2147483647 h 187"/>
                <a:gd name="T108" fmla="*/ 2147483647 w 2304"/>
                <a:gd name="T109" fmla="*/ 2147483647 h 187"/>
                <a:gd name="T110" fmla="*/ 2147483647 w 2304"/>
                <a:gd name="T111" fmla="*/ 2147483647 h 187"/>
                <a:gd name="T112" fmla="*/ 2147483647 w 2304"/>
                <a:gd name="T113" fmla="*/ 2147483647 h 187"/>
                <a:gd name="T114" fmla="*/ 2147483647 w 2304"/>
                <a:gd name="T115" fmla="*/ 2147483647 h 187"/>
                <a:gd name="T116" fmla="*/ 2147483647 w 2304"/>
                <a:gd name="T117" fmla="*/ 2147483647 h 1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013" dirty="0">
                <a:solidFill>
                  <a:srgbClr val="707173"/>
                </a:solidFill>
                <a:latin typeface="Arial"/>
              </a:endParaRPr>
            </a:p>
          </p:txBody>
        </p:sp>
      </p:grpSp>
      <p:cxnSp>
        <p:nvCxnSpPr>
          <p:cNvPr id="20" name="Łącznik prosty 19"/>
          <p:cNvCxnSpPr/>
          <p:nvPr userDrawn="1"/>
        </p:nvCxnSpPr>
        <p:spPr>
          <a:xfrm>
            <a:off x="0" y="6309320"/>
            <a:ext cx="8676456" cy="0"/>
          </a:xfrm>
          <a:prstGeom prst="line">
            <a:avLst/>
          </a:prstGeom>
          <a:ln w="19050">
            <a:solidFill>
              <a:srgbClr val="AD0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ytuł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1575" b="1">
                <a:solidFill>
                  <a:srgbClr val="AD004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01501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ytuł i zawartość"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28184" y="6356354"/>
            <a:ext cx="2448272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AD0040"/>
                </a:solidFill>
              </a:defRPr>
            </a:lvl1pPr>
          </a:lstStyle>
          <a:p>
            <a:r>
              <a:rPr lang="pl-PL" smtClean="0">
                <a:latin typeface="Arial"/>
              </a:rPr>
              <a:t>Kraków, 18 listopada 2011 r.</a:t>
            </a:r>
            <a:endParaRPr lang="pl-PL" dirty="0">
              <a:latin typeface="Arial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2264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D0040"/>
                </a:solidFill>
              </a:defRPr>
            </a:lvl1pPr>
          </a:lstStyle>
          <a:p>
            <a:r>
              <a:rPr lang="pl-PL" smtClean="0">
                <a:latin typeface="Arial"/>
              </a:rPr>
              <a:t>Strategia Rozwoju Obszaru Sprzdaży</a:t>
            </a:r>
            <a:endParaRPr lang="pl-PL" dirty="0">
              <a:latin typeface="Arial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3491880" y="6356354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AD0040"/>
                </a:solidFill>
              </a:defRPr>
            </a:lvl1pPr>
          </a:lstStyle>
          <a:p>
            <a:fld id="{7BFD27C2-2234-41D4-9087-0478DCD204CF}" type="slidenum">
              <a:rPr lang="pl-PL" smtClean="0">
                <a:latin typeface="Arial"/>
              </a:rPr>
              <a:pPr/>
              <a:t>‹#›</a:t>
            </a:fld>
            <a:endParaRPr lang="pl-PL" dirty="0">
              <a:latin typeface="Arial"/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1" y="476250"/>
            <a:ext cx="357188" cy="717550"/>
          </a:xfrm>
          <a:prstGeom prst="rect">
            <a:avLst/>
          </a:prstGeom>
          <a:solidFill>
            <a:srgbClr val="AD0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013" dirty="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8" name="Grupa 20"/>
          <p:cNvGrpSpPr>
            <a:grpSpLocks/>
          </p:cNvGrpSpPr>
          <p:nvPr userDrawn="1"/>
        </p:nvGrpSpPr>
        <p:grpSpPr bwMode="auto">
          <a:xfrm>
            <a:off x="7061202" y="354017"/>
            <a:ext cx="1654175" cy="788987"/>
            <a:chOff x="4689475" y="3868738"/>
            <a:chExt cx="1917700" cy="914400"/>
          </a:xfrm>
        </p:grpSpPr>
        <p:sp>
          <p:nvSpPr>
            <p:cNvPr id="9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 sz="1013" dirty="0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914004" y="3876097"/>
              <a:ext cx="318390" cy="320132"/>
            </a:xfrm>
            <a:custGeom>
              <a:avLst/>
              <a:gdLst>
                <a:gd name="T0" fmla="*/ 2147483647 w 601"/>
                <a:gd name="T1" fmla="*/ 0 h 601"/>
                <a:gd name="T2" fmla="*/ 2147483647 w 601"/>
                <a:gd name="T3" fmla="*/ 2147483647 h 601"/>
                <a:gd name="T4" fmla="*/ 2147483647 w 601"/>
                <a:gd name="T5" fmla="*/ 2147483647 h 601"/>
                <a:gd name="T6" fmla="*/ 2147483647 w 601"/>
                <a:gd name="T7" fmla="*/ 2147483647 h 601"/>
                <a:gd name="T8" fmla="*/ 2147483647 w 601"/>
                <a:gd name="T9" fmla="*/ 2147483647 h 601"/>
                <a:gd name="T10" fmla="*/ 2147483647 w 601"/>
                <a:gd name="T11" fmla="*/ 2147483647 h 601"/>
                <a:gd name="T12" fmla="*/ 2147483647 w 601"/>
                <a:gd name="T13" fmla="*/ 2147483647 h 601"/>
                <a:gd name="T14" fmla="*/ 2147483647 w 601"/>
                <a:gd name="T15" fmla="*/ 2147483647 h 601"/>
                <a:gd name="T16" fmla="*/ 2147483647 w 601"/>
                <a:gd name="T17" fmla="*/ 2147483647 h 601"/>
                <a:gd name="T18" fmla="*/ 2147483647 w 601"/>
                <a:gd name="T19" fmla="*/ 2147483647 h 601"/>
                <a:gd name="T20" fmla="*/ 2147483647 w 601"/>
                <a:gd name="T21" fmla="*/ 2147483647 h 601"/>
                <a:gd name="T22" fmla="*/ 2147483647 w 601"/>
                <a:gd name="T23" fmla="*/ 2147483647 h 601"/>
                <a:gd name="T24" fmla="*/ 2147483647 w 601"/>
                <a:gd name="T25" fmla="*/ 2147483647 h 601"/>
                <a:gd name="T26" fmla="*/ 2147483647 w 601"/>
                <a:gd name="T27" fmla="*/ 2147483647 h 601"/>
                <a:gd name="T28" fmla="*/ 2147483647 w 601"/>
                <a:gd name="T29" fmla="*/ 2147483647 h 601"/>
                <a:gd name="T30" fmla="*/ 2147483647 w 601"/>
                <a:gd name="T31" fmla="*/ 2147483647 h 601"/>
                <a:gd name="T32" fmla="*/ 2147483647 w 601"/>
                <a:gd name="T33" fmla="*/ 2147483647 h 601"/>
                <a:gd name="T34" fmla="*/ 2147483647 w 601"/>
                <a:gd name="T35" fmla="*/ 2147483647 h 601"/>
                <a:gd name="T36" fmla="*/ 2147483647 w 601"/>
                <a:gd name="T37" fmla="*/ 2147483647 h 601"/>
                <a:gd name="T38" fmla="*/ 2147483647 w 601"/>
                <a:gd name="T39" fmla="*/ 2147483647 h 601"/>
                <a:gd name="T40" fmla="*/ 2147483647 w 601"/>
                <a:gd name="T41" fmla="*/ 2147483647 h 601"/>
                <a:gd name="T42" fmla="*/ 2147483647 w 601"/>
                <a:gd name="T43" fmla="*/ 2147483647 h 601"/>
                <a:gd name="T44" fmla="*/ 0 w 601"/>
                <a:gd name="T45" fmla="*/ 2147483647 h 601"/>
                <a:gd name="T46" fmla="*/ 2147483647 w 601"/>
                <a:gd name="T47" fmla="*/ 2147483647 h 601"/>
                <a:gd name="T48" fmla="*/ 2147483647 w 601"/>
                <a:gd name="T49" fmla="*/ 2147483647 h 601"/>
                <a:gd name="T50" fmla="*/ 2147483647 w 601"/>
                <a:gd name="T51" fmla="*/ 2147483647 h 601"/>
                <a:gd name="T52" fmla="*/ 2147483647 w 601"/>
                <a:gd name="T53" fmla="*/ 2147483647 h 601"/>
                <a:gd name="T54" fmla="*/ 2147483647 w 601"/>
                <a:gd name="T55" fmla="*/ 2147483647 h 601"/>
                <a:gd name="T56" fmla="*/ 2147483647 w 601"/>
                <a:gd name="T57" fmla="*/ 2147483647 h 601"/>
                <a:gd name="T58" fmla="*/ 2147483647 w 601"/>
                <a:gd name="T59" fmla="*/ 2147483647 h 601"/>
                <a:gd name="T60" fmla="*/ 2147483647 w 601"/>
                <a:gd name="T61" fmla="*/ 2147483647 h 601"/>
                <a:gd name="T62" fmla="*/ 2147483647 w 601"/>
                <a:gd name="T63" fmla="*/ 2147483647 h 601"/>
                <a:gd name="T64" fmla="*/ 2147483647 w 601"/>
                <a:gd name="T65" fmla="*/ 2147483647 h 601"/>
                <a:gd name="T66" fmla="*/ 2147483647 w 601"/>
                <a:gd name="T67" fmla="*/ 2147483647 h 601"/>
                <a:gd name="T68" fmla="*/ 2147483647 w 601"/>
                <a:gd name="T69" fmla="*/ 2147483647 h 601"/>
                <a:gd name="T70" fmla="*/ 2147483647 w 601"/>
                <a:gd name="T71" fmla="*/ 2147483647 h 601"/>
                <a:gd name="T72" fmla="*/ 2147483647 w 601"/>
                <a:gd name="T73" fmla="*/ 2147483647 h 601"/>
                <a:gd name="T74" fmla="*/ 2147483647 w 601"/>
                <a:gd name="T75" fmla="*/ 2147483647 h 601"/>
                <a:gd name="T76" fmla="*/ 2147483647 w 601"/>
                <a:gd name="T77" fmla="*/ 2147483647 h 601"/>
                <a:gd name="T78" fmla="*/ 2147483647 w 601"/>
                <a:gd name="T79" fmla="*/ 2147483647 h 601"/>
                <a:gd name="T80" fmla="*/ 2147483647 w 601"/>
                <a:gd name="T81" fmla="*/ 2147483647 h 601"/>
                <a:gd name="T82" fmla="*/ 2147483647 w 601"/>
                <a:gd name="T83" fmla="*/ 2147483647 h 601"/>
                <a:gd name="T84" fmla="*/ 2147483647 w 601"/>
                <a:gd name="T85" fmla="*/ 2147483647 h 601"/>
                <a:gd name="T86" fmla="*/ 2147483647 w 601"/>
                <a:gd name="T87" fmla="*/ 2147483647 h 601"/>
                <a:gd name="T88" fmla="*/ 2147483647 w 601"/>
                <a:gd name="T89" fmla="*/ 2147483647 h 601"/>
                <a:gd name="T90" fmla="*/ 2147483647 w 601"/>
                <a:gd name="T91" fmla="*/ 0 h 6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013" dirty="0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693156" y="4111597"/>
              <a:ext cx="336794" cy="200542"/>
            </a:xfrm>
            <a:custGeom>
              <a:avLst/>
              <a:gdLst>
                <a:gd name="T0" fmla="*/ 0 w 635"/>
                <a:gd name="T1" fmla="*/ 2147483647 h 377"/>
                <a:gd name="T2" fmla="*/ 2147483647 w 635"/>
                <a:gd name="T3" fmla="*/ 2147483647 h 377"/>
                <a:gd name="T4" fmla="*/ 2147483647 w 635"/>
                <a:gd name="T5" fmla="*/ 2147483647 h 377"/>
                <a:gd name="T6" fmla="*/ 2147483647 w 635"/>
                <a:gd name="T7" fmla="*/ 2147483647 h 377"/>
                <a:gd name="T8" fmla="*/ 2147483647 w 635"/>
                <a:gd name="T9" fmla="*/ 2147483647 h 377"/>
                <a:gd name="T10" fmla="*/ 2147483647 w 635"/>
                <a:gd name="T11" fmla="*/ 2147483647 h 377"/>
                <a:gd name="T12" fmla="*/ 2147483647 w 635"/>
                <a:gd name="T13" fmla="*/ 2147483647 h 377"/>
                <a:gd name="T14" fmla="*/ 2147483647 w 635"/>
                <a:gd name="T15" fmla="*/ 2147483647 h 377"/>
                <a:gd name="T16" fmla="*/ 2147483647 w 635"/>
                <a:gd name="T17" fmla="*/ 2147483647 h 377"/>
                <a:gd name="T18" fmla="*/ 2147483647 w 635"/>
                <a:gd name="T19" fmla="*/ 0 h 377"/>
                <a:gd name="T20" fmla="*/ 2147483647 w 635"/>
                <a:gd name="T21" fmla="*/ 0 h 377"/>
                <a:gd name="T22" fmla="*/ 2147483647 w 635"/>
                <a:gd name="T23" fmla="*/ 2147483647 h 377"/>
                <a:gd name="T24" fmla="*/ 2147483647 w 635"/>
                <a:gd name="T25" fmla="*/ 2147483647 h 377"/>
                <a:gd name="T26" fmla="*/ 2147483647 w 635"/>
                <a:gd name="T27" fmla="*/ 2147483647 h 377"/>
                <a:gd name="T28" fmla="*/ 2147483647 w 635"/>
                <a:gd name="T29" fmla="*/ 2147483647 h 377"/>
                <a:gd name="T30" fmla="*/ 2147483647 w 635"/>
                <a:gd name="T31" fmla="*/ 2147483647 h 377"/>
                <a:gd name="T32" fmla="*/ 2147483647 w 635"/>
                <a:gd name="T33" fmla="*/ 2147483647 h 377"/>
                <a:gd name="T34" fmla="*/ 2147483647 w 635"/>
                <a:gd name="T35" fmla="*/ 2147483647 h 377"/>
                <a:gd name="T36" fmla="*/ 2147483647 w 635"/>
                <a:gd name="T37" fmla="*/ 2147483647 h 377"/>
                <a:gd name="T38" fmla="*/ 2147483647 w 635"/>
                <a:gd name="T39" fmla="*/ 2147483647 h 377"/>
                <a:gd name="T40" fmla="*/ 2147483647 w 635"/>
                <a:gd name="T41" fmla="*/ 2147483647 h 377"/>
                <a:gd name="T42" fmla="*/ 2147483647 w 635"/>
                <a:gd name="T43" fmla="*/ 2147483647 h 377"/>
                <a:gd name="T44" fmla="*/ 2147483647 w 635"/>
                <a:gd name="T45" fmla="*/ 2147483647 h 377"/>
                <a:gd name="T46" fmla="*/ 2147483647 w 635"/>
                <a:gd name="T47" fmla="*/ 2147483647 h 377"/>
                <a:gd name="T48" fmla="*/ 2147483647 w 635"/>
                <a:gd name="T49" fmla="*/ 2147483647 h 377"/>
                <a:gd name="T50" fmla="*/ 2147483647 w 635"/>
                <a:gd name="T51" fmla="*/ 2147483647 h 377"/>
                <a:gd name="T52" fmla="*/ 2147483647 w 635"/>
                <a:gd name="T53" fmla="*/ 2147483647 h 377"/>
                <a:gd name="T54" fmla="*/ 2147483647 w 635"/>
                <a:gd name="T55" fmla="*/ 2147483647 h 377"/>
                <a:gd name="T56" fmla="*/ 2147483647 w 635"/>
                <a:gd name="T57" fmla="*/ 2147483647 h 377"/>
                <a:gd name="T58" fmla="*/ 2147483647 w 635"/>
                <a:gd name="T59" fmla="*/ 2147483647 h 377"/>
                <a:gd name="T60" fmla="*/ 2147483647 w 635"/>
                <a:gd name="T61" fmla="*/ 2147483647 h 377"/>
                <a:gd name="T62" fmla="*/ 2147483647 w 635"/>
                <a:gd name="T63" fmla="*/ 2147483647 h 377"/>
                <a:gd name="T64" fmla="*/ 2147483647 w 635"/>
                <a:gd name="T65" fmla="*/ 2147483647 h 377"/>
                <a:gd name="T66" fmla="*/ 2147483647 w 635"/>
                <a:gd name="T67" fmla="*/ 2147483647 h 377"/>
                <a:gd name="T68" fmla="*/ 2147483647 w 635"/>
                <a:gd name="T69" fmla="*/ 2147483647 h 377"/>
                <a:gd name="T70" fmla="*/ 2147483647 w 635"/>
                <a:gd name="T71" fmla="*/ 2147483647 h 377"/>
                <a:gd name="T72" fmla="*/ 2147483647 w 635"/>
                <a:gd name="T73" fmla="*/ 2147483647 h 377"/>
                <a:gd name="T74" fmla="*/ 2147483647 w 635"/>
                <a:gd name="T75" fmla="*/ 2147483647 h 377"/>
                <a:gd name="T76" fmla="*/ 2147483647 w 635"/>
                <a:gd name="T77" fmla="*/ 2147483647 h 377"/>
                <a:gd name="T78" fmla="*/ 2147483647 w 635"/>
                <a:gd name="T79" fmla="*/ 2147483647 h 377"/>
                <a:gd name="T80" fmla="*/ 2147483647 w 635"/>
                <a:gd name="T81" fmla="*/ 2147483647 h 377"/>
                <a:gd name="T82" fmla="*/ 2147483647 w 635"/>
                <a:gd name="T83" fmla="*/ 2147483647 h 377"/>
                <a:gd name="T84" fmla="*/ 2147483647 w 635"/>
                <a:gd name="T85" fmla="*/ 2147483647 h 377"/>
                <a:gd name="T86" fmla="*/ 2147483647 w 635"/>
                <a:gd name="T87" fmla="*/ 2147483647 h 377"/>
                <a:gd name="T88" fmla="*/ 2147483647 w 635"/>
                <a:gd name="T89" fmla="*/ 2147483647 h 377"/>
                <a:gd name="T90" fmla="*/ 2147483647 w 635"/>
                <a:gd name="T91" fmla="*/ 2147483647 h 377"/>
                <a:gd name="T92" fmla="*/ 2147483647 w 635"/>
                <a:gd name="T93" fmla="*/ 2147483647 h 377"/>
                <a:gd name="T94" fmla="*/ 2147483647 w 635"/>
                <a:gd name="T95" fmla="*/ 2147483647 h 377"/>
                <a:gd name="T96" fmla="*/ 0 w 635"/>
                <a:gd name="T97" fmla="*/ 2147483647 h 3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013" dirty="0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4768613" y="4207269"/>
              <a:ext cx="463782" cy="436042"/>
            </a:xfrm>
            <a:custGeom>
              <a:avLst/>
              <a:gdLst>
                <a:gd name="T0" fmla="*/ 2147483647 w 877"/>
                <a:gd name="T1" fmla="*/ 0 h 826"/>
                <a:gd name="T2" fmla="*/ 2147483647 w 877"/>
                <a:gd name="T3" fmla="*/ 2147483647 h 826"/>
                <a:gd name="T4" fmla="*/ 2147483647 w 877"/>
                <a:gd name="T5" fmla="*/ 2147483647 h 826"/>
                <a:gd name="T6" fmla="*/ 2147483647 w 877"/>
                <a:gd name="T7" fmla="*/ 2147483647 h 826"/>
                <a:gd name="T8" fmla="*/ 2147483647 w 877"/>
                <a:gd name="T9" fmla="*/ 2147483647 h 826"/>
                <a:gd name="T10" fmla="*/ 2147483647 w 877"/>
                <a:gd name="T11" fmla="*/ 2147483647 h 826"/>
                <a:gd name="T12" fmla="*/ 2147483647 w 877"/>
                <a:gd name="T13" fmla="*/ 2147483647 h 826"/>
                <a:gd name="T14" fmla="*/ 2147483647 w 877"/>
                <a:gd name="T15" fmla="*/ 2147483647 h 826"/>
                <a:gd name="T16" fmla="*/ 2147483647 w 877"/>
                <a:gd name="T17" fmla="*/ 2147483647 h 826"/>
                <a:gd name="T18" fmla="*/ 2147483647 w 877"/>
                <a:gd name="T19" fmla="*/ 2147483647 h 826"/>
                <a:gd name="T20" fmla="*/ 2147483647 w 877"/>
                <a:gd name="T21" fmla="*/ 2147483647 h 826"/>
                <a:gd name="T22" fmla="*/ 2147483647 w 877"/>
                <a:gd name="T23" fmla="*/ 2147483647 h 826"/>
                <a:gd name="T24" fmla="*/ 2147483647 w 877"/>
                <a:gd name="T25" fmla="*/ 2147483647 h 826"/>
                <a:gd name="T26" fmla="*/ 2147483647 w 877"/>
                <a:gd name="T27" fmla="*/ 2147483647 h 826"/>
                <a:gd name="T28" fmla="*/ 2147483647 w 877"/>
                <a:gd name="T29" fmla="*/ 2147483647 h 826"/>
                <a:gd name="T30" fmla="*/ 2147483647 w 877"/>
                <a:gd name="T31" fmla="*/ 2147483647 h 826"/>
                <a:gd name="T32" fmla="*/ 2147483647 w 877"/>
                <a:gd name="T33" fmla="*/ 2147483647 h 826"/>
                <a:gd name="T34" fmla="*/ 2147483647 w 877"/>
                <a:gd name="T35" fmla="*/ 2147483647 h 826"/>
                <a:gd name="T36" fmla="*/ 2147483647 w 877"/>
                <a:gd name="T37" fmla="*/ 2147483647 h 826"/>
                <a:gd name="T38" fmla="*/ 2147483647 w 877"/>
                <a:gd name="T39" fmla="*/ 2147483647 h 826"/>
                <a:gd name="T40" fmla="*/ 2147483647 w 877"/>
                <a:gd name="T41" fmla="*/ 2147483647 h 826"/>
                <a:gd name="T42" fmla="*/ 2147483647 w 877"/>
                <a:gd name="T43" fmla="*/ 2147483647 h 826"/>
                <a:gd name="T44" fmla="*/ 2147483647 w 877"/>
                <a:gd name="T45" fmla="*/ 2147483647 h 826"/>
                <a:gd name="T46" fmla="*/ 2147483647 w 877"/>
                <a:gd name="T47" fmla="*/ 2147483647 h 826"/>
                <a:gd name="T48" fmla="*/ 2147483647 w 877"/>
                <a:gd name="T49" fmla="*/ 2147483647 h 826"/>
                <a:gd name="T50" fmla="*/ 2147483647 w 877"/>
                <a:gd name="T51" fmla="*/ 2147483647 h 826"/>
                <a:gd name="T52" fmla="*/ 0 w 877"/>
                <a:gd name="T53" fmla="*/ 2147483647 h 826"/>
                <a:gd name="T54" fmla="*/ 2147483647 w 877"/>
                <a:gd name="T55" fmla="*/ 2147483647 h 826"/>
                <a:gd name="T56" fmla="*/ 2147483647 w 877"/>
                <a:gd name="T57" fmla="*/ 2147483647 h 826"/>
                <a:gd name="T58" fmla="*/ 2147483647 w 877"/>
                <a:gd name="T59" fmla="*/ 2147483647 h 826"/>
                <a:gd name="T60" fmla="*/ 2147483647 w 877"/>
                <a:gd name="T61" fmla="*/ 2147483647 h 826"/>
                <a:gd name="T62" fmla="*/ 2147483647 w 877"/>
                <a:gd name="T63" fmla="*/ 2147483647 h 826"/>
                <a:gd name="T64" fmla="*/ 2147483647 w 877"/>
                <a:gd name="T65" fmla="*/ 2147483647 h 826"/>
                <a:gd name="T66" fmla="*/ 2147483647 w 877"/>
                <a:gd name="T67" fmla="*/ 2147483647 h 826"/>
                <a:gd name="T68" fmla="*/ 2147483647 w 877"/>
                <a:gd name="T69" fmla="*/ 2147483647 h 826"/>
                <a:gd name="T70" fmla="*/ 2147483647 w 877"/>
                <a:gd name="T71" fmla="*/ 2147483647 h 826"/>
                <a:gd name="T72" fmla="*/ 2147483647 w 877"/>
                <a:gd name="T73" fmla="*/ 2147483647 h 826"/>
                <a:gd name="T74" fmla="*/ 2147483647 w 877"/>
                <a:gd name="T75" fmla="*/ 2147483647 h 826"/>
                <a:gd name="T76" fmla="*/ 2147483647 w 877"/>
                <a:gd name="T77" fmla="*/ 2147483647 h 826"/>
                <a:gd name="T78" fmla="*/ 2147483647 w 877"/>
                <a:gd name="T79" fmla="*/ 2147483647 h 826"/>
                <a:gd name="T80" fmla="*/ 2147483647 w 877"/>
                <a:gd name="T81" fmla="*/ 2147483647 h 826"/>
                <a:gd name="T82" fmla="*/ 2147483647 w 877"/>
                <a:gd name="T83" fmla="*/ 2147483647 h 826"/>
                <a:gd name="T84" fmla="*/ 2147483647 w 877"/>
                <a:gd name="T85" fmla="*/ 2147483647 h 826"/>
                <a:gd name="T86" fmla="*/ 2147483647 w 877"/>
                <a:gd name="T87" fmla="*/ 2147483647 h 826"/>
                <a:gd name="T88" fmla="*/ 2147483647 w 877"/>
                <a:gd name="T89" fmla="*/ 2147483647 h 826"/>
                <a:gd name="T90" fmla="*/ 2147483647 w 877"/>
                <a:gd name="T91" fmla="*/ 2147483647 h 826"/>
                <a:gd name="T92" fmla="*/ 2147483647 w 877"/>
                <a:gd name="T93" fmla="*/ 2147483647 h 826"/>
                <a:gd name="T94" fmla="*/ 2147483647 w 877"/>
                <a:gd name="T95" fmla="*/ 2147483647 h 826"/>
                <a:gd name="T96" fmla="*/ 2147483647 w 877"/>
                <a:gd name="T97" fmla="*/ 2147483647 h 826"/>
                <a:gd name="T98" fmla="*/ 2147483647 w 877"/>
                <a:gd name="T99" fmla="*/ 2147483647 h 826"/>
                <a:gd name="T100" fmla="*/ 2147483647 w 877"/>
                <a:gd name="T101" fmla="*/ 2147483647 h 826"/>
                <a:gd name="T102" fmla="*/ 2147483647 w 877"/>
                <a:gd name="T103" fmla="*/ 2147483647 h 826"/>
                <a:gd name="T104" fmla="*/ 2147483647 w 877"/>
                <a:gd name="T105" fmla="*/ 0 h 8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013" dirty="0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5110928" y="4061921"/>
              <a:ext cx="487706" cy="250218"/>
            </a:xfrm>
            <a:custGeom>
              <a:avLst/>
              <a:gdLst>
                <a:gd name="T0" fmla="*/ 0 w 923"/>
                <a:gd name="T1" fmla="*/ 2147483647 h 469"/>
                <a:gd name="T2" fmla="*/ 2147483647 w 923"/>
                <a:gd name="T3" fmla="*/ 2147483647 h 469"/>
                <a:gd name="T4" fmla="*/ 2147483647 w 923"/>
                <a:gd name="T5" fmla="*/ 2147483647 h 469"/>
                <a:gd name="T6" fmla="*/ 2147483647 w 923"/>
                <a:gd name="T7" fmla="*/ 2147483647 h 469"/>
                <a:gd name="T8" fmla="*/ 2147483647 w 923"/>
                <a:gd name="T9" fmla="*/ 2147483647 h 469"/>
                <a:gd name="T10" fmla="*/ 2147483647 w 923"/>
                <a:gd name="T11" fmla="*/ 2147483647 h 469"/>
                <a:gd name="T12" fmla="*/ 2147483647 w 923"/>
                <a:gd name="T13" fmla="*/ 2147483647 h 469"/>
                <a:gd name="T14" fmla="*/ 2147483647 w 923"/>
                <a:gd name="T15" fmla="*/ 2147483647 h 469"/>
                <a:gd name="T16" fmla="*/ 2147483647 w 923"/>
                <a:gd name="T17" fmla="*/ 2147483647 h 469"/>
                <a:gd name="T18" fmla="*/ 2147483647 w 923"/>
                <a:gd name="T19" fmla="*/ 2147483647 h 469"/>
                <a:gd name="T20" fmla="*/ 2147483647 w 923"/>
                <a:gd name="T21" fmla="*/ 2147483647 h 469"/>
                <a:gd name="T22" fmla="*/ 2147483647 w 923"/>
                <a:gd name="T23" fmla="*/ 0 h 469"/>
                <a:gd name="T24" fmla="*/ 2147483647 w 923"/>
                <a:gd name="T25" fmla="*/ 0 h 469"/>
                <a:gd name="T26" fmla="*/ 2147483647 w 923"/>
                <a:gd name="T27" fmla="*/ 2147483647 h 469"/>
                <a:gd name="T28" fmla="*/ 2147483647 w 923"/>
                <a:gd name="T29" fmla="*/ 2147483647 h 469"/>
                <a:gd name="T30" fmla="*/ 2147483647 w 923"/>
                <a:gd name="T31" fmla="*/ 2147483647 h 469"/>
                <a:gd name="T32" fmla="*/ 2147483647 w 923"/>
                <a:gd name="T33" fmla="*/ 2147483647 h 469"/>
                <a:gd name="T34" fmla="*/ 2147483647 w 923"/>
                <a:gd name="T35" fmla="*/ 2147483647 h 469"/>
                <a:gd name="T36" fmla="*/ 2147483647 w 923"/>
                <a:gd name="T37" fmla="*/ 2147483647 h 469"/>
                <a:gd name="T38" fmla="*/ 2147483647 w 923"/>
                <a:gd name="T39" fmla="*/ 2147483647 h 469"/>
                <a:gd name="T40" fmla="*/ 2147483647 w 923"/>
                <a:gd name="T41" fmla="*/ 2147483647 h 469"/>
                <a:gd name="T42" fmla="*/ 2147483647 w 923"/>
                <a:gd name="T43" fmla="*/ 2147483647 h 469"/>
                <a:gd name="T44" fmla="*/ 2147483647 w 923"/>
                <a:gd name="T45" fmla="*/ 2147483647 h 469"/>
                <a:gd name="T46" fmla="*/ 2147483647 w 923"/>
                <a:gd name="T47" fmla="*/ 2147483647 h 469"/>
                <a:gd name="T48" fmla="*/ 2147483647 w 923"/>
                <a:gd name="T49" fmla="*/ 2147483647 h 469"/>
                <a:gd name="T50" fmla="*/ 2147483647 w 923"/>
                <a:gd name="T51" fmla="*/ 2147483647 h 469"/>
                <a:gd name="T52" fmla="*/ 2147483647 w 923"/>
                <a:gd name="T53" fmla="*/ 2147483647 h 469"/>
                <a:gd name="T54" fmla="*/ 2147483647 w 923"/>
                <a:gd name="T55" fmla="*/ 2147483647 h 469"/>
                <a:gd name="T56" fmla="*/ 2147483647 w 923"/>
                <a:gd name="T57" fmla="*/ 2147483647 h 469"/>
                <a:gd name="T58" fmla="*/ 2147483647 w 923"/>
                <a:gd name="T59" fmla="*/ 2147483647 h 469"/>
                <a:gd name="T60" fmla="*/ 2147483647 w 923"/>
                <a:gd name="T61" fmla="*/ 2147483647 h 469"/>
                <a:gd name="T62" fmla="*/ 2147483647 w 923"/>
                <a:gd name="T63" fmla="*/ 2147483647 h 469"/>
                <a:gd name="T64" fmla="*/ 2147483647 w 923"/>
                <a:gd name="T65" fmla="*/ 2147483647 h 469"/>
                <a:gd name="T66" fmla="*/ 2147483647 w 923"/>
                <a:gd name="T67" fmla="*/ 2147483647 h 469"/>
                <a:gd name="T68" fmla="*/ 2147483647 w 923"/>
                <a:gd name="T69" fmla="*/ 2147483647 h 469"/>
                <a:gd name="T70" fmla="*/ 2147483647 w 923"/>
                <a:gd name="T71" fmla="*/ 2147483647 h 469"/>
                <a:gd name="T72" fmla="*/ 2147483647 w 923"/>
                <a:gd name="T73" fmla="*/ 2147483647 h 469"/>
                <a:gd name="T74" fmla="*/ 2147483647 w 923"/>
                <a:gd name="T75" fmla="*/ 2147483647 h 469"/>
                <a:gd name="T76" fmla="*/ 2147483647 w 923"/>
                <a:gd name="T77" fmla="*/ 2147483647 h 469"/>
                <a:gd name="T78" fmla="*/ 2147483647 w 923"/>
                <a:gd name="T79" fmla="*/ 2147483647 h 469"/>
                <a:gd name="T80" fmla="*/ 2147483647 w 923"/>
                <a:gd name="T81" fmla="*/ 2147483647 h 469"/>
                <a:gd name="T82" fmla="*/ 2147483647 w 923"/>
                <a:gd name="T83" fmla="*/ 2147483647 h 469"/>
                <a:gd name="T84" fmla="*/ 2147483647 w 923"/>
                <a:gd name="T85" fmla="*/ 2147483647 h 469"/>
                <a:gd name="T86" fmla="*/ 2147483647 w 923"/>
                <a:gd name="T87" fmla="*/ 2147483647 h 469"/>
                <a:gd name="T88" fmla="*/ 2147483647 w 923"/>
                <a:gd name="T89" fmla="*/ 2147483647 h 469"/>
                <a:gd name="T90" fmla="*/ 2147483647 w 923"/>
                <a:gd name="T91" fmla="*/ 2147483647 h 469"/>
                <a:gd name="T92" fmla="*/ 2147483647 w 923"/>
                <a:gd name="T93" fmla="*/ 2147483647 h 469"/>
                <a:gd name="T94" fmla="*/ 2147483647 w 923"/>
                <a:gd name="T95" fmla="*/ 2147483647 h 469"/>
                <a:gd name="T96" fmla="*/ 2147483647 w 923"/>
                <a:gd name="T97" fmla="*/ 2147483647 h 469"/>
                <a:gd name="T98" fmla="*/ 2147483647 w 923"/>
                <a:gd name="T99" fmla="*/ 2147483647 h 469"/>
                <a:gd name="T100" fmla="*/ 2147483647 w 923"/>
                <a:gd name="T101" fmla="*/ 2147483647 h 469"/>
                <a:gd name="T102" fmla="*/ 2147483647 w 923"/>
                <a:gd name="T103" fmla="*/ 2147483647 h 469"/>
                <a:gd name="T104" fmla="*/ 0 w 923"/>
                <a:gd name="T105" fmla="*/ 2147483647 h 4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013" dirty="0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5307850" y="4393092"/>
              <a:ext cx="1291963" cy="226301"/>
            </a:xfrm>
            <a:custGeom>
              <a:avLst/>
              <a:gdLst>
                <a:gd name="T0" fmla="*/ 2147483647 w 2439"/>
                <a:gd name="T1" fmla="*/ 2147483647 h 430"/>
                <a:gd name="T2" fmla="*/ 2147483647 w 2439"/>
                <a:gd name="T3" fmla="*/ 2147483647 h 430"/>
                <a:gd name="T4" fmla="*/ 2147483647 w 2439"/>
                <a:gd name="T5" fmla="*/ 2147483647 h 430"/>
                <a:gd name="T6" fmla="*/ 2147483647 w 2439"/>
                <a:gd name="T7" fmla="*/ 2147483647 h 430"/>
                <a:gd name="T8" fmla="*/ 2147483647 w 2439"/>
                <a:gd name="T9" fmla="*/ 2147483647 h 430"/>
                <a:gd name="T10" fmla="*/ 2147483647 w 2439"/>
                <a:gd name="T11" fmla="*/ 2147483647 h 430"/>
                <a:gd name="T12" fmla="*/ 2147483647 w 2439"/>
                <a:gd name="T13" fmla="*/ 2147483647 h 430"/>
                <a:gd name="T14" fmla="*/ 2147483647 w 2439"/>
                <a:gd name="T15" fmla="*/ 2147483647 h 430"/>
                <a:gd name="T16" fmla="*/ 2147483647 w 2439"/>
                <a:gd name="T17" fmla="*/ 2147483647 h 430"/>
                <a:gd name="T18" fmla="*/ 2147483647 w 2439"/>
                <a:gd name="T19" fmla="*/ 2147483647 h 430"/>
                <a:gd name="T20" fmla="*/ 2147483647 w 2439"/>
                <a:gd name="T21" fmla="*/ 2147483647 h 430"/>
                <a:gd name="T22" fmla="*/ 2147483647 w 2439"/>
                <a:gd name="T23" fmla="*/ 2147483647 h 430"/>
                <a:gd name="T24" fmla="*/ 2147483647 w 2439"/>
                <a:gd name="T25" fmla="*/ 2147483647 h 430"/>
                <a:gd name="T26" fmla="*/ 2147483647 w 2439"/>
                <a:gd name="T27" fmla="*/ 2147483647 h 430"/>
                <a:gd name="T28" fmla="*/ 2147483647 w 2439"/>
                <a:gd name="T29" fmla="*/ 2147483647 h 430"/>
                <a:gd name="T30" fmla="*/ 2147483647 w 2439"/>
                <a:gd name="T31" fmla="*/ 2147483647 h 430"/>
                <a:gd name="T32" fmla="*/ 2147483647 w 2439"/>
                <a:gd name="T33" fmla="*/ 2147483647 h 430"/>
                <a:gd name="T34" fmla="*/ 2147483647 w 2439"/>
                <a:gd name="T35" fmla="*/ 2147483647 h 430"/>
                <a:gd name="T36" fmla="*/ 2147483647 w 2439"/>
                <a:gd name="T37" fmla="*/ 2147483647 h 430"/>
                <a:gd name="T38" fmla="*/ 2147483647 w 2439"/>
                <a:gd name="T39" fmla="*/ 2147483647 h 430"/>
                <a:gd name="T40" fmla="*/ 2147483647 w 2439"/>
                <a:gd name="T41" fmla="*/ 2147483647 h 430"/>
                <a:gd name="T42" fmla="*/ 2147483647 w 2439"/>
                <a:gd name="T43" fmla="*/ 2147483647 h 430"/>
                <a:gd name="T44" fmla="*/ 2147483647 w 2439"/>
                <a:gd name="T45" fmla="*/ 2147483647 h 430"/>
                <a:gd name="T46" fmla="*/ 2147483647 w 2439"/>
                <a:gd name="T47" fmla="*/ 2147483647 h 430"/>
                <a:gd name="T48" fmla="*/ 2147483647 w 2439"/>
                <a:gd name="T49" fmla="*/ 2147483647 h 430"/>
                <a:gd name="T50" fmla="*/ 2147483647 w 2439"/>
                <a:gd name="T51" fmla="*/ 2147483647 h 430"/>
                <a:gd name="T52" fmla="*/ 2147483647 w 2439"/>
                <a:gd name="T53" fmla="*/ 2147483647 h 430"/>
                <a:gd name="T54" fmla="*/ 2147483647 w 2439"/>
                <a:gd name="T55" fmla="*/ 2147483647 h 430"/>
                <a:gd name="T56" fmla="*/ 2147483647 w 2439"/>
                <a:gd name="T57" fmla="*/ 2147483647 h 430"/>
                <a:gd name="T58" fmla="*/ 2147483647 w 2439"/>
                <a:gd name="T59" fmla="*/ 2147483647 h 430"/>
                <a:gd name="T60" fmla="*/ 2147483647 w 2439"/>
                <a:gd name="T61" fmla="*/ 2147483647 h 430"/>
                <a:gd name="T62" fmla="*/ 2147483647 w 2439"/>
                <a:gd name="T63" fmla="*/ 2147483647 h 430"/>
                <a:gd name="T64" fmla="*/ 2147483647 w 2439"/>
                <a:gd name="T65" fmla="*/ 2147483647 h 430"/>
                <a:gd name="T66" fmla="*/ 2147483647 w 2439"/>
                <a:gd name="T67" fmla="*/ 2147483647 h 430"/>
                <a:gd name="T68" fmla="*/ 2147483647 w 2439"/>
                <a:gd name="T69" fmla="*/ 2147483647 h 430"/>
                <a:gd name="T70" fmla="*/ 2147483647 w 2439"/>
                <a:gd name="T71" fmla="*/ 2147483647 h 430"/>
                <a:gd name="T72" fmla="*/ 2147483647 w 2439"/>
                <a:gd name="T73" fmla="*/ 2147483647 h 430"/>
                <a:gd name="T74" fmla="*/ 2147483647 w 2439"/>
                <a:gd name="T75" fmla="*/ 2147483647 h 430"/>
                <a:gd name="T76" fmla="*/ 2147483647 w 2439"/>
                <a:gd name="T77" fmla="*/ 2147483647 h 430"/>
                <a:gd name="T78" fmla="*/ 2147483647 w 2439"/>
                <a:gd name="T79" fmla="*/ 2147483647 h 430"/>
                <a:gd name="T80" fmla="*/ 2147483647 w 2439"/>
                <a:gd name="T81" fmla="*/ 2147483647 h 430"/>
                <a:gd name="T82" fmla="*/ 2147483647 w 2439"/>
                <a:gd name="T83" fmla="*/ 2147483647 h 430"/>
                <a:gd name="T84" fmla="*/ 2147483647 w 2439"/>
                <a:gd name="T85" fmla="*/ 2147483647 h 430"/>
                <a:gd name="T86" fmla="*/ 2147483647 w 2439"/>
                <a:gd name="T87" fmla="*/ 2147483647 h 430"/>
                <a:gd name="T88" fmla="*/ 2147483647 w 2439"/>
                <a:gd name="T89" fmla="*/ 2147483647 h 430"/>
                <a:gd name="T90" fmla="*/ 2147483647 w 2439"/>
                <a:gd name="T91" fmla="*/ 0 h 430"/>
                <a:gd name="T92" fmla="*/ 2147483647 w 2439"/>
                <a:gd name="T93" fmla="*/ 2147483647 h 430"/>
                <a:gd name="T94" fmla="*/ 2147483647 w 2439"/>
                <a:gd name="T95" fmla="*/ 2147483647 h 430"/>
                <a:gd name="T96" fmla="*/ 2147483647 w 2439"/>
                <a:gd name="T97" fmla="*/ 2147483647 h 430"/>
                <a:gd name="T98" fmla="*/ 2147483647 w 2439"/>
                <a:gd name="T99" fmla="*/ 2147483647 h 430"/>
                <a:gd name="T100" fmla="*/ 2147483647 w 2439"/>
                <a:gd name="T101" fmla="*/ 2147483647 h 430"/>
                <a:gd name="T102" fmla="*/ 2147483647 w 2439"/>
                <a:gd name="T103" fmla="*/ 2147483647 h 430"/>
                <a:gd name="T104" fmla="*/ 2147483647 w 2439"/>
                <a:gd name="T105" fmla="*/ 2147483647 h 430"/>
                <a:gd name="T106" fmla="*/ 2147483647 w 2439"/>
                <a:gd name="T107" fmla="*/ 2147483647 h 430"/>
                <a:gd name="T108" fmla="*/ 2147483647 w 2439"/>
                <a:gd name="T109" fmla="*/ 2147483647 h 430"/>
                <a:gd name="T110" fmla="*/ 2147483647 w 2439"/>
                <a:gd name="T111" fmla="*/ 2147483647 h 430"/>
                <a:gd name="T112" fmla="*/ 2147483647 w 2439"/>
                <a:gd name="T113" fmla="*/ 2147483647 h 4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013" dirty="0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5379627" y="4674588"/>
              <a:ext cx="1220187" cy="99351"/>
            </a:xfrm>
            <a:custGeom>
              <a:avLst/>
              <a:gdLst>
                <a:gd name="T0" fmla="*/ 2147483647 w 2304"/>
                <a:gd name="T1" fmla="*/ 2147483647 h 187"/>
                <a:gd name="T2" fmla="*/ 2147483647 w 2304"/>
                <a:gd name="T3" fmla="*/ 2147483647 h 187"/>
                <a:gd name="T4" fmla="*/ 2147483647 w 2304"/>
                <a:gd name="T5" fmla="*/ 2147483647 h 187"/>
                <a:gd name="T6" fmla="*/ 2147483647 w 2304"/>
                <a:gd name="T7" fmla="*/ 2147483647 h 187"/>
                <a:gd name="T8" fmla="*/ 2147483647 w 2304"/>
                <a:gd name="T9" fmla="*/ 2147483647 h 187"/>
                <a:gd name="T10" fmla="*/ 2147483647 w 2304"/>
                <a:gd name="T11" fmla="*/ 2147483647 h 187"/>
                <a:gd name="T12" fmla="*/ 2147483647 w 2304"/>
                <a:gd name="T13" fmla="*/ 2147483647 h 187"/>
                <a:gd name="T14" fmla="*/ 2147483647 w 2304"/>
                <a:gd name="T15" fmla="*/ 2147483647 h 187"/>
                <a:gd name="T16" fmla="*/ 2147483647 w 2304"/>
                <a:gd name="T17" fmla="*/ 2147483647 h 187"/>
                <a:gd name="T18" fmla="*/ 2147483647 w 2304"/>
                <a:gd name="T19" fmla="*/ 2147483647 h 187"/>
                <a:gd name="T20" fmla="*/ 2147483647 w 2304"/>
                <a:gd name="T21" fmla="*/ 2147483647 h 187"/>
                <a:gd name="T22" fmla="*/ 2147483647 w 2304"/>
                <a:gd name="T23" fmla="*/ 2147483647 h 187"/>
                <a:gd name="T24" fmla="*/ 2147483647 w 2304"/>
                <a:gd name="T25" fmla="*/ 2147483647 h 187"/>
                <a:gd name="T26" fmla="*/ 2147483647 w 2304"/>
                <a:gd name="T27" fmla="*/ 2147483647 h 187"/>
                <a:gd name="T28" fmla="*/ 2147483647 w 2304"/>
                <a:gd name="T29" fmla="*/ 2147483647 h 187"/>
                <a:gd name="T30" fmla="*/ 2147483647 w 2304"/>
                <a:gd name="T31" fmla="*/ 2147483647 h 187"/>
                <a:gd name="T32" fmla="*/ 2147483647 w 2304"/>
                <a:gd name="T33" fmla="*/ 2147483647 h 187"/>
                <a:gd name="T34" fmla="*/ 2147483647 w 2304"/>
                <a:gd name="T35" fmla="*/ 2147483647 h 187"/>
                <a:gd name="T36" fmla="*/ 2147483647 w 2304"/>
                <a:gd name="T37" fmla="*/ 2147483647 h 187"/>
                <a:gd name="T38" fmla="*/ 2147483647 w 2304"/>
                <a:gd name="T39" fmla="*/ 2147483647 h 187"/>
                <a:gd name="T40" fmla="*/ 2147483647 w 2304"/>
                <a:gd name="T41" fmla="*/ 2147483647 h 187"/>
                <a:gd name="T42" fmla="*/ 2147483647 w 2304"/>
                <a:gd name="T43" fmla="*/ 2147483647 h 187"/>
                <a:gd name="T44" fmla="*/ 2147483647 w 2304"/>
                <a:gd name="T45" fmla="*/ 2147483647 h 187"/>
                <a:gd name="T46" fmla="*/ 2147483647 w 2304"/>
                <a:gd name="T47" fmla="*/ 2147483647 h 187"/>
                <a:gd name="T48" fmla="*/ 2147483647 w 2304"/>
                <a:gd name="T49" fmla="*/ 2147483647 h 187"/>
                <a:gd name="T50" fmla="*/ 2147483647 w 2304"/>
                <a:gd name="T51" fmla="*/ 2147483647 h 187"/>
                <a:gd name="T52" fmla="*/ 2147483647 w 2304"/>
                <a:gd name="T53" fmla="*/ 2147483647 h 187"/>
                <a:gd name="T54" fmla="*/ 2147483647 w 2304"/>
                <a:gd name="T55" fmla="*/ 2147483647 h 187"/>
                <a:gd name="T56" fmla="*/ 2147483647 w 2304"/>
                <a:gd name="T57" fmla="*/ 2147483647 h 187"/>
                <a:gd name="T58" fmla="*/ 2147483647 w 2304"/>
                <a:gd name="T59" fmla="*/ 2147483647 h 187"/>
                <a:gd name="T60" fmla="*/ 2147483647 w 2304"/>
                <a:gd name="T61" fmla="*/ 2147483647 h 187"/>
                <a:gd name="T62" fmla="*/ 2147483647 w 2304"/>
                <a:gd name="T63" fmla="*/ 2147483647 h 187"/>
                <a:gd name="T64" fmla="*/ 2147483647 w 2304"/>
                <a:gd name="T65" fmla="*/ 2147483647 h 187"/>
                <a:gd name="T66" fmla="*/ 2147483647 w 2304"/>
                <a:gd name="T67" fmla="*/ 2147483647 h 187"/>
                <a:gd name="T68" fmla="*/ 2147483647 w 2304"/>
                <a:gd name="T69" fmla="*/ 2147483647 h 187"/>
                <a:gd name="T70" fmla="*/ 2147483647 w 2304"/>
                <a:gd name="T71" fmla="*/ 2147483647 h 187"/>
                <a:gd name="T72" fmla="*/ 2147483647 w 2304"/>
                <a:gd name="T73" fmla="*/ 2147483647 h 187"/>
                <a:gd name="T74" fmla="*/ 2147483647 w 2304"/>
                <a:gd name="T75" fmla="*/ 2147483647 h 187"/>
                <a:gd name="T76" fmla="*/ 2147483647 w 2304"/>
                <a:gd name="T77" fmla="*/ 2147483647 h 187"/>
                <a:gd name="T78" fmla="*/ 2147483647 w 2304"/>
                <a:gd name="T79" fmla="*/ 2147483647 h 187"/>
                <a:gd name="T80" fmla="*/ 2147483647 w 2304"/>
                <a:gd name="T81" fmla="*/ 2147483647 h 187"/>
                <a:gd name="T82" fmla="*/ 2147483647 w 2304"/>
                <a:gd name="T83" fmla="*/ 2147483647 h 187"/>
                <a:gd name="T84" fmla="*/ 2147483647 w 2304"/>
                <a:gd name="T85" fmla="*/ 2147483647 h 187"/>
                <a:gd name="T86" fmla="*/ 2147483647 w 2304"/>
                <a:gd name="T87" fmla="*/ 2147483647 h 187"/>
                <a:gd name="T88" fmla="*/ 2147483647 w 2304"/>
                <a:gd name="T89" fmla="*/ 2147483647 h 187"/>
                <a:gd name="T90" fmla="*/ 2147483647 w 2304"/>
                <a:gd name="T91" fmla="*/ 2147483647 h 187"/>
                <a:gd name="T92" fmla="*/ 2147483647 w 2304"/>
                <a:gd name="T93" fmla="*/ 2147483647 h 187"/>
                <a:gd name="T94" fmla="*/ 2147483647 w 2304"/>
                <a:gd name="T95" fmla="*/ 2147483647 h 187"/>
                <a:gd name="T96" fmla="*/ 2147483647 w 2304"/>
                <a:gd name="T97" fmla="*/ 2147483647 h 187"/>
                <a:gd name="T98" fmla="*/ 2147483647 w 2304"/>
                <a:gd name="T99" fmla="*/ 2147483647 h 187"/>
                <a:gd name="T100" fmla="*/ 2147483647 w 2304"/>
                <a:gd name="T101" fmla="*/ 2147483647 h 187"/>
                <a:gd name="T102" fmla="*/ 2147483647 w 2304"/>
                <a:gd name="T103" fmla="*/ 2147483647 h 187"/>
                <a:gd name="T104" fmla="*/ 2147483647 w 2304"/>
                <a:gd name="T105" fmla="*/ 2147483647 h 187"/>
                <a:gd name="T106" fmla="*/ 2147483647 w 2304"/>
                <a:gd name="T107" fmla="*/ 2147483647 h 187"/>
                <a:gd name="T108" fmla="*/ 2147483647 w 2304"/>
                <a:gd name="T109" fmla="*/ 2147483647 h 187"/>
                <a:gd name="T110" fmla="*/ 2147483647 w 2304"/>
                <a:gd name="T111" fmla="*/ 2147483647 h 187"/>
                <a:gd name="T112" fmla="*/ 2147483647 w 2304"/>
                <a:gd name="T113" fmla="*/ 2147483647 h 187"/>
                <a:gd name="T114" fmla="*/ 2147483647 w 2304"/>
                <a:gd name="T115" fmla="*/ 2147483647 h 187"/>
                <a:gd name="T116" fmla="*/ 2147483647 w 2304"/>
                <a:gd name="T117" fmla="*/ 2147483647 h 1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013" dirty="0">
                <a:solidFill>
                  <a:srgbClr val="707173"/>
                </a:solidFill>
                <a:latin typeface="Arial"/>
              </a:endParaRPr>
            </a:p>
          </p:txBody>
        </p:sp>
      </p:grpSp>
      <p:cxnSp>
        <p:nvCxnSpPr>
          <p:cNvPr id="20" name="Łącznik prosty 19"/>
          <p:cNvCxnSpPr/>
          <p:nvPr userDrawn="1"/>
        </p:nvCxnSpPr>
        <p:spPr>
          <a:xfrm>
            <a:off x="0" y="6309320"/>
            <a:ext cx="8676456" cy="0"/>
          </a:xfrm>
          <a:prstGeom prst="line">
            <a:avLst/>
          </a:prstGeom>
          <a:ln w="19050">
            <a:solidFill>
              <a:srgbClr val="AD0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ytuł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1575" b="1">
                <a:solidFill>
                  <a:srgbClr val="AD004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74541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ytuł i zawartość"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28184" y="6356354"/>
            <a:ext cx="2448272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AD0040"/>
                </a:solidFill>
              </a:defRPr>
            </a:lvl1pPr>
          </a:lstStyle>
          <a:p>
            <a:r>
              <a:rPr lang="pl-PL" smtClean="0">
                <a:latin typeface="Arial"/>
              </a:rPr>
              <a:t>Kraków, 18 listopada 2011 r.</a:t>
            </a:r>
            <a:endParaRPr lang="pl-PL" dirty="0">
              <a:latin typeface="Arial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2264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D0040"/>
                </a:solidFill>
              </a:defRPr>
            </a:lvl1pPr>
          </a:lstStyle>
          <a:p>
            <a:r>
              <a:rPr lang="pl-PL" smtClean="0">
                <a:latin typeface="Arial"/>
              </a:rPr>
              <a:t>Strategia Rozwoju Obszaru Sprzdaży</a:t>
            </a:r>
            <a:endParaRPr lang="pl-PL" dirty="0">
              <a:latin typeface="Arial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3491880" y="6356354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AD0040"/>
                </a:solidFill>
              </a:defRPr>
            </a:lvl1pPr>
          </a:lstStyle>
          <a:p>
            <a:fld id="{7BFD27C2-2234-41D4-9087-0478DCD204CF}" type="slidenum">
              <a:rPr lang="pl-PL" smtClean="0">
                <a:latin typeface="Arial"/>
              </a:rPr>
              <a:pPr/>
              <a:t>‹#›</a:t>
            </a:fld>
            <a:endParaRPr lang="pl-PL" dirty="0">
              <a:latin typeface="Arial"/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1" y="476250"/>
            <a:ext cx="357188" cy="717550"/>
          </a:xfrm>
          <a:prstGeom prst="rect">
            <a:avLst/>
          </a:prstGeom>
          <a:solidFill>
            <a:srgbClr val="AD0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013" dirty="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8" name="Grupa 20"/>
          <p:cNvGrpSpPr>
            <a:grpSpLocks/>
          </p:cNvGrpSpPr>
          <p:nvPr userDrawn="1"/>
        </p:nvGrpSpPr>
        <p:grpSpPr bwMode="auto">
          <a:xfrm>
            <a:off x="7061202" y="354017"/>
            <a:ext cx="1654175" cy="788987"/>
            <a:chOff x="4689475" y="3868738"/>
            <a:chExt cx="1917700" cy="914400"/>
          </a:xfrm>
        </p:grpSpPr>
        <p:sp>
          <p:nvSpPr>
            <p:cNvPr id="9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 sz="1013" dirty="0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914004" y="3876097"/>
              <a:ext cx="318390" cy="320132"/>
            </a:xfrm>
            <a:custGeom>
              <a:avLst/>
              <a:gdLst>
                <a:gd name="T0" fmla="*/ 2147483647 w 601"/>
                <a:gd name="T1" fmla="*/ 0 h 601"/>
                <a:gd name="T2" fmla="*/ 2147483647 w 601"/>
                <a:gd name="T3" fmla="*/ 2147483647 h 601"/>
                <a:gd name="T4" fmla="*/ 2147483647 w 601"/>
                <a:gd name="T5" fmla="*/ 2147483647 h 601"/>
                <a:gd name="T6" fmla="*/ 2147483647 w 601"/>
                <a:gd name="T7" fmla="*/ 2147483647 h 601"/>
                <a:gd name="T8" fmla="*/ 2147483647 w 601"/>
                <a:gd name="T9" fmla="*/ 2147483647 h 601"/>
                <a:gd name="T10" fmla="*/ 2147483647 w 601"/>
                <a:gd name="T11" fmla="*/ 2147483647 h 601"/>
                <a:gd name="T12" fmla="*/ 2147483647 w 601"/>
                <a:gd name="T13" fmla="*/ 2147483647 h 601"/>
                <a:gd name="T14" fmla="*/ 2147483647 w 601"/>
                <a:gd name="T15" fmla="*/ 2147483647 h 601"/>
                <a:gd name="T16" fmla="*/ 2147483647 w 601"/>
                <a:gd name="T17" fmla="*/ 2147483647 h 601"/>
                <a:gd name="T18" fmla="*/ 2147483647 w 601"/>
                <a:gd name="T19" fmla="*/ 2147483647 h 601"/>
                <a:gd name="T20" fmla="*/ 2147483647 w 601"/>
                <a:gd name="T21" fmla="*/ 2147483647 h 601"/>
                <a:gd name="T22" fmla="*/ 2147483647 w 601"/>
                <a:gd name="T23" fmla="*/ 2147483647 h 601"/>
                <a:gd name="T24" fmla="*/ 2147483647 w 601"/>
                <a:gd name="T25" fmla="*/ 2147483647 h 601"/>
                <a:gd name="T26" fmla="*/ 2147483647 w 601"/>
                <a:gd name="T27" fmla="*/ 2147483647 h 601"/>
                <a:gd name="T28" fmla="*/ 2147483647 w 601"/>
                <a:gd name="T29" fmla="*/ 2147483647 h 601"/>
                <a:gd name="T30" fmla="*/ 2147483647 w 601"/>
                <a:gd name="T31" fmla="*/ 2147483647 h 601"/>
                <a:gd name="T32" fmla="*/ 2147483647 w 601"/>
                <a:gd name="T33" fmla="*/ 2147483647 h 601"/>
                <a:gd name="T34" fmla="*/ 2147483647 w 601"/>
                <a:gd name="T35" fmla="*/ 2147483647 h 601"/>
                <a:gd name="T36" fmla="*/ 2147483647 w 601"/>
                <a:gd name="T37" fmla="*/ 2147483647 h 601"/>
                <a:gd name="T38" fmla="*/ 2147483647 w 601"/>
                <a:gd name="T39" fmla="*/ 2147483647 h 601"/>
                <a:gd name="T40" fmla="*/ 2147483647 w 601"/>
                <a:gd name="T41" fmla="*/ 2147483647 h 601"/>
                <a:gd name="T42" fmla="*/ 2147483647 w 601"/>
                <a:gd name="T43" fmla="*/ 2147483647 h 601"/>
                <a:gd name="T44" fmla="*/ 0 w 601"/>
                <a:gd name="T45" fmla="*/ 2147483647 h 601"/>
                <a:gd name="T46" fmla="*/ 2147483647 w 601"/>
                <a:gd name="T47" fmla="*/ 2147483647 h 601"/>
                <a:gd name="T48" fmla="*/ 2147483647 w 601"/>
                <a:gd name="T49" fmla="*/ 2147483647 h 601"/>
                <a:gd name="T50" fmla="*/ 2147483647 w 601"/>
                <a:gd name="T51" fmla="*/ 2147483647 h 601"/>
                <a:gd name="T52" fmla="*/ 2147483647 w 601"/>
                <a:gd name="T53" fmla="*/ 2147483647 h 601"/>
                <a:gd name="T54" fmla="*/ 2147483647 w 601"/>
                <a:gd name="T55" fmla="*/ 2147483647 h 601"/>
                <a:gd name="T56" fmla="*/ 2147483647 w 601"/>
                <a:gd name="T57" fmla="*/ 2147483647 h 601"/>
                <a:gd name="T58" fmla="*/ 2147483647 w 601"/>
                <a:gd name="T59" fmla="*/ 2147483647 h 601"/>
                <a:gd name="T60" fmla="*/ 2147483647 w 601"/>
                <a:gd name="T61" fmla="*/ 2147483647 h 601"/>
                <a:gd name="T62" fmla="*/ 2147483647 w 601"/>
                <a:gd name="T63" fmla="*/ 2147483647 h 601"/>
                <a:gd name="T64" fmla="*/ 2147483647 w 601"/>
                <a:gd name="T65" fmla="*/ 2147483647 h 601"/>
                <a:gd name="T66" fmla="*/ 2147483647 w 601"/>
                <a:gd name="T67" fmla="*/ 2147483647 h 601"/>
                <a:gd name="T68" fmla="*/ 2147483647 w 601"/>
                <a:gd name="T69" fmla="*/ 2147483647 h 601"/>
                <a:gd name="T70" fmla="*/ 2147483647 w 601"/>
                <a:gd name="T71" fmla="*/ 2147483647 h 601"/>
                <a:gd name="T72" fmla="*/ 2147483647 w 601"/>
                <a:gd name="T73" fmla="*/ 2147483647 h 601"/>
                <a:gd name="T74" fmla="*/ 2147483647 w 601"/>
                <a:gd name="T75" fmla="*/ 2147483647 h 601"/>
                <a:gd name="T76" fmla="*/ 2147483647 w 601"/>
                <a:gd name="T77" fmla="*/ 2147483647 h 601"/>
                <a:gd name="T78" fmla="*/ 2147483647 w 601"/>
                <a:gd name="T79" fmla="*/ 2147483647 h 601"/>
                <a:gd name="T80" fmla="*/ 2147483647 w 601"/>
                <a:gd name="T81" fmla="*/ 2147483647 h 601"/>
                <a:gd name="T82" fmla="*/ 2147483647 w 601"/>
                <a:gd name="T83" fmla="*/ 2147483647 h 601"/>
                <a:gd name="T84" fmla="*/ 2147483647 w 601"/>
                <a:gd name="T85" fmla="*/ 2147483647 h 601"/>
                <a:gd name="T86" fmla="*/ 2147483647 w 601"/>
                <a:gd name="T87" fmla="*/ 2147483647 h 601"/>
                <a:gd name="T88" fmla="*/ 2147483647 w 601"/>
                <a:gd name="T89" fmla="*/ 2147483647 h 601"/>
                <a:gd name="T90" fmla="*/ 2147483647 w 601"/>
                <a:gd name="T91" fmla="*/ 0 h 6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013" dirty="0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693156" y="4111597"/>
              <a:ext cx="336794" cy="200542"/>
            </a:xfrm>
            <a:custGeom>
              <a:avLst/>
              <a:gdLst>
                <a:gd name="T0" fmla="*/ 0 w 635"/>
                <a:gd name="T1" fmla="*/ 2147483647 h 377"/>
                <a:gd name="T2" fmla="*/ 2147483647 w 635"/>
                <a:gd name="T3" fmla="*/ 2147483647 h 377"/>
                <a:gd name="T4" fmla="*/ 2147483647 w 635"/>
                <a:gd name="T5" fmla="*/ 2147483647 h 377"/>
                <a:gd name="T6" fmla="*/ 2147483647 w 635"/>
                <a:gd name="T7" fmla="*/ 2147483647 h 377"/>
                <a:gd name="T8" fmla="*/ 2147483647 w 635"/>
                <a:gd name="T9" fmla="*/ 2147483647 h 377"/>
                <a:gd name="T10" fmla="*/ 2147483647 w 635"/>
                <a:gd name="T11" fmla="*/ 2147483647 h 377"/>
                <a:gd name="T12" fmla="*/ 2147483647 w 635"/>
                <a:gd name="T13" fmla="*/ 2147483647 h 377"/>
                <a:gd name="T14" fmla="*/ 2147483647 w 635"/>
                <a:gd name="T15" fmla="*/ 2147483647 h 377"/>
                <a:gd name="T16" fmla="*/ 2147483647 w 635"/>
                <a:gd name="T17" fmla="*/ 2147483647 h 377"/>
                <a:gd name="T18" fmla="*/ 2147483647 w 635"/>
                <a:gd name="T19" fmla="*/ 0 h 377"/>
                <a:gd name="T20" fmla="*/ 2147483647 w 635"/>
                <a:gd name="T21" fmla="*/ 0 h 377"/>
                <a:gd name="T22" fmla="*/ 2147483647 w 635"/>
                <a:gd name="T23" fmla="*/ 2147483647 h 377"/>
                <a:gd name="T24" fmla="*/ 2147483647 w 635"/>
                <a:gd name="T25" fmla="*/ 2147483647 h 377"/>
                <a:gd name="T26" fmla="*/ 2147483647 w 635"/>
                <a:gd name="T27" fmla="*/ 2147483647 h 377"/>
                <a:gd name="T28" fmla="*/ 2147483647 w 635"/>
                <a:gd name="T29" fmla="*/ 2147483647 h 377"/>
                <a:gd name="T30" fmla="*/ 2147483647 w 635"/>
                <a:gd name="T31" fmla="*/ 2147483647 h 377"/>
                <a:gd name="T32" fmla="*/ 2147483647 w 635"/>
                <a:gd name="T33" fmla="*/ 2147483647 h 377"/>
                <a:gd name="T34" fmla="*/ 2147483647 w 635"/>
                <a:gd name="T35" fmla="*/ 2147483647 h 377"/>
                <a:gd name="T36" fmla="*/ 2147483647 w 635"/>
                <a:gd name="T37" fmla="*/ 2147483647 h 377"/>
                <a:gd name="T38" fmla="*/ 2147483647 w 635"/>
                <a:gd name="T39" fmla="*/ 2147483647 h 377"/>
                <a:gd name="T40" fmla="*/ 2147483647 w 635"/>
                <a:gd name="T41" fmla="*/ 2147483647 h 377"/>
                <a:gd name="T42" fmla="*/ 2147483647 w 635"/>
                <a:gd name="T43" fmla="*/ 2147483647 h 377"/>
                <a:gd name="T44" fmla="*/ 2147483647 w 635"/>
                <a:gd name="T45" fmla="*/ 2147483647 h 377"/>
                <a:gd name="T46" fmla="*/ 2147483647 w 635"/>
                <a:gd name="T47" fmla="*/ 2147483647 h 377"/>
                <a:gd name="T48" fmla="*/ 2147483647 w 635"/>
                <a:gd name="T49" fmla="*/ 2147483647 h 377"/>
                <a:gd name="T50" fmla="*/ 2147483647 w 635"/>
                <a:gd name="T51" fmla="*/ 2147483647 h 377"/>
                <a:gd name="T52" fmla="*/ 2147483647 w 635"/>
                <a:gd name="T53" fmla="*/ 2147483647 h 377"/>
                <a:gd name="T54" fmla="*/ 2147483647 w 635"/>
                <a:gd name="T55" fmla="*/ 2147483647 h 377"/>
                <a:gd name="T56" fmla="*/ 2147483647 w 635"/>
                <a:gd name="T57" fmla="*/ 2147483647 h 377"/>
                <a:gd name="T58" fmla="*/ 2147483647 w 635"/>
                <a:gd name="T59" fmla="*/ 2147483647 h 377"/>
                <a:gd name="T60" fmla="*/ 2147483647 w 635"/>
                <a:gd name="T61" fmla="*/ 2147483647 h 377"/>
                <a:gd name="T62" fmla="*/ 2147483647 w 635"/>
                <a:gd name="T63" fmla="*/ 2147483647 h 377"/>
                <a:gd name="T64" fmla="*/ 2147483647 w 635"/>
                <a:gd name="T65" fmla="*/ 2147483647 h 377"/>
                <a:gd name="T66" fmla="*/ 2147483647 w 635"/>
                <a:gd name="T67" fmla="*/ 2147483647 h 377"/>
                <a:gd name="T68" fmla="*/ 2147483647 w 635"/>
                <a:gd name="T69" fmla="*/ 2147483647 h 377"/>
                <a:gd name="T70" fmla="*/ 2147483647 w 635"/>
                <a:gd name="T71" fmla="*/ 2147483647 h 377"/>
                <a:gd name="T72" fmla="*/ 2147483647 w 635"/>
                <a:gd name="T73" fmla="*/ 2147483647 h 377"/>
                <a:gd name="T74" fmla="*/ 2147483647 w 635"/>
                <a:gd name="T75" fmla="*/ 2147483647 h 377"/>
                <a:gd name="T76" fmla="*/ 2147483647 w 635"/>
                <a:gd name="T77" fmla="*/ 2147483647 h 377"/>
                <a:gd name="T78" fmla="*/ 2147483647 w 635"/>
                <a:gd name="T79" fmla="*/ 2147483647 h 377"/>
                <a:gd name="T80" fmla="*/ 2147483647 w 635"/>
                <a:gd name="T81" fmla="*/ 2147483647 h 377"/>
                <a:gd name="T82" fmla="*/ 2147483647 w 635"/>
                <a:gd name="T83" fmla="*/ 2147483647 h 377"/>
                <a:gd name="T84" fmla="*/ 2147483647 w 635"/>
                <a:gd name="T85" fmla="*/ 2147483647 h 377"/>
                <a:gd name="T86" fmla="*/ 2147483647 w 635"/>
                <a:gd name="T87" fmla="*/ 2147483647 h 377"/>
                <a:gd name="T88" fmla="*/ 2147483647 w 635"/>
                <a:gd name="T89" fmla="*/ 2147483647 h 377"/>
                <a:gd name="T90" fmla="*/ 2147483647 w 635"/>
                <a:gd name="T91" fmla="*/ 2147483647 h 377"/>
                <a:gd name="T92" fmla="*/ 2147483647 w 635"/>
                <a:gd name="T93" fmla="*/ 2147483647 h 377"/>
                <a:gd name="T94" fmla="*/ 2147483647 w 635"/>
                <a:gd name="T95" fmla="*/ 2147483647 h 377"/>
                <a:gd name="T96" fmla="*/ 0 w 635"/>
                <a:gd name="T97" fmla="*/ 2147483647 h 3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013" dirty="0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4768613" y="4207269"/>
              <a:ext cx="463782" cy="436042"/>
            </a:xfrm>
            <a:custGeom>
              <a:avLst/>
              <a:gdLst>
                <a:gd name="T0" fmla="*/ 2147483647 w 877"/>
                <a:gd name="T1" fmla="*/ 0 h 826"/>
                <a:gd name="T2" fmla="*/ 2147483647 w 877"/>
                <a:gd name="T3" fmla="*/ 2147483647 h 826"/>
                <a:gd name="T4" fmla="*/ 2147483647 w 877"/>
                <a:gd name="T5" fmla="*/ 2147483647 h 826"/>
                <a:gd name="T6" fmla="*/ 2147483647 w 877"/>
                <a:gd name="T7" fmla="*/ 2147483647 h 826"/>
                <a:gd name="T8" fmla="*/ 2147483647 w 877"/>
                <a:gd name="T9" fmla="*/ 2147483647 h 826"/>
                <a:gd name="T10" fmla="*/ 2147483647 w 877"/>
                <a:gd name="T11" fmla="*/ 2147483647 h 826"/>
                <a:gd name="T12" fmla="*/ 2147483647 w 877"/>
                <a:gd name="T13" fmla="*/ 2147483647 h 826"/>
                <a:gd name="T14" fmla="*/ 2147483647 w 877"/>
                <a:gd name="T15" fmla="*/ 2147483647 h 826"/>
                <a:gd name="T16" fmla="*/ 2147483647 w 877"/>
                <a:gd name="T17" fmla="*/ 2147483647 h 826"/>
                <a:gd name="T18" fmla="*/ 2147483647 w 877"/>
                <a:gd name="T19" fmla="*/ 2147483647 h 826"/>
                <a:gd name="T20" fmla="*/ 2147483647 w 877"/>
                <a:gd name="T21" fmla="*/ 2147483647 h 826"/>
                <a:gd name="T22" fmla="*/ 2147483647 w 877"/>
                <a:gd name="T23" fmla="*/ 2147483647 h 826"/>
                <a:gd name="T24" fmla="*/ 2147483647 w 877"/>
                <a:gd name="T25" fmla="*/ 2147483647 h 826"/>
                <a:gd name="T26" fmla="*/ 2147483647 w 877"/>
                <a:gd name="T27" fmla="*/ 2147483647 h 826"/>
                <a:gd name="T28" fmla="*/ 2147483647 w 877"/>
                <a:gd name="T29" fmla="*/ 2147483647 h 826"/>
                <a:gd name="T30" fmla="*/ 2147483647 w 877"/>
                <a:gd name="T31" fmla="*/ 2147483647 h 826"/>
                <a:gd name="T32" fmla="*/ 2147483647 w 877"/>
                <a:gd name="T33" fmla="*/ 2147483647 h 826"/>
                <a:gd name="T34" fmla="*/ 2147483647 w 877"/>
                <a:gd name="T35" fmla="*/ 2147483647 h 826"/>
                <a:gd name="T36" fmla="*/ 2147483647 w 877"/>
                <a:gd name="T37" fmla="*/ 2147483647 h 826"/>
                <a:gd name="T38" fmla="*/ 2147483647 w 877"/>
                <a:gd name="T39" fmla="*/ 2147483647 h 826"/>
                <a:gd name="T40" fmla="*/ 2147483647 w 877"/>
                <a:gd name="T41" fmla="*/ 2147483647 h 826"/>
                <a:gd name="T42" fmla="*/ 2147483647 w 877"/>
                <a:gd name="T43" fmla="*/ 2147483647 h 826"/>
                <a:gd name="T44" fmla="*/ 2147483647 w 877"/>
                <a:gd name="T45" fmla="*/ 2147483647 h 826"/>
                <a:gd name="T46" fmla="*/ 2147483647 w 877"/>
                <a:gd name="T47" fmla="*/ 2147483647 h 826"/>
                <a:gd name="T48" fmla="*/ 2147483647 w 877"/>
                <a:gd name="T49" fmla="*/ 2147483647 h 826"/>
                <a:gd name="T50" fmla="*/ 2147483647 w 877"/>
                <a:gd name="T51" fmla="*/ 2147483647 h 826"/>
                <a:gd name="T52" fmla="*/ 0 w 877"/>
                <a:gd name="T53" fmla="*/ 2147483647 h 826"/>
                <a:gd name="T54" fmla="*/ 2147483647 w 877"/>
                <a:gd name="T55" fmla="*/ 2147483647 h 826"/>
                <a:gd name="T56" fmla="*/ 2147483647 w 877"/>
                <a:gd name="T57" fmla="*/ 2147483647 h 826"/>
                <a:gd name="T58" fmla="*/ 2147483647 w 877"/>
                <a:gd name="T59" fmla="*/ 2147483647 h 826"/>
                <a:gd name="T60" fmla="*/ 2147483647 w 877"/>
                <a:gd name="T61" fmla="*/ 2147483647 h 826"/>
                <a:gd name="T62" fmla="*/ 2147483647 w 877"/>
                <a:gd name="T63" fmla="*/ 2147483647 h 826"/>
                <a:gd name="T64" fmla="*/ 2147483647 w 877"/>
                <a:gd name="T65" fmla="*/ 2147483647 h 826"/>
                <a:gd name="T66" fmla="*/ 2147483647 w 877"/>
                <a:gd name="T67" fmla="*/ 2147483647 h 826"/>
                <a:gd name="T68" fmla="*/ 2147483647 w 877"/>
                <a:gd name="T69" fmla="*/ 2147483647 h 826"/>
                <a:gd name="T70" fmla="*/ 2147483647 w 877"/>
                <a:gd name="T71" fmla="*/ 2147483647 h 826"/>
                <a:gd name="T72" fmla="*/ 2147483647 w 877"/>
                <a:gd name="T73" fmla="*/ 2147483647 h 826"/>
                <a:gd name="T74" fmla="*/ 2147483647 w 877"/>
                <a:gd name="T75" fmla="*/ 2147483647 h 826"/>
                <a:gd name="T76" fmla="*/ 2147483647 w 877"/>
                <a:gd name="T77" fmla="*/ 2147483647 h 826"/>
                <a:gd name="T78" fmla="*/ 2147483647 w 877"/>
                <a:gd name="T79" fmla="*/ 2147483647 h 826"/>
                <a:gd name="T80" fmla="*/ 2147483647 w 877"/>
                <a:gd name="T81" fmla="*/ 2147483647 h 826"/>
                <a:gd name="T82" fmla="*/ 2147483647 w 877"/>
                <a:gd name="T83" fmla="*/ 2147483647 h 826"/>
                <a:gd name="T84" fmla="*/ 2147483647 w 877"/>
                <a:gd name="T85" fmla="*/ 2147483647 h 826"/>
                <a:gd name="T86" fmla="*/ 2147483647 w 877"/>
                <a:gd name="T87" fmla="*/ 2147483647 h 826"/>
                <a:gd name="T88" fmla="*/ 2147483647 w 877"/>
                <a:gd name="T89" fmla="*/ 2147483647 h 826"/>
                <a:gd name="T90" fmla="*/ 2147483647 w 877"/>
                <a:gd name="T91" fmla="*/ 2147483647 h 826"/>
                <a:gd name="T92" fmla="*/ 2147483647 w 877"/>
                <a:gd name="T93" fmla="*/ 2147483647 h 826"/>
                <a:gd name="T94" fmla="*/ 2147483647 w 877"/>
                <a:gd name="T95" fmla="*/ 2147483647 h 826"/>
                <a:gd name="T96" fmla="*/ 2147483647 w 877"/>
                <a:gd name="T97" fmla="*/ 2147483647 h 826"/>
                <a:gd name="T98" fmla="*/ 2147483647 w 877"/>
                <a:gd name="T99" fmla="*/ 2147483647 h 826"/>
                <a:gd name="T100" fmla="*/ 2147483647 w 877"/>
                <a:gd name="T101" fmla="*/ 2147483647 h 826"/>
                <a:gd name="T102" fmla="*/ 2147483647 w 877"/>
                <a:gd name="T103" fmla="*/ 2147483647 h 826"/>
                <a:gd name="T104" fmla="*/ 2147483647 w 877"/>
                <a:gd name="T105" fmla="*/ 0 h 8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013" dirty="0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5110928" y="4061921"/>
              <a:ext cx="487706" cy="250218"/>
            </a:xfrm>
            <a:custGeom>
              <a:avLst/>
              <a:gdLst>
                <a:gd name="T0" fmla="*/ 0 w 923"/>
                <a:gd name="T1" fmla="*/ 2147483647 h 469"/>
                <a:gd name="T2" fmla="*/ 2147483647 w 923"/>
                <a:gd name="T3" fmla="*/ 2147483647 h 469"/>
                <a:gd name="T4" fmla="*/ 2147483647 w 923"/>
                <a:gd name="T5" fmla="*/ 2147483647 h 469"/>
                <a:gd name="T6" fmla="*/ 2147483647 w 923"/>
                <a:gd name="T7" fmla="*/ 2147483647 h 469"/>
                <a:gd name="T8" fmla="*/ 2147483647 w 923"/>
                <a:gd name="T9" fmla="*/ 2147483647 h 469"/>
                <a:gd name="T10" fmla="*/ 2147483647 w 923"/>
                <a:gd name="T11" fmla="*/ 2147483647 h 469"/>
                <a:gd name="T12" fmla="*/ 2147483647 w 923"/>
                <a:gd name="T13" fmla="*/ 2147483647 h 469"/>
                <a:gd name="T14" fmla="*/ 2147483647 w 923"/>
                <a:gd name="T15" fmla="*/ 2147483647 h 469"/>
                <a:gd name="T16" fmla="*/ 2147483647 w 923"/>
                <a:gd name="T17" fmla="*/ 2147483647 h 469"/>
                <a:gd name="T18" fmla="*/ 2147483647 w 923"/>
                <a:gd name="T19" fmla="*/ 2147483647 h 469"/>
                <a:gd name="T20" fmla="*/ 2147483647 w 923"/>
                <a:gd name="T21" fmla="*/ 2147483647 h 469"/>
                <a:gd name="T22" fmla="*/ 2147483647 w 923"/>
                <a:gd name="T23" fmla="*/ 0 h 469"/>
                <a:gd name="T24" fmla="*/ 2147483647 w 923"/>
                <a:gd name="T25" fmla="*/ 0 h 469"/>
                <a:gd name="T26" fmla="*/ 2147483647 w 923"/>
                <a:gd name="T27" fmla="*/ 2147483647 h 469"/>
                <a:gd name="T28" fmla="*/ 2147483647 w 923"/>
                <a:gd name="T29" fmla="*/ 2147483647 h 469"/>
                <a:gd name="T30" fmla="*/ 2147483647 w 923"/>
                <a:gd name="T31" fmla="*/ 2147483647 h 469"/>
                <a:gd name="T32" fmla="*/ 2147483647 w 923"/>
                <a:gd name="T33" fmla="*/ 2147483647 h 469"/>
                <a:gd name="T34" fmla="*/ 2147483647 w 923"/>
                <a:gd name="T35" fmla="*/ 2147483647 h 469"/>
                <a:gd name="T36" fmla="*/ 2147483647 w 923"/>
                <a:gd name="T37" fmla="*/ 2147483647 h 469"/>
                <a:gd name="T38" fmla="*/ 2147483647 w 923"/>
                <a:gd name="T39" fmla="*/ 2147483647 h 469"/>
                <a:gd name="T40" fmla="*/ 2147483647 w 923"/>
                <a:gd name="T41" fmla="*/ 2147483647 h 469"/>
                <a:gd name="T42" fmla="*/ 2147483647 w 923"/>
                <a:gd name="T43" fmla="*/ 2147483647 h 469"/>
                <a:gd name="T44" fmla="*/ 2147483647 w 923"/>
                <a:gd name="T45" fmla="*/ 2147483647 h 469"/>
                <a:gd name="T46" fmla="*/ 2147483647 w 923"/>
                <a:gd name="T47" fmla="*/ 2147483647 h 469"/>
                <a:gd name="T48" fmla="*/ 2147483647 w 923"/>
                <a:gd name="T49" fmla="*/ 2147483647 h 469"/>
                <a:gd name="T50" fmla="*/ 2147483647 w 923"/>
                <a:gd name="T51" fmla="*/ 2147483647 h 469"/>
                <a:gd name="T52" fmla="*/ 2147483647 w 923"/>
                <a:gd name="T53" fmla="*/ 2147483647 h 469"/>
                <a:gd name="T54" fmla="*/ 2147483647 w 923"/>
                <a:gd name="T55" fmla="*/ 2147483647 h 469"/>
                <a:gd name="T56" fmla="*/ 2147483647 w 923"/>
                <a:gd name="T57" fmla="*/ 2147483647 h 469"/>
                <a:gd name="T58" fmla="*/ 2147483647 w 923"/>
                <a:gd name="T59" fmla="*/ 2147483647 h 469"/>
                <a:gd name="T60" fmla="*/ 2147483647 w 923"/>
                <a:gd name="T61" fmla="*/ 2147483647 h 469"/>
                <a:gd name="T62" fmla="*/ 2147483647 w 923"/>
                <a:gd name="T63" fmla="*/ 2147483647 h 469"/>
                <a:gd name="T64" fmla="*/ 2147483647 w 923"/>
                <a:gd name="T65" fmla="*/ 2147483647 h 469"/>
                <a:gd name="T66" fmla="*/ 2147483647 w 923"/>
                <a:gd name="T67" fmla="*/ 2147483647 h 469"/>
                <a:gd name="T68" fmla="*/ 2147483647 w 923"/>
                <a:gd name="T69" fmla="*/ 2147483647 h 469"/>
                <a:gd name="T70" fmla="*/ 2147483647 w 923"/>
                <a:gd name="T71" fmla="*/ 2147483647 h 469"/>
                <a:gd name="T72" fmla="*/ 2147483647 w 923"/>
                <a:gd name="T73" fmla="*/ 2147483647 h 469"/>
                <a:gd name="T74" fmla="*/ 2147483647 w 923"/>
                <a:gd name="T75" fmla="*/ 2147483647 h 469"/>
                <a:gd name="T76" fmla="*/ 2147483647 w 923"/>
                <a:gd name="T77" fmla="*/ 2147483647 h 469"/>
                <a:gd name="T78" fmla="*/ 2147483647 w 923"/>
                <a:gd name="T79" fmla="*/ 2147483647 h 469"/>
                <a:gd name="T80" fmla="*/ 2147483647 w 923"/>
                <a:gd name="T81" fmla="*/ 2147483647 h 469"/>
                <a:gd name="T82" fmla="*/ 2147483647 w 923"/>
                <a:gd name="T83" fmla="*/ 2147483647 h 469"/>
                <a:gd name="T84" fmla="*/ 2147483647 w 923"/>
                <a:gd name="T85" fmla="*/ 2147483647 h 469"/>
                <a:gd name="T86" fmla="*/ 2147483647 w 923"/>
                <a:gd name="T87" fmla="*/ 2147483647 h 469"/>
                <a:gd name="T88" fmla="*/ 2147483647 w 923"/>
                <a:gd name="T89" fmla="*/ 2147483647 h 469"/>
                <a:gd name="T90" fmla="*/ 2147483647 w 923"/>
                <a:gd name="T91" fmla="*/ 2147483647 h 469"/>
                <a:gd name="T92" fmla="*/ 2147483647 w 923"/>
                <a:gd name="T93" fmla="*/ 2147483647 h 469"/>
                <a:gd name="T94" fmla="*/ 2147483647 w 923"/>
                <a:gd name="T95" fmla="*/ 2147483647 h 469"/>
                <a:gd name="T96" fmla="*/ 2147483647 w 923"/>
                <a:gd name="T97" fmla="*/ 2147483647 h 469"/>
                <a:gd name="T98" fmla="*/ 2147483647 w 923"/>
                <a:gd name="T99" fmla="*/ 2147483647 h 469"/>
                <a:gd name="T100" fmla="*/ 2147483647 w 923"/>
                <a:gd name="T101" fmla="*/ 2147483647 h 469"/>
                <a:gd name="T102" fmla="*/ 2147483647 w 923"/>
                <a:gd name="T103" fmla="*/ 2147483647 h 469"/>
                <a:gd name="T104" fmla="*/ 0 w 923"/>
                <a:gd name="T105" fmla="*/ 2147483647 h 4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013" dirty="0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5307850" y="4393092"/>
              <a:ext cx="1291963" cy="226301"/>
            </a:xfrm>
            <a:custGeom>
              <a:avLst/>
              <a:gdLst>
                <a:gd name="T0" fmla="*/ 2147483647 w 2439"/>
                <a:gd name="T1" fmla="*/ 2147483647 h 430"/>
                <a:gd name="T2" fmla="*/ 2147483647 w 2439"/>
                <a:gd name="T3" fmla="*/ 2147483647 h 430"/>
                <a:gd name="T4" fmla="*/ 2147483647 w 2439"/>
                <a:gd name="T5" fmla="*/ 2147483647 h 430"/>
                <a:gd name="T6" fmla="*/ 2147483647 w 2439"/>
                <a:gd name="T7" fmla="*/ 2147483647 h 430"/>
                <a:gd name="T8" fmla="*/ 2147483647 w 2439"/>
                <a:gd name="T9" fmla="*/ 2147483647 h 430"/>
                <a:gd name="T10" fmla="*/ 2147483647 w 2439"/>
                <a:gd name="T11" fmla="*/ 2147483647 h 430"/>
                <a:gd name="T12" fmla="*/ 2147483647 w 2439"/>
                <a:gd name="T13" fmla="*/ 2147483647 h 430"/>
                <a:gd name="T14" fmla="*/ 2147483647 w 2439"/>
                <a:gd name="T15" fmla="*/ 2147483647 h 430"/>
                <a:gd name="T16" fmla="*/ 2147483647 w 2439"/>
                <a:gd name="T17" fmla="*/ 2147483647 h 430"/>
                <a:gd name="T18" fmla="*/ 2147483647 w 2439"/>
                <a:gd name="T19" fmla="*/ 2147483647 h 430"/>
                <a:gd name="T20" fmla="*/ 2147483647 w 2439"/>
                <a:gd name="T21" fmla="*/ 2147483647 h 430"/>
                <a:gd name="T22" fmla="*/ 2147483647 w 2439"/>
                <a:gd name="T23" fmla="*/ 2147483647 h 430"/>
                <a:gd name="T24" fmla="*/ 2147483647 w 2439"/>
                <a:gd name="T25" fmla="*/ 2147483647 h 430"/>
                <a:gd name="T26" fmla="*/ 2147483647 w 2439"/>
                <a:gd name="T27" fmla="*/ 2147483647 h 430"/>
                <a:gd name="T28" fmla="*/ 2147483647 w 2439"/>
                <a:gd name="T29" fmla="*/ 2147483647 h 430"/>
                <a:gd name="T30" fmla="*/ 2147483647 w 2439"/>
                <a:gd name="T31" fmla="*/ 2147483647 h 430"/>
                <a:gd name="T32" fmla="*/ 2147483647 w 2439"/>
                <a:gd name="T33" fmla="*/ 2147483647 h 430"/>
                <a:gd name="T34" fmla="*/ 2147483647 w 2439"/>
                <a:gd name="T35" fmla="*/ 2147483647 h 430"/>
                <a:gd name="T36" fmla="*/ 2147483647 w 2439"/>
                <a:gd name="T37" fmla="*/ 2147483647 h 430"/>
                <a:gd name="T38" fmla="*/ 2147483647 w 2439"/>
                <a:gd name="T39" fmla="*/ 2147483647 h 430"/>
                <a:gd name="T40" fmla="*/ 2147483647 w 2439"/>
                <a:gd name="T41" fmla="*/ 2147483647 h 430"/>
                <a:gd name="T42" fmla="*/ 2147483647 w 2439"/>
                <a:gd name="T43" fmla="*/ 2147483647 h 430"/>
                <a:gd name="T44" fmla="*/ 2147483647 w 2439"/>
                <a:gd name="T45" fmla="*/ 2147483647 h 430"/>
                <a:gd name="T46" fmla="*/ 2147483647 w 2439"/>
                <a:gd name="T47" fmla="*/ 2147483647 h 430"/>
                <a:gd name="T48" fmla="*/ 2147483647 w 2439"/>
                <a:gd name="T49" fmla="*/ 2147483647 h 430"/>
                <a:gd name="T50" fmla="*/ 2147483647 w 2439"/>
                <a:gd name="T51" fmla="*/ 2147483647 h 430"/>
                <a:gd name="T52" fmla="*/ 2147483647 w 2439"/>
                <a:gd name="T53" fmla="*/ 2147483647 h 430"/>
                <a:gd name="T54" fmla="*/ 2147483647 w 2439"/>
                <a:gd name="T55" fmla="*/ 2147483647 h 430"/>
                <a:gd name="T56" fmla="*/ 2147483647 w 2439"/>
                <a:gd name="T57" fmla="*/ 2147483647 h 430"/>
                <a:gd name="T58" fmla="*/ 2147483647 w 2439"/>
                <a:gd name="T59" fmla="*/ 2147483647 h 430"/>
                <a:gd name="T60" fmla="*/ 2147483647 w 2439"/>
                <a:gd name="T61" fmla="*/ 2147483647 h 430"/>
                <a:gd name="T62" fmla="*/ 2147483647 w 2439"/>
                <a:gd name="T63" fmla="*/ 2147483647 h 430"/>
                <a:gd name="T64" fmla="*/ 2147483647 w 2439"/>
                <a:gd name="T65" fmla="*/ 2147483647 h 430"/>
                <a:gd name="T66" fmla="*/ 2147483647 w 2439"/>
                <a:gd name="T67" fmla="*/ 2147483647 h 430"/>
                <a:gd name="T68" fmla="*/ 2147483647 w 2439"/>
                <a:gd name="T69" fmla="*/ 2147483647 h 430"/>
                <a:gd name="T70" fmla="*/ 2147483647 w 2439"/>
                <a:gd name="T71" fmla="*/ 2147483647 h 430"/>
                <a:gd name="T72" fmla="*/ 2147483647 w 2439"/>
                <a:gd name="T73" fmla="*/ 2147483647 h 430"/>
                <a:gd name="T74" fmla="*/ 2147483647 w 2439"/>
                <a:gd name="T75" fmla="*/ 2147483647 h 430"/>
                <a:gd name="T76" fmla="*/ 2147483647 w 2439"/>
                <a:gd name="T77" fmla="*/ 2147483647 h 430"/>
                <a:gd name="T78" fmla="*/ 2147483647 w 2439"/>
                <a:gd name="T79" fmla="*/ 2147483647 h 430"/>
                <a:gd name="T80" fmla="*/ 2147483647 w 2439"/>
                <a:gd name="T81" fmla="*/ 2147483647 h 430"/>
                <a:gd name="T82" fmla="*/ 2147483647 w 2439"/>
                <a:gd name="T83" fmla="*/ 2147483647 h 430"/>
                <a:gd name="T84" fmla="*/ 2147483647 w 2439"/>
                <a:gd name="T85" fmla="*/ 2147483647 h 430"/>
                <a:gd name="T86" fmla="*/ 2147483647 w 2439"/>
                <a:gd name="T87" fmla="*/ 2147483647 h 430"/>
                <a:gd name="T88" fmla="*/ 2147483647 w 2439"/>
                <a:gd name="T89" fmla="*/ 2147483647 h 430"/>
                <a:gd name="T90" fmla="*/ 2147483647 w 2439"/>
                <a:gd name="T91" fmla="*/ 0 h 430"/>
                <a:gd name="T92" fmla="*/ 2147483647 w 2439"/>
                <a:gd name="T93" fmla="*/ 2147483647 h 430"/>
                <a:gd name="T94" fmla="*/ 2147483647 w 2439"/>
                <a:gd name="T95" fmla="*/ 2147483647 h 430"/>
                <a:gd name="T96" fmla="*/ 2147483647 w 2439"/>
                <a:gd name="T97" fmla="*/ 2147483647 h 430"/>
                <a:gd name="T98" fmla="*/ 2147483647 w 2439"/>
                <a:gd name="T99" fmla="*/ 2147483647 h 430"/>
                <a:gd name="T100" fmla="*/ 2147483647 w 2439"/>
                <a:gd name="T101" fmla="*/ 2147483647 h 430"/>
                <a:gd name="T102" fmla="*/ 2147483647 w 2439"/>
                <a:gd name="T103" fmla="*/ 2147483647 h 430"/>
                <a:gd name="T104" fmla="*/ 2147483647 w 2439"/>
                <a:gd name="T105" fmla="*/ 2147483647 h 430"/>
                <a:gd name="T106" fmla="*/ 2147483647 w 2439"/>
                <a:gd name="T107" fmla="*/ 2147483647 h 430"/>
                <a:gd name="T108" fmla="*/ 2147483647 w 2439"/>
                <a:gd name="T109" fmla="*/ 2147483647 h 430"/>
                <a:gd name="T110" fmla="*/ 2147483647 w 2439"/>
                <a:gd name="T111" fmla="*/ 2147483647 h 430"/>
                <a:gd name="T112" fmla="*/ 2147483647 w 2439"/>
                <a:gd name="T113" fmla="*/ 2147483647 h 4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013" dirty="0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5379627" y="4674588"/>
              <a:ext cx="1220187" cy="99351"/>
            </a:xfrm>
            <a:custGeom>
              <a:avLst/>
              <a:gdLst>
                <a:gd name="T0" fmla="*/ 2147483647 w 2304"/>
                <a:gd name="T1" fmla="*/ 2147483647 h 187"/>
                <a:gd name="T2" fmla="*/ 2147483647 w 2304"/>
                <a:gd name="T3" fmla="*/ 2147483647 h 187"/>
                <a:gd name="T4" fmla="*/ 2147483647 w 2304"/>
                <a:gd name="T5" fmla="*/ 2147483647 h 187"/>
                <a:gd name="T6" fmla="*/ 2147483647 w 2304"/>
                <a:gd name="T7" fmla="*/ 2147483647 h 187"/>
                <a:gd name="T8" fmla="*/ 2147483647 w 2304"/>
                <a:gd name="T9" fmla="*/ 2147483647 h 187"/>
                <a:gd name="T10" fmla="*/ 2147483647 w 2304"/>
                <a:gd name="T11" fmla="*/ 2147483647 h 187"/>
                <a:gd name="T12" fmla="*/ 2147483647 w 2304"/>
                <a:gd name="T13" fmla="*/ 2147483647 h 187"/>
                <a:gd name="T14" fmla="*/ 2147483647 w 2304"/>
                <a:gd name="T15" fmla="*/ 2147483647 h 187"/>
                <a:gd name="T16" fmla="*/ 2147483647 w 2304"/>
                <a:gd name="T17" fmla="*/ 2147483647 h 187"/>
                <a:gd name="T18" fmla="*/ 2147483647 w 2304"/>
                <a:gd name="T19" fmla="*/ 2147483647 h 187"/>
                <a:gd name="T20" fmla="*/ 2147483647 w 2304"/>
                <a:gd name="T21" fmla="*/ 2147483647 h 187"/>
                <a:gd name="T22" fmla="*/ 2147483647 w 2304"/>
                <a:gd name="T23" fmla="*/ 2147483647 h 187"/>
                <a:gd name="T24" fmla="*/ 2147483647 w 2304"/>
                <a:gd name="T25" fmla="*/ 2147483647 h 187"/>
                <a:gd name="T26" fmla="*/ 2147483647 w 2304"/>
                <a:gd name="T27" fmla="*/ 2147483647 h 187"/>
                <a:gd name="T28" fmla="*/ 2147483647 w 2304"/>
                <a:gd name="T29" fmla="*/ 2147483647 h 187"/>
                <a:gd name="T30" fmla="*/ 2147483647 w 2304"/>
                <a:gd name="T31" fmla="*/ 2147483647 h 187"/>
                <a:gd name="T32" fmla="*/ 2147483647 w 2304"/>
                <a:gd name="T33" fmla="*/ 2147483647 h 187"/>
                <a:gd name="T34" fmla="*/ 2147483647 w 2304"/>
                <a:gd name="T35" fmla="*/ 2147483647 h 187"/>
                <a:gd name="T36" fmla="*/ 2147483647 w 2304"/>
                <a:gd name="T37" fmla="*/ 2147483647 h 187"/>
                <a:gd name="T38" fmla="*/ 2147483647 w 2304"/>
                <a:gd name="T39" fmla="*/ 2147483647 h 187"/>
                <a:gd name="T40" fmla="*/ 2147483647 w 2304"/>
                <a:gd name="T41" fmla="*/ 2147483647 h 187"/>
                <a:gd name="T42" fmla="*/ 2147483647 w 2304"/>
                <a:gd name="T43" fmla="*/ 2147483647 h 187"/>
                <a:gd name="T44" fmla="*/ 2147483647 w 2304"/>
                <a:gd name="T45" fmla="*/ 2147483647 h 187"/>
                <a:gd name="T46" fmla="*/ 2147483647 w 2304"/>
                <a:gd name="T47" fmla="*/ 2147483647 h 187"/>
                <a:gd name="T48" fmla="*/ 2147483647 w 2304"/>
                <a:gd name="T49" fmla="*/ 2147483647 h 187"/>
                <a:gd name="T50" fmla="*/ 2147483647 w 2304"/>
                <a:gd name="T51" fmla="*/ 2147483647 h 187"/>
                <a:gd name="T52" fmla="*/ 2147483647 w 2304"/>
                <a:gd name="T53" fmla="*/ 2147483647 h 187"/>
                <a:gd name="T54" fmla="*/ 2147483647 w 2304"/>
                <a:gd name="T55" fmla="*/ 2147483647 h 187"/>
                <a:gd name="T56" fmla="*/ 2147483647 w 2304"/>
                <a:gd name="T57" fmla="*/ 2147483647 h 187"/>
                <a:gd name="T58" fmla="*/ 2147483647 w 2304"/>
                <a:gd name="T59" fmla="*/ 2147483647 h 187"/>
                <a:gd name="T60" fmla="*/ 2147483647 w 2304"/>
                <a:gd name="T61" fmla="*/ 2147483647 h 187"/>
                <a:gd name="T62" fmla="*/ 2147483647 w 2304"/>
                <a:gd name="T63" fmla="*/ 2147483647 h 187"/>
                <a:gd name="T64" fmla="*/ 2147483647 w 2304"/>
                <a:gd name="T65" fmla="*/ 2147483647 h 187"/>
                <a:gd name="T66" fmla="*/ 2147483647 w 2304"/>
                <a:gd name="T67" fmla="*/ 2147483647 h 187"/>
                <a:gd name="T68" fmla="*/ 2147483647 w 2304"/>
                <a:gd name="T69" fmla="*/ 2147483647 h 187"/>
                <a:gd name="T70" fmla="*/ 2147483647 w 2304"/>
                <a:gd name="T71" fmla="*/ 2147483647 h 187"/>
                <a:gd name="T72" fmla="*/ 2147483647 w 2304"/>
                <a:gd name="T73" fmla="*/ 2147483647 h 187"/>
                <a:gd name="T74" fmla="*/ 2147483647 w 2304"/>
                <a:gd name="T75" fmla="*/ 2147483647 h 187"/>
                <a:gd name="T76" fmla="*/ 2147483647 w 2304"/>
                <a:gd name="T77" fmla="*/ 2147483647 h 187"/>
                <a:gd name="T78" fmla="*/ 2147483647 w 2304"/>
                <a:gd name="T79" fmla="*/ 2147483647 h 187"/>
                <a:gd name="T80" fmla="*/ 2147483647 w 2304"/>
                <a:gd name="T81" fmla="*/ 2147483647 h 187"/>
                <a:gd name="T82" fmla="*/ 2147483647 w 2304"/>
                <a:gd name="T83" fmla="*/ 2147483647 h 187"/>
                <a:gd name="T84" fmla="*/ 2147483647 w 2304"/>
                <a:gd name="T85" fmla="*/ 2147483647 h 187"/>
                <a:gd name="T86" fmla="*/ 2147483647 w 2304"/>
                <a:gd name="T87" fmla="*/ 2147483647 h 187"/>
                <a:gd name="T88" fmla="*/ 2147483647 w 2304"/>
                <a:gd name="T89" fmla="*/ 2147483647 h 187"/>
                <a:gd name="T90" fmla="*/ 2147483647 w 2304"/>
                <a:gd name="T91" fmla="*/ 2147483647 h 187"/>
                <a:gd name="T92" fmla="*/ 2147483647 w 2304"/>
                <a:gd name="T93" fmla="*/ 2147483647 h 187"/>
                <a:gd name="T94" fmla="*/ 2147483647 w 2304"/>
                <a:gd name="T95" fmla="*/ 2147483647 h 187"/>
                <a:gd name="T96" fmla="*/ 2147483647 w 2304"/>
                <a:gd name="T97" fmla="*/ 2147483647 h 187"/>
                <a:gd name="T98" fmla="*/ 2147483647 w 2304"/>
                <a:gd name="T99" fmla="*/ 2147483647 h 187"/>
                <a:gd name="T100" fmla="*/ 2147483647 w 2304"/>
                <a:gd name="T101" fmla="*/ 2147483647 h 187"/>
                <a:gd name="T102" fmla="*/ 2147483647 w 2304"/>
                <a:gd name="T103" fmla="*/ 2147483647 h 187"/>
                <a:gd name="T104" fmla="*/ 2147483647 w 2304"/>
                <a:gd name="T105" fmla="*/ 2147483647 h 187"/>
                <a:gd name="T106" fmla="*/ 2147483647 w 2304"/>
                <a:gd name="T107" fmla="*/ 2147483647 h 187"/>
                <a:gd name="T108" fmla="*/ 2147483647 w 2304"/>
                <a:gd name="T109" fmla="*/ 2147483647 h 187"/>
                <a:gd name="T110" fmla="*/ 2147483647 w 2304"/>
                <a:gd name="T111" fmla="*/ 2147483647 h 187"/>
                <a:gd name="T112" fmla="*/ 2147483647 w 2304"/>
                <a:gd name="T113" fmla="*/ 2147483647 h 187"/>
                <a:gd name="T114" fmla="*/ 2147483647 w 2304"/>
                <a:gd name="T115" fmla="*/ 2147483647 h 187"/>
                <a:gd name="T116" fmla="*/ 2147483647 w 2304"/>
                <a:gd name="T117" fmla="*/ 2147483647 h 1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sz="1013" dirty="0">
                <a:solidFill>
                  <a:srgbClr val="707173"/>
                </a:solidFill>
                <a:latin typeface="Arial"/>
              </a:endParaRPr>
            </a:p>
          </p:txBody>
        </p:sp>
      </p:grpSp>
      <p:cxnSp>
        <p:nvCxnSpPr>
          <p:cNvPr id="20" name="Łącznik prosty 19"/>
          <p:cNvCxnSpPr/>
          <p:nvPr userDrawn="1"/>
        </p:nvCxnSpPr>
        <p:spPr>
          <a:xfrm>
            <a:off x="0" y="6309320"/>
            <a:ext cx="8676456" cy="0"/>
          </a:xfrm>
          <a:prstGeom prst="line">
            <a:avLst/>
          </a:prstGeom>
          <a:ln w="19050">
            <a:solidFill>
              <a:srgbClr val="AD0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ytuł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1575" b="1">
                <a:solidFill>
                  <a:srgbClr val="AD004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3963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22AEAD-8695-455E-B8AF-30D9D337C8A4}" type="datetimeFigureOut">
              <a:rPr lang="pl-PL">
                <a:solidFill>
                  <a:srgbClr val="70717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2016-05-16</a:t>
            </a:fld>
            <a:endParaRPr lang="pl-PL">
              <a:solidFill>
                <a:srgbClr val="707173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707173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320B51-5BD0-43FE-90D3-1700D984F997}" type="slidenum">
              <a:rPr lang="pl-PL">
                <a:solidFill>
                  <a:srgbClr val="70717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>
              <a:solidFill>
                <a:srgbClr val="7071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4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 userDrawn="1"/>
        </p:nvSpPr>
        <p:spPr>
          <a:xfrm>
            <a:off x="712800" y="1659579"/>
            <a:ext cx="59832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l-PL" sz="3200" b="0" dirty="0" smtClean="0">
                <a:solidFill>
                  <a:srgbClr val="E2007A"/>
                </a:solidFill>
              </a:rPr>
              <a:t>Agenda </a:t>
            </a:r>
            <a:endParaRPr lang="pl-PL" sz="3200" b="0" dirty="0">
              <a:solidFill>
                <a:srgbClr val="E2007A"/>
              </a:solidFill>
            </a:endParaRPr>
          </a:p>
        </p:txBody>
      </p:sp>
      <p:sp>
        <p:nvSpPr>
          <p:cNvPr id="10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12800" y="2564904"/>
            <a:ext cx="7632848" cy="3312368"/>
          </a:xfrm>
        </p:spPr>
        <p:txBody>
          <a:bodyPr vert="horz"/>
          <a:lstStyle>
            <a:lvl1pPr marL="457200" indent="-45720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1pPr>
            <a:lvl2pPr marL="800100" indent="-34290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2pPr>
            <a:lvl3pPr marL="1257300" indent="-34290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3pPr>
            <a:lvl4pPr marL="1657350" indent="-28575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4pPr>
            <a:lvl5pPr marL="2114550" indent="-28575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91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75" y="1340768"/>
            <a:ext cx="7962082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467816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zdje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635896" y="1340768"/>
            <a:ext cx="5184576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3"/>
          </p:nvPr>
        </p:nvSpPr>
        <p:spPr>
          <a:xfrm>
            <a:off x="714375" y="1340768"/>
            <a:ext cx="2777506" cy="45282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326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>
            <a:grpSpLocks/>
          </p:cNvGrpSpPr>
          <p:nvPr userDrawn="1"/>
        </p:nvGrpSpPr>
        <p:grpSpPr bwMode="auto">
          <a:xfrm>
            <a:off x="7377003" y="299942"/>
            <a:ext cx="1439838" cy="686835"/>
            <a:chOff x="4689475" y="3868738"/>
            <a:chExt cx="1917700" cy="914400"/>
          </a:xfrm>
        </p:grpSpPr>
        <p:sp>
          <p:nvSpPr>
            <p:cNvPr id="10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915087" y="3877548"/>
              <a:ext cx="317267" cy="318894"/>
            </a:xfrm>
            <a:custGeom>
              <a:avLst/>
              <a:gdLst/>
              <a:ahLst/>
              <a:cxnLst>
                <a:cxn ang="0">
                  <a:pos x="601" y="0"/>
                </a:cxn>
                <a:cxn ang="0">
                  <a:pos x="601" y="188"/>
                </a:cxn>
                <a:cxn ang="0">
                  <a:pos x="598" y="211"/>
                </a:cxn>
                <a:cxn ang="0">
                  <a:pos x="589" y="232"/>
                </a:cxn>
                <a:cxn ang="0">
                  <a:pos x="574" y="252"/>
                </a:cxn>
                <a:cxn ang="0">
                  <a:pos x="556" y="272"/>
                </a:cxn>
                <a:cxn ang="0">
                  <a:pos x="533" y="289"/>
                </a:cxn>
                <a:cxn ang="0">
                  <a:pos x="505" y="307"/>
                </a:cxn>
                <a:cxn ang="0">
                  <a:pos x="476" y="323"/>
                </a:cxn>
                <a:cxn ang="0">
                  <a:pos x="443" y="340"/>
                </a:cxn>
                <a:cxn ang="0">
                  <a:pos x="408" y="356"/>
                </a:cxn>
                <a:cxn ang="0">
                  <a:pos x="371" y="372"/>
                </a:cxn>
                <a:cxn ang="0">
                  <a:pos x="334" y="387"/>
                </a:cxn>
                <a:cxn ang="0">
                  <a:pos x="300" y="401"/>
                </a:cxn>
                <a:cxn ang="0">
                  <a:pos x="265" y="416"/>
                </a:cxn>
                <a:cxn ang="0">
                  <a:pos x="227" y="433"/>
                </a:cxn>
                <a:cxn ang="0">
                  <a:pos x="189" y="451"/>
                </a:cxn>
                <a:cxn ang="0">
                  <a:pos x="152" y="471"/>
                </a:cxn>
                <a:cxn ang="0">
                  <a:pos x="115" y="493"/>
                </a:cxn>
                <a:cxn ang="0">
                  <a:pos x="81" y="517"/>
                </a:cxn>
                <a:cxn ang="0">
                  <a:pos x="51" y="543"/>
                </a:cxn>
                <a:cxn ang="0">
                  <a:pos x="23" y="571"/>
                </a:cxn>
                <a:cxn ang="0">
                  <a:pos x="0" y="601"/>
                </a:cxn>
                <a:cxn ang="0">
                  <a:pos x="19" y="543"/>
                </a:cxn>
                <a:cxn ang="0">
                  <a:pos x="39" y="482"/>
                </a:cxn>
                <a:cxn ang="0">
                  <a:pos x="59" y="420"/>
                </a:cxn>
                <a:cxn ang="0">
                  <a:pos x="78" y="361"/>
                </a:cxn>
                <a:cxn ang="0">
                  <a:pos x="89" y="336"/>
                </a:cxn>
                <a:cxn ang="0">
                  <a:pos x="104" y="311"/>
                </a:cxn>
                <a:cxn ang="0">
                  <a:pos x="123" y="290"/>
                </a:cxn>
                <a:cxn ang="0">
                  <a:pos x="146" y="271"/>
                </a:cxn>
                <a:cxn ang="0">
                  <a:pos x="174" y="253"/>
                </a:cxn>
                <a:cxn ang="0">
                  <a:pos x="204" y="236"/>
                </a:cxn>
                <a:cxn ang="0">
                  <a:pos x="238" y="218"/>
                </a:cxn>
                <a:cxn ang="0">
                  <a:pos x="276" y="202"/>
                </a:cxn>
                <a:cxn ang="0">
                  <a:pos x="317" y="184"/>
                </a:cxn>
                <a:cxn ang="0">
                  <a:pos x="388" y="155"/>
                </a:cxn>
                <a:cxn ang="0">
                  <a:pos x="422" y="142"/>
                </a:cxn>
                <a:cxn ang="0">
                  <a:pos x="455" y="128"/>
                </a:cxn>
                <a:cxn ang="0">
                  <a:pos x="487" y="113"/>
                </a:cxn>
                <a:cxn ang="0">
                  <a:pos x="515" y="97"/>
                </a:cxn>
                <a:cxn ang="0">
                  <a:pos x="540" y="81"/>
                </a:cxn>
                <a:cxn ang="0">
                  <a:pos x="562" y="63"/>
                </a:cxn>
                <a:cxn ang="0">
                  <a:pos x="580" y="44"/>
                </a:cxn>
                <a:cxn ang="0">
                  <a:pos x="593" y="24"/>
                </a:cxn>
                <a:cxn ang="0">
                  <a:pos x="601" y="0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4693000" y="4111873"/>
              <a:ext cx="336656" cy="19908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0" y="21"/>
                </a:cxn>
                <a:cxn ang="0">
                  <a:pos x="63" y="18"/>
                </a:cxn>
                <a:cxn ang="0">
                  <a:pos x="95" y="14"/>
                </a:cxn>
                <a:cxn ang="0">
                  <a:pos x="126" y="11"/>
                </a:cxn>
                <a:cxn ang="0">
                  <a:pos x="156" y="8"/>
                </a:cxn>
                <a:cxn ang="0">
                  <a:pos x="182" y="6"/>
                </a:cxn>
                <a:cxn ang="0">
                  <a:pos x="204" y="3"/>
                </a:cxn>
                <a:cxn ang="0">
                  <a:pos x="221" y="1"/>
                </a:cxn>
                <a:cxn ang="0">
                  <a:pos x="234" y="0"/>
                </a:cxn>
                <a:cxn ang="0">
                  <a:pos x="257" y="0"/>
                </a:cxn>
                <a:cxn ang="0">
                  <a:pos x="279" y="6"/>
                </a:cxn>
                <a:cxn ang="0">
                  <a:pos x="298" y="16"/>
                </a:cxn>
                <a:cxn ang="0">
                  <a:pos x="316" y="30"/>
                </a:cxn>
                <a:cxn ang="0">
                  <a:pos x="333" y="49"/>
                </a:cxn>
                <a:cxn ang="0">
                  <a:pos x="350" y="69"/>
                </a:cxn>
                <a:cxn ang="0">
                  <a:pos x="366" y="94"/>
                </a:cxn>
                <a:cxn ang="0">
                  <a:pos x="382" y="119"/>
                </a:cxn>
                <a:cxn ang="0">
                  <a:pos x="397" y="146"/>
                </a:cxn>
                <a:cxn ang="0">
                  <a:pos x="414" y="175"/>
                </a:cxn>
                <a:cxn ang="0">
                  <a:pos x="431" y="206"/>
                </a:cxn>
                <a:cxn ang="0">
                  <a:pos x="450" y="235"/>
                </a:cxn>
                <a:cxn ang="0">
                  <a:pos x="470" y="264"/>
                </a:cxn>
                <a:cxn ang="0">
                  <a:pos x="492" y="290"/>
                </a:cxn>
                <a:cxn ang="0">
                  <a:pos x="515" y="314"/>
                </a:cxn>
                <a:cxn ang="0">
                  <a:pos x="541" y="335"/>
                </a:cxn>
                <a:cxn ang="0">
                  <a:pos x="570" y="353"/>
                </a:cxn>
                <a:cxn ang="0">
                  <a:pos x="600" y="367"/>
                </a:cxn>
                <a:cxn ang="0">
                  <a:pos x="635" y="377"/>
                </a:cxn>
                <a:cxn ang="0">
                  <a:pos x="331" y="377"/>
                </a:cxn>
                <a:cxn ang="0">
                  <a:pos x="303" y="375"/>
                </a:cxn>
                <a:cxn ang="0">
                  <a:pos x="276" y="368"/>
                </a:cxn>
                <a:cxn ang="0">
                  <a:pos x="254" y="358"/>
                </a:cxn>
                <a:cxn ang="0">
                  <a:pos x="234" y="345"/>
                </a:cxn>
                <a:cxn ang="0">
                  <a:pos x="216" y="329"/>
                </a:cxn>
                <a:cxn ang="0">
                  <a:pos x="199" y="310"/>
                </a:cxn>
                <a:cxn ang="0">
                  <a:pos x="184" y="289"/>
                </a:cxn>
                <a:cxn ang="0">
                  <a:pos x="171" y="265"/>
                </a:cxn>
                <a:cxn ang="0">
                  <a:pos x="157" y="240"/>
                </a:cxn>
                <a:cxn ang="0">
                  <a:pos x="130" y="185"/>
                </a:cxn>
                <a:cxn ang="0">
                  <a:pos x="118" y="157"/>
                </a:cxn>
                <a:cxn ang="0">
                  <a:pos x="105" y="131"/>
                </a:cxn>
                <a:cxn ang="0">
                  <a:pos x="93" y="106"/>
                </a:cxn>
                <a:cxn ang="0">
                  <a:pos x="80" y="84"/>
                </a:cxn>
                <a:cxn ang="0">
                  <a:pos x="65" y="64"/>
                </a:cxn>
                <a:cxn ang="0">
                  <a:pos x="51" y="47"/>
                </a:cxn>
                <a:cxn ang="0">
                  <a:pos x="35" y="35"/>
                </a:cxn>
                <a:cxn ang="0">
                  <a:pos x="18" y="28"/>
                </a:cxn>
                <a:cxn ang="0">
                  <a:pos x="0" y="24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768792" y="4207013"/>
              <a:ext cx="463561" cy="436938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877" y="290"/>
                </a:cxn>
                <a:cxn ang="0">
                  <a:pos x="874" y="318"/>
                </a:cxn>
                <a:cxn ang="0">
                  <a:pos x="866" y="343"/>
                </a:cxn>
                <a:cxn ang="0">
                  <a:pos x="852" y="367"/>
                </a:cxn>
                <a:cxn ang="0">
                  <a:pos x="834" y="389"/>
                </a:cxn>
                <a:cxn ang="0">
                  <a:pos x="812" y="410"/>
                </a:cxn>
                <a:cxn ang="0">
                  <a:pos x="786" y="430"/>
                </a:cxn>
                <a:cxn ang="0">
                  <a:pos x="756" y="447"/>
                </a:cxn>
                <a:cxn ang="0">
                  <a:pos x="724" y="465"/>
                </a:cxn>
                <a:cxn ang="0">
                  <a:pos x="690" y="482"/>
                </a:cxn>
                <a:cxn ang="0">
                  <a:pos x="654" y="497"/>
                </a:cxn>
                <a:cxn ang="0">
                  <a:pos x="615" y="512"/>
                </a:cxn>
                <a:cxn ang="0">
                  <a:pos x="539" y="541"/>
                </a:cxn>
                <a:cxn ang="0">
                  <a:pos x="499" y="555"/>
                </a:cxn>
                <a:cxn ang="0">
                  <a:pos x="456" y="570"/>
                </a:cxn>
                <a:cxn ang="0">
                  <a:pos x="412" y="585"/>
                </a:cxn>
                <a:cxn ang="0">
                  <a:pos x="368" y="601"/>
                </a:cxn>
                <a:cxn ang="0">
                  <a:pos x="324" y="617"/>
                </a:cxn>
                <a:cxn ang="0">
                  <a:pos x="237" y="652"/>
                </a:cxn>
                <a:cxn ang="0">
                  <a:pos x="195" y="672"/>
                </a:cxn>
                <a:cxn ang="0">
                  <a:pos x="155" y="692"/>
                </a:cxn>
                <a:cxn ang="0">
                  <a:pos x="118" y="714"/>
                </a:cxn>
                <a:cxn ang="0">
                  <a:pos x="83" y="740"/>
                </a:cxn>
                <a:cxn ang="0">
                  <a:pos x="52" y="766"/>
                </a:cxn>
                <a:cxn ang="0">
                  <a:pos x="24" y="795"/>
                </a:cxn>
                <a:cxn ang="0">
                  <a:pos x="0" y="826"/>
                </a:cxn>
                <a:cxn ang="0">
                  <a:pos x="64" y="634"/>
                </a:cxn>
                <a:cxn ang="0">
                  <a:pos x="126" y="441"/>
                </a:cxn>
                <a:cxn ang="0">
                  <a:pos x="138" y="409"/>
                </a:cxn>
                <a:cxn ang="0">
                  <a:pos x="155" y="379"/>
                </a:cxn>
                <a:cxn ang="0">
                  <a:pos x="176" y="354"/>
                </a:cxn>
                <a:cxn ang="0">
                  <a:pos x="200" y="331"/>
                </a:cxn>
                <a:cxn ang="0">
                  <a:pos x="229" y="311"/>
                </a:cxn>
                <a:cxn ang="0">
                  <a:pos x="260" y="293"/>
                </a:cxn>
                <a:cxn ang="0">
                  <a:pos x="294" y="277"/>
                </a:cxn>
                <a:cxn ang="0">
                  <a:pos x="330" y="262"/>
                </a:cxn>
                <a:cxn ang="0">
                  <a:pos x="369" y="249"/>
                </a:cxn>
                <a:cxn ang="0">
                  <a:pos x="410" y="235"/>
                </a:cxn>
                <a:cxn ang="0">
                  <a:pos x="453" y="222"/>
                </a:cxn>
                <a:cxn ang="0">
                  <a:pos x="497" y="210"/>
                </a:cxn>
                <a:cxn ang="0">
                  <a:pos x="542" y="197"/>
                </a:cxn>
                <a:cxn ang="0">
                  <a:pos x="593" y="182"/>
                </a:cxn>
                <a:cxn ang="0">
                  <a:pos x="642" y="167"/>
                </a:cxn>
                <a:cxn ang="0">
                  <a:pos x="686" y="153"/>
                </a:cxn>
                <a:cxn ang="0">
                  <a:pos x="725" y="139"/>
                </a:cxn>
                <a:cxn ang="0">
                  <a:pos x="759" y="124"/>
                </a:cxn>
                <a:cxn ang="0">
                  <a:pos x="790" y="109"/>
                </a:cxn>
                <a:cxn ang="0">
                  <a:pos x="816" y="92"/>
                </a:cxn>
                <a:cxn ang="0">
                  <a:pos x="838" y="73"/>
                </a:cxn>
                <a:cxn ang="0">
                  <a:pos x="856" y="51"/>
                </a:cxn>
                <a:cxn ang="0">
                  <a:pos x="868" y="28"/>
                </a:cxn>
                <a:cxn ang="0">
                  <a:pos x="877" y="0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110735" y="4062541"/>
              <a:ext cx="488237" cy="24842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3" y="30"/>
                </a:cxn>
                <a:cxn ang="0">
                  <a:pos x="68" y="26"/>
                </a:cxn>
                <a:cxn ang="0">
                  <a:pos x="103" y="22"/>
                </a:cxn>
                <a:cxn ang="0">
                  <a:pos x="140" y="19"/>
                </a:cxn>
                <a:cxn ang="0">
                  <a:pos x="174" y="15"/>
                </a:cxn>
                <a:cxn ang="0">
                  <a:pos x="208" y="11"/>
                </a:cxn>
                <a:cxn ang="0">
                  <a:pos x="238" y="9"/>
                </a:cxn>
                <a:cxn ang="0">
                  <a:pos x="265" y="5"/>
                </a:cxn>
                <a:cxn ang="0">
                  <a:pos x="288" y="3"/>
                </a:cxn>
                <a:cxn ang="0">
                  <a:pos x="305" y="1"/>
                </a:cxn>
                <a:cxn ang="0">
                  <a:pos x="318" y="0"/>
                </a:cxn>
                <a:cxn ang="0">
                  <a:pos x="348" y="0"/>
                </a:cxn>
                <a:cxn ang="0">
                  <a:pos x="378" y="5"/>
                </a:cxn>
                <a:cxn ang="0">
                  <a:pos x="408" y="17"/>
                </a:cxn>
                <a:cxn ang="0">
                  <a:pos x="435" y="34"/>
                </a:cxn>
                <a:cxn ang="0">
                  <a:pos x="463" y="56"/>
                </a:cxn>
                <a:cxn ang="0">
                  <a:pos x="490" y="81"/>
                </a:cxn>
                <a:cxn ang="0">
                  <a:pos x="516" y="111"/>
                </a:cxn>
                <a:cxn ang="0">
                  <a:pos x="540" y="143"/>
                </a:cxn>
                <a:cxn ang="0">
                  <a:pos x="566" y="178"/>
                </a:cxn>
                <a:cxn ang="0">
                  <a:pos x="589" y="215"/>
                </a:cxn>
                <a:cxn ang="0">
                  <a:pos x="613" y="253"/>
                </a:cxn>
                <a:cxn ang="0">
                  <a:pos x="638" y="289"/>
                </a:cxn>
                <a:cxn ang="0">
                  <a:pos x="667" y="324"/>
                </a:cxn>
                <a:cxn ang="0">
                  <a:pos x="696" y="356"/>
                </a:cxn>
                <a:cxn ang="0">
                  <a:pos x="728" y="384"/>
                </a:cxn>
                <a:cxn ang="0">
                  <a:pos x="762" y="411"/>
                </a:cxn>
                <a:cxn ang="0">
                  <a:pos x="800" y="433"/>
                </a:cxn>
                <a:cxn ang="0">
                  <a:pos x="838" y="450"/>
                </a:cxn>
                <a:cxn ang="0">
                  <a:pos x="879" y="462"/>
                </a:cxn>
                <a:cxn ang="0">
                  <a:pos x="923" y="469"/>
                </a:cxn>
                <a:cxn ang="0">
                  <a:pos x="452" y="469"/>
                </a:cxn>
                <a:cxn ang="0">
                  <a:pos x="420" y="466"/>
                </a:cxn>
                <a:cxn ang="0">
                  <a:pos x="392" y="460"/>
                </a:cxn>
                <a:cxn ang="0">
                  <a:pos x="368" y="450"/>
                </a:cxn>
                <a:cxn ang="0">
                  <a:pos x="347" y="437"/>
                </a:cxn>
                <a:cxn ang="0">
                  <a:pos x="329" y="421"/>
                </a:cxn>
                <a:cxn ang="0">
                  <a:pos x="313" y="403"/>
                </a:cxn>
                <a:cxn ang="0">
                  <a:pos x="299" y="383"/>
                </a:cxn>
                <a:cxn ang="0">
                  <a:pos x="286" y="361"/>
                </a:cxn>
                <a:cxn ang="0">
                  <a:pos x="275" y="338"/>
                </a:cxn>
                <a:cxn ang="0">
                  <a:pos x="253" y="290"/>
                </a:cxn>
                <a:cxn ang="0">
                  <a:pos x="231" y="239"/>
                </a:cxn>
                <a:cxn ang="0">
                  <a:pos x="213" y="204"/>
                </a:cxn>
                <a:cxn ang="0">
                  <a:pos x="193" y="171"/>
                </a:cxn>
                <a:cxn ang="0">
                  <a:pos x="173" y="141"/>
                </a:cxn>
                <a:cxn ang="0">
                  <a:pos x="148" y="112"/>
                </a:cxn>
                <a:cxn ang="0">
                  <a:pos x="123" y="88"/>
                </a:cxn>
                <a:cxn ang="0">
                  <a:pos x="96" y="67"/>
                </a:cxn>
                <a:cxn ang="0">
                  <a:pos x="66" y="50"/>
                </a:cxn>
                <a:cxn ang="0">
                  <a:pos x="34" y="39"/>
                </a:cxn>
                <a:cxn ang="0">
                  <a:pos x="0" y="33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auto">
            <a:xfrm>
              <a:off x="5308145" y="4392008"/>
              <a:ext cx="1290217" cy="227278"/>
            </a:xfrm>
            <a:custGeom>
              <a:avLst/>
              <a:gdLst/>
              <a:ahLst/>
              <a:cxnLst>
                <a:cxn ang="0">
                  <a:pos x="365" y="3"/>
                </a:cxn>
                <a:cxn ang="0">
                  <a:pos x="135" y="427"/>
                </a:cxn>
                <a:cxn ang="0">
                  <a:pos x="556" y="3"/>
                </a:cxn>
                <a:cxn ang="0">
                  <a:pos x="424" y="328"/>
                </a:cxn>
                <a:cxn ang="0">
                  <a:pos x="443" y="254"/>
                </a:cxn>
                <a:cxn ang="0">
                  <a:pos x="824" y="257"/>
                </a:cxn>
                <a:cxn ang="0">
                  <a:pos x="836" y="319"/>
                </a:cxn>
                <a:cxn ang="0">
                  <a:pos x="899" y="358"/>
                </a:cxn>
                <a:cxn ang="0">
                  <a:pos x="974" y="349"/>
                </a:cxn>
                <a:cxn ang="0">
                  <a:pos x="1009" y="310"/>
                </a:cxn>
                <a:cxn ang="0">
                  <a:pos x="1014" y="3"/>
                </a:cxn>
                <a:cxn ang="0">
                  <a:pos x="1100" y="311"/>
                </a:cxn>
                <a:cxn ang="0">
                  <a:pos x="1062" y="386"/>
                </a:cxn>
                <a:cxn ang="0">
                  <a:pos x="955" y="428"/>
                </a:cxn>
                <a:cxn ang="0">
                  <a:pos x="820" y="415"/>
                </a:cxn>
                <a:cxn ang="0">
                  <a:pos x="751" y="355"/>
                </a:cxn>
                <a:cxn ang="0">
                  <a:pos x="734" y="259"/>
                </a:cxn>
                <a:cxn ang="0">
                  <a:pos x="1258" y="427"/>
                </a:cxn>
                <a:cxn ang="0">
                  <a:pos x="1408" y="4"/>
                </a:cxn>
                <a:cxn ang="0">
                  <a:pos x="1499" y="25"/>
                </a:cxn>
                <a:cxn ang="0">
                  <a:pos x="1544" y="83"/>
                </a:cxn>
                <a:cxn ang="0">
                  <a:pos x="1542" y="174"/>
                </a:cxn>
                <a:cxn ang="0">
                  <a:pos x="1488" y="236"/>
                </a:cxn>
                <a:cxn ang="0">
                  <a:pos x="1518" y="276"/>
                </a:cxn>
                <a:cxn ang="0">
                  <a:pos x="1543" y="333"/>
                </a:cxn>
                <a:cxn ang="0">
                  <a:pos x="1551" y="412"/>
                </a:cxn>
                <a:cxn ang="0">
                  <a:pos x="1448" y="394"/>
                </a:cxn>
                <a:cxn ang="0">
                  <a:pos x="1432" y="310"/>
                </a:cxn>
                <a:cxn ang="0">
                  <a:pos x="1383" y="271"/>
                </a:cxn>
                <a:cxn ang="0">
                  <a:pos x="1258" y="190"/>
                </a:cxn>
                <a:cxn ang="0">
                  <a:pos x="1429" y="181"/>
                </a:cxn>
                <a:cxn ang="0">
                  <a:pos x="1450" y="132"/>
                </a:cxn>
                <a:cxn ang="0">
                  <a:pos x="1420" y="82"/>
                </a:cxn>
                <a:cxn ang="0">
                  <a:pos x="1258" y="78"/>
                </a:cxn>
                <a:cxn ang="0">
                  <a:pos x="1862" y="5"/>
                </a:cxn>
                <a:cxn ang="0">
                  <a:pos x="1953" y="48"/>
                </a:cxn>
                <a:cxn ang="0">
                  <a:pos x="2003" y="143"/>
                </a:cxn>
                <a:cxn ang="0">
                  <a:pos x="2006" y="282"/>
                </a:cxn>
                <a:cxn ang="0">
                  <a:pos x="1954" y="381"/>
                </a:cxn>
                <a:cxn ang="0">
                  <a:pos x="1844" y="427"/>
                </a:cxn>
                <a:cxn ang="0">
                  <a:pos x="1712" y="415"/>
                </a:cxn>
                <a:cxn ang="0">
                  <a:pos x="1629" y="355"/>
                </a:cxn>
                <a:cxn ang="0">
                  <a:pos x="1593" y="250"/>
                </a:cxn>
                <a:cxn ang="0">
                  <a:pos x="1607" y="113"/>
                </a:cxn>
                <a:cxn ang="0">
                  <a:pos x="1674" y="28"/>
                </a:cxn>
                <a:cxn ang="0">
                  <a:pos x="1802" y="0"/>
                </a:cxn>
                <a:cxn ang="0">
                  <a:pos x="1740" y="87"/>
                </a:cxn>
                <a:cxn ang="0">
                  <a:pos x="1697" y="154"/>
                </a:cxn>
                <a:cxn ang="0">
                  <a:pos x="1699" y="279"/>
                </a:cxn>
                <a:cxn ang="0">
                  <a:pos x="1752" y="349"/>
                </a:cxn>
                <a:cxn ang="0">
                  <a:pos x="1851" y="349"/>
                </a:cxn>
                <a:cxn ang="0">
                  <a:pos x="1905" y="279"/>
                </a:cxn>
                <a:cxn ang="0">
                  <a:pos x="1906" y="157"/>
                </a:cxn>
                <a:cxn ang="0">
                  <a:pos x="1864" y="87"/>
                </a:cxn>
                <a:cxn ang="0">
                  <a:pos x="2155" y="116"/>
                </a:cxn>
                <a:cxn ang="0">
                  <a:pos x="2184" y="3"/>
                </a:cxn>
                <a:cxn ang="0">
                  <a:pos x="2439" y="427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6" name="Freeform 14"/>
            <p:cNvSpPr>
              <a:spLocks noEditPoints="1"/>
            </p:cNvSpPr>
            <p:nvPr userDrawn="1"/>
          </p:nvSpPr>
          <p:spPr bwMode="auto">
            <a:xfrm>
              <a:off x="5380411" y="4675665"/>
              <a:ext cx="1217952" cy="98664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37" y="95"/>
                </a:cxn>
                <a:cxn ang="0">
                  <a:pos x="29" y="95"/>
                </a:cxn>
                <a:cxn ang="0">
                  <a:pos x="115" y="59"/>
                </a:cxn>
                <a:cxn ang="0">
                  <a:pos x="29" y="95"/>
                </a:cxn>
                <a:cxn ang="0">
                  <a:pos x="342" y="69"/>
                </a:cxn>
                <a:cxn ang="0">
                  <a:pos x="291" y="182"/>
                </a:cxn>
                <a:cxn ang="0">
                  <a:pos x="177" y="149"/>
                </a:cxn>
                <a:cxn ang="0">
                  <a:pos x="186" y="26"/>
                </a:cxn>
                <a:cxn ang="0">
                  <a:pos x="224" y="29"/>
                </a:cxn>
                <a:cxn ang="0">
                  <a:pos x="202" y="131"/>
                </a:cxn>
                <a:cxn ang="0">
                  <a:pos x="287" y="158"/>
                </a:cxn>
                <a:cxn ang="0">
                  <a:pos x="308" y="57"/>
                </a:cxn>
                <a:cxn ang="0">
                  <a:pos x="399" y="2"/>
                </a:cxn>
                <a:cxn ang="0">
                  <a:pos x="418" y="157"/>
                </a:cxn>
                <a:cxn ang="0">
                  <a:pos x="408" y="181"/>
                </a:cxn>
                <a:cxn ang="0">
                  <a:pos x="371" y="2"/>
                </a:cxn>
                <a:cxn ang="0">
                  <a:pos x="630" y="143"/>
                </a:cxn>
                <a:cxn ang="0">
                  <a:pos x="572" y="105"/>
                </a:cxn>
                <a:cxn ang="0">
                  <a:pos x="509" y="40"/>
                </a:cxn>
                <a:cxn ang="0">
                  <a:pos x="578" y="2"/>
                </a:cxn>
                <a:cxn ang="0">
                  <a:pos x="543" y="36"/>
                </a:cxn>
                <a:cxn ang="0">
                  <a:pos x="565" y="78"/>
                </a:cxn>
                <a:cxn ang="0">
                  <a:pos x="652" y="96"/>
                </a:cxn>
                <a:cxn ang="0">
                  <a:pos x="637" y="179"/>
                </a:cxn>
                <a:cxn ang="0">
                  <a:pos x="718" y="185"/>
                </a:cxn>
                <a:cxn ang="0">
                  <a:pos x="749" y="91"/>
                </a:cxn>
                <a:cxn ang="0">
                  <a:pos x="1045" y="185"/>
                </a:cxn>
                <a:cxn ang="0">
                  <a:pos x="917" y="114"/>
                </a:cxn>
                <a:cxn ang="0">
                  <a:pos x="1207" y="27"/>
                </a:cxn>
                <a:cxn ang="0">
                  <a:pos x="1173" y="81"/>
                </a:cxn>
                <a:cxn ang="0">
                  <a:pos x="1199" y="157"/>
                </a:cxn>
                <a:cxn ang="0">
                  <a:pos x="1185" y="180"/>
                </a:cxn>
                <a:cxn ang="0">
                  <a:pos x="1142" y="76"/>
                </a:cxn>
                <a:cxn ang="0">
                  <a:pos x="1211" y="3"/>
                </a:cxn>
                <a:cxn ang="0">
                  <a:pos x="1354" y="2"/>
                </a:cxn>
                <a:cxn ang="0">
                  <a:pos x="1651" y="2"/>
                </a:cxn>
                <a:cxn ang="0">
                  <a:pos x="1553" y="42"/>
                </a:cxn>
                <a:cxn ang="0">
                  <a:pos x="1544" y="123"/>
                </a:cxn>
                <a:cxn ang="0">
                  <a:pos x="1651" y="185"/>
                </a:cxn>
                <a:cxn ang="0">
                  <a:pos x="1515" y="139"/>
                </a:cxn>
                <a:cxn ang="0">
                  <a:pos x="1538" y="19"/>
                </a:cxn>
                <a:cxn ang="0">
                  <a:pos x="1717" y="185"/>
                </a:cxn>
                <a:cxn ang="0">
                  <a:pos x="1830" y="19"/>
                </a:cxn>
                <a:cxn ang="0">
                  <a:pos x="1817" y="96"/>
                </a:cxn>
                <a:cxn ang="0">
                  <a:pos x="1839" y="171"/>
                </a:cxn>
                <a:cxn ang="0">
                  <a:pos x="1810" y="173"/>
                </a:cxn>
                <a:cxn ang="0">
                  <a:pos x="1746" y="107"/>
                </a:cxn>
                <a:cxn ang="0">
                  <a:pos x="1806" y="72"/>
                </a:cxn>
                <a:cxn ang="0">
                  <a:pos x="1783" y="25"/>
                </a:cxn>
                <a:cxn ang="0">
                  <a:pos x="1925" y="183"/>
                </a:cxn>
                <a:cxn ang="0">
                  <a:pos x="1867" y="114"/>
                </a:cxn>
                <a:cxn ang="0">
                  <a:pos x="1911" y="8"/>
                </a:cxn>
                <a:cxn ang="0">
                  <a:pos x="1945" y="26"/>
                </a:cxn>
                <a:cxn ang="0">
                  <a:pos x="1897" y="71"/>
                </a:cxn>
                <a:cxn ang="0">
                  <a:pos x="1926" y="158"/>
                </a:cxn>
                <a:cxn ang="0">
                  <a:pos x="1938" y="80"/>
                </a:cxn>
                <a:cxn ang="0">
                  <a:pos x="2193" y="2"/>
                </a:cxn>
                <a:cxn ang="0">
                  <a:pos x="2117" y="185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</p:grp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712800" y="365127"/>
            <a:ext cx="66457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2800" y="1825627"/>
            <a:ext cx="7886700" cy="3661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9" name="pole tekstowe 28"/>
          <p:cNvSpPr txBox="1"/>
          <p:nvPr userDrawn="1"/>
        </p:nvSpPr>
        <p:spPr>
          <a:xfrm>
            <a:off x="1212197" y="6541220"/>
            <a:ext cx="687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2"/>
                </a:solidFill>
              </a:rPr>
              <a:t>Stopień rozwoju rynku hurtowego – możliwości zakupu gazu przez podmioty na rynku hurtowym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31" name="Prostokąt 30"/>
          <p:cNvSpPr/>
          <p:nvPr userDrawn="1"/>
        </p:nvSpPr>
        <p:spPr>
          <a:xfrm flipV="1">
            <a:off x="712800" y="6429600"/>
            <a:ext cx="8178105" cy="45719"/>
          </a:xfrm>
          <a:prstGeom prst="rect">
            <a:avLst/>
          </a:prstGeom>
          <a:solidFill>
            <a:srgbClr val="E20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984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2" r:id="rId2"/>
    <p:sldLayoutId id="2147483714" r:id="rId3"/>
    <p:sldLayoutId id="2147483715" r:id="rId4"/>
    <p:sldLayoutId id="2147483692" r:id="rId5"/>
    <p:sldLayoutId id="2147483701" r:id="rId6"/>
    <p:sldLayoutId id="2147483693" r:id="rId7"/>
    <p:sldLayoutId id="2147483707" r:id="rId8"/>
    <p:sldLayoutId id="2147483704" r:id="rId9"/>
    <p:sldLayoutId id="2147483706" r:id="rId10"/>
    <p:sldLayoutId id="2147483711" r:id="rId11"/>
    <p:sldLayoutId id="2147483695" r:id="rId12"/>
    <p:sldLayoutId id="2147483708" r:id="rId13"/>
    <p:sldLayoutId id="2147483703" r:id="rId14"/>
    <p:sldLayoutId id="2147483698" r:id="rId15"/>
    <p:sldLayoutId id="2147483709" r:id="rId16"/>
    <p:sldLayoutId id="2147483705" r:id="rId17"/>
    <p:sldLayoutId id="2147483710" r:id="rId18"/>
    <p:sldLayoutId id="2147483717" r:id="rId19"/>
    <p:sldLayoutId id="2147483719" r:id="rId20"/>
    <p:sldLayoutId id="2147483721" r:id="rId2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071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rgbClr val="E2007A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E2007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E2007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E2007A"/>
        </a:buClr>
        <a:buFont typeface="Arial" panose="020B0604020202020204" pitchFamily="34" charset="0"/>
        <a:buChar char="•"/>
        <a:defRPr sz="1800" kern="1200">
          <a:solidFill>
            <a:srgbClr val="7071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E2007A"/>
        </a:buClr>
        <a:buFont typeface="Arial" panose="020B0604020202020204" pitchFamily="34" charset="0"/>
        <a:buChar char="•"/>
        <a:defRPr sz="1800" kern="1200">
          <a:solidFill>
            <a:srgbClr val="7071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BF635-5005-4C4B-A84B-161DFC6B6AC6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320B3-4469-4E28-B4BB-662B47D288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16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A7BBB-A19E-4464-822F-ED5CB5164641}" type="datetimeFigureOut">
              <a:rPr lang="pl-PL" smtClean="0"/>
              <a:t>2016-05-16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A24F3-898A-4410-84A4-B79E903736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641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>
            <a:grpSpLocks/>
          </p:cNvGrpSpPr>
          <p:nvPr userDrawn="1"/>
        </p:nvGrpSpPr>
        <p:grpSpPr bwMode="auto">
          <a:xfrm>
            <a:off x="7377003" y="299944"/>
            <a:ext cx="1439838" cy="686835"/>
            <a:chOff x="4689475" y="3868738"/>
            <a:chExt cx="1917700" cy="914400"/>
          </a:xfrm>
        </p:grpSpPr>
        <p:sp>
          <p:nvSpPr>
            <p:cNvPr id="10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srgbClr val="707173"/>
                </a:solidFill>
                <a:latin typeface="Arial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915087" y="3877548"/>
              <a:ext cx="317267" cy="318894"/>
            </a:xfrm>
            <a:custGeom>
              <a:avLst/>
              <a:gdLst/>
              <a:ahLst/>
              <a:cxnLst>
                <a:cxn ang="0">
                  <a:pos x="601" y="0"/>
                </a:cxn>
                <a:cxn ang="0">
                  <a:pos x="601" y="188"/>
                </a:cxn>
                <a:cxn ang="0">
                  <a:pos x="598" y="211"/>
                </a:cxn>
                <a:cxn ang="0">
                  <a:pos x="589" y="232"/>
                </a:cxn>
                <a:cxn ang="0">
                  <a:pos x="574" y="252"/>
                </a:cxn>
                <a:cxn ang="0">
                  <a:pos x="556" y="272"/>
                </a:cxn>
                <a:cxn ang="0">
                  <a:pos x="533" y="289"/>
                </a:cxn>
                <a:cxn ang="0">
                  <a:pos x="505" y="307"/>
                </a:cxn>
                <a:cxn ang="0">
                  <a:pos x="476" y="323"/>
                </a:cxn>
                <a:cxn ang="0">
                  <a:pos x="443" y="340"/>
                </a:cxn>
                <a:cxn ang="0">
                  <a:pos x="408" y="356"/>
                </a:cxn>
                <a:cxn ang="0">
                  <a:pos x="371" y="372"/>
                </a:cxn>
                <a:cxn ang="0">
                  <a:pos x="334" y="387"/>
                </a:cxn>
                <a:cxn ang="0">
                  <a:pos x="300" y="401"/>
                </a:cxn>
                <a:cxn ang="0">
                  <a:pos x="265" y="416"/>
                </a:cxn>
                <a:cxn ang="0">
                  <a:pos x="227" y="433"/>
                </a:cxn>
                <a:cxn ang="0">
                  <a:pos x="189" y="451"/>
                </a:cxn>
                <a:cxn ang="0">
                  <a:pos x="152" y="471"/>
                </a:cxn>
                <a:cxn ang="0">
                  <a:pos x="115" y="493"/>
                </a:cxn>
                <a:cxn ang="0">
                  <a:pos x="81" y="517"/>
                </a:cxn>
                <a:cxn ang="0">
                  <a:pos x="51" y="543"/>
                </a:cxn>
                <a:cxn ang="0">
                  <a:pos x="23" y="571"/>
                </a:cxn>
                <a:cxn ang="0">
                  <a:pos x="0" y="601"/>
                </a:cxn>
                <a:cxn ang="0">
                  <a:pos x="19" y="543"/>
                </a:cxn>
                <a:cxn ang="0">
                  <a:pos x="39" y="482"/>
                </a:cxn>
                <a:cxn ang="0">
                  <a:pos x="59" y="420"/>
                </a:cxn>
                <a:cxn ang="0">
                  <a:pos x="78" y="361"/>
                </a:cxn>
                <a:cxn ang="0">
                  <a:pos x="89" y="336"/>
                </a:cxn>
                <a:cxn ang="0">
                  <a:pos x="104" y="311"/>
                </a:cxn>
                <a:cxn ang="0">
                  <a:pos x="123" y="290"/>
                </a:cxn>
                <a:cxn ang="0">
                  <a:pos x="146" y="271"/>
                </a:cxn>
                <a:cxn ang="0">
                  <a:pos x="174" y="253"/>
                </a:cxn>
                <a:cxn ang="0">
                  <a:pos x="204" y="236"/>
                </a:cxn>
                <a:cxn ang="0">
                  <a:pos x="238" y="218"/>
                </a:cxn>
                <a:cxn ang="0">
                  <a:pos x="276" y="202"/>
                </a:cxn>
                <a:cxn ang="0">
                  <a:pos x="317" y="184"/>
                </a:cxn>
                <a:cxn ang="0">
                  <a:pos x="388" y="155"/>
                </a:cxn>
                <a:cxn ang="0">
                  <a:pos x="422" y="142"/>
                </a:cxn>
                <a:cxn ang="0">
                  <a:pos x="455" y="128"/>
                </a:cxn>
                <a:cxn ang="0">
                  <a:pos x="487" y="113"/>
                </a:cxn>
                <a:cxn ang="0">
                  <a:pos x="515" y="97"/>
                </a:cxn>
                <a:cxn ang="0">
                  <a:pos x="540" y="81"/>
                </a:cxn>
                <a:cxn ang="0">
                  <a:pos x="562" y="63"/>
                </a:cxn>
                <a:cxn ang="0">
                  <a:pos x="580" y="44"/>
                </a:cxn>
                <a:cxn ang="0">
                  <a:pos x="593" y="24"/>
                </a:cxn>
                <a:cxn ang="0">
                  <a:pos x="601" y="0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4693000" y="4111873"/>
              <a:ext cx="336656" cy="19908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0" y="21"/>
                </a:cxn>
                <a:cxn ang="0">
                  <a:pos x="63" y="18"/>
                </a:cxn>
                <a:cxn ang="0">
                  <a:pos x="95" y="14"/>
                </a:cxn>
                <a:cxn ang="0">
                  <a:pos x="126" y="11"/>
                </a:cxn>
                <a:cxn ang="0">
                  <a:pos x="156" y="8"/>
                </a:cxn>
                <a:cxn ang="0">
                  <a:pos x="182" y="6"/>
                </a:cxn>
                <a:cxn ang="0">
                  <a:pos x="204" y="3"/>
                </a:cxn>
                <a:cxn ang="0">
                  <a:pos x="221" y="1"/>
                </a:cxn>
                <a:cxn ang="0">
                  <a:pos x="234" y="0"/>
                </a:cxn>
                <a:cxn ang="0">
                  <a:pos x="257" y="0"/>
                </a:cxn>
                <a:cxn ang="0">
                  <a:pos x="279" y="6"/>
                </a:cxn>
                <a:cxn ang="0">
                  <a:pos x="298" y="16"/>
                </a:cxn>
                <a:cxn ang="0">
                  <a:pos x="316" y="30"/>
                </a:cxn>
                <a:cxn ang="0">
                  <a:pos x="333" y="49"/>
                </a:cxn>
                <a:cxn ang="0">
                  <a:pos x="350" y="69"/>
                </a:cxn>
                <a:cxn ang="0">
                  <a:pos x="366" y="94"/>
                </a:cxn>
                <a:cxn ang="0">
                  <a:pos x="382" y="119"/>
                </a:cxn>
                <a:cxn ang="0">
                  <a:pos x="397" y="146"/>
                </a:cxn>
                <a:cxn ang="0">
                  <a:pos x="414" y="175"/>
                </a:cxn>
                <a:cxn ang="0">
                  <a:pos x="431" y="206"/>
                </a:cxn>
                <a:cxn ang="0">
                  <a:pos x="450" y="235"/>
                </a:cxn>
                <a:cxn ang="0">
                  <a:pos x="470" y="264"/>
                </a:cxn>
                <a:cxn ang="0">
                  <a:pos x="492" y="290"/>
                </a:cxn>
                <a:cxn ang="0">
                  <a:pos x="515" y="314"/>
                </a:cxn>
                <a:cxn ang="0">
                  <a:pos x="541" y="335"/>
                </a:cxn>
                <a:cxn ang="0">
                  <a:pos x="570" y="353"/>
                </a:cxn>
                <a:cxn ang="0">
                  <a:pos x="600" y="367"/>
                </a:cxn>
                <a:cxn ang="0">
                  <a:pos x="635" y="377"/>
                </a:cxn>
                <a:cxn ang="0">
                  <a:pos x="331" y="377"/>
                </a:cxn>
                <a:cxn ang="0">
                  <a:pos x="303" y="375"/>
                </a:cxn>
                <a:cxn ang="0">
                  <a:pos x="276" y="368"/>
                </a:cxn>
                <a:cxn ang="0">
                  <a:pos x="254" y="358"/>
                </a:cxn>
                <a:cxn ang="0">
                  <a:pos x="234" y="345"/>
                </a:cxn>
                <a:cxn ang="0">
                  <a:pos x="216" y="329"/>
                </a:cxn>
                <a:cxn ang="0">
                  <a:pos x="199" y="310"/>
                </a:cxn>
                <a:cxn ang="0">
                  <a:pos x="184" y="289"/>
                </a:cxn>
                <a:cxn ang="0">
                  <a:pos x="171" y="265"/>
                </a:cxn>
                <a:cxn ang="0">
                  <a:pos x="157" y="240"/>
                </a:cxn>
                <a:cxn ang="0">
                  <a:pos x="130" y="185"/>
                </a:cxn>
                <a:cxn ang="0">
                  <a:pos x="118" y="157"/>
                </a:cxn>
                <a:cxn ang="0">
                  <a:pos x="105" y="131"/>
                </a:cxn>
                <a:cxn ang="0">
                  <a:pos x="93" y="106"/>
                </a:cxn>
                <a:cxn ang="0">
                  <a:pos x="80" y="84"/>
                </a:cxn>
                <a:cxn ang="0">
                  <a:pos x="65" y="64"/>
                </a:cxn>
                <a:cxn ang="0">
                  <a:pos x="51" y="47"/>
                </a:cxn>
                <a:cxn ang="0">
                  <a:pos x="35" y="35"/>
                </a:cxn>
                <a:cxn ang="0">
                  <a:pos x="18" y="28"/>
                </a:cxn>
                <a:cxn ang="0">
                  <a:pos x="0" y="24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768792" y="4207013"/>
              <a:ext cx="463561" cy="436938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877" y="290"/>
                </a:cxn>
                <a:cxn ang="0">
                  <a:pos x="874" y="318"/>
                </a:cxn>
                <a:cxn ang="0">
                  <a:pos x="866" y="343"/>
                </a:cxn>
                <a:cxn ang="0">
                  <a:pos x="852" y="367"/>
                </a:cxn>
                <a:cxn ang="0">
                  <a:pos x="834" y="389"/>
                </a:cxn>
                <a:cxn ang="0">
                  <a:pos x="812" y="410"/>
                </a:cxn>
                <a:cxn ang="0">
                  <a:pos x="786" y="430"/>
                </a:cxn>
                <a:cxn ang="0">
                  <a:pos x="756" y="447"/>
                </a:cxn>
                <a:cxn ang="0">
                  <a:pos x="724" y="465"/>
                </a:cxn>
                <a:cxn ang="0">
                  <a:pos x="690" y="482"/>
                </a:cxn>
                <a:cxn ang="0">
                  <a:pos x="654" y="497"/>
                </a:cxn>
                <a:cxn ang="0">
                  <a:pos x="615" y="512"/>
                </a:cxn>
                <a:cxn ang="0">
                  <a:pos x="539" y="541"/>
                </a:cxn>
                <a:cxn ang="0">
                  <a:pos x="499" y="555"/>
                </a:cxn>
                <a:cxn ang="0">
                  <a:pos x="456" y="570"/>
                </a:cxn>
                <a:cxn ang="0">
                  <a:pos x="412" y="585"/>
                </a:cxn>
                <a:cxn ang="0">
                  <a:pos x="368" y="601"/>
                </a:cxn>
                <a:cxn ang="0">
                  <a:pos x="324" y="617"/>
                </a:cxn>
                <a:cxn ang="0">
                  <a:pos x="237" y="652"/>
                </a:cxn>
                <a:cxn ang="0">
                  <a:pos x="195" y="672"/>
                </a:cxn>
                <a:cxn ang="0">
                  <a:pos x="155" y="692"/>
                </a:cxn>
                <a:cxn ang="0">
                  <a:pos x="118" y="714"/>
                </a:cxn>
                <a:cxn ang="0">
                  <a:pos x="83" y="740"/>
                </a:cxn>
                <a:cxn ang="0">
                  <a:pos x="52" y="766"/>
                </a:cxn>
                <a:cxn ang="0">
                  <a:pos x="24" y="795"/>
                </a:cxn>
                <a:cxn ang="0">
                  <a:pos x="0" y="826"/>
                </a:cxn>
                <a:cxn ang="0">
                  <a:pos x="64" y="634"/>
                </a:cxn>
                <a:cxn ang="0">
                  <a:pos x="126" y="441"/>
                </a:cxn>
                <a:cxn ang="0">
                  <a:pos x="138" y="409"/>
                </a:cxn>
                <a:cxn ang="0">
                  <a:pos x="155" y="379"/>
                </a:cxn>
                <a:cxn ang="0">
                  <a:pos x="176" y="354"/>
                </a:cxn>
                <a:cxn ang="0">
                  <a:pos x="200" y="331"/>
                </a:cxn>
                <a:cxn ang="0">
                  <a:pos x="229" y="311"/>
                </a:cxn>
                <a:cxn ang="0">
                  <a:pos x="260" y="293"/>
                </a:cxn>
                <a:cxn ang="0">
                  <a:pos x="294" y="277"/>
                </a:cxn>
                <a:cxn ang="0">
                  <a:pos x="330" y="262"/>
                </a:cxn>
                <a:cxn ang="0">
                  <a:pos x="369" y="249"/>
                </a:cxn>
                <a:cxn ang="0">
                  <a:pos x="410" y="235"/>
                </a:cxn>
                <a:cxn ang="0">
                  <a:pos x="453" y="222"/>
                </a:cxn>
                <a:cxn ang="0">
                  <a:pos x="497" y="210"/>
                </a:cxn>
                <a:cxn ang="0">
                  <a:pos x="542" y="197"/>
                </a:cxn>
                <a:cxn ang="0">
                  <a:pos x="593" y="182"/>
                </a:cxn>
                <a:cxn ang="0">
                  <a:pos x="642" y="167"/>
                </a:cxn>
                <a:cxn ang="0">
                  <a:pos x="686" y="153"/>
                </a:cxn>
                <a:cxn ang="0">
                  <a:pos x="725" y="139"/>
                </a:cxn>
                <a:cxn ang="0">
                  <a:pos x="759" y="124"/>
                </a:cxn>
                <a:cxn ang="0">
                  <a:pos x="790" y="109"/>
                </a:cxn>
                <a:cxn ang="0">
                  <a:pos x="816" y="92"/>
                </a:cxn>
                <a:cxn ang="0">
                  <a:pos x="838" y="73"/>
                </a:cxn>
                <a:cxn ang="0">
                  <a:pos x="856" y="51"/>
                </a:cxn>
                <a:cxn ang="0">
                  <a:pos x="868" y="28"/>
                </a:cxn>
                <a:cxn ang="0">
                  <a:pos x="877" y="0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110735" y="4062541"/>
              <a:ext cx="488237" cy="24842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3" y="30"/>
                </a:cxn>
                <a:cxn ang="0">
                  <a:pos x="68" y="26"/>
                </a:cxn>
                <a:cxn ang="0">
                  <a:pos x="103" y="22"/>
                </a:cxn>
                <a:cxn ang="0">
                  <a:pos x="140" y="19"/>
                </a:cxn>
                <a:cxn ang="0">
                  <a:pos x="174" y="15"/>
                </a:cxn>
                <a:cxn ang="0">
                  <a:pos x="208" y="11"/>
                </a:cxn>
                <a:cxn ang="0">
                  <a:pos x="238" y="9"/>
                </a:cxn>
                <a:cxn ang="0">
                  <a:pos x="265" y="5"/>
                </a:cxn>
                <a:cxn ang="0">
                  <a:pos x="288" y="3"/>
                </a:cxn>
                <a:cxn ang="0">
                  <a:pos x="305" y="1"/>
                </a:cxn>
                <a:cxn ang="0">
                  <a:pos x="318" y="0"/>
                </a:cxn>
                <a:cxn ang="0">
                  <a:pos x="348" y="0"/>
                </a:cxn>
                <a:cxn ang="0">
                  <a:pos x="378" y="5"/>
                </a:cxn>
                <a:cxn ang="0">
                  <a:pos x="408" y="17"/>
                </a:cxn>
                <a:cxn ang="0">
                  <a:pos x="435" y="34"/>
                </a:cxn>
                <a:cxn ang="0">
                  <a:pos x="463" y="56"/>
                </a:cxn>
                <a:cxn ang="0">
                  <a:pos x="490" y="81"/>
                </a:cxn>
                <a:cxn ang="0">
                  <a:pos x="516" y="111"/>
                </a:cxn>
                <a:cxn ang="0">
                  <a:pos x="540" y="143"/>
                </a:cxn>
                <a:cxn ang="0">
                  <a:pos x="566" y="178"/>
                </a:cxn>
                <a:cxn ang="0">
                  <a:pos x="589" y="215"/>
                </a:cxn>
                <a:cxn ang="0">
                  <a:pos x="613" y="253"/>
                </a:cxn>
                <a:cxn ang="0">
                  <a:pos x="638" y="289"/>
                </a:cxn>
                <a:cxn ang="0">
                  <a:pos x="667" y="324"/>
                </a:cxn>
                <a:cxn ang="0">
                  <a:pos x="696" y="356"/>
                </a:cxn>
                <a:cxn ang="0">
                  <a:pos x="728" y="384"/>
                </a:cxn>
                <a:cxn ang="0">
                  <a:pos x="762" y="411"/>
                </a:cxn>
                <a:cxn ang="0">
                  <a:pos x="800" y="433"/>
                </a:cxn>
                <a:cxn ang="0">
                  <a:pos x="838" y="450"/>
                </a:cxn>
                <a:cxn ang="0">
                  <a:pos x="879" y="462"/>
                </a:cxn>
                <a:cxn ang="0">
                  <a:pos x="923" y="469"/>
                </a:cxn>
                <a:cxn ang="0">
                  <a:pos x="452" y="469"/>
                </a:cxn>
                <a:cxn ang="0">
                  <a:pos x="420" y="466"/>
                </a:cxn>
                <a:cxn ang="0">
                  <a:pos x="392" y="460"/>
                </a:cxn>
                <a:cxn ang="0">
                  <a:pos x="368" y="450"/>
                </a:cxn>
                <a:cxn ang="0">
                  <a:pos x="347" y="437"/>
                </a:cxn>
                <a:cxn ang="0">
                  <a:pos x="329" y="421"/>
                </a:cxn>
                <a:cxn ang="0">
                  <a:pos x="313" y="403"/>
                </a:cxn>
                <a:cxn ang="0">
                  <a:pos x="299" y="383"/>
                </a:cxn>
                <a:cxn ang="0">
                  <a:pos x="286" y="361"/>
                </a:cxn>
                <a:cxn ang="0">
                  <a:pos x="275" y="338"/>
                </a:cxn>
                <a:cxn ang="0">
                  <a:pos x="253" y="290"/>
                </a:cxn>
                <a:cxn ang="0">
                  <a:pos x="231" y="239"/>
                </a:cxn>
                <a:cxn ang="0">
                  <a:pos x="213" y="204"/>
                </a:cxn>
                <a:cxn ang="0">
                  <a:pos x="193" y="171"/>
                </a:cxn>
                <a:cxn ang="0">
                  <a:pos x="173" y="141"/>
                </a:cxn>
                <a:cxn ang="0">
                  <a:pos x="148" y="112"/>
                </a:cxn>
                <a:cxn ang="0">
                  <a:pos x="123" y="88"/>
                </a:cxn>
                <a:cxn ang="0">
                  <a:pos x="96" y="67"/>
                </a:cxn>
                <a:cxn ang="0">
                  <a:pos x="66" y="50"/>
                </a:cxn>
                <a:cxn ang="0">
                  <a:pos x="34" y="39"/>
                </a:cxn>
                <a:cxn ang="0">
                  <a:pos x="0" y="33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auto">
            <a:xfrm>
              <a:off x="5308145" y="4392008"/>
              <a:ext cx="1290217" cy="227278"/>
            </a:xfrm>
            <a:custGeom>
              <a:avLst/>
              <a:gdLst/>
              <a:ahLst/>
              <a:cxnLst>
                <a:cxn ang="0">
                  <a:pos x="365" y="3"/>
                </a:cxn>
                <a:cxn ang="0">
                  <a:pos x="135" y="427"/>
                </a:cxn>
                <a:cxn ang="0">
                  <a:pos x="556" y="3"/>
                </a:cxn>
                <a:cxn ang="0">
                  <a:pos x="424" y="328"/>
                </a:cxn>
                <a:cxn ang="0">
                  <a:pos x="443" y="254"/>
                </a:cxn>
                <a:cxn ang="0">
                  <a:pos x="824" y="257"/>
                </a:cxn>
                <a:cxn ang="0">
                  <a:pos x="836" y="319"/>
                </a:cxn>
                <a:cxn ang="0">
                  <a:pos x="899" y="358"/>
                </a:cxn>
                <a:cxn ang="0">
                  <a:pos x="974" y="349"/>
                </a:cxn>
                <a:cxn ang="0">
                  <a:pos x="1009" y="310"/>
                </a:cxn>
                <a:cxn ang="0">
                  <a:pos x="1014" y="3"/>
                </a:cxn>
                <a:cxn ang="0">
                  <a:pos x="1100" y="311"/>
                </a:cxn>
                <a:cxn ang="0">
                  <a:pos x="1062" y="386"/>
                </a:cxn>
                <a:cxn ang="0">
                  <a:pos x="955" y="428"/>
                </a:cxn>
                <a:cxn ang="0">
                  <a:pos x="820" y="415"/>
                </a:cxn>
                <a:cxn ang="0">
                  <a:pos x="751" y="355"/>
                </a:cxn>
                <a:cxn ang="0">
                  <a:pos x="734" y="259"/>
                </a:cxn>
                <a:cxn ang="0">
                  <a:pos x="1258" y="427"/>
                </a:cxn>
                <a:cxn ang="0">
                  <a:pos x="1408" y="4"/>
                </a:cxn>
                <a:cxn ang="0">
                  <a:pos x="1499" y="25"/>
                </a:cxn>
                <a:cxn ang="0">
                  <a:pos x="1544" y="83"/>
                </a:cxn>
                <a:cxn ang="0">
                  <a:pos x="1542" y="174"/>
                </a:cxn>
                <a:cxn ang="0">
                  <a:pos x="1488" y="236"/>
                </a:cxn>
                <a:cxn ang="0">
                  <a:pos x="1518" y="276"/>
                </a:cxn>
                <a:cxn ang="0">
                  <a:pos x="1543" y="333"/>
                </a:cxn>
                <a:cxn ang="0">
                  <a:pos x="1551" y="412"/>
                </a:cxn>
                <a:cxn ang="0">
                  <a:pos x="1448" y="394"/>
                </a:cxn>
                <a:cxn ang="0">
                  <a:pos x="1432" y="310"/>
                </a:cxn>
                <a:cxn ang="0">
                  <a:pos x="1383" y="271"/>
                </a:cxn>
                <a:cxn ang="0">
                  <a:pos x="1258" y="190"/>
                </a:cxn>
                <a:cxn ang="0">
                  <a:pos x="1429" y="181"/>
                </a:cxn>
                <a:cxn ang="0">
                  <a:pos x="1450" y="132"/>
                </a:cxn>
                <a:cxn ang="0">
                  <a:pos x="1420" y="82"/>
                </a:cxn>
                <a:cxn ang="0">
                  <a:pos x="1258" y="78"/>
                </a:cxn>
                <a:cxn ang="0">
                  <a:pos x="1862" y="5"/>
                </a:cxn>
                <a:cxn ang="0">
                  <a:pos x="1953" y="48"/>
                </a:cxn>
                <a:cxn ang="0">
                  <a:pos x="2003" y="143"/>
                </a:cxn>
                <a:cxn ang="0">
                  <a:pos x="2006" y="282"/>
                </a:cxn>
                <a:cxn ang="0">
                  <a:pos x="1954" y="381"/>
                </a:cxn>
                <a:cxn ang="0">
                  <a:pos x="1844" y="427"/>
                </a:cxn>
                <a:cxn ang="0">
                  <a:pos x="1712" y="415"/>
                </a:cxn>
                <a:cxn ang="0">
                  <a:pos x="1629" y="355"/>
                </a:cxn>
                <a:cxn ang="0">
                  <a:pos x="1593" y="250"/>
                </a:cxn>
                <a:cxn ang="0">
                  <a:pos x="1607" y="113"/>
                </a:cxn>
                <a:cxn ang="0">
                  <a:pos x="1674" y="28"/>
                </a:cxn>
                <a:cxn ang="0">
                  <a:pos x="1802" y="0"/>
                </a:cxn>
                <a:cxn ang="0">
                  <a:pos x="1740" y="87"/>
                </a:cxn>
                <a:cxn ang="0">
                  <a:pos x="1697" y="154"/>
                </a:cxn>
                <a:cxn ang="0">
                  <a:pos x="1699" y="279"/>
                </a:cxn>
                <a:cxn ang="0">
                  <a:pos x="1752" y="349"/>
                </a:cxn>
                <a:cxn ang="0">
                  <a:pos x="1851" y="349"/>
                </a:cxn>
                <a:cxn ang="0">
                  <a:pos x="1905" y="279"/>
                </a:cxn>
                <a:cxn ang="0">
                  <a:pos x="1906" y="157"/>
                </a:cxn>
                <a:cxn ang="0">
                  <a:pos x="1864" y="87"/>
                </a:cxn>
                <a:cxn ang="0">
                  <a:pos x="2155" y="116"/>
                </a:cxn>
                <a:cxn ang="0">
                  <a:pos x="2184" y="3"/>
                </a:cxn>
                <a:cxn ang="0">
                  <a:pos x="2439" y="427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 userDrawn="1"/>
          </p:nvSpPr>
          <p:spPr bwMode="auto">
            <a:xfrm>
              <a:off x="5380411" y="4675665"/>
              <a:ext cx="1217952" cy="98664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37" y="95"/>
                </a:cxn>
                <a:cxn ang="0">
                  <a:pos x="29" y="95"/>
                </a:cxn>
                <a:cxn ang="0">
                  <a:pos x="115" y="59"/>
                </a:cxn>
                <a:cxn ang="0">
                  <a:pos x="29" y="95"/>
                </a:cxn>
                <a:cxn ang="0">
                  <a:pos x="342" y="69"/>
                </a:cxn>
                <a:cxn ang="0">
                  <a:pos x="291" y="182"/>
                </a:cxn>
                <a:cxn ang="0">
                  <a:pos x="177" y="149"/>
                </a:cxn>
                <a:cxn ang="0">
                  <a:pos x="186" y="26"/>
                </a:cxn>
                <a:cxn ang="0">
                  <a:pos x="224" y="29"/>
                </a:cxn>
                <a:cxn ang="0">
                  <a:pos x="202" y="131"/>
                </a:cxn>
                <a:cxn ang="0">
                  <a:pos x="287" y="158"/>
                </a:cxn>
                <a:cxn ang="0">
                  <a:pos x="308" y="57"/>
                </a:cxn>
                <a:cxn ang="0">
                  <a:pos x="399" y="2"/>
                </a:cxn>
                <a:cxn ang="0">
                  <a:pos x="418" y="157"/>
                </a:cxn>
                <a:cxn ang="0">
                  <a:pos x="408" y="181"/>
                </a:cxn>
                <a:cxn ang="0">
                  <a:pos x="371" y="2"/>
                </a:cxn>
                <a:cxn ang="0">
                  <a:pos x="630" y="143"/>
                </a:cxn>
                <a:cxn ang="0">
                  <a:pos x="572" y="105"/>
                </a:cxn>
                <a:cxn ang="0">
                  <a:pos x="509" y="40"/>
                </a:cxn>
                <a:cxn ang="0">
                  <a:pos x="578" y="2"/>
                </a:cxn>
                <a:cxn ang="0">
                  <a:pos x="543" y="36"/>
                </a:cxn>
                <a:cxn ang="0">
                  <a:pos x="565" y="78"/>
                </a:cxn>
                <a:cxn ang="0">
                  <a:pos x="652" y="96"/>
                </a:cxn>
                <a:cxn ang="0">
                  <a:pos x="637" y="179"/>
                </a:cxn>
                <a:cxn ang="0">
                  <a:pos x="718" y="185"/>
                </a:cxn>
                <a:cxn ang="0">
                  <a:pos x="749" y="91"/>
                </a:cxn>
                <a:cxn ang="0">
                  <a:pos x="1045" y="185"/>
                </a:cxn>
                <a:cxn ang="0">
                  <a:pos x="917" y="114"/>
                </a:cxn>
                <a:cxn ang="0">
                  <a:pos x="1207" y="27"/>
                </a:cxn>
                <a:cxn ang="0">
                  <a:pos x="1173" y="81"/>
                </a:cxn>
                <a:cxn ang="0">
                  <a:pos x="1199" y="157"/>
                </a:cxn>
                <a:cxn ang="0">
                  <a:pos x="1185" y="180"/>
                </a:cxn>
                <a:cxn ang="0">
                  <a:pos x="1142" y="76"/>
                </a:cxn>
                <a:cxn ang="0">
                  <a:pos x="1211" y="3"/>
                </a:cxn>
                <a:cxn ang="0">
                  <a:pos x="1354" y="2"/>
                </a:cxn>
                <a:cxn ang="0">
                  <a:pos x="1651" y="2"/>
                </a:cxn>
                <a:cxn ang="0">
                  <a:pos x="1553" y="42"/>
                </a:cxn>
                <a:cxn ang="0">
                  <a:pos x="1544" y="123"/>
                </a:cxn>
                <a:cxn ang="0">
                  <a:pos x="1651" y="185"/>
                </a:cxn>
                <a:cxn ang="0">
                  <a:pos x="1515" y="139"/>
                </a:cxn>
                <a:cxn ang="0">
                  <a:pos x="1538" y="19"/>
                </a:cxn>
                <a:cxn ang="0">
                  <a:pos x="1717" y="185"/>
                </a:cxn>
                <a:cxn ang="0">
                  <a:pos x="1830" y="19"/>
                </a:cxn>
                <a:cxn ang="0">
                  <a:pos x="1817" y="96"/>
                </a:cxn>
                <a:cxn ang="0">
                  <a:pos x="1839" y="171"/>
                </a:cxn>
                <a:cxn ang="0">
                  <a:pos x="1810" y="173"/>
                </a:cxn>
                <a:cxn ang="0">
                  <a:pos x="1746" y="107"/>
                </a:cxn>
                <a:cxn ang="0">
                  <a:pos x="1806" y="72"/>
                </a:cxn>
                <a:cxn ang="0">
                  <a:pos x="1783" y="25"/>
                </a:cxn>
                <a:cxn ang="0">
                  <a:pos x="1925" y="183"/>
                </a:cxn>
                <a:cxn ang="0">
                  <a:pos x="1867" y="114"/>
                </a:cxn>
                <a:cxn ang="0">
                  <a:pos x="1911" y="8"/>
                </a:cxn>
                <a:cxn ang="0">
                  <a:pos x="1945" y="26"/>
                </a:cxn>
                <a:cxn ang="0">
                  <a:pos x="1897" y="71"/>
                </a:cxn>
                <a:cxn ang="0">
                  <a:pos x="1926" y="158"/>
                </a:cxn>
                <a:cxn ang="0">
                  <a:pos x="1938" y="80"/>
                </a:cxn>
                <a:cxn ang="0">
                  <a:pos x="2193" y="2"/>
                </a:cxn>
                <a:cxn ang="0">
                  <a:pos x="2117" y="185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>
                <a:solidFill>
                  <a:srgbClr val="707173"/>
                </a:solidFill>
              </a:endParaRPr>
            </a:p>
          </p:txBody>
        </p:sp>
      </p:grp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712801" y="365129"/>
            <a:ext cx="66457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2800" y="1825628"/>
            <a:ext cx="7886700" cy="3661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9" name="pole tekstowe 28"/>
          <p:cNvSpPr txBox="1"/>
          <p:nvPr userDrawn="1"/>
        </p:nvSpPr>
        <p:spPr>
          <a:xfrm>
            <a:off x="2267745" y="6525345"/>
            <a:ext cx="6876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rgbClr val="E2007A"/>
                </a:solidFill>
                <a:latin typeface="Arial"/>
              </a:rPr>
              <a:t>Stopień rozwoju rynku hurtowego – możliwości zakupu gazu przez podmioty na rynku hurtowym</a:t>
            </a:r>
          </a:p>
        </p:txBody>
      </p:sp>
      <p:sp>
        <p:nvSpPr>
          <p:cNvPr id="31" name="Prostokąt 30"/>
          <p:cNvSpPr/>
          <p:nvPr userDrawn="1"/>
        </p:nvSpPr>
        <p:spPr>
          <a:xfrm flipV="1">
            <a:off x="712801" y="6429602"/>
            <a:ext cx="8178105" cy="45719"/>
          </a:xfrm>
          <a:prstGeom prst="rect">
            <a:avLst/>
          </a:prstGeom>
          <a:solidFill>
            <a:srgbClr val="E20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68" r:id="rId22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7071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85763" indent="-385763" algn="l" defTabSz="685800" rtl="0" eaLnBrk="1" latinLnBrk="0" hangingPunct="1">
        <a:lnSpc>
          <a:spcPct val="90000"/>
        </a:lnSpc>
        <a:spcBef>
          <a:spcPts val="750"/>
        </a:spcBef>
        <a:buClr>
          <a:srgbClr val="E2007A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342900" algn="l" defTabSz="685800" rtl="0" eaLnBrk="1" latinLnBrk="0" hangingPunct="1">
        <a:lnSpc>
          <a:spcPct val="90000"/>
        </a:lnSpc>
        <a:spcBef>
          <a:spcPts val="375"/>
        </a:spcBef>
        <a:buClr>
          <a:srgbClr val="E2007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8700" indent="-342900" algn="l" defTabSz="685800" rtl="0" eaLnBrk="1" latinLnBrk="0" hangingPunct="1">
        <a:lnSpc>
          <a:spcPct val="90000"/>
        </a:lnSpc>
        <a:spcBef>
          <a:spcPts val="375"/>
        </a:spcBef>
        <a:buClr>
          <a:srgbClr val="E2007A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85875" indent="-257175" algn="l" defTabSz="685800" rtl="0" eaLnBrk="1" latinLnBrk="0" hangingPunct="1">
        <a:lnSpc>
          <a:spcPct val="90000"/>
        </a:lnSpc>
        <a:spcBef>
          <a:spcPts val="375"/>
        </a:spcBef>
        <a:buClr>
          <a:srgbClr val="E2007A"/>
        </a:buClr>
        <a:buFont typeface="Arial" panose="020B0604020202020204" pitchFamily="34" charset="0"/>
        <a:buChar char="•"/>
        <a:defRPr sz="1350" kern="1200">
          <a:solidFill>
            <a:srgbClr val="7071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28775" indent="-257175" algn="l" defTabSz="685800" rtl="0" eaLnBrk="1" latinLnBrk="0" hangingPunct="1">
        <a:lnSpc>
          <a:spcPct val="90000"/>
        </a:lnSpc>
        <a:spcBef>
          <a:spcPts val="375"/>
        </a:spcBef>
        <a:buClr>
          <a:srgbClr val="E2007A"/>
        </a:buClr>
        <a:buFont typeface="Arial" panose="020B0604020202020204" pitchFamily="34" charset="0"/>
        <a:buChar char="•"/>
        <a:defRPr sz="1350" kern="1200">
          <a:solidFill>
            <a:srgbClr val="7071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3.png"/><Relationship Id="rId7" Type="http://schemas.openxmlformats.org/officeDocument/2006/relationships/hyperlink" Target="http://www.google.pl/url?sa=i&amp;source=images&amp;cd=&amp;cad=rja&amp;docid=AByqSOkevr_89M&amp;tbnid=DfRhxvMYCxiVMM:&amp;ved=0CAgQjRwwAA&amp;url=http://www.tibia11.pun.pl/viewpoll.php?id=11531&amp;ei=EL01UaD6JYGAtAbJo4H4BQ&amp;psig=AFQjCNEpFO8DIJPoN7ZsqO18oxzLH94pPg&amp;ust=136256270468670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r="11067"/>
          <a:stretch/>
        </p:blipFill>
        <p:spPr/>
      </p:pic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2400" dirty="0" smtClean="0"/>
              <a:t>Stopień rozwoju rynku hurtowego – możliwości zakupu gazu przez podmioty na rynku hurtowym</a:t>
            </a:r>
            <a:endParaRPr lang="pl-PL" sz="2400" dirty="0"/>
          </a:p>
        </p:txBody>
      </p:sp>
      <p:pic>
        <p:nvPicPr>
          <p:cNvPr id="13" name="Symbol zastępczy obrazu 12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3" r="240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12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48" y="1258535"/>
            <a:ext cx="8449788" cy="579170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669553"/>
              </p:ext>
            </p:extLst>
          </p:nvPr>
        </p:nvGraphicFramePr>
        <p:xfrm>
          <a:off x="395536" y="1755472"/>
          <a:ext cx="8393612" cy="44931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8566"/>
                <a:gridCol w="2168349"/>
                <a:gridCol w="2168349"/>
                <a:gridCol w="2168348"/>
              </a:tblGrid>
              <a:tr h="665416">
                <a:tc gridSpan="4"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000000"/>
                          </a:solidFill>
                        </a:rPr>
                        <a:t>Płynność w handlu </a:t>
                      </a:r>
                      <a:endParaRPr lang="pl-PL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1374457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Ilość giełd</a:t>
                      </a:r>
                    </a:p>
                    <a:p>
                      <a:pPr algn="ctr"/>
                      <a:r>
                        <a:rPr lang="pl-PL" sz="1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 platform obrotu</a:t>
                      </a:r>
                    </a:p>
                    <a:p>
                      <a:pPr algn="ctr"/>
                      <a:endParaRPr lang="pl-PL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TGE,</a:t>
                      </a:r>
                      <a:endParaRPr lang="pl-PL" sz="1000" baseline="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000" baseline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Infoengine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, TFS, PTP</a:t>
                      </a:r>
                    </a:p>
                    <a:p>
                      <a:pPr algn="ctr"/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TGE,</a:t>
                      </a:r>
                    </a:p>
                    <a:p>
                      <a:pPr algn="ctr"/>
                      <a:r>
                        <a:rPr lang="pl-PL" sz="10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Infoengine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, TFS, GFI, ICAP</a:t>
                      </a:r>
                    </a:p>
                    <a:p>
                      <a:pPr algn="ctr"/>
                      <a:endParaRPr lang="pl-PL" sz="10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ICE, </a:t>
                      </a:r>
                      <a:r>
                        <a:rPr lang="pl-PL" sz="10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Nymex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TFS,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ICAP, GFI, brokerzy (</a:t>
                      </a:r>
                      <a:r>
                        <a:rPr lang="pl-PL" sz="1000" baseline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Marex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000" baseline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Spectron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pl-PL" sz="1000" baseline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Tullett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000" baseline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Prebon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pl-PL" sz="10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776868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Wolumen transakcji</a:t>
                      </a:r>
                    </a:p>
                    <a:p>
                      <a:pPr algn="ctr"/>
                      <a:r>
                        <a:rPr lang="pl-PL" sz="1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SPOT (2015)</a:t>
                      </a:r>
                      <a:endParaRPr lang="pl-PL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14,0 </a:t>
                      </a:r>
                      <a:r>
                        <a:rPr lang="pl-PL" sz="10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TWh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/ROK</a:t>
                      </a:r>
                    </a:p>
                    <a:p>
                      <a:pPr algn="ctr"/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25 </a:t>
                      </a:r>
                      <a:r>
                        <a:rPr lang="pl-PL" sz="10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TWh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/rok</a:t>
                      </a:r>
                    </a:p>
                    <a:p>
                      <a:pPr algn="ctr"/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Razem z OTC: 20505 </a:t>
                      </a:r>
                      <a:r>
                        <a:rPr lang="pl-PL" sz="10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TWh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/ROK (2014)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 tym: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OTC – 9733 </a:t>
                      </a:r>
                      <a:r>
                        <a:rPr lang="pl-PL" sz="10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TWh</a:t>
                      </a:r>
                      <a:endParaRPr lang="pl-PL" sz="10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Futures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– 10600 </a:t>
                      </a:r>
                      <a:r>
                        <a:rPr lang="pl-PL" sz="10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TWh</a:t>
                      </a:r>
                      <a:endParaRPr lang="pl-PL" sz="10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SPOT – 130 </a:t>
                      </a:r>
                      <a:r>
                        <a:rPr lang="pl-PL" sz="10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TWh</a:t>
                      </a:r>
                      <a:endParaRPr lang="pl-PL" sz="10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656825">
                <a:tc>
                  <a:txBody>
                    <a:bodyPr/>
                    <a:lstStyle/>
                    <a:p>
                      <a:pPr algn="ctr"/>
                      <a:r>
                        <a:rPr lang="pl-PL" sz="1400" b="1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Wolumen transakcji</a:t>
                      </a:r>
                    </a:p>
                    <a:p>
                      <a:pPr algn="ctr"/>
                      <a:r>
                        <a:rPr lang="pl-PL" sz="1400" b="1" baseline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Forward</a:t>
                      </a:r>
                      <a:r>
                        <a:rPr lang="pl-PL" sz="1400" b="1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(2015)</a:t>
                      </a:r>
                      <a:endParaRPr lang="pl-PL" sz="1400" b="1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pl-PL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86,3 </a:t>
                      </a:r>
                      <a:r>
                        <a:rPr lang="pl-PL" sz="10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TWh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/ROK</a:t>
                      </a:r>
                    </a:p>
                    <a:p>
                      <a:pPr algn="ctr"/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220 </a:t>
                      </a:r>
                      <a:r>
                        <a:rPr lang="pl-PL" sz="10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TWh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/rok</a:t>
                      </a:r>
                    </a:p>
                    <a:p>
                      <a:pPr algn="ctr"/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l-PL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6568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Współczynnik CHURN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Długoterminowy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Krótkoterminowy</a:t>
                      </a:r>
                    </a:p>
                    <a:p>
                      <a:pPr algn="ctr"/>
                      <a:endParaRPr lang="pl-PL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0,57</a:t>
                      </a:r>
                    </a:p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1,9%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1,96</a:t>
                      </a:r>
                    </a:p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19,9 %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22,7</a:t>
                      </a:r>
                    </a:p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b/d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11560" y="371654"/>
            <a:ext cx="6449914" cy="559286"/>
          </a:xfrm>
        </p:spPr>
        <p:txBody>
          <a:bodyPr/>
          <a:lstStyle/>
          <a:p>
            <a:r>
              <a:rPr lang="pl-PL" sz="2400" dirty="0"/>
              <a:t>Wybrane kryteria dla rynku konkurencyjnego</a:t>
            </a:r>
          </a:p>
        </p:txBody>
      </p:sp>
      <p:sp>
        <p:nvSpPr>
          <p:cNvPr id="9" name="Prostokąt 8"/>
          <p:cNvSpPr/>
          <p:nvPr/>
        </p:nvSpPr>
        <p:spPr>
          <a:xfrm>
            <a:off x="2299068" y="2492895"/>
            <a:ext cx="6449396" cy="1292209"/>
          </a:xfrm>
          <a:prstGeom prst="rect">
            <a:avLst/>
          </a:prstGeom>
          <a:solidFill>
            <a:srgbClr val="F5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374847" y="3867320"/>
            <a:ext cx="3991348" cy="553563"/>
          </a:xfrm>
          <a:prstGeom prst="rect">
            <a:avLst/>
          </a:prstGeom>
          <a:solidFill>
            <a:srgbClr val="FB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2288542" y="4581128"/>
            <a:ext cx="4299682" cy="640915"/>
          </a:xfrm>
          <a:prstGeom prst="rect">
            <a:avLst/>
          </a:prstGeom>
          <a:solidFill>
            <a:srgbClr val="F5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340208" y="5467725"/>
            <a:ext cx="6258483" cy="553563"/>
          </a:xfrm>
          <a:prstGeom prst="rect">
            <a:avLst/>
          </a:prstGeom>
          <a:solidFill>
            <a:srgbClr val="FB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6699382" y="4017608"/>
            <a:ext cx="2035318" cy="851552"/>
          </a:xfrm>
          <a:prstGeom prst="rect">
            <a:avLst/>
          </a:prstGeom>
          <a:solidFill>
            <a:srgbClr val="FB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341612"/>
            <a:ext cx="39553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7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wykresu 3"/>
          <p:cNvSpPr>
            <a:spLocks noGrp="1"/>
          </p:cNvSpPr>
          <p:nvPr>
            <p:ph type="chart" sz="quarter" idx="13"/>
          </p:nvPr>
        </p:nvSpPr>
        <p:spPr/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Ceny </a:t>
            </a:r>
            <a:r>
              <a:rPr lang="pl-PL" dirty="0" smtClean="0"/>
              <a:t>gazu na poszczególnych rynkach</a:t>
            </a:r>
            <a:endParaRPr lang="pl-PL" dirty="0"/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/>
          </p:nvPr>
        </p:nvGraphicFramePr>
        <p:xfrm>
          <a:off x="65658" y="1066146"/>
          <a:ext cx="9012683" cy="2691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/>
          </p:nvPr>
        </p:nvGraphicFramePr>
        <p:xfrm>
          <a:off x="23812" y="3789040"/>
          <a:ext cx="9012683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rostokąt 6"/>
          <p:cNvSpPr/>
          <p:nvPr/>
        </p:nvSpPr>
        <p:spPr>
          <a:xfrm>
            <a:off x="0" y="341612"/>
            <a:ext cx="39553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5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/>
          <p:cNvGrpSpPr/>
          <p:nvPr/>
        </p:nvGrpSpPr>
        <p:grpSpPr>
          <a:xfrm>
            <a:off x="4810077" y="2104726"/>
            <a:ext cx="4106382" cy="3351302"/>
            <a:chOff x="9468544" y="1860528"/>
            <a:chExt cx="4248472" cy="3351302"/>
          </a:xfrm>
        </p:grpSpPr>
        <p:grpSp>
          <p:nvGrpSpPr>
            <p:cNvPr id="8" name="Grupa 7"/>
            <p:cNvGrpSpPr/>
            <p:nvPr/>
          </p:nvGrpSpPr>
          <p:grpSpPr>
            <a:xfrm>
              <a:off x="9468544" y="2275878"/>
              <a:ext cx="4248472" cy="2935952"/>
              <a:chOff x="9396536" y="2533727"/>
              <a:chExt cx="4248472" cy="2935952"/>
            </a:xfrm>
          </p:grpSpPr>
          <p:grpSp>
            <p:nvGrpSpPr>
              <p:cNvPr id="24" name="Grupa 23"/>
              <p:cNvGrpSpPr/>
              <p:nvPr/>
            </p:nvGrpSpPr>
            <p:grpSpPr>
              <a:xfrm>
                <a:off x="9396536" y="2533727"/>
                <a:ext cx="4248472" cy="2935952"/>
                <a:chOff x="0" y="0"/>
                <a:chExt cx="4011111" cy="2852522"/>
              </a:xfrm>
            </p:grpSpPr>
            <p:grpSp>
              <p:nvGrpSpPr>
                <p:cNvPr id="25" name="Grupa 24"/>
                <p:cNvGrpSpPr/>
                <p:nvPr/>
              </p:nvGrpSpPr>
              <p:grpSpPr>
                <a:xfrm>
                  <a:off x="0" y="0"/>
                  <a:ext cx="4011111" cy="2852522"/>
                  <a:chOff x="0" y="0"/>
                  <a:chExt cx="4011111" cy="2852522"/>
                </a:xfrm>
              </p:grpSpPr>
              <p:grpSp>
                <p:nvGrpSpPr>
                  <p:cNvPr id="27" name="Grupa 26"/>
                  <p:cNvGrpSpPr/>
                  <p:nvPr/>
                </p:nvGrpSpPr>
                <p:grpSpPr>
                  <a:xfrm>
                    <a:off x="0" y="0"/>
                    <a:ext cx="4011111" cy="2852522"/>
                    <a:chOff x="0" y="0"/>
                    <a:chExt cx="4011111" cy="2852522"/>
                  </a:xfrm>
                </p:grpSpPr>
                <p:grpSp>
                  <p:nvGrpSpPr>
                    <p:cNvPr id="29" name="Grupa 28"/>
                    <p:cNvGrpSpPr/>
                    <p:nvPr/>
                  </p:nvGrpSpPr>
                  <p:grpSpPr>
                    <a:xfrm>
                      <a:off x="0" y="0"/>
                      <a:ext cx="4011111" cy="2852522"/>
                      <a:chOff x="0" y="0"/>
                      <a:chExt cx="3978088" cy="2902324"/>
                    </a:xfrm>
                  </p:grpSpPr>
                  <p:sp>
                    <p:nvSpPr>
                      <p:cNvPr id="31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135103"/>
                        <a:ext cx="1950429" cy="27672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8" y="848"/>
                          </a:cxn>
                          <a:cxn ang="0">
                            <a:pos x="354" y="888"/>
                          </a:cxn>
                          <a:cxn ang="0">
                            <a:pos x="447" y="880"/>
                          </a:cxn>
                          <a:cxn ang="0">
                            <a:pos x="557" y="848"/>
                          </a:cxn>
                          <a:cxn ang="0">
                            <a:pos x="616" y="832"/>
                          </a:cxn>
                          <a:cxn ang="0">
                            <a:pos x="632" y="776"/>
                          </a:cxn>
                          <a:cxn ang="0">
                            <a:pos x="675" y="744"/>
                          </a:cxn>
                          <a:cxn ang="0">
                            <a:pos x="607" y="656"/>
                          </a:cxn>
                          <a:cxn ang="0">
                            <a:pos x="557" y="584"/>
                          </a:cxn>
                          <a:cxn ang="0">
                            <a:pos x="557" y="520"/>
                          </a:cxn>
                          <a:cxn ang="0">
                            <a:pos x="641" y="488"/>
                          </a:cxn>
                          <a:cxn ang="0">
                            <a:pos x="691" y="440"/>
                          </a:cxn>
                          <a:cxn ang="0">
                            <a:pos x="750" y="456"/>
                          </a:cxn>
                          <a:cxn ang="0">
                            <a:pos x="725" y="360"/>
                          </a:cxn>
                          <a:cxn ang="0">
                            <a:pos x="717" y="280"/>
                          </a:cxn>
                          <a:cxn ang="0">
                            <a:pos x="666" y="216"/>
                          </a:cxn>
                          <a:cxn ang="0">
                            <a:pos x="683" y="136"/>
                          </a:cxn>
                          <a:cxn ang="0">
                            <a:pos x="641" y="80"/>
                          </a:cxn>
                          <a:cxn ang="0">
                            <a:pos x="616" y="32"/>
                          </a:cxn>
                          <a:cxn ang="0">
                            <a:pos x="582" y="32"/>
                          </a:cxn>
                          <a:cxn ang="0">
                            <a:pos x="557" y="40"/>
                          </a:cxn>
                          <a:cxn ang="0">
                            <a:pos x="540" y="40"/>
                          </a:cxn>
                          <a:cxn ang="0">
                            <a:pos x="481" y="72"/>
                          </a:cxn>
                          <a:cxn ang="0">
                            <a:pos x="439" y="96"/>
                          </a:cxn>
                          <a:cxn ang="0">
                            <a:pos x="430" y="64"/>
                          </a:cxn>
                          <a:cxn ang="0">
                            <a:pos x="396" y="56"/>
                          </a:cxn>
                          <a:cxn ang="0">
                            <a:pos x="346" y="16"/>
                          </a:cxn>
                          <a:cxn ang="0">
                            <a:pos x="253" y="0"/>
                          </a:cxn>
                          <a:cxn ang="0">
                            <a:pos x="245" y="40"/>
                          </a:cxn>
                          <a:cxn ang="0">
                            <a:pos x="278" y="112"/>
                          </a:cxn>
                          <a:cxn ang="0">
                            <a:pos x="236" y="112"/>
                          </a:cxn>
                          <a:cxn ang="0">
                            <a:pos x="220" y="136"/>
                          </a:cxn>
                          <a:cxn ang="0">
                            <a:pos x="186" y="128"/>
                          </a:cxn>
                          <a:cxn ang="0">
                            <a:pos x="110" y="144"/>
                          </a:cxn>
                          <a:cxn ang="0">
                            <a:pos x="118" y="208"/>
                          </a:cxn>
                          <a:cxn ang="0">
                            <a:pos x="76" y="256"/>
                          </a:cxn>
                          <a:cxn ang="0">
                            <a:pos x="93" y="312"/>
                          </a:cxn>
                          <a:cxn ang="0">
                            <a:pos x="68" y="344"/>
                          </a:cxn>
                          <a:cxn ang="0">
                            <a:pos x="17" y="384"/>
                          </a:cxn>
                          <a:cxn ang="0">
                            <a:pos x="0" y="448"/>
                          </a:cxn>
                          <a:cxn ang="0">
                            <a:pos x="9" y="480"/>
                          </a:cxn>
                          <a:cxn ang="0">
                            <a:pos x="34" y="536"/>
                          </a:cxn>
                          <a:cxn ang="0">
                            <a:pos x="9" y="552"/>
                          </a:cxn>
                          <a:cxn ang="0">
                            <a:pos x="43" y="600"/>
                          </a:cxn>
                          <a:cxn ang="0">
                            <a:pos x="51" y="664"/>
                          </a:cxn>
                          <a:cxn ang="0">
                            <a:pos x="135" y="688"/>
                          </a:cxn>
                          <a:cxn ang="0">
                            <a:pos x="152" y="736"/>
                          </a:cxn>
                          <a:cxn ang="0">
                            <a:pos x="127" y="864"/>
                          </a:cxn>
                          <a:cxn ang="0">
                            <a:pos x="144" y="872"/>
                          </a:cxn>
                        </a:cxnLst>
                        <a:rect l="0" t="0" r="r" b="b"/>
                        <a:pathLst>
                          <a:path w="750" h="888">
                            <a:moveTo>
                              <a:pt x="194" y="864"/>
                            </a:moveTo>
                            <a:lnTo>
                              <a:pt x="228" y="848"/>
                            </a:lnTo>
                            <a:lnTo>
                              <a:pt x="312" y="872"/>
                            </a:lnTo>
                            <a:lnTo>
                              <a:pt x="354" y="888"/>
                            </a:lnTo>
                            <a:lnTo>
                              <a:pt x="388" y="872"/>
                            </a:lnTo>
                            <a:lnTo>
                              <a:pt x="447" y="880"/>
                            </a:lnTo>
                            <a:lnTo>
                              <a:pt x="489" y="872"/>
                            </a:lnTo>
                            <a:lnTo>
                              <a:pt x="557" y="848"/>
                            </a:lnTo>
                            <a:lnTo>
                              <a:pt x="616" y="864"/>
                            </a:lnTo>
                            <a:lnTo>
                              <a:pt x="616" y="832"/>
                            </a:lnTo>
                            <a:lnTo>
                              <a:pt x="599" y="800"/>
                            </a:lnTo>
                            <a:lnTo>
                              <a:pt x="632" y="776"/>
                            </a:lnTo>
                            <a:lnTo>
                              <a:pt x="641" y="744"/>
                            </a:lnTo>
                            <a:lnTo>
                              <a:pt x="675" y="744"/>
                            </a:lnTo>
                            <a:lnTo>
                              <a:pt x="683" y="712"/>
                            </a:lnTo>
                            <a:lnTo>
                              <a:pt x="607" y="656"/>
                            </a:lnTo>
                            <a:lnTo>
                              <a:pt x="548" y="608"/>
                            </a:lnTo>
                            <a:lnTo>
                              <a:pt x="557" y="584"/>
                            </a:lnTo>
                            <a:lnTo>
                              <a:pt x="523" y="544"/>
                            </a:lnTo>
                            <a:lnTo>
                              <a:pt x="557" y="520"/>
                            </a:lnTo>
                            <a:lnTo>
                              <a:pt x="599" y="512"/>
                            </a:lnTo>
                            <a:lnTo>
                              <a:pt x="641" y="488"/>
                            </a:lnTo>
                            <a:lnTo>
                              <a:pt x="683" y="472"/>
                            </a:lnTo>
                            <a:lnTo>
                              <a:pt x="691" y="440"/>
                            </a:lnTo>
                            <a:lnTo>
                              <a:pt x="725" y="440"/>
                            </a:lnTo>
                            <a:lnTo>
                              <a:pt x="750" y="456"/>
                            </a:lnTo>
                            <a:lnTo>
                              <a:pt x="750" y="392"/>
                            </a:lnTo>
                            <a:lnTo>
                              <a:pt x="725" y="360"/>
                            </a:lnTo>
                            <a:lnTo>
                              <a:pt x="742" y="320"/>
                            </a:lnTo>
                            <a:lnTo>
                              <a:pt x="717" y="280"/>
                            </a:lnTo>
                            <a:lnTo>
                              <a:pt x="717" y="248"/>
                            </a:lnTo>
                            <a:lnTo>
                              <a:pt x="666" y="216"/>
                            </a:lnTo>
                            <a:lnTo>
                              <a:pt x="691" y="168"/>
                            </a:lnTo>
                            <a:lnTo>
                              <a:pt x="683" y="136"/>
                            </a:lnTo>
                            <a:lnTo>
                              <a:pt x="675" y="88"/>
                            </a:lnTo>
                            <a:lnTo>
                              <a:pt x="641" y="80"/>
                            </a:lnTo>
                            <a:lnTo>
                              <a:pt x="607" y="64"/>
                            </a:lnTo>
                            <a:lnTo>
                              <a:pt x="616" y="32"/>
                            </a:lnTo>
                            <a:lnTo>
                              <a:pt x="590" y="16"/>
                            </a:lnTo>
                            <a:lnTo>
                              <a:pt x="582" y="32"/>
                            </a:lnTo>
                            <a:lnTo>
                              <a:pt x="573" y="48"/>
                            </a:lnTo>
                            <a:lnTo>
                              <a:pt x="557" y="40"/>
                            </a:lnTo>
                            <a:lnTo>
                              <a:pt x="548" y="40"/>
                            </a:lnTo>
                            <a:lnTo>
                              <a:pt x="540" y="40"/>
                            </a:lnTo>
                            <a:lnTo>
                              <a:pt x="514" y="64"/>
                            </a:lnTo>
                            <a:lnTo>
                              <a:pt x="481" y="72"/>
                            </a:lnTo>
                            <a:lnTo>
                              <a:pt x="464" y="96"/>
                            </a:lnTo>
                            <a:lnTo>
                              <a:pt x="439" y="96"/>
                            </a:lnTo>
                            <a:lnTo>
                              <a:pt x="413" y="88"/>
                            </a:lnTo>
                            <a:lnTo>
                              <a:pt x="430" y="64"/>
                            </a:lnTo>
                            <a:lnTo>
                              <a:pt x="422" y="32"/>
                            </a:lnTo>
                            <a:lnTo>
                              <a:pt x="396" y="56"/>
                            </a:lnTo>
                            <a:lnTo>
                              <a:pt x="346" y="40"/>
                            </a:lnTo>
                            <a:lnTo>
                              <a:pt x="346" y="16"/>
                            </a:lnTo>
                            <a:lnTo>
                              <a:pt x="337" y="8"/>
                            </a:lnTo>
                            <a:lnTo>
                              <a:pt x="253" y="0"/>
                            </a:lnTo>
                            <a:lnTo>
                              <a:pt x="270" y="24"/>
                            </a:lnTo>
                            <a:lnTo>
                              <a:pt x="245" y="40"/>
                            </a:lnTo>
                            <a:lnTo>
                              <a:pt x="245" y="64"/>
                            </a:lnTo>
                            <a:lnTo>
                              <a:pt x="278" y="112"/>
                            </a:lnTo>
                            <a:lnTo>
                              <a:pt x="253" y="112"/>
                            </a:lnTo>
                            <a:lnTo>
                              <a:pt x="236" y="112"/>
                            </a:lnTo>
                            <a:lnTo>
                              <a:pt x="228" y="128"/>
                            </a:lnTo>
                            <a:lnTo>
                              <a:pt x="220" y="136"/>
                            </a:lnTo>
                            <a:lnTo>
                              <a:pt x="211" y="136"/>
                            </a:lnTo>
                            <a:lnTo>
                              <a:pt x="186" y="128"/>
                            </a:lnTo>
                            <a:lnTo>
                              <a:pt x="135" y="128"/>
                            </a:lnTo>
                            <a:lnTo>
                              <a:pt x="110" y="144"/>
                            </a:lnTo>
                            <a:lnTo>
                              <a:pt x="110" y="168"/>
                            </a:lnTo>
                            <a:lnTo>
                              <a:pt x="118" y="208"/>
                            </a:lnTo>
                            <a:lnTo>
                              <a:pt x="102" y="248"/>
                            </a:lnTo>
                            <a:lnTo>
                              <a:pt x="76" y="256"/>
                            </a:lnTo>
                            <a:lnTo>
                              <a:pt x="102" y="280"/>
                            </a:lnTo>
                            <a:lnTo>
                              <a:pt x="93" y="312"/>
                            </a:lnTo>
                            <a:lnTo>
                              <a:pt x="68" y="320"/>
                            </a:lnTo>
                            <a:lnTo>
                              <a:pt x="68" y="344"/>
                            </a:lnTo>
                            <a:lnTo>
                              <a:pt x="17" y="352"/>
                            </a:lnTo>
                            <a:lnTo>
                              <a:pt x="17" y="384"/>
                            </a:lnTo>
                            <a:lnTo>
                              <a:pt x="17" y="432"/>
                            </a:lnTo>
                            <a:lnTo>
                              <a:pt x="0" y="448"/>
                            </a:lnTo>
                            <a:lnTo>
                              <a:pt x="0" y="472"/>
                            </a:lnTo>
                            <a:lnTo>
                              <a:pt x="9" y="480"/>
                            </a:lnTo>
                            <a:lnTo>
                              <a:pt x="34" y="504"/>
                            </a:lnTo>
                            <a:lnTo>
                              <a:pt x="34" y="536"/>
                            </a:lnTo>
                            <a:lnTo>
                              <a:pt x="17" y="552"/>
                            </a:lnTo>
                            <a:lnTo>
                              <a:pt x="9" y="552"/>
                            </a:lnTo>
                            <a:lnTo>
                              <a:pt x="9" y="576"/>
                            </a:lnTo>
                            <a:lnTo>
                              <a:pt x="43" y="600"/>
                            </a:lnTo>
                            <a:lnTo>
                              <a:pt x="26" y="632"/>
                            </a:lnTo>
                            <a:lnTo>
                              <a:pt x="51" y="664"/>
                            </a:lnTo>
                            <a:lnTo>
                              <a:pt x="76" y="672"/>
                            </a:lnTo>
                            <a:lnTo>
                              <a:pt x="135" y="688"/>
                            </a:lnTo>
                            <a:lnTo>
                              <a:pt x="186" y="704"/>
                            </a:lnTo>
                            <a:lnTo>
                              <a:pt x="152" y="736"/>
                            </a:lnTo>
                            <a:lnTo>
                              <a:pt x="144" y="776"/>
                            </a:lnTo>
                            <a:lnTo>
                              <a:pt x="127" y="864"/>
                            </a:lnTo>
                            <a:lnTo>
                              <a:pt x="118" y="864"/>
                            </a:lnTo>
                            <a:lnTo>
                              <a:pt x="144" y="872"/>
                            </a:lnTo>
                            <a:lnTo>
                              <a:pt x="194" y="864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square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l-PL"/>
                      </a:p>
                    </p:txBody>
                  </p:sp>
                  <p:sp>
                    <p:nvSpPr>
                      <p:cNvPr id="34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40515" y="0"/>
                        <a:ext cx="2237573" cy="204395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75" y="560"/>
                          </a:cxn>
                          <a:cxn ang="0">
                            <a:pos x="826" y="464"/>
                          </a:cxn>
                          <a:cxn ang="0">
                            <a:pos x="860" y="456"/>
                          </a:cxn>
                          <a:cxn ang="0">
                            <a:pos x="851" y="416"/>
                          </a:cxn>
                          <a:cxn ang="0">
                            <a:pos x="817" y="352"/>
                          </a:cxn>
                          <a:cxn ang="0">
                            <a:pos x="792" y="320"/>
                          </a:cxn>
                          <a:cxn ang="0">
                            <a:pos x="784" y="264"/>
                          </a:cxn>
                          <a:cxn ang="0">
                            <a:pos x="750" y="256"/>
                          </a:cxn>
                          <a:cxn ang="0">
                            <a:pos x="750" y="232"/>
                          </a:cxn>
                          <a:cxn ang="0">
                            <a:pos x="792" y="184"/>
                          </a:cxn>
                          <a:cxn ang="0">
                            <a:pos x="750" y="104"/>
                          </a:cxn>
                          <a:cxn ang="0">
                            <a:pos x="725" y="40"/>
                          </a:cxn>
                          <a:cxn ang="0">
                            <a:pos x="666" y="16"/>
                          </a:cxn>
                          <a:cxn ang="0">
                            <a:pos x="531" y="40"/>
                          </a:cxn>
                          <a:cxn ang="0">
                            <a:pos x="447" y="24"/>
                          </a:cxn>
                          <a:cxn ang="0">
                            <a:pos x="405" y="48"/>
                          </a:cxn>
                          <a:cxn ang="0">
                            <a:pos x="362" y="40"/>
                          </a:cxn>
                          <a:cxn ang="0">
                            <a:pos x="329" y="24"/>
                          </a:cxn>
                          <a:cxn ang="0">
                            <a:pos x="295" y="0"/>
                          </a:cxn>
                          <a:cxn ang="0">
                            <a:pos x="253" y="8"/>
                          </a:cxn>
                          <a:cxn ang="0">
                            <a:pos x="177" y="40"/>
                          </a:cxn>
                          <a:cxn ang="0">
                            <a:pos x="169" y="72"/>
                          </a:cxn>
                          <a:cxn ang="0">
                            <a:pos x="126" y="88"/>
                          </a:cxn>
                          <a:cxn ang="0">
                            <a:pos x="25" y="128"/>
                          </a:cxn>
                          <a:cxn ang="0">
                            <a:pos x="9" y="128"/>
                          </a:cxn>
                          <a:cxn ang="0">
                            <a:pos x="17" y="176"/>
                          </a:cxn>
                          <a:cxn ang="0">
                            <a:pos x="25" y="208"/>
                          </a:cxn>
                          <a:cxn ang="0">
                            <a:pos x="0" y="256"/>
                          </a:cxn>
                          <a:cxn ang="0">
                            <a:pos x="51" y="288"/>
                          </a:cxn>
                          <a:cxn ang="0">
                            <a:pos x="51" y="320"/>
                          </a:cxn>
                          <a:cxn ang="0">
                            <a:pos x="76" y="360"/>
                          </a:cxn>
                          <a:cxn ang="0">
                            <a:pos x="59" y="400"/>
                          </a:cxn>
                          <a:cxn ang="0">
                            <a:pos x="84" y="432"/>
                          </a:cxn>
                          <a:cxn ang="0">
                            <a:pos x="84" y="472"/>
                          </a:cxn>
                          <a:cxn ang="0">
                            <a:pos x="126" y="496"/>
                          </a:cxn>
                          <a:cxn ang="0">
                            <a:pos x="169" y="512"/>
                          </a:cxn>
                          <a:cxn ang="0">
                            <a:pos x="211" y="512"/>
                          </a:cxn>
                          <a:cxn ang="0">
                            <a:pos x="202" y="544"/>
                          </a:cxn>
                          <a:cxn ang="0">
                            <a:pos x="244" y="576"/>
                          </a:cxn>
                          <a:cxn ang="0">
                            <a:pos x="270" y="560"/>
                          </a:cxn>
                          <a:cxn ang="0">
                            <a:pos x="270" y="536"/>
                          </a:cxn>
                          <a:cxn ang="0">
                            <a:pos x="320" y="552"/>
                          </a:cxn>
                          <a:cxn ang="0">
                            <a:pos x="337" y="576"/>
                          </a:cxn>
                          <a:cxn ang="0">
                            <a:pos x="379" y="584"/>
                          </a:cxn>
                          <a:cxn ang="0">
                            <a:pos x="421" y="592"/>
                          </a:cxn>
                          <a:cxn ang="0">
                            <a:pos x="438" y="624"/>
                          </a:cxn>
                          <a:cxn ang="0">
                            <a:pos x="464" y="640"/>
                          </a:cxn>
                          <a:cxn ang="0">
                            <a:pos x="497" y="616"/>
                          </a:cxn>
                          <a:cxn ang="0">
                            <a:pos x="523" y="640"/>
                          </a:cxn>
                          <a:cxn ang="0">
                            <a:pos x="531" y="656"/>
                          </a:cxn>
                          <a:cxn ang="0">
                            <a:pos x="556" y="656"/>
                          </a:cxn>
                          <a:cxn ang="0">
                            <a:pos x="581" y="632"/>
                          </a:cxn>
                          <a:cxn ang="0">
                            <a:pos x="615" y="632"/>
                          </a:cxn>
                          <a:cxn ang="0">
                            <a:pos x="640" y="616"/>
                          </a:cxn>
                          <a:cxn ang="0">
                            <a:pos x="683" y="616"/>
                          </a:cxn>
                          <a:cxn ang="0">
                            <a:pos x="708" y="624"/>
                          </a:cxn>
                          <a:cxn ang="0">
                            <a:pos x="767" y="632"/>
                          </a:cxn>
                          <a:cxn ang="0">
                            <a:pos x="758" y="640"/>
                          </a:cxn>
                          <a:cxn ang="0">
                            <a:pos x="792" y="632"/>
                          </a:cxn>
                          <a:cxn ang="0">
                            <a:pos x="775" y="560"/>
                          </a:cxn>
                        </a:cxnLst>
                        <a:rect l="0" t="0" r="r" b="b"/>
                        <a:pathLst>
                          <a:path w="860" h="656">
                            <a:moveTo>
                              <a:pt x="775" y="560"/>
                            </a:moveTo>
                            <a:lnTo>
                              <a:pt x="826" y="464"/>
                            </a:lnTo>
                            <a:lnTo>
                              <a:pt x="860" y="456"/>
                            </a:lnTo>
                            <a:lnTo>
                              <a:pt x="851" y="416"/>
                            </a:lnTo>
                            <a:lnTo>
                              <a:pt x="817" y="352"/>
                            </a:lnTo>
                            <a:lnTo>
                              <a:pt x="792" y="320"/>
                            </a:lnTo>
                            <a:lnTo>
                              <a:pt x="784" y="264"/>
                            </a:lnTo>
                            <a:lnTo>
                              <a:pt x="750" y="256"/>
                            </a:lnTo>
                            <a:lnTo>
                              <a:pt x="750" y="232"/>
                            </a:lnTo>
                            <a:lnTo>
                              <a:pt x="792" y="184"/>
                            </a:lnTo>
                            <a:lnTo>
                              <a:pt x="750" y="104"/>
                            </a:lnTo>
                            <a:lnTo>
                              <a:pt x="725" y="40"/>
                            </a:lnTo>
                            <a:lnTo>
                              <a:pt x="666" y="16"/>
                            </a:lnTo>
                            <a:lnTo>
                              <a:pt x="531" y="40"/>
                            </a:lnTo>
                            <a:lnTo>
                              <a:pt x="447" y="24"/>
                            </a:lnTo>
                            <a:lnTo>
                              <a:pt x="405" y="48"/>
                            </a:lnTo>
                            <a:lnTo>
                              <a:pt x="362" y="40"/>
                            </a:lnTo>
                            <a:lnTo>
                              <a:pt x="329" y="24"/>
                            </a:lnTo>
                            <a:lnTo>
                              <a:pt x="295" y="0"/>
                            </a:lnTo>
                            <a:lnTo>
                              <a:pt x="253" y="8"/>
                            </a:lnTo>
                            <a:lnTo>
                              <a:pt x="177" y="40"/>
                            </a:lnTo>
                            <a:lnTo>
                              <a:pt x="169" y="72"/>
                            </a:lnTo>
                            <a:lnTo>
                              <a:pt x="126" y="88"/>
                            </a:lnTo>
                            <a:lnTo>
                              <a:pt x="25" y="128"/>
                            </a:lnTo>
                            <a:lnTo>
                              <a:pt x="9" y="128"/>
                            </a:lnTo>
                            <a:lnTo>
                              <a:pt x="17" y="176"/>
                            </a:lnTo>
                            <a:lnTo>
                              <a:pt x="25" y="208"/>
                            </a:lnTo>
                            <a:lnTo>
                              <a:pt x="0" y="256"/>
                            </a:lnTo>
                            <a:lnTo>
                              <a:pt x="51" y="288"/>
                            </a:lnTo>
                            <a:lnTo>
                              <a:pt x="51" y="320"/>
                            </a:lnTo>
                            <a:lnTo>
                              <a:pt x="76" y="360"/>
                            </a:lnTo>
                            <a:lnTo>
                              <a:pt x="59" y="400"/>
                            </a:lnTo>
                            <a:lnTo>
                              <a:pt x="84" y="432"/>
                            </a:lnTo>
                            <a:lnTo>
                              <a:pt x="84" y="472"/>
                            </a:lnTo>
                            <a:lnTo>
                              <a:pt x="126" y="496"/>
                            </a:lnTo>
                            <a:lnTo>
                              <a:pt x="169" y="512"/>
                            </a:lnTo>
                            <a:lnTo>
                              <a:pt x="211" y="512"/>
                            </a:lnTo>
                            <a:lnTo>
                              <a:pt x="202" y="544"/>
                            </a:lnTo>
                            <a:lnTo>
                              <a:pt x="244" y="576"/>
                            </a:lnTo>
                            <a:lnTo>
                              <a:pt x="270" y="560"/>
                            </a:lnTo>
                            <a:lnTo>
                              <a:pt x="270" y="536"/>
                            </a:lnTo>
                            <a:lnTo>
                              <a:pt x="320" y="552"/>
                            </a:lnTo>
                            <a:lnTo>
                              <a:pt x="337" y="576"/>
                            </a:lnTo>
                            <a:lnTo>
                              <a:pt x="379" y="584"/>
                            </a:lnTo>
                            <a:lnTo>
                              <a:pt x="421" y="592"/>
                            </a:lnTo>
                            <a:lnTo>
                              <a:pt x="438" y="624"/>
                            </a:lnTo>
                            <a:lnTo>
                              <a:pt x="464" y="640"/>
                            </a:lnTo>
                            <a:lnTo>
                              <a:pt x="497" y="616"/>
                            </a:lnTo>
                            <a:lnTo>
                              <a:pt x="523" y="640"/>
                            </a:lnTo>
                            <a:lnTo>
                              <a:pt x="531" y="656"/>
                            </a:lnTo>
                            <a:lnTo>
                              <a:pt x="556" y="656"/>
                            </a:lnTo>
                            <a:lnTo>
                              <a:pt x="581" y="632"/>
                            </a:lnTo>
                            <a:lnTo>
                              <a:pt x="615" y="632"/>
                            </a:lnTo>
                            <a:lnTo>
                              <a:pt x="640" y="616"/>
                            </a:lnTo>
                            <a:lnTo>
                              <a:pt x="683" y="616"/>
                            </a:lnTo>
                            <a:lnTo>
                              <a:pt x="708" y="624"/>
                            </a:lnTo>
                            <a:lnTo>
                              <a:pt x="767" y="632"/>
                            </a:lnTo>
                            <a:lnTo>
                              <a:pt x="758" y="640"/>
                            </a:lnTo>
                            <a:lnTo>
                              <a:pt x="792" y="632"/>
                            </a:lnTo>
                            <a:lnTo>
                              <a:pt x="775" y="56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square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l-PL"/>
                      </a:p>
                    </p:txBody>
                  </p:sp>
                  <p:sp>
                    <p:nvSpPr>
                      <p:cNvPr id="35" name="Elipsa 9"/>
                      <p:cNvSpPr/>
                      <p:nvPr/>
                    </p:nvSpPr>
                    <p:spPr>
                      <a:xfrm>
                        <a:off x="1815353" y="974913"/>
                        <a:ext cx="134471" cy="12326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l"/>
                        <a:endParaRPr lang="pl-PL" sz="1100"/>
                      </a:p>
                    </p:txBody>
                  </p:sp>
                  <p:sp>
                    <p:nvSpPr>
                      <p:cNvPr id="36" name="pole tekstowe 10"/>
                      <p:cNvSpPr txBox="1"/>
                      <p:nvPr/>
                    </p:nvSpPr>
                    <p:spPr>
                      <a:xfrm>
                        <a:off x="1485216" y="1158233"/>
                        <a:ext cx="895786" cy="3042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  <p:txBody>
                      <a:bodyPr wrap="square" rtlCol="0" anchor="t">
                        <a:spAutoFit/>
                      </a:bodyPr>
                      <a:lstStyle>
                        <a:lvl1pPr marL="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pl-PL" sz="1400" b="1" dirty="0" err="1">
                            <a:solidFill>
                              <a:srgbClr val="000000"/>
                            </a:solidFill>
                          </a:rPr>
                          <a:t>Mallnow</a:t>
                        </a:r>
                        <a:endParaRPr lang="pl-PL" sz="1400" b="1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0" name="Prążkowana strzałka w prawo 29"/>
                    <p:cNvSpPr/>
                    <p:nvPr/>
                  </p:nvSpPr>
                  <p:spPr>
                    <a:xfrm>
                      <a:off x="1523721" y="543835"/>
                      <a:ext cx="884579" cy="441960"/>
                    </a:xfrm>
                    <a:prstGeom prst="stripedRightArrow">
                      <a:avLst>
                        <a:gd name="adj1" fmla="val 50000"/>
                        <a:gd name="adj2" fmla="val 56897"/>
                      </a:avLst>
                    </a:prstGeom>
                    <a:solidFill>
                      <a:schemeClr val="bg1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pl-PL" sz="1100"/>
                    </a:p>
                  </p:txBody>
                </p:sp>
              </p:grpSp>
              <p:sp>
                <p:nvSpPr>
                  <p:cNvPr id="28" name="pole tekstowe 14"/>
                  <p:cNvSpPr txBox="1"/>
                  <p:nvPr/>
                </p:nvSpPr>
                <p:spPr>
                  <a:xfrm>
                    <a:off x="299168" y="523458"/>
                    <a:ext cx="1147786" cy="990600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pl-PL" b="1" dirty="0"/>
                      <a:t>  </a:t>
                    </a:r>
                    <a:r>
                      <a:rPr lang="pl-PL" sz="1400" b="1" dirty="0" err="1">
                        <a:solidFill>
                          <a:srgbClr val="000000"/>
                        </a:solidFill>
                      </a:rPr>
                      <a:t>Gaspool</a:t>
                    </a:r>
                    <a:endParaRPr lang="pl-PL" b="1" dirty="0">
                      <a:solidFill>
                        <a:srgbClr val="000000"/>
                      </a:solidFill>
                    </a:endParaRPr>
                  </a:p>
                  <a:p>
                    <a:r>
                      <a:rPr lang="pl-PL" sz="1100" dirty="0">
                        <a:solidFill>
                          <a:srgbClr val="000000"/>
                        </a:solidFill>
                      </a:rPr>
                      <a:t>I: 66,37 </a:t>
                    </a:r>
                    <a:r>
                      <a:rPr lang="pl-PL" sz="800" dirty="0"/>
                      <a:t>zł/MWh</a:t>
                    </a:r>
                    <a:endParaRPr lang="pl-PL" sz="1100" dirty="0"/>
                  </a:p>
                  <a:p>
                    <a:r>
                      <a:rPr lang="pl-PL" sz="1100" dirty="0">
                        <a:solidFill>
                          <a:srgbClr val="000000"/>
                        </a:solidFill>
                      </a:rPr>
                      <a:t>II: 63,93 </a:t>
                    </a:r>
                    <a:r>
                      <a:rPr lang="pl-PL" sz="800" dirty="0"/>
                      <a:t>zł/MWh</a:t>
                    </a:r>
                  </a:p>
                  <a:p>
                    <a:r>
                      <a:rPr lang="pl-PL" sz="1100" dirty="0">
                        <a:solidFill>
                          <a:srgbClr val="000000"/>
                        </a:solidFill>
                      </a:rPr>
                      <a:t>III: 61,00 </a:t>
                    </a:r>
                    <a:r>
                      <a:rPr lang="pl-PL" sz="800" dirty="0"/>
                      <a:t>zł/MWh</a:t>
                    </a:r>
                    <a:endParaRPr lang="pl-PL" sz="1100" dirty="0"/>
                  </a:p>
                  <a:p>
                    <a:r>
                      <a:rPr lang="pl-PL" sz="1100" dirty="0">
                        <a:solidFill>
                          <a:srgbClr val="000000"/>
                        </a:solidFill>
                      </a:rPr>
                      <a:t>IV: 62,04 </a:t>
                    </a:r>
                    <a:r>
                      <a:rPr lang="pl-PL" sz="800" dirty="0"/>
                      <a:t>zł/MWh</a:t>
                    </a:r>
                    <a:endParaRPr lang="pl-PL" sz="1100" dirty="0"/>
                  </a:p>
                  <a:p>
                    <a:endParaRPr lang="pl-PL" sz="1100" dirty="0"/>
                  </a:p>
                </p:txBody>
              </p:sp>
            </p:grpSp>
            <p:sp>
              <p:nvSpPr>
                <p:cNvPr id="26" name="pole tekstowe 24"/>
                <p:cNvSpPr txBox="1"/>
                <p:nvPr/>
              </p:nvSpPr>
              <p:spPr>
                <a:xfrm>
                  <a:off x="2469627" y="509140"/>
                  <a:ext cx="1138936" cy="9906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1100" dirty="0">
                      <a:solidFill>
                        <a:srgbClr val="000000"/>
                      </a:solidFill>
                    </a:rPr>
                    <a:t>       </a:t>
                  </a:r>
                  <a:r>
                    <a:rPr lang="pl-PL" sz="1400" b="1" dirty="0">
                      <a:solidFill>
                        <a:srgbClr val="000000"/>
                      </a:solidFill>
                    </a:rPr>
                    <a:t>TGE</a:t>
                  </a:r>
                  <a:endParaRPr lang="pl-PL" sz="1100" b="1" dirty="0">
                    <a:solidFill>
                      <a:srgbClr val="000000"/>
                    </a:solidFill>
                  </a:endParaRPr>
                </a:p>
                <a:p>
                  <a:r>
                    <a:rPr lang="pl-PL" sz="1100" dirty="0">
                      <a:solidFill>
                        <a:srgbClr val="000000"/>
                      </a:solidFill>
                    </a:rPr>
                    <a:t>I: 70,93 </a:t>
                  </a:r>
                  <a:r>
                    <a:rPr lang="pl-PL" sz="800" dirty="0"/>
                    <a:t>zł/MWh</a:t>
                  </a:r>
                  <a:endParaRPr lang="pl-PL" sz="1100" dirty="0"/>
                </a:p>
                <a:p>
                  <a:r>
                    <a:rPr lang="pl-PL" sz="1100" dirty="0">
                      <a:solidFill>
                        <a:srgbClr val="000000"/>
                      </a:solidFill>
                    </a:rPr>
                    <a:t>II: 68,19 </a:t>
                  </a:r>
                  <a:r>
                    <a:rPr lang="pl-PL" sz="800" dirty="0"/>
                    <a:t>zł/MWh</a:t>
                  </a:r>
                </a:p>
                <a:p>
                  <a:r>
                    <a:rPr lang="pl-PL" sz="1100" dirty="0">
                      <a:solidFill>
                        <a:srgbClr val="000000"/>
                      </a:solidFill>
                    </a:rPr>
                    <a:t>III: 66,39 </a:t>
                  </a:r>
                  <a:r>
                    <a:rPr lang="pl-PL" sz="800" dirty="0"/>
                    <a:t>zł/MWh</a:t>
                  </a:r>
                  <a:endParaRPr lang="pl-PL" sz="1100" dirty="0"/>
                </a:p>
                <a:p>
                  <a:r>
                    <a:rPr lang="pl-PL" sz="1100" dirty="0">
                      <a:solidFill>
                        <a:srgbClr val="000000"/>
                      </a:solidFill>
                    </a:rPr>
                    <a:t>IV: 66,99 </a:t>
                  </a:r>
                  <a:r>
                    <a:rPr lang="pl-PL" sz="800" dirty="0"/>
                    <a:t>zł/MWh</a:t>
                  </a:r>
                  <a:endParaRPr lang="pl-PL" sz="1100" dirty="0"/>
                </a:p>
                <a:p>
                  <a:endParaRPr lang="pl-PL" sz="1100" dirty="0"/>
                </a:p>
              </p:txBody>
            </p:sp>
          </p:grpSp>
          <p:sp>
            <p:nvSpPr>
              <p:cNvPr id="10" name="Prostokąt zaokrąglony 9"/>
              <p:cNvSpPr/>
              <p:nvPr/>
            </p:nvSpPr>
            <p:spPr>
              <a:xfrm>
                <a:off x="9948405" y="4227265"/>
                <a:ext cx="3293739" cy="113189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400" b="1" dirty="0">
                    <a:solidFill>
                      <a:srgbClr val="00B050"/>
                    </a:solidFill>
                  </a:rPr>
                  <a:t>Zysk</a:t>
                </a:r>
                <a:r>
                  <a:rPr lang="pl-PL" sz="1400" dirty="0">
                    <a:solidFill>
                      <a:srgbClr val="000000"/>
                    </a:solidFill>
                  </a:rPr>
                  <a:t>/</a:t>
                </a:r>
                <a:r>
                  <a:rPr lang="pl-PL" sz="1400" b="1" dirty="0">
                    <a:solidFill>
                      <a:srgbClr val="FF0000"/>
                    </a:solidFill>
                  </a:rPr>
                  <a:t>Strata</a:t>
                </a:r>
              </a:p>
              <a:p>
                <a:pPr algn="ctr"/>
                <a:r>
                  <a:rPr lang="pl-PL" sz="1200" dirty="0">
                    <a:solidFill>
                      <a:srgbClr val="000000"/>
                    </a:solidFill>
                  </a:rPr>
                  <a:t>I: </a:t>
                </a:r>
                <a:r>
                  <a:rPr lang="pl-PL" sz="1200" dirty="0">
                    <a:solidFill>
                      <a:srgbClr val="FF0000"/>
                    </a:solidFill>
                  </a:rPr>
                  <a:t>-1,69 </a:t>
                </a:r>
                <a:r>
                  <a:rPr lang="pl-PL" sz="900" dirty="0">
                    <a:solidFill>
                      <a:schemeClr val="bg1">
                        <a:lumMod val="50000"/>
                      </a:schemeClr>
                    </a:solidFill>
                  </a:rPr>
                  <a:t>zł/MWh</a:t>
                </a:r>
                <a:endParaRPr lang="pl-PL" sz="12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pl-PL" sz="1200" dirty="0">
                    <a:solidFill>
                      <a:srgbClr val="000000"/>
                    </a:solidFill>
                  </a:rPr>
                  <a:t>II: </a:t>
                </a:r>
                <a:r>
                  <a:rPr lang="pl-PL" sz="1200" dirty="0">
                    <a:solidFill>
                      <a:srgbClr val="FF0000"/>
                    </a:solidFill>
                  </a:rPr>
                  <a:t>-2,00</a:t>
                </a:r>
                <a:r>
                  <a:rPr lang="pl-PL" sz="1200" dirty="0">
                    <a:solidFill>
                      <a:srgbClr val="000000"/>
                    </a:solidFill>
                  </a:rPr>
                  <a:t> </a:t>
                </a:r>
                <a:r>
                  <a:rPr lang="pl-PL" sz="900" dirty="0">
                    <a:solidFill>
                      <a:schemeClr val="bg1">
                        <a:lumMod val="50000"/>
                      </a:schemeClr>
                    </a:solidFill>
                  </a:rPr>
                  <a:t>zł/MWh</a:t>
                </a:r>
              </a:p>
              <a:p>
                <a:pPr algn="ctr"/>
                <a:r>
                  <a:rPr lang="pl-PL" sz="1200" dirty="0">
                    <a:solidFill>
                      <a:srgbClr val="000000"/>
                    </a:solidFill>
                  </a:rPr>
                  <a:t>III: </a:t>
                </a:r>
                <a:r>
                  <a:rPr lang="pl-PL" sz="1200" dirty="0">
                    <a:solidFill>
                      <a:srgbClr val="FF0000"/>
                    </a:solidFill>
                  </a:rPr>
                  <a:t>-0,86 </a:t>
                </a:r>
                <a:r>
                  <a:rPr lang="pl-PL" sz="900" dirty="0">
                    <a:solidFill>
                      <a:schemeClr val="bg1">
                        <a:lumMod val="50000"/>
                      </a:schemeClr>
                    </a:solidFill>
                  </a:rPr>
                  <a:t>zł/MWh</a:t>
                </a:r>
              </a:p>
              <a:p>
                <a:pPr algn="ctr"/>
                <a:r>
                  <a:rPr lang="pl-PL" sz="1200" dirty="0">
                    <a:solidFill>
                      <a:srgbClr val="000000"/>
                    </a:solidFill>
                  </a:rPr>
                  <a:t>IV: </a:t>
                </a:r>
                <a:r>
                  <a:rPr lang="pl-PL" sz="1200" dirty="0">
                    <a:solidFill>
                      <a:srgbClr val="FF0000"/>
                    </a:solidFill>
                  </a:rPr>
                  <a:t>-1,30 </a:t>
                </a:r>
                <a:r>
                  <a:rPr lang="pl-PL" sz="900" dirty="0">
                    <a:solidFill>
                      <a:schemeClr val="bg1">
                        <a:lumMod val="50000"/>
                      </a:schemeClr>
                    </a:solidFill>
                  </a:rPr>
                  <a:t>zł/MWh</a:t>
                </a:r>
              </a:p>
            </p:txBody>
          </p:sp>
        </p:grpSp>
        <p:sp>
          <p:nvSpPr>
            <p:cNvPr id="9" name="pole tekstowe 8"/>
            <p:cNvSpPr txBox="1"/>
            <p:nvPr/>
          </p:nvSpPr>
          <p:spPr>
            <a:xfrm>
              <a:off x="10649979" y="1860528"/>
              <a:ext cx="18722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dirty="0">
                  <a:solidFill>
                    <a:srgbClr val="000000"/>
                  </a:solidFill>
                </a:rPr>
                <a:t>Kontrakt roczny</a:t>
              </a:r>
            </a:p>
          </p:txBody>
        </p:sp>
      </p:grpSp>
      <p:pic>
        <p:nvPicPr>
          <p:cNvPr id="18" name="Obraz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899" y="2520076"/>
            <a:ext cx="4148589" cy="2935952"/>
          </a:xfrm>
          <a:prstGeom prst="rect">
            <a:avLst/>
          </a:prstGeom>
        </p:spPr>
      </p:pic>
      <p:grpSp>
        <p:nvGrpSpPr>
          <p:cNvPr id="37" name="Grupa 36"/>
          <p:cNvGrpSpPr/>
          <p:nvPr/>
        </p:nvGrpSpPr>
        <p:grpSpPr>
          <a:xfrm>
            <a:off x="4784727" y="2092260"/>
            <a:ext cx="4179761" cy="3363768"/>
            <a:chOff x="9468544" y="1848062"/>
            <a:chExt cx="4248472" cy="3363768"/>
          </a:xfrm>
        </p:grpSpPr>
        <p:grpSp>
          <p:nvGrpSpPr>
            <p:cNvPr id="38" name="Grupa 37"/>
            <p:cNvGrpSpPr/>
            <p:nvPr/>
          </p:nvGrpSpPr>
          <p:grpSpPr>
            <a:xfrm>
              <a:off x="9468544" y="2275878"/>
              <a:ext cx="4248472" cy="2935952"/>
              <a:chOff x="9396536" y="2533727"/>
              <a:chExt cx="4248472" cy="2935952"/>
            </a:xfrm>
          </p:grpSpPr>
          <p:grpSp>
            <p:nvGrpSpPr>
              <p:cNvPr id="40" name="Grupa 39"/>
              <p:cNvGrpSpPr/>
              <p:nvPr/>
            </p:nvGrpSpPr>
            <p:grpSpPr>
              <a:xfrm>
                <a:off x="9396536" y="2533727"/>
                <a:ext cx="4248472" cy="2935952"/>
                <a:chOff x="0" y="0"/>
                <a:chExt cx="4011111" cy="2852522"/>
              </a:xfrm>
            </p:grpSpPr>
            <p:grpSp>
              <p:nvGrpSpPr>
                <p:cNvPr id="42" name="Grupa 41"/>
                <p:cNvGrpSpPr/>
                <p:nvPr/>
              </p:nvGrpSpPr>
              <p:grpSpPr>
                <a:xfrm>
                  <a:off x="0" y="0"/>
                  <a:ext cx="4011111" cy="2852522"/>
                  <a:chOff x="0" y="0"/>
                  <a:chExt cx="4011111" cy="2852522"/>
                </a:xfrm>
              </p:grpSpPr>
              <p:grpSp>
                <p:nvGrpSpPr>
                  <p:cNvPr id="44" name="Grupa 43"/>
                  <p:cNvGrpSpPr/>
                  <p:nvPr/>
                </p:nvGrpSpPr>
                <p:grpSpPr>
                  <a:xfrm>
                    <a:off x="0" y="0"/>
                    <a:ext cx="4011111" cy="2852522"/>
                    <a:chOff x="0" y="0"/>
                    <a:chExt cx="4011111" cy="2852522"/>
                  </a:xfrm>
                </p:grpSpPr>
                <p:grpSp>
                  <p:nvGrpSpPr>
                    <p:cNvPr id="46" name="Grupa 45"/>
                    <p:cNvGrpSpPr/>
                    <p:nvPr/>
                  </p:nvGrpSpPr>
                  <p:grpSpPr>
                    <a:xfrm>
                      <a:off x="0" y="0"/>
                      <a:ext cx="4011111" cy="2852522"/>
                      <a:chOff x="0" y="0"/>
                      <a:chExt cx="3978088" cy="2902324"/>
                    </a:xfrm>
                  </p:grpSpPr>
                  <p:sp>
                    <p:nvSpPr>
                      <p:cNvPr id="48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135103"/>
                        <a:ext cx="1950429" cy="27672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8" y="848"/>
                          </a:cxn>
                          <a:cxn ang="0">
                            <a:pos x="354" y="888"/>
                          </a:cxn>
                          <a:cxn ang="0">
                            <a:pos x="447" y="880"/>
                          </a:cxn>
                          <a:cxn ang="0">
                            <a:pos x="557" y="848"/>
                          </a:cxn>
                          <a:cxn ang="0">
                            <a:pos x="616" y="832"/>
                          </a:cxn>
                          <a:cxn ang="0">
                            <a:pos x="632" y="776"/>
                          </a:cxn>
                          <a:cxn ang="0">
                            <a:pos x="675" y="744"/>
                          </a:cxn>
                          <a:cxn ang="0">
                            <a:pos x="607" y="656"/>
                          </a:cxn>
                          <a:cxn ang="0">
                            <a:pos x="557" y="584"/>
                          </a:cxn>
                          <a:cxn ang="0">
                            <a:pos x="557" y="520"/>
                          </a:cxn>
                          <a:cxn ang="0">
                            <a:pos x="641" y="488"/>
                          </a:cxn>
                          <a:cxn ang="0">
                            <a:pos x="691" y="440"/>
                          </a:cxn>
                          <a:cxn ang="0">
                            <a:pos x="750" y="456"/>
                          </a:cxn>
                          <a:cxn ang="0">
                            <a:pos x="725" y="360"/>
                          </a:cxn>
                          <a:cxn ang="0">
                            <a:pos x="717" y="280"/>
                          </a:cxn>
                          <a:cxn ang="0">
                            <a:pos x="666" y="216"/>
                          </a:cxn>
                          <a:cxn ang="0">
                            <a:pos x="683" y="136"/>
                          </a:cxn>
                          <a:cxn ang="0">
                            <a:pos x="641" y="80"/>
                          </a:cxn>
                          <a:cxn ang="0">
                            <a:pos x="616" y="32"/>
                          </a:cxn>
                          <a:cxn ang="0">
                            <a:pos x="582" y="32"/>
                          </a:cxn>
                          <a:cxn ang="0">
                            <a:pos x="557" y="40"/>
                          </a:cxn>
                          <a:cxn ang="0">
                            <a:pos x="540" y="40"/>
                          </a:cxn>
                          <a:cxn ang="0">
                            <a:pos x="481" y="72"/>
                          </a:cxn>
                          <a:cxn ang="0">
                            <a:pos x="439" y="96"/>
                          </a:cxn>
                          <a:cxn ang="0">
                            <a:pos x="430" y="64"/>
                          </a:cxn>
                          <a:cxn ang="0">
                            <a:pos x="396" y="56"/>
                          </a:cxn>
                          <a:cxn ang="0">
                            <a:pos x="346" y="16"/>
                          </a:cxn>
                          <a:cxn ang="0">
                            <a:pos x="253" y="0"/>
                          </a:cxn>
                          <a:cxn ang="0">
                            <a:pos x="245" y="40"/>
                          </a:cxn>
                          <a:cxn ang="0">
                            <a:pos x="278" y="112"/>
                          </a:cxn>
                          <a:cxn ang="0">
                            <a:pos x="236" y="112"/>
                          </a:cxn>
                          <a:cxn ang="0">
                            <a:pos x="220" y="136"/>
                          </a:cxn>
                          <a:cxn ang="0">
                            <a:pos x="186" y="128"/>
                          </a:cxn>
                          <a:cxn ang="0">
                            <a:pos x="110" y="144"/>
                          </a:cxn>
                          <a:cxn ang="0">
                            <a:pos x="118" y="208"/>
                          </a:cxn>
                          <a:cxn ang="0">
                            <a:pos x="76" y="256"/>
                          </a:cxn>
                          <a:cxn ang="0">
                            <a:pos x="93" y="312"/>
                          </a:cxn>
                          <a:cxn ang="0">
                            <a:pos x="68" y="344"/>
                          </a:cxn>
                          <a:cxn ang="0">
                            <a:pos x="17" y="384"/>
                          </a:cxn>
                          <a:cxn ang="0">
                            <a:pos x="0" y="448"/>
                          </a:cxn>
                          <a:cxn ang="0">
                            <a:pos x="9" y="480"/>
                          </a:cxn>
                          <a:cxn ang="0">
                            <a:pos x="34" y="536"/>
                          </a:cxn>
                          <a:cxn ang="0">
                            <a:pos x="9" y="552"/>
                          </a:cxn>
                          <a:cxn ang="0">
                            <a:pos x="43" y="600"/>
                          </a:cxn>
                          <a:cxn ang="0">
                            <a:pos x="51" y="664"/>
                          </a:cxn>
                          <a:cxn ang="0">
                            <a:pos x="135" y="688"/>
                          </a:cxn>
                          <a:cxn ang="0">
                            <a:pos x="152" y="736"/>
                          </a:cxn>
                          <a:cxn ang="0">
                            <a:pos x="127" y="864"/>
                          </a:cxn>
                          <a:cxn ang="0">
                            <a:pos x="144" y="872"/>
                          </a:cxn>
                        </a:cxnLst>
                        <a:rect l="0" t="0" r="r" b="b"/>
                        <a:pathLst>
                          <a:path w="750" h="888">
                            <a:moveTo>
                              <a:pt x="194" y="864"/>
                            </a:moveTo>
                            <a:lnTo>
                              <a:pt x="228" y="848"/>
                            </a:lnTo>
                            <a:lnTo>
                              <a:pt x="312" y="872"/>
                            </a:lnTo>
                            <a:lnTo>
                              <a:pt x="354" y="888"/>
                            </a:lnTo>
                            <a:lnTo>
                              <a:pt x="388" y="872"/>
                            </a:lnTo>
                            <a:lnTo>
                              <a:pt x="447" y="880"/>
                            </a:lnTo>
                            <a:lnTo>
                              <a:pt x="489" y="872"/>
                            </a:lnTo>
                            <a:lnTo>
                              <a:pt x="557" y="848"/>
                            </a:lnTo>
                            <a:lnTo>
                              <a:pt x="616" y="864"/>
                            </a:lnTo>
                            <a:lnTo>
                              <a:pt x="616" y="832"/>
                            </a:lnTo>
                            <a:lnTo>
                              <a:pt x="599" y="800"/>
                            </a:lnTo>
                            <a:lnTo>
                              <a:pt x="632" y="776"/>
                            </a:lnTo>
                            <a:lnTo>
                              <a:pt x="641" y="744"/>
                            </a:lnTo>
                            <a:lnTo>
                              <a:pt x="675" y="744"/>
                            </a:lnTo>
                            <a:lnTo>
                              <a:pt x="683" y="712"/>
                            </a:lnTo>
                            <a:lnTo>
                              <a:pt x="607" y="656"/>
                            </a:lnTo>
                            <a:lnTo>
                              <a:pt x="548" y="608"/>
                            </a:lnTo>
                            <a:lnTo>
                              <a:pt x="557" y="584"/>
                            </a:lnTo>
                            <a:lnTo>
                              <a:pt x="523" y="544"/>
                            </a:lnTo>
                            <a:lnTo>
                              <a:pt x="557" y="520"/>
                            </a:lnTo>
                            <a:lnTo>
                              <a:pt x="599" y="512"/>
                            </a:lnTo>
                            <a:lnTo>
                              <a:pt x="641" y="488"/>
                            </a:lnTo>
                            <a:lnTo>
                              <a:pt x="683" y="472"/>
                            </a:lnTo>
                            <a:lnTo>
                              <a:pt x="691" y="440"/>
                            </a:lnTo>
                            <a:lnTo>
                              <a:pt x="725" y="440"/>
                            </a:lnTo>
                            <a:lnTo>
                              <a:pt x="750" y="456"/>
                            </a:lnTo>
                            <a:lnTo>
                              <a:pt x="750" y="392"/>
                            </a:lnTo>
                            <a:lnTo>
                              <a:pt x="725" y="360"/>
                            </a:lnTo>
                            <a:lnTo>
                              <a:pt x="742" y="320"/>
                            </a:lnTo>
                            <a:lnTo>
                              <a:pt x="717" y="280"/>
                            </a:lnTo>
                            <a:lnTo>
                              <a:pt x="717" y="248"/>
                            </a:lnTo>
                            <a:lnTo>
                              <a:pt x="666" y="216"/>
                            </a:lnTo>
                            <a:lnTo>
                              <a:pt x="691" y="168"/>
                            </a:lnTo>
                            <a:lnTo>
                              <a:pt x="683" y="136"/>
                            </a:lnTo>
                            <a:lnTo>
                              <a:pt x="675" y="88"/>
                            </a:lnTo>
                            <a:lnTo>
                              <a:pt x="641" y="80"/>
                            </a:lnTo>
                            <a:lnTo>
                              <a:pt x="607" y="64"/>
                            </a:lnTo>
                            <a:lnTo>
                              <a:pt x="616" y="32"/>
                            </a:lnTo>
                            <a:lnTo>
                              <a:pt x="590" y="16"/>
                            </a:lnTo>
                            <a:lnTo>
                              <a:pt x="582" y="32"/>
                            </a:lnTo>
                            <a:lnTo>
                              <a:pt x="573" y="48"/>
                            </a:lnTo>
                            <a:lnTo>
                              <a:pt x="557" y="40"/>
                            </a:lnTo>
                            <a:lnTo>
                              <a:pt x="548" y="40"/>
                            </a:lnTo>
                            <a:lnTo>
                              <a:pt x="540" y="40"/>
                            </a:lnTo>
                            <a:lnTo>
                              <a:pt x="514" y="64"/>
                            </a:lnTo>
                            <a:lnTo>
                              <a:pt x="481" y="72"/>
                            </a:lnTo>
                            <a:lnTo>
                              <a:pt x="464" y="96"/>
                            </a:lnTo>
                            <a:lnTo>
                              <a:pt x="439" y="96"/>
                            </a:lnTo>
                            <a:lnTo>
                              <a:pt x="413" y="88"/>
                            </a:lnTo>
                            <a:lnTo>
                              <a:pt x="430" y="64"/>
                            </a:lnTo>
                            <a:lnTo>
                              <a:pt x="422" y="32"/>
                            </a:lnTo>
                            <a:lnTo>
                              <a:pt x="396" y="56"/>
                            </a:lnTo>
                            <a:lnTo>
                              <a:pt x="346" y="40"/>
                            </a:lnTo>
                            <a:lnTo>
                              <a:pt x="346" y="16"/>
                            </a:lnTo>
                            <a:lnTo>
                              <a:pt x="337" y="8"/>
                            </a:lnTo>
                            <a:lnTo>
                              <a:pt x="253" y="0"/>
                            </a:lnTo>
                            <a:lnTo>
                              <a:pt x="270" y="24"/>
                            </a:lnTo>
                            <a:lnTo>
                              <a:pt x="245" y="40"/>
                            </a:lnTo>
                            <a:lnTo>
                              <a:pt x="245" y="64"/>
                            </a:lnTo>
                            <a:lnTo>
                              <a:pt x="278" y="112"/>
                            </a:lnTo>
                            <a:lnTo>
                              <a:pt x="253" y="112"/>
                            </a:lnTo>
                            <a:lnTo>
                              <a:pt x="236" y="112"/>
                            </a:lnTo>
                            <a:lnTo>
                              <a:pt x="228" y="128"/>
                            </a:lnTo>
                            <a:lnTo>
                              <a:pt x="220" y="136"/>
                            </a:lnTo>
                            <a:lnTo>
                              <a:pt x="211" y="136"/>
                            </a:lnTo>
                            <a:lnTo>
                              <a:pt x="186" y="128"/>
                            </a:lnTo>
                            <a:lnTo>
                              <a:pt x="135" y="128"/>
                            </a:lnTo>
                            <a:lnTo>
                              <a:pt x="110" y="144"/>
                            </a:lnTo>
                            <a:lnTo>
                              <a:pt x="110" y="168"/>
                            </a:lnTo>
                            <a:lnTo>
                              <a:pt x="118" y="208"/>
                            </a:lnTo>
                            <a:lnTo>
                              <a:pt x="102" y="248"/>
                            </a:lnTo>
                            <a:lnTo>
                              <a:pt x="76" y="256"/>
                            </a:lnTo>
                            <a:lnTo>
                              <a:pt x="102" y="280"/>
                            </a:lnTo>
                            <a:lnTo>
                              <a:pt x="93" y="312"/>
                            </a:lnTo>
                            <a:lnTo>
                              <a:pt x="68" y="320"/>
                            </a:lnTo>
                            <a:lnTo>
                              <a:pt x="68" y="344"/>
                            </a:lnTo>
                            <a:lnTo>
                              <a:pt x="17" y="352"/>
                            </a:lnTo>
                            <a:lnTo>
                              <a:pt x="17" y="384"/>
                            </a:lnTo>
                            <a:lnTo>
                              <a:pt x="17" y="432"/>
                            </a:lnTo>
                            <a:lnTo>
                              <a:pt x="0" y="448"/>
                            </a:lnTo>
                            <a:lnTo>
                              <a:pt x="0" y="472"/>
                            </a:lnTo>
                            <a:lnTo>
                              <a:pt x="9" y="480"/>
                            </a:lnTo>
                            <a:lnTo>
                              <a:pt x="34" y="504"/>
                            </a:lnTo>
                            <a:lnTo>
                              <a:pt x="34" y="536"/>
                            </a:lnTo>
                            <a:lnTo>
                              <a:pt x="17" y="552"/>
                            </a:lnTo>
                            <a:lnTo>
                              <a:pt x="9" y="552"/>
                            </a:lnTo>
                            <a:lnTo>
                              <a:pt x="9" y="576"/>
                            </a:lnTo>
                            <a:lnTo>
                              <a:pt x="43" y="600"/>
                            </a:lnTo>
                            <a:lnTo>
                              <a:pt x="26" y="632"/>
                            </a:lnTo>
                            <a:lnTo>
                              <a:pt x="51" y="664"/>
                            </a:lnTo>
                            <a:lnTo>
                              <a:pt x="76" y="672"/>
                            </a:lnTo>
                            <a:lnTo>
                              <a:pt x="135" y="688"/>
                            </a:lnTo>
                            <a:lnTo>
                              <a:pt x="186" y="704"/>
                            </a:lnTo>
                            <a:lnTo>
                              <a:pt x="152" y="736"/>
                            </a:lnTo>
                            <a:lnTo>
                              <a:pt x="144" y="776"/>
                            </a:lnTo>
                            <a:lnTo>
                              <a:pt x="127" y="864"/>
                            </a:lnTo>
                            <a:lnTo>
                              <a:pt x="118" y="864"/>
                            </a:lnTo>
                            <a:lnTo>
                              <a:pt x="144" y="872"/>
                            </a:lnTo>
                            <a:lnTo>
                              <a:pt x="194" y="864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square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l-PL"/>
                      </a:p>
                    </p:txBody>
                  </p:sp>
                  <p:sp>
                    <p:nvSpPr>
                      <p:cNvPr id="49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40515" y="0"/>
                        <a:ext cx="2237573" cy="204395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75" y="560"/>
                          </a:cxn>
                          <a:cxn ang="0">
                            <a:pos x="826" y="464"/>
                          </a:cxn>
                          <a:cxn ang="0">
                            <a:pos x="860" y="456"/>
                          </a:cxn>
                          <a:cxn ang="0">
                            <a:pos x="851" y="416"/>
                          </a:cxn>
                          <a:cxn ang="0">
                            <a:pos x="817" y="352"/>
                          </a:cxn>
                          <a:cxn ang="0">
                            <a:pos x="792" y="320"/>
                          </a:cxn>
                          <a:cxn ang="0">
                            <a:pos x="784" y="264"/>
                          </a:cxn>
                          <a:cxn ang="0">
                            <a:pos x="750" y="256"/>
                          </a:cxn>
                          <a:cxn ang="0">
                            <a:pos x="750" y="232"/>
                          </a:cxn>
                          <a:cxn ang="0">
                            <a:pos x="792" y="184"/>
                          </a:cxn>
                          <a:cxn ang="0">
                            <a:pos x="750" y="104"/>
                          </a:cxn>
                          <a:cxn ang="0">
                            <a:pos x="725" y="40"/>
                          </a:cxn>
                          <a:cxn ang="0">
                            <a:pos x="666" y="16"/>
                          </a:cxn>
                          <a:cxn ang="0">
                            <a:pos x="531" y="40"/>
                          </a:cxn>
                          <a:cxn ang="0">
                            <a:pos x="447" y="24"/>
                          </a:cxn>
                          <a:cxn ang="0">
                            <a:pos x="405" y="48"/>
                          </a:cxn>
                          <a:cxn ang="0">
                            <a:pos x="362" y="40"/>
                          </a:cxn>
                          <a:cxn ang="0">
                            <a:pos x="329" y="24"/>
                          </a:cxn>
                          <a:cxn ang="0">
                            <a:pos x="295" y="0"/>
                          </a:cxn>
                          <a:cxn ang="0">
                            <a:pos x="253" y="8"/>
                          </a:cxn>
                          <a:cxn ang="0">
                            <a:pos x="177" y="40"/>
                          </a:cxn>
                          <a:cxn ang="0">
                            <a:pos x="169" y="72"/>
                          </a:cxn>
                          <a:cxn ang="0">
                            <a:pos x="126" y="88"/>
                          </a:cxn>
                          <a:cxn ang="0">
                            <a:pos x="25" y="128"/>
                          </a:cxn>
                          <a:cxn ang="0">
                            <a:pos x="9" y="128"/>
                          </a:cxn>
                          <a:cxn ang="0">
                            <a:pos x="17" y="176"/>
                          </a:cxn>
                          <a:cxn ang="0">
                            <a:pos x="25" y="208"/>
                          </a:cxn>
                          <a:cxn ang="0">
                            <a:pos x="0" y="256"/>
                          </a:cxn>
                          <a:cxn ang="0">
                            <a:pos x="51" y="288"/>
                          </a:cxn>
                          <a:cxn ang="0">
                            <a:pos x="51" y="320"/>
                          </a:cxn>
                          <a:cxn ang="0">
                            <a:pos x="76" y="360"/>
                          </a:cxn>
                          <a:cxn ang="0">
                            <a:pos x="59" y="400"/>
                          </a:cxn>
                          <a:cxn ang="0">
                            <a:pos x="84" y="432"/>
                          </a:cxn>
                          <a:cxn ang="0">
                            <a:pos x="84" y="472"/>
                          </a:cxn>
                          <a:cxn ang="0">
                            <a:pos x="126" y="496"/>
                          </a:cxn>
                          <a:cxn ang="0">
                            <a:pos x="169" y="512"/>
                          </a:cxn>
                          <a:cxn ang="0">
                            <a:pos x="211" y="512"/>
                          </a:cxn>
                          <a:cxn ang="0">
                            <a:pos x="202" y="544"/>
                          </a:cxn>
                          <a:cxn ang="0">
                            <a:pos x="244" y="576"/>
                          </a:cxn>
                          <a:cxn ang="0">
                            <a:pos x="270" y="560"/>
                          </a:cxn>
                          <a:cxn ang="0">
                            <a:pos x="270" y="536"/>
                          </a:cxn>
                          <a:cxn ang="0">
                            <a:pos x="320" y="552"/>
                          </a:cxn>
                          <a:cxn ang="0">
                            <a:pos x="337" y="576"/>
                          </a:cxn>
                          <a:cxn ang="0">
                            <a:pos x="379" y="584"/>
                          </a:cxn>
                          <a:cxn ang="0">
                            <a:pos x="421" y="592"/>
                          </a:cxn>
                          <a:cxn ang="0">
                            <a:pos x="438" y="624"/>
                          </a:cxn>
                          <a:cxn ang="0">
                            <a:pos x="464" y="640"/>
                          </a:cxn>
                          <a:cxn ang="0">
                            <a:pos x="497" y="616"/>
                          </a:cxn>
                          <a:cxn ang="0">
                            <a:pos x="523" y="640"/>
                          </a:cxn>
                          <a:cxn ang="0">
                            <a:pos x="531" y="656"/>
                          </a:cxn>
                          <a:cxn ang="0">
                            <a:pos x="556" y="656"/>
                          </a:cxn>
                          <a:cxn ang="0">
                            <a:pos x="581" y="632"/>
                          </a:cxn>
                          <a:cxn ang="0">
                            <a:pos x="615" y="632"/>
                          </a:cxn>
                          <a:cxn ang="0">
                            <a:pos x="640" y="616"/>
                          </a:cxn>
                          <a:cxn ang="0">
                            <a:pos x="683" y="616"/>
                          </a:cxn>
                          <a:cxn ang="0">
                            <a:pos x="708" y="624"/>
                          </a:cxn>
                          <a:cxn ang="0">
                            <a:pos x="767" y="632"/>
                          </a:cxn>
                          <a:cxn ang="0">
                            <a:pos x="758" y="640"/>
                          </a:cxn>
                          <a:cxn ang="0">
                            <a:pos x="792" y="632"/>
                          </a:cxn>
                          <a:cxn ang="0">
                            <a:pos x="775" y="560"/>
                          </a:cxn>
                        </a:cxnLst>
                        <a:rect l="0" t="0" r="r" b="b"/>
                        <a:pathLst>
                          <a:path w="860" h="656">
                            <a:moveTo>
                              <a:pt x="775" y="560"/>
                            </a:moveTo>
                            <a:lnTo>
                              <a:pt x="826" y="464"/>
                            </a:lnTo>
                            <a:lnTo>
                              <a:pt x="860" y="456"/>
                            </a:lnTo>
                            <a:lnTo>
                              <a:pt x="851" y="416"/>
                            </a:lnTo>
                            <a:lnTo>
                              <a:pt x="817" y="352"/>
                            </a:lnTo>
                            <a:lnTo>
                              <a:pt x="792" y="320"/>
                            </a:lnTo>
                            <a:lnTo>
                              <a:pt x="784" y="264"/>
                            </a:lnTo>
                            <a:lnTo>
                              <a:pt x="750" y="256"/>
                            </a:lnTo>
                            <a:lnTo>
                              <a:pt x="750" y="232"/>
                            </a:lnTo>
                            <a:lnTo>
                              <a:pt x="792" y="184"/>
                            </a:lnTo>
                            <a:lnTo>
                              <a:pt x="750" y="104"/>
                            </a:lnTo>
                            <a:lnTo>
                              <a:pt x="725" y="40"/>
                            </a:lnTo>
                            <a:lnTo>
                              <a:pt x="666" y="16"/>
                            </a:lnTo>
                            <a:lnTo>
                              <a:pt x="531" y="40"/>
                            </a:lnTo>
                            <a:lnTo>
                              <a:pt x="447" y="24"/>
                            </a:lnTo>
                            <a:lnTo>
                              <a:pt x="405" y="48"/>
                            </a:lnTo>
                            <a:lnTo>
                              <a:pt x="362" y="40"/>
                            </a:lnTo>
                            <a:lnTo>
                              <a:pt x="329" y="24"/>
                            </a:lnTo>
                            <a:lnTo>
                              <a:pt x="295" y="0"/>
                            </a:lnTo>
                            <a:lnTo>
                              <a:pt x="253" y="8"/>
                            </a:lnTo>
                            <a:lnTo>
                              <a:pt x="177" y="40"/>
                            </a:lnTo>
                            <a:lnTo>
                              <a:pt x="169" y="72"/>
                            </a:lnTo>
                            <a:lnTo>
                              <a:pt x="126" y="88"/>
                            </a:lnTo>
                            <a:lnTo>
                              <a:pt x="25" y="128"/>
                            </a:lnTo>
                            <a:lnTo>
                              <a:pt x="9" y="128"/>
                            </a:lnTo>
                            <a:lnTo>
                              <a:pt x="17" y="176"/>
                            </a:lnTo>
                            <a:lnTo>
                              <a:pt x="25" y="208"/>
                            </a:lnTo>
                            <a:lnTo>
                              <a:pt x="0" y="256"/>
                            </a:lnTo>
                            <a:lnTo>
                              <a:pt x="51" y="288"/>
                            </a:lnTo>
                            <a:lnTo>
                              <a:pt x="51" y="320"/>
                            </a:lnTo>
                            <a:lnTo>
                              <a:pt x="76" y="360"/>
                            </a:lnTo>
                            <a:lnTo>
                              <a:pt x="59" y="400"/>
                            </a:lnTo>
                            <a:lnTo>
                              <a:pt x="84" y="432"/>
                            </a:lnTo>
                            <a:lnTo>
                              <a:pt x="84" y="472"/>
                            </a:lnTo>
                            <a:lnTo>
                              <a:pt x="126" y="496"/>
                            </a:lnTo>
                            <a:lnTo>
                              <a:pt x="169" y="512"/>
                            </a:lnTo>
                            <a:lnTo>
                              <a:pt x="211" y="512"/>
                            </a:lnTo>
                            <a:lnTo>
                              <a:pt x="202" y="544"/>
                            </a:lnTo>
                            <a:lnTo>
                              <a:pt x="244" y="576"/>
                            </a:lnTo>
                            <a:lnTo>
                              <a:pt x="270" y="560"/>
                            </a:lnTo>
                            <a:lnTo>
                              <a:pt x="270" y="536"/>
                            </a:lnTo>
                            <a:lnTo>
                              <a:pt x="320" y="552"/>
                            </a:lnTo>
                            <a:lnTo>
                              <a:pt x="337" y="576"/>
                            </a:lnTo>
                            <a:lnTo>
                              <a:pt x="379" y="584"/>
                            </a:lnTo>
                            <a:lnTo>
                              <a:pt x="421" y="592"/>
                            </a:lnTo>
                            <a:lnTo>
                              <a:pt x="438" y="624"/>
                            </a:lnTo>
                            <a:lnTo>
                              <a:pt x="464" y="640"/>
                            </a:lnTo>
                            <a:lnTo>
                              <a:pt x="497" y="616"/>
                            </a:lnTo>
                            <a:lnTo>
                              <a:pt x="523" y="640"/>
                            </a:lnTo>
                            <a:lnTo>
                              <a:pt x="531" y="656"/>
                            </a:lnTo>
                            <a:lnTo>
                              <a:pt x="556" y="656"/>
                            </a:lnTo>
                            <a:lnTo>
                              <a:pt x="581" y="632"/>
                            </a:lnTo>
                            <a:lnTo>
                              <a:pt x="615" y="632"/>
                            </a:lnTo>
                            <a:lnTo>
                              <a:pt x="640" y="616"/>
                            </a:lnTo>
                            <a:lnTo>
                              <a:pt x="683" y="616"/>
                            </a:lnTo>
                            <a:lnTo>
                              <a:pt x="708" y="624"/>
                            </a:lnTo>
                            <a:lnTo>
                              <a:pt x="767" y="632"/>
                            </a:lnTo>
                            <a:lnTo>
                              <a:pt x="758" y="640"/>
                            </a:lnTo>
                            <a:lnTo>
                              <a:pt x="792" y="632"/>
                            </a:lnTo>
                            <a:lnTo>
                              <a:pt x="775" y="56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square"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l-PL"/>
                      </a:p>
                    </p:txBody>
                  </p:sp>
                  <p:sp>
                    <p:nvSpPr>
                      <p:cNvPr id="50" name="Elipsa 9"/>
                      <p:cNvSpPr/>
                      <p:nvPr/>
                    </p:nvSpPr>
                    <p:spPr>
                      <a:xfrm>
                        <a:off x="1815353" y="974913"/>
                        <a:ext cx="134471" cy="12326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l"/>
                        <a:endParaRPr lang="pl-PL" sz="1100"/>
                      </a:p>
                    </p:txBody>
                  </p:sp>
                  <p:sp>
                    <p:nvSpPr>
                      <p:cNvPr id="51" name="pole tekstowe 10"/>
                      <p:cNvSpPr txBox="1"/>
                      <p:nvPr/>
                    </p:nvSpPr>
                    <p:spPr>
                      <a:xfrm>
                        <a:off x="1485216" y="1158233"/>
                        <a:ext cx="895786" cy="3042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  <p:txBody>
                      <a:bodyPr wrap="square" rtlCol="0" anchor="t">
                        <a:spAutoFit/>
                      </a:bodyPr>
                      <a:lstStyle>
                        <a:lvl1pPr marL="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pl-PL" sz="1400" b="1" dirty="0" err="1">
                            <a:solidFill>
                              <a:srgbClr val="000000"/>
                            </a:solidFill>
                          </a:rPr>
                          <a:t>Mallnow</a:t>
                        </a:r>
                        <a:endParaRPr lang="pl-PL" sz="1400" b="1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7" name="Prążkowana strzałka w prawo 46"/>
                    <p:cNvSpPr/>
                    <p:nvPr/>
                  </p:nvSpPr>
                  <p:spPr>
                    <a:xfrm>
                      <a:off x="1523721" y="543835"/>
                      <a:ext cx="884579" cy="441960"/>
                    </a:xfrm>
                    <a:prstGeom prst="stripedRightArrow">
                      <a:avLst>
                        <a:gd name="adj1" fmla="val 50000"/>
                        <a:gd name="adj2" fmla="val 56897"/>
                      </a:avLst>
                    </a:prstGeom>
                    <a:solidFill>
                      <a:schemeClr val="bg1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pl-PL" sz="1100"/>
                    </a:p>
                  </p:txBody>
                </p:sp>
              </p:grpSp>
              <p:sp>
                <p:nvSpPr>
                  <p:cNvPr id="45" name="pole tekstowe 14"/>
                  <p:cNvSpPr txBox="1"/>
                  <p:nvPr/>
                </p:nvSpPr>
                <p:spPr>
                  <a:xfrm>
                    <a:off x="318854" y="523458"/>
                    <a:ext cx="1128101" cy="990600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pl-PL" b="1" dirty="0"/>
                      <a:t>  </a:t>
                    </a:r>
                    <a:r>
                      <a:rPr lang="pl-PL" sz="1400" b="1" dirty="0" err="1">
                        <a:solidFill>
                          <a:srgbClr val="000000"/>
                        </a:solidFill>
                      </a:rPr>
                      <a:t>Gaspool</a:t>
                    </a:r>
                    <a:endParaRPr lang="pl-PL" b="1" dirty="0">
                      <a:solidFill>
                        <a:srgbClr val="000000"/>
                      </a:solidFill>
                    </a:endParaRPr>
                  </a:p>
                  <a:p>
                    <a:r>
                      <a:rPr lang="pl-PL" sz="1100" dirty="0">
                        <a:solidFill>
                          <a:srgbClr val="000000"/>
                        </a:solidFill>
                      </a:rPr>
                      <a:t>I: 63,02 </a:t>
                    </a:r>
                    <a:r>
                      <a:rPr lang="pl-PL" sz="800" dirty="0"/>
                      <a:t>zł/MWh</a:t>
                    </a:r>
                    <a:endParaRPr lang="pl-PL" sz="1100" dirty="0"/>
                  </a:p>
                  <a:p>
                    <a:r>
                      <a:rPr lang="pl-PL" sz="1100" dirty="0">
                        <a:solidFill>
                          <a:srgbClr val="000000"/>
                        </a:solidFill>
                      </a:rPr>
                      <a:t>II: 56,06 </a:t>
                    </a:r>
                    <a:r>
                      <a:rPr lang="pl-PL" sz="800" dirty="0"/>
                      <a:t>zł/MWh</a:t>
                    </a:r>
                  </a:p>
                  <a:p>
                    <a:r>
                      <a:rPr lang="pl-PL" sz="1100" dirty="0">
                        <a:solidFill>
                          <a:srgbClr val="000000"/>
                        </a:solidFill>
                      </a:rPr>
                      <a:t>III: 53,28 </a:t>
                    </a:r>
                    <a:r>
                      <a:rPr lang="pl-PL" sz="800" dirty="0"/>
                      <a:t>zł/MWh</a:t>
                    </a:r>
                    <a:endParaRPr lang="pl-PL" sz="1100" dirty="0"/>
                  </a:p>
                  <a:p>
                    <a:r>
                      <a:rPr lang="pl-PL" sz="1100" dirty="0">
                        <a:solidFill>
                          <a:srgbClr val="000000"/>
                        </a:solidFill>
                      </a:rPr>
                      <a:t>IV: 52,64 </a:t>
                    </a:r>
                    <a:r>
                      <a:rPr lang="pl-PL" sz="800" dirty="0"/>
                      <a:t>zł/MWh</a:t>
                    </a:r>
                    <a:endParaRPr lang="pl-PL" sz="1100" dirty="0"/>
                  </a:p>
                  <a:p>
                    <a:endParaRPr lang="pl-PL" sz="1100" dirty="0"/>
                  </a:p>
                </p:txBody>
              </p:sp>
            </p:grpSp>
            <p:sp>
              <p:nvSpPr>
                <p:cNvPr id="43" name="pole tekstowe 24"/>
                <p:cNvSpPr txBox="1"/>
                <p:nvPr/>
              </p:nvSpPr>
              <p:spPr>
                <a:xfrm>
                  <a:off x="2526524" y="509140"/>
                  <a:ext cx="1082040" cy="9906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1100" dirty="0">
                      <a:solidFill>
                        <a:srgbClr val="000000"/>
                      </a:solidFill>
                    </a:rPr>
                    <a:t>       </a:t>
                  </a:r>
                  <a:r>
                    <a:rPr lang="pl-PL" sz="1400" b="1" dirty="0">
                      <a:solidFill>
                        <a:srgbClr val="000000"/>
                      </a:solidFill>
                    </a:rPr>
                    <a:t>TGE</a:t>
                  </a:r>
                  <a:endParaRPr lang="pl-PL" sz="1100" b="1" dirty="0">
                    <a:solidFill>
                      <a:srgbClr val="000000"/>
                    </a:solidFill>
                  </a:endParaRPr>
                </a:p>
                <a:p>
                  <a:r>
                    <a:rPr lang="pl-PL" sz="1100" dirty="0">
                      <a:solidFill>
                        <a:srgbClr val="000000"/>
                      </a:solidFill>
                    </a:rPr>
                    <a:t>I: 71,25 </a:t>
                  </a:r>
                  <a:r>
                    <a:rPr lang="pl-PL" sz="800" dirty="0"/>
                    <a:t>zł/MWh</a:t>
                  </a:r>
                  <a:endParaRPr lang="pl-PL" sz="1100" dirty="0"/>
                </a:p>
                <a:p>
                  <a:r>
                    <a:rPr lang="pl-PL" sz="1100" dirty="0">
                      <a:solidFill>
                        <a:srgbClr val="000000"/>
                      </a:solidFill>
                    </a:rPr>
                    <a:t>II: 63,12 </a:t>
                  </a:r>
                  <a:r>
                    <a:rPr lang="pl-PL" sz="800" dirty="0"/>
                    <a:t>zł/MWh</a:t>
                  </a:r>
                </a:p>
                <a:p>
                  <a:r>
                    <a:rPr lang="pl-PL" sz="1100" dirty="0">
                      <a:solidFill>
                        <a:srgbClr val="000000"/>
                      </a:solidFill>
                    </a:rPr>
                    <a:t>III: 59,74 </a:t>
                  </a:r>
                  <a:r>
                    <a:rPr lang="pl-PL" sz="800" dirty="0"/>
                    <a:t>zł/MWh</a:t>
                  </a:r>
                  <a:endParaRPr lang="pl-PL" sz="1100" dirty="0"/>
                </a:p>
                <a:p>
                  <a:r>
                    <a:rPr lang="pl-PL" sz="1100" dirty="0">
                      <a:solidFill>
                        <a:srgbClr val="000000"/>
                      </a:solidFill>
                    </a:rPr>
                    <a:t>IV: 61,33 </a:t>
                  </a:r>
                  <a:r>
                    <a:rPr lang="pl-PL" sz="800" dirty="0"/>
                    <a:t>zł/MWh</a:t>
                  </a:r>
                  <a:endParaRPr lang="pl-PL" sz="1100" dirty="0"/>
                </a:p>
                <a:p>
                  <a:endParaRPr lang="pl-PL" sz="1100" dirty="0"/>
                </a:p>
              </p:txBody>
            </p:sp>
          </p:grpSp>
          <p:sp>
            <p:nvSpPr>
              <p:cNvPr id="41" name="Prostokąt zaokrąglony 40"/>
              <p:cNvSpPr/>
              <p:nvPr/>
            </p:nvSpPr>
            <p:spPr>
              <a:xfrm>
                <a:off x="9948405" y="4227265"/>
                <a:ext cx="3293739" cy="113189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400" b="1" dirty="0">
                    <a:solidFill>
                      <a:srgbClr val="00B050"/>
                    </a:solidFill>
                  </a:rPr>
                  <a:t>Zysk</a:t>
                </a:r>
                <a:r>
                  <a:rPr lang="pl-PL" sz="1400" dirty="0">
                    <a:solidFill>
                      <a:srgbClr val="000000"/>
                    </a:solidFill>
                  </a:rPr>
                  <a:t>/</a:t>
                </a:r>
                <a:r>
                  <a:rPr lang="pl-PL" sz="1400" b="1" dirty="0">
                    <a:solidFill>
                      <a:srgbClr val="FF0000"/>
                    </a:solidFill>
                  </a:rPr>
                  <a:t>Strata</a:t>
                </a:r>
              </a:p>
              <a:p>
                <a:pPr algn="ctr"/>
                <a:r>
                  <a:rPr lang="pl-PL" sz="1200" dirty="0">
                    <a:solidFill>
                      <a:srgbClr val="000000"/>
                    </a:solidFill>
                  </a:rPr>
                  <a:t>I: </a:t>
                </a:r>
                <a:r>
                  <a:rPr lang="pl-PL" sz="1200" dirty="0">
                    <a:solidFill>
                      <a:srgbClr val="FF0000"/>
                    </a:solidFill>
                  </a:rPr>
                  <a:t>-6,79 </a:t>
                </a:r>
                <a:r>
                  <a:rPr lang="pl-PL" sz="900" dirty="0">
                    <a:solidFill>
                      <a:schemeClr val="bg1">
                        <a:lumMod val="50000"/>
                      </a:schemeClr>
                    </a:solidFill>
                  </a:rPr>
                  <a:t>zł/MWh</a:t>
                </a:r>
                <a:endParaRPr lang="pl-PL" sz="12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pl-PL" sz="1200" dirty="0">
                    <a:solidFill>
                      <a:srgbClr val="000000"/>
                    </a:solidFill>
                  </a:rPr>
                  <a:t>II: </a:t>
                </a:r>
                <a:r>
                  <a:rPr lang="pl-PL" sz="1200" dirty="0">
                    <a:solidFill>
                      <a:srgbClr val="FF0000"/>
                    </a:solidFill>
                  </a:rPr>
                  <a:t>-7,08</a:t>
                </a:r>
                <a:r>
                  <a:rPr lang="pl-PL" sz="1200" dirty="0">
                    <a:solidFill>
                      <a:srgbClr val="000000"/>
                    </a:solidFill>
                  </a:rPr>
                  <a:t> </a:t>
                </a:r>
                <a:r>
                  <a:rPr lang="pl-PL" sz="900" dirty="0">
                    <a:solidFill>
                      <a:schemeClr val="bg1">
                        <a:lumMod val="50000"/>
                      </a:schemeClr>
                    </a:solidFill>
                  </a:rPr>
                  <a:t>zł/MWh</a:t>
                </a:r>
              </a:p>
              <a:p>
                <a:pPr algn="ctr"/>
                <a:r>
                  <a:rPr lang="pl-PL" sz="1200" dirty="0">
                    <a:solidFill>
                      <a:srgbClr val="000000"/>
                    </a:solidFill>
                  </a:rPr>
                  <a:t>III: </a:t>
                </a:r>
                <a:r>
                  <a:rPr lang="pl-PL" sz="1200" dirty="0">
                    <a:solidFill>
                      <a:srgbClr val="FF0000"/>
                    </a:solidFill>
                  </a:rPr>
                  <a:t>-8,08 </a:t>
                </a:r>
                <a:r>
                  <a:rPr lang="pl-PL" sz="900" dirty="0">
                    <a:solidFill>
                      <a:schemeClr val="bg1">
                        <a:lumMod val="50000"/>
                      </a:schemeClr>
                    </a:solidFill>
                  </a:rPr>
                  <a:t>zł/MWh</a:t>
                </a:r>
              </a:p>
              <a:p>
                <a:pPr algn="ctr"/>
                <a:r>
                  <a:rPr lang="pl-PL" sz="1200" dirty="0">
                    <a:solidFill>
                      <a:srgbClr val="000000"/>
                    </a:solidFill>
                  </a:rPr>
                  <a:t>IV: </a:t>
                </a:r>
                <a:r>
                  <a:rPr lang="pl-PL" sz="1200" dirty="0">
                    <a:solidFill>
                      <a:srgbClr val="FF0000"/>
                    </a:solidFill>
                  </a:rPr>
                  <a:t>-3,61 </a:t>
                </a:r>
                <a:r>
                  <a:rPr lang="pl-PL" sz="900" dirty="0">
                    <a:solidFill>
                      <a:schemeClr val="bg1">
                        <a:lumMod val="50000"/>
                      </a:schemeClr>
                    </a:solidFill>
                  </a:rPr>
                  <a:t>zł/MWh</a:t>
                </a:r>
              </a:p>
            </p:txBody>
          </p:sp>
        </p:grpSp>
        <p:sp>
          <p:nvSpPr>
            <p:cNvPr id="39" name="pole tekstowe 38"/>
            <p:cNvSpPr txBox="1"/>
            <p:nvPr/>
          </p:nvSpPr>
          <p:spPr>
            <a:xfrm>
              <a:off x="11124341" y="1848062"/>
              <a:ext cx="9085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dirty="0">
                  <a:solidFill>
                    <a:srgbClr val="000000"/>
                  </a:solidFill>
                </a:rPr>
                <a:t>SPOT</a:t>
              </a:r>
            </a:p>
          </p:txBody>
        </p:sp>
      </p:grpSp>
      <p:sp>
        <p:nvSpPr>
          <p:cNvPr id="15" name="Prostokąt zaokrąglony 14"/>
          <p:cNvSpPr/>
          <p:nvPr/>
        </p:nvSpPr>
        <p:spPr>
          <a:xfrm>
            <a:off x="559535" y="4331745"/>
            <a:ext cx="3942852" cy="990903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584109" y="1627308"/>
            <a:ext cx="3942852" cy="990903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4624"/>
            <a:ext cx="6418630" cy="798756"/>
          </a:xfrm>
        </p:spPr>
        <p:txBody>
          <a:bodyPr/>
          <a:lstStyle/>
          <a:p>
            <a:r>
              <a:rPr lang="pl-PL" dirty="0" smtClean="0"/>
              <a:t>Import gazu a Koszty </a:t>
            </a:r>
            <a:r>
              <a:rPr lang="pl-PL" dirty="0"/>
              <a:t>przepustowości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186200"/>
              </p:ext>
            </p:extLst>
          </p:nvPr>
        </p:nvGraphicFramePr>
        <p:xfrm>
          <a:off x="234296" y="1635080"/>
          <a:ext cx="3696024" cy="975360"/>
        </p:xfrm>
        <a:graphic>
          <a:graphicData uri="http://schemas.openxmlformats.org/drawingml/2006/table">
            <a:tbl>
              <a:tblPr/>
              <a:tblGrid>
                <a:gridCol w="2240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52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234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Lasów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5,43 zł/MWh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234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Mallnow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6,25 zł/MWh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234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Mallnow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Rewers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4,60 zł/MWh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234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Cieszyn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5,50 zł/MWh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980477"/>
              </p:ext>
            </p:extLst>
          </p:nvPr>
        </p:nvGraphicFramePr>
        <p:xfrm>
          <a:off x="140897" y="4335367"/>
          <a:ext cx="3713610" cy="975360"/>
        </p:xfrm>
        <a:graphic>
          <a:graphicData uri="http://schemas.openxmlformats.org/drawingml/2006/table">
            <a:tbl>
              <a:tblPr/>
              <a:tblGrid>
                <a:gridCol w="22514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21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Lasów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9,45 zł/MWh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Mallnow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11,87 zł/MWh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Mallnow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Rewers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8,54 zł/MWh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Cieszyn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10,23 zł/MWh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pole tekstowe 20"/>
          <p:cNvSpPr txBox="1"/>
          <p:nvPr/>
        </p:nvSpPr>
        <p:spPr>
          <a:xfrm>
            <a:off x="197768" y="1311619"/>
            <a:ext cx="2951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Przepustowość roczna: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165734" y="2672989"/>
            <a:ext cx="3569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Przepustowość kwartalna (Q1):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165733" y="4025181"/>
            <a:ext cx="3569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Przepustowość </a:t>
            </a:r>
            <a:r>
              <a:rPr lang="pl-PL" sz="1600" dirty="0" smtClean="0"/>
              <a:t>dobowa </a:t>
            </a:r>
            <a:r>
              <a:rPr lang="pl-PL" sz="1600" dirty="0"/>
              <a:t>(maj):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583697" y="2994682"/>
            <a:ext cx="3942852" cy="990903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88709" y="800805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Koszty przejścia zależą od kilku </a:t>
            </a:r>
            <a:r>
              <a:rPr lang="pl-PL" sz="1400" dirty="0" smtClean="0"/>
              <a:t>czynników </a:t>
            </a:r>
            <a:r>
              <a:rPr lang="pl-PL" sz="1400" dirty="0"/>
              <a:t>m.in. </a:t>
            </a:r>
            <a:r>
              <a:rPr lang="pl-PL" sz="1400" dirty="0" err="1" smtClean="0"/>
              <a:t>interkonektora</a:t>
            </a:r>
            <a:r>
              <a:rPr lang="pl-PL" sz="1400" dirty="0" smtClean="0"/>
              <a:t>, </a:t>
            </a:r>
            <a:r>
              <a:rPr lang="pl-PL" sz="1400" dirty="0"/>
              <a:t>okresu </a:t>
            </a:r>
            <a:r>
              <a:rPr lang="pl-PL" sz="1400" dirty="0" smtClean="0"/>
              <a:t>i rodzaju przepustowości oraz </a:t>
            </a:r>
            <a:r>
              <a:rPr lang="pl-PL" sz="1400" dirty="0"/>
              <a:t>kursu złotego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054405"/>
              </p:ext>
            </p:extLst>
          </p:nvPr>
        </p:nvGraphicFramePr>
        <p:xfrm>
          <a:off x="15261" y="2987298"/>
          <a:ext cx="4145046" cy="975360"/>
        </p:xfrm>
        <a:graphic>
          <a:graphicData uri="http://schemas.openxmlformats.org/drawingml/2006/table">
            <a:tbl>
              <a:tblPr/>
              <a:tblGrid>
                <a:gridCol w="2519537">
                  <a:extLst>
                    <a:ext uri="{9D8B030D-6E8A-4147-A177-3AD203B41FA5}">
                      <a16:colId xmlns="" xmlns:a16="http://schemas.microsoft.com/office/drawing/2014/main" val="4199236048"/>
                    </a:ext>
                  </a:extLst>
                </a:gridCol>
                <a:gridCol w="1625509">
                  <a:extLst>
                    <a:ext uri="{9D8B030D-6E8A-4147-A177-3AD203B41FA5}">
                      <a16:colId xmlns="" xmlns:a16="http://schemas.microsoft.com/office/drawing/2014/main" val="42305143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Lasów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7,47 zł/MWh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81147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Mallnow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9,62 zł/MWh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54081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Mallnow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Rewers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6,81 zł/MWh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74317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Cieszyn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7,84 zł/MWh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11603500"/>
                  </a:ext>
                </a:extLst>
              </a:tr>
            </a:tbl>
          </a:graphicData>
        </a:graphic>
      </p:graphicFrame>
      <p:sp>
        <p:nvSpPr>
          <p:cNvPr id="13" name="Prostokąt zaokrąglony 12"/>
          <p:cNvSpPr/>
          <p:nvPr/>
        </p:nvSpPr>
        <p:spPr>
          <a:xfrm>
            <a:off x="4922067" y="5635287"/>
            <a:ext cx="3928213" cy="547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W przypadku przepustowości dobowej koszty </a:t>
            </a:r>
            <a:r>
              <a:rPr lang="pl-PL" sz="1200" dirty="0" err="1" smtClean="0"/>
              <a:t>przesyłu</a:t>
            </a:r>
            <a:r>
              <a:rPr lang="pl-PL" sz="1200" dirty="0" smtClean="0"/>
              <a:t> są inne w każdym miesiącu</a:t>
            </a:r>
            <a:endParaRPr lang="pl-PL" sz="1200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4810077" y="5516779"/>
            <a:ext cx="4212725" cy="8348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W historii zdarzały się sytuacje, kiedy </a:t>
            </a:r>
            <a:r>
              <a:rPr lang="pl-PL" sz="1200" dirty="0" err="1"/>
              <a:t>spread</a:t>
            </a:r>
            <a:r>
              <a:rPr lang="pl-PL" sz="1200" dirty="0"/>
              <a:t> pomiędzy rynkami umożliwiał zawarcie natychmiastowej transakcji arbitrażowej (Q1 2015). Obecnie takie sytuacje zdarzają się bardzo rzadko.</a:t>
            </a:r>
          </a:p>
        </p:txBody>
      </p:sp>
      <p:sp>
        <p:nvSpPr>
          <p:cNvPr id="52" name="Prostokąt 51"/>
          <p:cNvSpPr/>
          <p:nvPr/>
        </p:nvSpPr>
        <p:spPr>
          <a:xfrm>
            <a:off x="0" y="341612"/>
            <a:ext cx="39553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978830" y="3298710"/>
            <a:ext cx="292388" cy="5398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700" dirty="0" smtClean="0">
                <a:solidFill>
                  <a:srgbClr val="000000"/>
                </a:solidFill>
              </a:rPr>
              <a:t>miesiące</a:t>
            </a:r>
            <a:endParaRPr lang="pl-PL" sz="700" dirty="0">
              <a:solidFill>
                <a:srgbClr val="000000"/>
              </a:solidFill>
            </a:endParaRPr>
          </a:p>
        </p:txBody>
      </p:sp>
      <p:sp>
        <p:nvSpPr>
          <p:cNvPr id="54" name="pole tekstowe 53"/>
          <p:cNvSpPr txBox="1"/>
          <p:nvPr/>
        </p:nvSpPr>
        <p:spPr>
          <a:xfrm>
            <a:off x="6225884" y="4575088"/>
            <a:ext cx="292388" cy="5398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700" dirty="0" smtClean="0">
                <a:solidFill>
                  <a:srgbClr val="000000"/>
                </a:solidFill>
              </a:rPr>
              <a:t>miesiące</a:t>
            </a:r>
            <a:endParaRPr lang="pl-PL" sz="700" dirty="0">
              <a:solidFill>
                <a:srgbClr val="000000"/>
              </a:solidFill>
            </a:endParaRPr>
          </a:p>
        </p:txBody>
      </p:sp>
      <p:sp>
        <p:nvSpPr>
          <p:cNvPr id="55" name="pole tekstowe 54"/>
          <p:cNvSpPr txBox="1"/>
          <p:nvPr/>
        </p:nvSpPr>
        <p:spPr>
          <a:xfrm>
            <a:off x="7209269" y="3302609"/>
            <a:ext cx="292388" cy="5398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700" dirty="0" smtClean="0">
                <a:solidFill>
                  <a:srgbClr val="000000"/>
                </a:solidFill>
              </a:rPr>
              <a:t>miesiące</a:t>
            </a:r>
            <a:endParaRPr lang="pl-PL" sz="700" dirty="0">
              <a:solidFill>
                <a:srgbClr val="000000"/>
              </a:solidFill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546556"/>
              </p:ext>
            </p:extLst>
          </p:nvPr>
        </p:nvGraphicFramePr>
        <p:xfrm>
          <a:off x="117663" y="5365688"/>
          <a:ext cx="4605258" cy="1030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582"/>
                <a:gridCol w="1463154"/>
                <a:gridCol w="576064"/>
                <a:gridCol w="576064"/>
                <a:gridCol w="648072"/>
                <a:gridCol w="609322"/>
              </a:tblGrid>
              <a:tr h="183780">
                <a:tc gridSpan="6"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Wykorzystanie dostępnych</a:t>
                      </a:r>
                      <a:r>
                        <a:rPr lang="pl-PL" sz="1000" baseline="0" dirty="0" smtClean="0"/>
                        <a:t> przepustowości w 2015 r.</a:t>
                      </a:r>
                      <a:endParaRPr lang="pl-PL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98642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Punkt</a:t>
                      </a:r>
                      <a:endParaRPr lang="pl-PL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Rodzaj zdolności</a:t>
                      </a:r>
                      <a:endParaRPr lang="pl-PL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Q1</a:t>
                      </a:r>
                      <a:endParaRPr lang="pl-PL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Q2</a:t>
                      </a:r>
                      <a:endParaRPr lang="pl-PL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Q3</a:t>
                      </a:r>
                      <a:endParaRPr lang="pl-PL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Q4</a:t>
                      </a:r>
                      <a:endParaRPr lang="pl-PL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00103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Lasów</a:t>
                      </a:r>
                      <a:endParaRPr lang="pl-PL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Ciągła</a:t>
                      </a:r>
                      <a:endParaRPr lang="pl-PL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68,16%</a:t>
                      </a:r>
                      <a:endParaRPr lang="pl-PL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65,02%</a:t>
                      </a:r>
                      <a:endParaRPr lang="pl-PL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43,10%</a:t>
                      </a:r>
                      <a:endParaRPr lang="pl-PL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43,65%</a:t>
                      </a:r>
                      <a:endParaRPr lang="pl-PL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103">
                <a:tc>
                  <a:txBody>
                    <a:bodyPr/>
                    <a:lstStyle/>
                    <a:p>
                      <a:r>
                        <a:rPr lang="pl-PL" sz="1000" dirty="0" err="1" smtClean="0"/>
                        <a:t>Mallnow</a:t>
                      </a:r>
                      <a:endParaRPr lang="pl-PL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Ciągła</a:t>
                      </a:r>
                      <a:endParaRPr lang="pl-PL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99,80%</a:t>
                      </a:r>
                      <a:endParaRPr lang="pl-PL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62,37%</a:t>
                      </a:r>
                      <a:endParaRPr lang="pl-PL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21,72%</a:t>
                      </a:r>
                      <a:endParaRPr lang="pl-PL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40,75%</a:t>
                      </a:r>
                      <a:endParaRPr lang="pl-PL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86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21" grpId="0"/>
      <p:bldP spid="22" grpId="0"/>
      <p:bldP spid="23" grpId="0"/>
      <p:bldP spid="14" grpId="0" animBg="1"/>
      <p:bldP spid="13" grpId="0" animBg="1"/>
      <p:bldP spid="12" grpId="0" animBg="1"/>
      <p:bldP spid="2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95536" y="450000"/>
            <a:ext cx="7848872" cy="962776"/>
          </a:xfrm>
        </p:spPr>
        <p:txBody>
          <a:bodyPr/>
          <a:lstStyle/>
          <a:p>
            <a:r>
              <a:rPr lang="pl-PL" sz="2800" dirty="0" smtClean="0"/>
              <a:t>Parkiety gazowe – podstawowe oczekiwania   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7" name="Symbol zastępczy tytułu pionowego 6"/>
          <p:cNvSpPr>
            <a:spLocks noGrp="1"/>
          </p:cNvSpPr>
          <p:nvPr>
            <p:ph type="body" sz="half" idx="2"/>
          </p:nvPr>
        </p:nvSpPr>
        <p:spPr>
          <a:xfrm>
            <a:off x="728364" y="1302337"/>
            <a:ext cx="7962082" cy="452822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pl-PL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dirty="0" smtClean="0"/>
          </a:p>
          <a:p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0" y="467087"/>
            <a:ext cx="39553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45" name="Obraz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297175"/>
            <a:ext cx="6513380" cy="4930790"/>
          </a:xfrm>
          <a:prstGeom prst="rect">
            <a:avLst/>
          </a:prstGeom>
        </p:spPr>
      </p:pic>
      <p:sp>
        <p:nvSpPr>
          <p:cNvPr id="8" name="Prostokąt zaokrąglony 7"/>
          <p:cNvSpPr/>
          <p:nvPr/>
        </p:nvSpPr>
        <p:spPr>
          <a:xfrm>
            <a:off x="122524" y="1700808"/>
            <a:ext cx="2649276" cy="122413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Próg Wiarygodności Ceny</a:t>
            </a:r>
          </a:p>
          <a:p>
            <a:pPr algn="ctr"/>
            <a:r>
              <a:rPr lang="pl-PL" sz="1600" dirty="0" smtClean="0"/>
              <a:t>&gt; 18 kontraktów  /</a:t>
            </a:r>
          </a:p>
          <a:p>
            <a:pPr algn="ctr"/>
            <a:r>
              <a:rPr lang="pl-PL" sz="1600" dirty="0" smtClean="0"/>
              <a:t>Produkt / hub / Dzień</a:t>
            </a:r>
          </a:p>
        </p:txBody>
      </p:sp>
      <p:sp>
        <p:nvSpPr>
          <p:cNvPr id="30" name="Prostokąt zaokrąglony 29"/>
          <p:cNvSpPr/>
          <p:nvPr/>
        </p:nvSpPr>
        <p:spPr>
          <a:xfrm>
            <a:off x="122524" y="3068960"/>
            <a:ext cx="2649276" cy="122413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Próg Płynności </a:t>
            </a:r>
          </a:p>
          <a:p>
            <a:pPr algn="ctr"/>
            <a:r>
              <a:rPr lang="pl-PL" sz="1600" dirty="0" smtClean="0"/>
              <a:t>&gt; 120-150 MW (bid/</a:t>
            </a:r>
            <a:r>
              <a:rPr lang="pl-PL" sz="1600" dirty="0" err="1" smtClean="0"/>
              <a:t>ask</a:t>
            </a:r>
            <a:r>
              <a:rPr lang="pl-PL" sz="1600" dirty="0" smtClean="0"/>
              <a:t>)</a:t>
            </a:r>
          </a:p>
        </p:txBody>
      </p:sp>
      <p:sp>
        <p:nvSpPr>
          <p:cNvPr id="32" name="Prostokąt zaokrąglony 31"/>
          <p:cNvSpPr/>
          <p:nvPr/>
        </p:nvSpPr>
        <p:spPr>
          <a:xfrm>
            <a:off x="122524" y="4438860"/>
            <a:ext cx="2649276" cy="122413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Horyzont Płynności Handlowej </a:t>
            </a:r>
          </a:p>
          <a:p>
            <a:pPr algn="ctr"/>
            <a:r>
              <a:rPr lang="pl-PL" sz="1600" dirty="0" smtClean="0"/>
              <a:t>&gt; 36 miesięcy do przodu</a:t>
            </a:r>
          </a:p>
        </p:txBody>
      </p:sp>
    </p:spTree>
    <p:extLst>
      <p:ext uri="{BB962C8B-B14F-4D97-AF65-F5344CB8AC3E}">
        <p14:creationId xmlns:p14="http://schemas.microsoft.com/office/powerpoint/2010/main" val="271982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755576" y="345239"/>
            <a:ext cx="4837436" cy="419465"/>
          </a:xfrm>
        </p:spPr>
        <p:txBody>
          <a:bodyPr/>
          <a:lstStyle/>
          <a:p>
            <a:r>
              <a:rPr lang="pl-PL" dirty="0" smtClean="0"/>
              <a:t>Praktyczne determinanty wejścia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3528" y="332656"/>
            <a:ext cx="296652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prstClr val="white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031422"/>
              </p:ext>
            </p:extLst>
          </p:nvPr>
        </p:nvGraphicFramePr>
        <p:xfrm>
          <a:off x="215516" y="933350"/>
          <a:ext cx="7560840" cy="2973660"/>
        </p:xfrm>
        <a:graphic>
          <a:graphicData uri="http://schemas.openxmlformats.org/drawingml/2006/table">
            <a:tbl>
              <a:tblPr firstRow="1" bandRow="1"/>
              <a:tblGrid>
                <a:gridCol w="2198541"/>
                <a:gridCol w="1876805"/>
                <a:gridCol w="1742747"/>
                <a:gridCol w="1742747"/>
              </a:tblGrid>
              <a:tr h="2704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Kryterium</a:t>
                      </a: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00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TGE</a:t>
                      </a: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00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Powernext PEGAS</a:t>
                      </a: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00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ICE</a:t>
                      </a: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005C"/>
                    </a:solidFill>
                  </a:tcPr>
                </a:tc>
              </a:tr>
              <a:tr h="13621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Koszty uczestnictwa/opłaty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2004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Prowizje (SPOT, TERMIN)</a:t>
                      </a:r>
                    </a:p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Rozliczenia (</a:t>
                      </a:r>
                      <a:r>
                        <a:rPr lang="pl-PL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IRGiT</a:t>
                      </a:r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ECC)</a:t>
                      </a:r>
                    </a:p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Depozyt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E7EC"/>
                    </a:solidFill>
                  </a:tcPr>
                </a:tc>
              </a:tr>
              <a:tr h="66108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TGE </a:t>
                      </a:r>
                      <a:r>
                        <a:rPr lang="pl-PL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RDNiB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0,05 PLN/MWh</a:t>
                      </a:r>
                    </a:p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TGE RTT 0,04 PLN/MWh</a:t>
                      </a:r>
                    </a:p>
                    <a:p>
                      <a:pPr algn="ctr" rtl="0" fontAlgn="ctr"/>
                      <a:r>
                        <a:rPr lang="pl-PL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IRGiT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(spot) 0,08 PLN/MWh</a:t>
                      </a:r>
                    </a:p>
                    <a:p>
                      <a:pPr algn="ctr" rtl="0" fontAlgn="ctr"/>
                      <a:r>
                        <a:rPr lang="pl-PL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IRGiT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RTT 0,08 PLN/MWh</a:t>
                      </a:r>
                    </a:p>
                    <a:p>
                      <a:pPr algn="ctr" rtl="0" fontAlgn="ctr"/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Wymagany Depozyt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Powernext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SPOT 0,02 PLN/MWh</a:t>
                      </a:r>
                    </a:p>
                    <a:p>
                      <a:pPr algn="ctr" rtl="0" fontAlgn="ctr"/>
                      <a:r>
                        <a:rPr lang="pl-PL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Powernext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FUTURES 0,01 PLN/MWh</a:t>
                      </a:r>
                    </a:p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ECC SPOT 0,04 PLN/MWh</a:t>
                      </a:r>
                    </a:p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ECC FUTURES 0,01 PLN/MWh</a:t>
                      </a:r>
                    </a:p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Wymagany Depozyt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ICE FUTURES 0,0025 PLN/MWh</a:t>
                      </a:r>
                    </a:p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Clearing 0,003 PLN/MWh</a:t>
                      </a:r>
                    </a:p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Wymagany Depozyt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C"/>
                    </a:solidFill>
                  </a:tcPr>
                </a:tc>
              </a:tr>
              <a:tr h="399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Opłaty</a:t>
                      </a:r>
                      <a:r>
                        <a:rPr lang="pl-PL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członkowskie PLN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TGE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50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tys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PLN/rok</a:t>
                      </a:r>
                    </a:p>
                    <a:p>
                      <a:pPr algn="ctr" rtl="0" fontAlgn="ctr"/>
                      <a:endParaRPr lang="pl-PL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PEGAS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39 </a:t>
                      </a:r>
                      <a:r>
                        <a:rPr lang="pl-PL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tys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PLN/rok</a:t>
                      </a:r>
                    </a:p>
                    <a:p>
                      <a:pPr algn="ctr" rtl="0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ICE 17,5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tys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PLN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/rok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</a:tr>
              <a:tr h="26814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Obroty w 1 kw. 2016</a:t>
                      </a: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SPOT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8,3 </a:t>
                      </a:r>
                      <a:r>
                        <a:rPr lang="pl-PL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TWh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FORWARD 33,6 </a:t>
                      </a:r>
                      <a:r>
                        <a:rPr lang="pl-PL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SPOT 173,2 </a:t>
                      </a:r>
                      <a:r>
                        <a:rPr lang="pl-PL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TWh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FUTURES 366,8 </a:t>
                      </a:r>
                      <a:r>
                        <a:rPr lang="pl-PL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smtClean="0">
                          <a:solidFill>
                            <a:srgbClr val="38393A"/>
                          </a:solidFill>
                          <a:effectLst/>
                          <a:latin typeface="Calibri" panose="020F0502020204030204" pitchFamily="34" charset="0"/>
                        </a:rPr>
                        <a:t>FUTURES 3400 </a:t>
                      </a:r>
                      <a:r>
                        <a:rPr lang="pl-PL" sz="900" b="0" i="0" u="none" strike="noStrike" dirty="0" err="1" smtClean="0">
                          <a:solidFill>
                            <a:srgbClr val="38393A"/>
                          </a:solidFill>
                          <a:effectLst/>
                          <a:latin typeface="Calibri" panose="020F0502020204030204" pitchFamily="34" charset="0"/>
                        </a:rPr>
                        <a:t>TWh</a:t>
                      </a:r>
                      <a:endParaRPr lang="pl-PL" sz="900" b="0" i="0" u="none" strike="noStrike" dirty="0">
                        <a:solidFill>
                          <a:srgbClr val="3839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C"/>
                    </a:solidFill>
                  </a:tcPr>
                </a:tc>
              </a:tr>
              <a:tr h="137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Ilość aktywnych </a:t>
                      </a:r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uczestników</a:t>
                      </a:r>
                      <a:r>
                        <a:rPr lang="pl-PL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rynku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r>
                        <a:rPr lang="pl-PL" sz="9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SPOT, FORWARD</a:t>
                      </a:r>
                      <a:endParaRPr lang="pl-PL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SPOT, 132 FUTURES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B/D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</a:tr>
              <a:tr h="13716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Płynność rynku. Obsługiwane huby</a:t>
                      </a: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3716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Ilość obsługiwanych </a:t>
                      </a:r>
                      <a:r>
                        <a:rPr lang="pl-PL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hubów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B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in. NBP, TTF,PSV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</a:tr>
              <a:tr h="1721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m.in. </a:t>
                      </a:r>
                      <a:r>
                        <a:rPr lang="pl-PL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Gaspool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NCG, TTF,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PSV, NBP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814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Giełdy</a:t>
                      </a:r>
                      <a:r>
                        <a:rPr lang="pl-PL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vs. Rynek OTC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Giełda 93% (ze wzgl. na obligo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giełdowe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Giełda ok. 2-14% (</a:t>
                      </a:r>
                      <a:r>
                        <a:rPr lang="pl-PL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Gaspool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2%, TTF 8%)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Giełda 35%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E7EC"/>
                    </a:solidFill>
                  </a:tcPr>
                </a:tc>
              </a:tr>
              <a:tr h="1721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OTC 7 % (</a:t>
                      </a:r>
                      <a:r>
                        <a:rPr lang="pl-PL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kalk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własne)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OTC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90%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OTC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65%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6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010415"/>
              </p:ext>
            </p:extLst>
          </p:nvPr>
        </p:nvGraphicFramePr>
        <p:xfrm>
          <a:off x="215516" y="4282859"/>
          <a:ext cx="4788531" cy="2112894"/>
        </p:xfrm>
        <a:graphic>
          <a:graphicData uri="http://schemas.openxmlformats.org/drawingml/2006/table">
            <a:tbl>
              <a:tblPr firstRow="1" bandRow="1"/>
              <a:tblGrid>
                <a:gridCol w="2092765"/>
                <a:gridCol w="917499"/>
                <a:gridCol w="1068855"/>
                <a:gridCol w="709412"/>
              </a:tblGrid>
              <a:tr h="12258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Ocena rynku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7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Głębokość </a:t>
                      </a:r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rynku </a:t>
                      </a:r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(wol. 3 najlepszych </a:t>
                      </a:r>
                      <a:endParaRPr lang="pl-PL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ofert BID</a:t>
                      </a:r>
                      <a:r>
                        <a:rPr lang="pl-PL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 </a:t>
                      </a:r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ASK</a:t>
                      </a:r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E7EC"/>
                    </a:solidFill>
                  </a:tcPr>
                </a:tc>
              </a:tr>
              <a:tr h="137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Ahead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 30 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MWh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MWh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B/D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7EC"/>
                    </a:solidFill>
                  </a:tcPr>
                </a:tc>
              </a:tr>
              <a:tr h="137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Spread</a:t>
                      </a:r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(Bid/</a:t>
                      </a:r>
                      <a:r>
                        <a:rPr lang="pl-PL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Ask</a:t>
                      </a:r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 PLN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0,5-1 PLN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0,006 PLN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7EC"/>
                    </a:solidFill>
                  </a:tcPr>
                </a:tc>
              </a:tr>
              <a:tr h="137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Płynność rynku (</a:t>
                      </a:r>
                      <a:r>
                        <a:rPr lang="pl-PL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Churn</a:t>
                      </a:r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pl-PL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&gt;8</a:t>
                      </a:r>
                      <a:endParaRPr lang="pl-PL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14-15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7EC"/>
                    </a:solidFill>
                  </a:tcPr>
                </a:tc>
              </a:tr>
              <a:tr h="137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C"/>
                    </a:solidFill>
                  </a:tcPr>
                </a:tc>
              </a:tr>
              <a:tr h="39759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Warunki formalno-prawne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Umowa o członkostwo</a:t>
                      </a:r>
                    </a:p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Licencja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Umowa o członkostwo</a:t>
                      </a:r>
                    </a:p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Brak licencji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Umowa o członkostwo</a:t>
                      </a:r>
                    </a:p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Brak licencji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 PLN/rok</a:t>
                      </a:r>
                    </a:p>
                    <a:p>
                      <a:pPr algn="ctr" rtl="0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 EUR/rok</a:t>
                      </a:r>
                    </a:p>
                    <a:p>
                      <a:pPr algn="ctr" rtl="0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1320 USD/rok</a:t>
                      </a:r>
                    </a:p>
                    <a:p>
                      <a:pPr algn="ctr" rtl="0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</a:tr>
              <a:tr h="267323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Opłata za stanowisko </a:t>
                      </a:r>
                      <a:r>
                        <a:rPr lang="pl-PL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tradera</a:t>
                      </a:r>
                      <a:endParaRPr lang="pl-PL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2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Waluta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PLN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38393A"/>
                          </a:solidFill>
                          <a:effectLst/>
                          <a:latin typeface="Calibri" panose="020F0502020204030204" pitchFamily="34" charset="0"/>
                        </a:rPr>
                        <a:t>GPB</a:t>
                      </a:r>
                      <a:endParaRPr lang="pl-PL" sz="900" b="0" i="0" u="none" strike="noStrike" dirty="0">
                        <a:solidFill>
                          <a:srgbClr val="3839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C"/>
                    </a:solidFill>
                  </a:tcPr>
                </a:tc>
              </a:tr>
              <a:tr h="1997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Język </a:t>
                      </a:r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komunikacji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>
                          <a:solidFill>
                            <a:srgbClr val="13173A"/>
                          </a:solidFill>
                          <a:effectLst/>
                          <a:latin typeface="Calibri" panose="020F0502020204030204" pitchFamily="34" charset="0"/>
                        </a:rPr>
                        <a:t>Polski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Francuski, Angielski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Angielski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087342"/>
              </p:ext>
            </p:extLst>
          </p:nvPr>
        </p:nvGraphicFramePr>
        <p:xfrm>
          <a:off x="2328484" y="3964378"/>
          <a:ext cx="2736304" cy="314325"/>
        </p:xfrm>
        <a:graphic>
          <a:graphicData uri="http://schemas.openxmlformats.org/drawingml/2006/table">
            <a:tbl>
              <a:tblPr firstRow="1" bandRow="1"/>
              <a:tblGrid>
                <a:gridCol w="933277"/>
                <a:gridCol w="1062581"/>
                <a:gridCol w="740446"/>
              </a:tblGrid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00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Powernext</a:t>
                      </a:r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PEGAS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00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005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056100"/>
              </p:ext>
            </p:extLst>
          </p:nvPr>
        </p:nvGraphicFramePr>
        <p:xfrm>
          <a:off x="215516" y="3960225"/>
          <a:ext cx="2113541" cy="322633"/>
        </p:xfrm>
        <a:graphic>
          <a:graphicData uri="http://schemas.openxmlformats.org/drawingml/2006/table">
            <a:tbl>
              <a:tblPr firstRow="1" bandRow="1"/>
              <a:tblGrid>
                <a:gridCol w="2113541"/>
              </a:tblGrid>
              <a:tr h="32263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Analiza pozostałych kryteriów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005C"/>
                    </a:solidFill>
                  </a:tcPr>
                </a:tc>
              </a:tr>
            </a:tbl>
          </a:graphicData>
        </a:graphic>
      </p:graphicFrame>
      <p:pic>
        <p:nvPicPr>
          <p:cNvPr id="9" name="Obraz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977"/>
            <a:ext cx="3423119" cy="2429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2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97185" y="247689"/>
            <a:ext cx="6449914" cy="559286"/>
          </a:xfrm>
        </p:spPr>
        <p:txBody>
          <a:bodyPr/>
          <a:lstStyle/>
          <a:p>
            <a:r>
              <a:rPr lang="pl-PL" dirty="0" smtClean="0"/>
              <a:t>Podsumowanie gaz </a:t>
            </a:r>
            <a:r>
              <a:rPr lang="pl-PL" dirty="0"/>
              <a:t>v</a:t>
            </a:r>
            <a:r>
              <a:rPr lang="pl-PL" dirty="0" smtClean="0"/>
              <a:t>s. energia</a:t>
            </a:r>
            <a:endParaRPr lang="pl-PL" dirty="0"/>
          </a:p>
        </p:txBody>
      </p:sp>
      <p:cxnSp>
        <p:nvCxnSpPr>
          <p:cNvPr id="6" name="Łącznik prostoliniowy 41"/>
          <p:cNvCxnSpPr/>
          <p:nvPr/>
        </p:nvCxnSpPr>
        <p:spPr>
          <a:xfrm>
            <a:off x="2812169" y="1951623"/>
            <a:ext cx="16962" cy="2239113"/>
          </a:xfrm>
          <a:prstGeom prst="line">
            <a:avLst/>
          </a:prstGeom>
          <a:ln w="19050">
            <a:solidFill>
              <a:srgbClr val="AD0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zaokrąglony 9"/>
          <p:cNvSpPr/>
          <p:nvPr/>
        </p:nvSpPr>
        <p:spPr>
          <a:xfrm>
            <a:off x="-23473" y="5398585"/>
            <a:ext cx="1475360" cy="434835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>
                <a:solidFill>
                  <a:srgbClr val="000000"/>
                </a:solidFill>
              </a:rPr>
              <a:t>r</a:t>
            </a:r>
            <a:r>
              <a:rPr lang="pl-PL" sz="1100" b="1" dirty="0" smtClean="0">
                <a:solidFill>
                  <a:srgbClr val="000000"/>
                </a:solidFill>
              </a:rPr>
              <a:t>ynek zmonopolizowany</a:t>
            </a:r>
            <a:endParaRPr lang="pl-PL" sz="1100" b="1" dirty="0">
              <a:solidFill>
                <a:srgbClr val="000000"/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7668344" y="2751492"/>
            <a:ext cx="1411729" cy="504056"/>
          </a:xfrm>
          <a:prstGeom prst="roundRect">
            <a:avLst/>
          </a:prstGeom>
          <a:solidFill>
            <a:srgbClr val="80808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>
                <a:solidFill>
                  <a:srgbClr val="000000"/>
                </a:solidFill>
              </a:rPr>
              <a:t>r</a:t>
            </a:r>
            <a:r>
              <a:rPr lang="pl-PL" sz="1100" b="1" dirty="0" smtClean="0">
                <a:solidFill>
                  <a:srgbClr val="000000"/>
                </a:solidFill>
              </a:rPr>
              <a:t>ynek konkurencyjny</a:t>
            </a:r>
            <a:endParaRPr lang="pl-PL" sz="1100" b="1" dirty="0">
              <a:solidFill>
                <a:srgbClr val="00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403940" y="1697505"/>
            <a:ext cx="14865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>
                <a:solidFill>
                  <a:srgbClr val="000000"/>
                </a:solidFill>
              </a:rPr>
              <a:t>                  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pl-PL" sz="800" b="1" dirty="0" smtClean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 smtClean="0">
                <a:solidFill>
                  <a:srgbClr val="000000"/>
                </a:solidFill>
              </a:rPr>
              <a:t>jeden </a:t>
            </a:r>
            <a:r>
              <a:rPr lang="pl-PL" sz="800" b="1" dirty="0">
                <a:solidFill>
                  <a:srgbClr val="000000"/>
                </a:solidFill>
              </a:rPr>
              <a:t>podmiot </a:t>
            </a:r>
            <a:r>
              <a:rPr lang="pl-PL" sz="800" b="1" dirty="0" smtClean="0">
                <a:solidFill>
                  <a:srgbClr val="000000"/>
                </a:solidFill>
              </a:rPr>
              <a:t>dominujący</a:t>
            </a:r>
            <a:endParaRPr lang="pl-PL" sz="800" b="1" dirty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 smtClean="0">
                <a:solidFill>
                  <a:srgbClr val="000000"/>
                </a:solidFill>
              </a:rPr>
              <a:t>mniejsza płynność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>
                <a:solidFill>
                  <a:srgbClr val="000000"/>
                </a:solidFill>
              </a:rPr>
              <a:t>d</a:t>
            </a:r>
            <a:r>
              <a:rPr lang="pl-PL" sz="800" b="1" dirty="0" smtClean="0">
                <a:solidFill>
                  <a:srgbClr val="000000"/>
                </a:solidFill>
              </a:rPr>
              <a:t>uże koszty uczestnictwa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 smtClean="0">
                <a:solidFill>
                  <a:srgbClr val="000000"/>
                </a:solidFill>
              </a:rPr>
              <a:t>niska świadomość                         </a:t>
            </a:r>
          </a:p>
          <a:p>
            <a:r>
              <a:rPr lang="pl-PL" sz="800" b="1" dirty="0" smtClean="0">
                <a:solidFill>
                  <a:srgbClr val="000000"/>
                </a:solidFill>
              </a:rPr>
              <a:t>      odbiorców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 smtClean="0">
                <a:solidFill>
                  <a:srgbClr val="000000"/>
                </a:solidFill>
              </a:rPr>
              <a:t>ograniczenia w CBT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 smtClean="0">
                <a:solidFill>
                  <a:srgbClr val="000000"/>
                </a:solidFill>
              </a:rPr>
              <a:t>pełna taryfikacja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 smtClean="0">
                <a:solidFill>
                  <a:srgbClr val="000000"/>
                </a:solidFill>
              </a:rPr>
              <a:t>magazyny – obowiązek i ograniczony dostęp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 smtClean="0">
                <a:solidFill>
                  <a:srgbClr val="000000"/>
                </a:solidFill>
              </a:rPr>
              <a:t>Brak rozdziału właścicielskiego podmiotu dominującego i magazynującego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 smtClean="0">
                <a:solidFill>
                  <a:srgbClr val="000000"/>
                </a:solidFill>
              </a:rPr>
              <a:t>Koszt </a:t>
            </a:r>
            <a:r>
              <a:rPr lang="pl-PL" sz="800" b="1" dirty="0" err="1" smtClean="0">
                <a:solidFill>
                  <a:srgbClr val="000000"/>
                </a:solidFill>
              </a:rPr>
              <a:t>przesyłu</a:t>
            </a:r>
            <a:r>
              <a:rPr lang="pl-PL" sz="800" b="1" dirty="0" smtClean="0">
                <a:solidFill>
                  <a:srgbClr val="000000"/>
                </a:solidFill>
              </a:rPr>
              <a:t> i bilansowania</a:t>
            </a:r>
            <a:endParaRPr lang="pl-PL" sz="1000" b="1" dirty="0">
              <a:solidFill>
                <a:srgbClr val="000000"/>
              </a:solidFill>
            </a:endParaRP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632" y="4227849"/>
            <a:ext cx="3490782" cy="1257300"/>
          </a:xfrm>
          <a:prstGeom prst="rect">
            <a:avLst/>
          </a:prstGeom>
        </p:spPr>
      </p:pic>
      <p:sp>
        <p:nvSpPr>
          <p:cNvPr id="28" name="pole tekstowe 27"/>
          <p:cNvSpPr txBox="1"/>
          <p:nvPr/>
        </p:nvSpPr>
        <p:spPr>
          <a:xfrm>
            <a:off x="5304751" y="1536103"/>
            <a:ext cx="16717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pl-PL" sz="800" b="1" dirty="0" smtClean="0">
              <a:solidFill>
                <a:srgbClr val="000000"/>
              </a:solidFill>
            </a:endParaRPr>
          </a:p>
          <a:p>
            <a:r>
              <a:rPr lang="pl-PL" sz="800" b="1" dirty="0" smtClean="0">
                <a:solidFill>
                  <a:srgbClr val="000000"/>
                </a:solidFill>
              </a:rPr>
              <a:t>  </a:t>
            </a:r>
            <a:endParaRPr lang="pl-PL" sz="800" b="1" dirty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pl-PL" sz="800" b="1" dirty="0" smtClean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>
                <a:solidFill>
                  <a:srgbClr val="000000"/>
                </a:solidFill>
              </a:rPr>
              <a:t>r</a:t>
            </a:r>
            <a:r>
              <a:rPr lang="pl-PL" sz="800" b="1" dirty="0" smtClean="0">
                <a:solidFill>
                  <a:srgbClr val="000000"/>
                </a:solidFill>
              </a:rPr>
              <a:t>ozwój OZE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>
                <a:solidFill>
                  <a:srgbClr val="000000"/>
                </a:solidFill>
              </a:rPr>
              <a:t>k</a:t>
            </a:r>
            <a:r>
              <a:rPr lang="pl-PL" sz="800" b="1" dirty="0" smtClean="0">
                <a:solidFill>
                  <a:srgbClr val="000000"/>
                </a:solidFill>
              </a:rPr>
              <a:t>orzystna konstrukcja rynku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>
                <a:solidFill>
                  <a:srgbClr val="000000"/>
                </a:solidFill>
              </a:rPr>
              <a:t>s</a:t>
            </a:r>
            <a:r>
              <a:rPr lang="pl-PL" sz="800" b="1" dirty="0" smtClean="0">
                <a:solidFill>
                  <a:srgbClr val="000000"/>
                </a:solidFill>
              </a:rPr>
              <a:t>zeroka gama produktów na TGE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>
                <a:solidFill>
                  <a:srgbClr val="000000"/>
                </a:solidFill>
              </a:rPr>
              <a:t>z</a:t>
            </a:r>
            <a:r>
              <a:rPr lang="pl-PL" sz="800" b="1" dirty="0" smtClean="0">
                <a:solidFill>
                  <a:srgbClr val="000000"/>
                </a:solidFill>
              </a:rPr>
              <a:t>adawalająca płynność rynku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 smtClean="0">
                <a:solidFill>
                  <a:srgbClr val="000000"/>
                </a:solidFill>
              </a:rPr>
              <a:t>otwartość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pl-PL" sz="800" b="1" dirty="0" smtClean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pl-PL" sz="800" b="1" dirty="0" smtClean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pl-PL" sz="800" b="1" dirty="0">
              <a:solidFill>
                <a:srgbClr val="000000"/>
              </a:solidFill>
            </a:endParaRP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805"/>
            <a:ext cx="396274" cy="579170"/>
          </a:xfrm>
          <a:prstGeom prst="rect">
            <a:avLst/>
          </a:prstGeom>
        </p:spPr>
      </p:pic>
      <p:cxnSp>
        <p:nvCxnSpPr>
          <p:cNvPr id="37" name="Łącznik prostoliniowy 41"/>
          <p:cNvCxnSpPr/>
          <p:nvPr/>
        </p:nvCxnSpPr>
        <p:spPr>
          <a:xfrm>
            <a:off x="4136319" y="1908077"/>
            <a:ext cx="9579" cy="1778641"/>
          </a:xfrm>
          <a:prstGeom prst="line">
            <a:avLst/>
          </a:prstGeom>
          <a:ln w="19050">
            <a:solidFill>
              <a:srgbClr val="AD0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ole tekstowe 44"/>
          <p:cNvSpPr txBox="1"/>
          <p:nvPr/>
        </p:nvSpPr>
        <p:spPr>
          <a:xfrm>
            <a:off x="1135743" y="882305"/>
            <a:ext cx="5577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000000"/>
                </a:solidFill>
              </a:rPr>
              <a:t>Czynniki wpływające na umiejscowienie produktu  w rynku</a:t>
            </a:r>
            <a:endParaRPr lang="pl-PL" sz="1400" b="1" dirty="0">
              <a:solidFill>
                <a:srgbClr val="000000"/>
              </a:solidFill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1092815" y="857839"/>
            <a:ext cx="5190102" cy="375540"/>
          </a:xfrm>
          <a:prstGeom prst="rect">
            <a:avLst/>
          </a:prstGeom>
          <a:noFill/>
          <a:ln w="12700" cmpd="sng"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200" u="sng" dirty="0">
              <a:solidFill>
                <a:srgbClr val="AD0040"/>
              </a:solidFill>
            </a:endParaRPr>
          </a:p>
        </p:txBody>
      </p:sp>
      <p:pic>
        <p:nvPicPr>
          <p:cNvPr id="49" name="Obraz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" y="1338562"/>
            <a:ext cx="1475360" cy="1646063"/>
          </a:xfrm>
          <a:prstGeom prst="rect">
            <a:avLst/>
          </a:prstGeom>
        </p:spPr>
      </p:pic>
      <p:sp>
        <p:nvSpPr>
          <p:cNvPr id="51" name="Prostokąt 50"/>
          <p:cNvSpPr/>
          <p:nvPr/>
        </p:nvSpPr>
        <p:spPr>
          <a:xfrm>
            <a:off x="7223683" y="1171720"/>
            <a:ext cx="1480169" cy="371475"/>
          </a:xfrm>
          <a:prstGeom prst="rect">
            <a:avLst/>
          </a:prstGeom>
          <a:solidFill>
            <a:srgbClr val="AD0040"/>
          </a:solidFill>
          <a:ln>
            <a:solidFill>
              <a:srgbClr val="AD0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latin typeface="Calibri" pitchFamily="34" charset="0"/>
              </a:rPr>
              <a:t>Energia i Gaz</a:t>
            </a:r>
            <a:endParaRPr lang="pl-PL" sz="1200" dirty="0">
              <a:latin typeface="Calibri" pitchFamily="34" charset="0"/>
            </a:endParaRPr>
          </a:p>
        </p:txBody>
      </p:sp>
      <p:pic>
        <p:nvPicPr>
          <p:cNvPr id="52" name="Obraz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523" y="1171106"/>
            <a:ext cx="256054" cy="384860"/>
          </a:xfrm>
          <a:prstGeom prst="rect">
            <a:avLst/>
          </a:prstGeom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602" y="1161610"/>
            <a:ext cx="268160" cy="39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Kształt 7"/>
          <p:cNvSpPr/>
          <p:nvPr/>
        </p:nvSpPr>
        <p:spPr>
          <a:xfrm>
            <a:off x="1413530" y="2375882"/>
            <a:ext cx="6236164" cy="3322501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AD004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upa 14"/>
          <p:cNvGrpSpPr/>
          <p:nvPr/>
        </p:nvGrpSpPr>
        <p:grpSpPr>
          <a:xfrm>
            <a:off x="3350126" y="3749879"/>
            <a:ext cx="1911046" cy="642264"/>
            <a:chOff x="3262995" y="4431330"/>
            <a:chExt cx="1749181" cy="416065"/>
          </a:xfrm>
        </p:grpSpPr>
        <p:sp>
          <p:nvSpPr>
            <p:cNvPr id="9" name="Elipsa 8"/>
            <p:cNvSpPr/>
            <p:nvPr/>
          </p:nvSpPr>
          <p:spPr>
            <a:xfrm>
              <a:off x="3262995" y="4548600"/>
              <a:ext cx="247956" cy="185232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Dowolny kształt 10"/>
            <p:cNvSpPr/>
            <p:nvPr/>
          </p:nvSpPr>
          <p:spPr>
            <a:xfrm>
              <a:off x="3292157" y="4431330"/>
              <a:ext cx="1720019" cy="416065"/>
            </a:xfrm>
            <a:custGeom>
              <a:avLst/>
              <a:gdLst>
                <a:gd name="connsiteX0" fmla="*/ 0 w 1720019"/>
                <a:gd name="connsiteY0" fmla="*/ 0 h 416065"/>
                <a:gd name="connsiteX1" fmla="*/ 1720019 w 1720019"/>
                <a:gd name="connsiteY1" fmla="*/ 0 h 416065"/>
                <a:gd name="connsiteX2" fmla="*/ 1720019 w 1720019"/>
                <a:gd name="connsiteY2" fmla="*/ 416065 h 416065"/>
                <a:gd name="connsiteX3" fmla="*/ 0 w 1720019"/>
                <a:gd name="connsiteY3" fmla="*/ 416065 h 416065"/>
                <a:gd name="connsiteX4" fmla="*/ 0 w 1720019"/>
                <a:gd name="connsiteY4" fmla="*/ 0 h 4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0019" h="416065">
                  <a:moveTo>
                    <a:pt x="0" y="0"/>
                  </a:moveTo>
                  <a:lnTo>
                    <a:pt x="1720019" y="0"/>
                  </a:lnTo>
                  <a:lnTo>
                    <a:pt x="1720019" y="416065"/>
                  </a:lnTo>
                  <a:lnTo>
                    <a:pt x="0" y="4160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151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kern="1200" dirty="0" smtClean="0">
                  <a:solidFill>
                    <a:srgbClr val="000000"/>
                  </a:solidFill>
                </a:rPr>
                <a:t>Gaz</a:t>
              </a:r>
              <a:endParaRPr lang="pl-PL" sz="1600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4943630" y="3306665"/>
            <a:ext cx="1701089" cy="508320"/>
            <a:chOff x="4100756" y="4020125"/>
            <a:chExt cx="1701089" cy="508320"/>
          </a:xfrm>
        </p:grpSpPr>
        <p:sp>
          <p:nvSpPr>
            <p:cNvPr id="12" name="Elipsa 11"/>
            <p:cNvSpPr/>
            <p:nvPr/>
          </p:nvSpPr>
          <p:spPr>
            <a:xfrm>
              <a:off x="4100756" y="4107027"/>
              <a:ext cx="317542" cy="317542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Dowolny kształt 13"/>
            <p:cNvSpPr/>
            <p:nvPr/>
          </p:nvSpPr>
          <p:spPr>
            <a:xfrm>
              <a:off x="4100763" y="4020125"/>
              <a:ext cx="1701082" cy="508320"/>
            </a:xfrm>
            <a:custGeom>
              <a:avLst/>
              <a:gdLst>
                <a:gd name="connsiteX0" fmla="*/ 0 w 1701082"/>
                <a:gd name="connsiteY0" fmla="*/ 0 h 508320"/>
                <a:gd name="connsiteX1" fmla="*/ 1701082 w 1701082"/>
                <a:gd name="connsiteY1" fmla="*/ 0 h 508320"/>
                <a:gd name="connsiteX2" fmla="*/ 1701082 w 1701082"/>
                <a:gd name="connsiteY2" fmla="*/ 508320 h 508320"/>
                <a:gd name="connsiteX3" fmla="*/ 0 w 1701082"/>
                <a:gd name="connsiteY3" fmla="*/ 508320 h 508320"/>
                <a:gd name="connsiteX4" fmla="*/ 0 w 1701082"/>
                <a:gd name="connsiteY4" fmla="*/ 0 h 50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1082" h="508320">
                  <a:moveTo>
                    <a:pt x="0" y="0"/>
                  </a:moveTo>
                  <a:lnTo>
                    <a:pt x="1701082" y="0"/>
                  </a:lnTo>
                  <a:lnTo>
                    <a:pt x="1701082" y="508320"/>
                  </a:lnTo>
                  <a:lnTo>
                    <a:pt x="0" y="5083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8259" tIns="0" rIns="0" bIns="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kern="1200" dirty="0" smtClean="0">
                  <a:solidFill>
                    <a:srgbClr val="000000"/>
                  </a:solidFill>
                </a:rPr>
                <a:t>  Energia</a:t>
              </a:r>
              <a:endParaRPr lang="pl-PL" sz="1400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6462503" y="2651015"/>
            <a:ext cx="1116490" cy="792107"/>
            <a:chOff x="5227301" y="3339962"/>
            <a:chExt cx="1116490" cy="792107"/>
          </a:xfrm>
        </p:grpSpPr>
        <p:sp>
          <p:nvSpPr>
            <p:cNvPr id="26" name="Elipsa 25"/>
            <p:cNvSpPr/>
            <p:nvPr/>
          </p:nvSpPr>
          <p:spPr>
            <a:xfrm>
              <a:off x="5227301" y="3739609"/>
              <a:ext cx="423032" cy="39246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pole tekstowe 4"/>
            <p:cNvSpPr txBox="1"/>
            <p:nvPr/>
          </p:nvSpPr>
          <p:spPr>
            <a:xfrm>
              <a:off x="5412126" y="3339962"/>
              <a:ext cx="9316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>
                  <a:solidFill>
                    <a:srgbClr val="000000"/>
                  </a:solidFill>
                </a:rPr>
                <a:t>  </a:t>
              </a:r>
              <a:r>
                <a:rPr lang="pl-PL" sz="1400" dirty="0" smtClean="0">
                  <a:solidFill>
                    <a:srgbClr val="000000"/>
                  </a:solidFill>
                </a:rPr>
                <a:t>Rynek </a:t>
              </a:r>
            </a:p>
            <a:p>
              <a:r>
                <a:rPr lang="pl-PL" sz="1400" dirty="0" smtClean="0">
                  <a:solidFill>
                    <a:srgbClr val="000000"/>
                  </a:solidFill>
                </a:rPr>
                <a:t>  brytyjski</a:t>
              </a:r>
              <a:endParaRPr lang="pl-PL" sz="14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8" name="Łącznik prosty ze strzałką 37"/>
          <p:cNvCxnSpPr/>
          <p:nvPr/>
        </p:nvCxnSpPr>
        <p:spPr>
          <a:xfrm>
            <a:off x="1443468" y="5901523"/>
            <a:ext cx="6080860" cy="476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812998"/>
              </p:ext>
            </p:extLst>
          </p:nvPr>
        </p:nvGraphicFramePr>
        <p:xfrm>
          <a:off x="1467596" y="5675887"/>
          <a:ext cx="5177123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589"/>
                <a:gridCol w="739589"/>
                <a:gridCol w="739589"/>
                <a:gridCol w="739589"/>
                <a:gridCol w="739589"/>
                <a:gridCol w="739589"/>
                <a:gridCol w="739589"/>
              </a:tblGrid>
              <a:tr h="0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005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116562"/>
              </p:ext>
            </p:extLst>
          </p:nvPr>
        </p:nvGraphicFramePr>
        <p:xfrm>
          <a:off x="1808065" y="6028096"/>
          <a:ext cx="52093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188"/>
                <a:gridCol w="744188"/>
                <a:gridCol w="744188"/>
                <a:gridCol w="744188"/>
                <a:gridCol w="744188"/>
                <a:gridCol w="744188"/>
                <a:gridCol w="7441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l-PL" sz="1800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pl-PL" sz="1800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pl-PL" sz="1800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pl-PL" sz="1800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pl-PL" sz="1800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pl-PL" sz="1800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pl-PL" sz="1800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pole tekstowe 34"/>
          <p:cNvSpPr txBox="1"/>
          <p:nvPr/>
        </p:nvSpPr>
        <p:spPr>
          <a:xfrm>
            <a:off x="2736361" y="1709692"/>
            <a:ext cx="1543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>
                <a:solidFill>
                  <a:srgbClr val="000000"/>
                </a:solidFill>
              </a:rPr>
              <a:t>             </a:t>
            </a:r>
          </a:p>
          <a:p>
            <a:endParaRPr lang="pl-PL" sz="800" b="1" dirty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>
                <a:solidFill>
                  <a:srgbClr val="000000"/>
                </a:solidFill>
              </a:rPr>
              <a:t>o</a:t>
            </a:r>
            <a:r>
              <a:rPr lang="pl-PL" sz="800" b="1" dirty="0" smtClean="0">
                <a:solidFill>
                  <a:srgbClr val="000000"/>
                </a:solidFill>
              </a:rPr>
              <a:t>bligo giełdowe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>
                <a:solidFill>
                  <a:srgbClr val="000000"/>
                </a:solidFill>
              </a:rPr>
              <a:t>p</a:t>
            </a:r>
            <a:r>
              <a:rPr lang="pl-PL" sz="800" b="1" dirty="0" smtClean="0">
                <a:solidFill>
                  <a:srgbClr val="000000"/>
                </a:solidFill>
              </a:rPr>
              <a:t>latformy anonimowe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>
                <a:solidFill>
                  <a:srgbClr val="000000"/>
                </a:solidFill>
              </a:rPr>
              <a:t>o</a:t>
            </a:r>
            <a:r>
              <a:rPr lang="pl-PL" sz="800" b="1" dirty="0" smtClean="0">
                <a:solidFill>
                  <a:srgbClr val="000000"/>
                </a:solidFill>
              </a:rPr>
              <a:t>twartość głównego gracza na zmiany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>
                <a:solidFill>
                  <a:srgbClr val="000000"/>
                </a:solidFill>
              </a:rPr>
              <a:t>r</a:t>
            </a:r>
            <a:r>
              <a:rPr lang="pl-PL" sz="800" b="1" dirty="0" smtClean="0">
                <a:solidFill>
                  <a:srgbClr val="000000"/>
                </a:solidFill>
              </a:rPr>
              <a:t>ynek perspektywiczny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 err="1" smtClean="0">
                <a:solidFill>
                  <a:srgbClr val="000000"/>
                </a:solidFill>
              </a:rPr>
              <a:t>Interkonektory</a:t>
            </a:r>
            <a:r>
              <a:rPr lang="pl-PL" sz="800" b="1" dirty="0" smtClean="0">
                <a:solidFill>
                  <a:srgbClr val="000000"/>
                </a:solidFill>
              </a:rPr>
              <a:t> i LNG,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 smtClean="0">
                <a:solidFill>
                  <a:srgbClr val="000000"/>
                </a:solidFill>
              </a:rPr>
              <a:t>Rewersy (</a:t>
            </a:r>
            <a:r>
              <a:rPr lang="pl-PL" sz="800" b="1" dirty="0" err="1" smtClean="0">
                <a:solidFill>
                  <a:srgbClr val="000000"/>
                </a:solidFill>
              </a:rPr>
              <a:t>fiz</a:t>
            </a:r>
            <a:r>
              <a:rPr lang="pl-PL" sz="800" b="1" dirty="0" smtClean="0">
                <a:solidFill>
                  <a:srgbClr val="000000"/>
                </a:solidFill>
              </a:rPr>
              <a:t> / </a:t>
            </a:r>
            <a:r>
              <a:rPr lang="pl-PL" sz="800" b="1" dirty="0" err="1" smtClean="0">
                <a:solidFill>
                  <a:srgbClr val="000000"/>
                </a:solidFill>
              </a:rPr>
              <a:t>virtual</a:t>
            </a:r>
            <a:r>
              <a:rPr lang="pl-PL" sz="800" b="1" dirty="0" smtClean="0">
                <a:solidFill>
                  <a:srgbClr val="000000"/>
                </a:solidFill>
              </a:rPr>
              <a:t>),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 err="1" smtClean="0">
                <a:solidFill>
                  <a:srgbClr val="000000"/>
                </a:solidFill>
              </a:rPr>
              <a:t>Wrdożenie</a:t>
            </a:r>
            <a:r>
              <a:rPr lang="pl-PL" sz="800" b="1" dirty="0" smtClean="0">
                <a:solidFill>
                  <a:srgbClr val="000000"/>
                </a:solidFill>
              </a:rPr>
              <a:t> </a:t>
            </a:r>
            <a:r>
              <a:rPr lang="pl-PL" sz="800" b="1" dirty="0" err="1" smtClean="0">
                <a:solidFill>
                  <a:srgbClr val="000000"/>
                </a:solidFill>
              </a:rPr>
              <a:t>IRiESP</a:t>
            </a:r>
            <a:r>
              <a:rPr lang="pl-PL" sz="800" b="1" dirty="0" smtClean="0">
                <a:solidFill>
                  <a:srgbClr val="000000"/>
                </a:solidFill>
              </a:rPr>
              <a:t> i </a:t>
            </a:r>
            <a:r>
              <a:rPr lang="pl-PL" sz="800" b="1" dirty="0" err="1" smtClean="0">
                <a:solidFill>
                  <a:srgbClr val="000000"/>
                </a:solidFill>
              </a:rPr>
              <a:t>IRiESD</a:t>
            </a:r>
            <a:r>
              <a:rPr lang="pl-PL" sz="800" b="1" dirty="0" smtClean="0">
                <a:solidFill>
                  <a:srgbClr val="000000"/>
                </a:solidFill>
              </a:rPr>
              <a:t>,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 smtClean="0">
                <a:solidFill>
                  <a:srgbClr val="000000"/>
                </a:solidFill>
              </a:rPr>
              <a:t>Wspierające przepisy UE</a:t>
            </a:r>
          </a:p>
          <a:p>
            <a:endParaRPr lang="pl-PL" sz="800" b="1" dirty="0" smtClean="0">
              <a:solidFill>
                <a:srgbClr val="000000"/>
              </a:solidFill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4090813" y="1666500"/>
            <a:ext cx="12224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pl-PL" sz="800" b="1" dirty="0" smtClean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pl-PL" sz="800" b="1" dirty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>
                <a:solidFill>
                  <a:srgbClr val="000000"/>
                </a:solidFill>
              </a:rPr>
              <a:t>m</a:t>
            </a:r>
            <a:r>
              <a:rPr lang="pl-PL" sz="800" b="1" dirty="0" smtClean="0">
                <a:solidFill>
                  <a:srgbClr val="000000"/>
                </a:solidFill>
              </a:rPr>
              <a:t>onopolizacja rynku przez kilku graczy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>
                <a:solidFill>
                  <a:srgbClr val="000000"/>
                </a:solidFill>
              </a:rPr>
              <a:t>b</a:t>
            </a:r>
            <a:r>
              <a:rPr lang="pl-PL" sz="800" b="1" dirty="0" smtClean="0">
                <a:solidFill>
                  <a:srgbClr val="000000"/>
                </a:solidFill>
              </a:rPr>
              <a:t>rak </a:t>
            </a:r>
            <a:r>
              <a:rPr lang="pl-PL" sz="800" b="1" dirty="0" err="1" smtClean="0">
                <a:solidFill>
                  <a:srgbClr val="000000"/>
                </a:solidFill>
              </a:rPr>
              <a:t>detaryfikacji</a:t>
            </a:r>
            <a:endParaRPr lang="pl-PL" sz="800" b="1" dirty="0" smtClean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>
                <a:solidFill>
                  <a:srgbClr val="000000"/>
                </a:solidFill>
              </a:rPr>
              <a:t>e</a:t>
            </a:r>
            <a:r>
              <a:rPr lang="pl-PL" sz="800" b="1" dirty="0" smtClean="0">
                <a:solidFill>
                  <a:srgbClr val="000000"/>
                </a:solidFill>
              </a:rPr>
              <a:t>nergetyka węglowa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 smtClean="0">
                <a:solidFill>
                  <a:srgbClr val="000000"/>
                </a:solidFill>
              </a:rPr>
              <a:t>zbyt mało alternatywnych platform obrotu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800" b="1" dirty="0" smtClean="0">
                <a:solidFill>
                  <a:srgbClr val="000000"/>
                </a:solidFill>
              </a:rPr>
              <a:t>Ograniczenia w CBT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pl-PL" sz="800" b="1" dirty="0">
              <a:solidFill>
                <a:srgbClr val="000000"/>
              </a:solidFill>
            </a:endParaRPr>
          </a:p>
        </p:txBody>
      </p:sp>
      <p:cxnSp>
        <p:nvCxnSpPr>
          <p:cNvPr id="41" name="Łącznik prostoliniowy 41"/>
          <p:cNvCxnSpPr/>
          <p:nvPr/>
        </p:nvCxnSpPr>
        <p:spPr>
          <a:xfrm>
            <a:off x="5286101" y="1891858"/>
            <a:ext cx="0" cy="1218489"/>
          </a:xfrm>
          <a:prstGeom prst="line">
            <a:avLst/>
          </a:prstGeom>
          <a:ln w="19050">
            <a:solidFill>
              <a:srgbClr val="AD0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Łącznik prosty 2"/>
          <p:cNvCxnSpPr/>
          <p:nvPr/>
        </p:nvCxnSpPr>
        <p:spPr>
          <a:xfrm>
            <a:off x="1960516" y="1778914"/>
            <a:ext cx="25033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us 22"/>
          <p:cNvSpPr/>
          <p:nvPr/>
        </p:nvSpPr>
        <p:spPr>
          <a:xfrm>
            <a:off x="3251372" y="1630322"/>
            <a:ext cx="356268" cy="277756"/>
          </a:xfrm>
          <a:prstGeom prst="mathPlus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2" name="Plus 41"/>
          <p:cNvSpPr/>
          <p:nvPr/>
        </p:nvSpPr>
        <p:spPr>
          <a:xfrm>
            <a:off x="5822340" y="1619210"/>
            <a:ext cx="337610" cy="272648"/>
          </a:xfrm>
          <a:prstGeom prst="mathPlus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</a:endParaRPr>
          </a:p>
        </p:txBody>
      </p:sp>
      <p:cxnSp>
        <p:nvCxnSpPr>
          <p:cNvPr id="43" name="Łącznik prosty 42"/>
          <p:cNvCxnSpPr/>
          <p:nvPr/>
        </p:nvCxnSpPr>
        <p:spPr>
          <a:xfrm>
            <a:off x="4605230" y="1741082"/>
            <a:ext cx="25033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3256487" y="5254028"/>
            <a:ext cx="2633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Skala rozwoju rynku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37922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35" grpId="0"/>
      <p:bldP spid="36" grpId="0"/>
      <p:bldP spid="23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63732" y="476672"/>
            <a:ext cx="6449914" cy="559286"/>
          </a:xfrm>
        </p:spPr>
        <p:txBody>
          <a:bodyPr/>
          <a:lstStyle/>
          <a:p>
            <a:pPr lvl="0"/>
            <a:r>
              <a:rPr lang="pl-PL" dirty="0" smtClean="0"/>
              <a:t>Główne wyzwania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-12594" y="280804"/>
            <a:ext cx="39553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7" name="Strzałka w prawo 16"/>
          <p:cNvSpPr/>
          <p:nvPr/>
        </p:nvSpPr>
        <p:spPr>
          <a:xfrm>
            <a:off x="64874" y="5600470"/>
            <a:ext cx="8993232" cy="675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Kierunki rozwoju</a:t>
            </a:r>
            <a:endParaRPr lang="pl-PL" dirty="0"/>
          </a:p>
        </p:txBody>
      </p:sp>
      <p:sp>
        <p:nvSpPr>
          <p:cNvPr id="21" name="Elipsa 20"/>
          <p:cNvSpPr/>
          <p:nvPr/>
        </p:nvSpPr>
        <p:spPr>
          <a:xfrm>
            <a:off x="3505873" y="3720522"/>
            <a:ext cx="482816" cy="44099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2</a:t>
            </a:r>
          </a:p>
        </p:txBody>
      </p:sp>
      <p:sp>
        <p:nvSpPr>
          <p:cNvPr id="6" name="Elipsa 5"/>
          <p:cNvSpPr/>
          <p:nvPr/>
        </p:nvSpPr>
        <p:spPr>
          <a:xfrm>
            <a:off x="1475656" y="4333648"/>
            <a:ext cx="482351" cy="466146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25" name="Elipsa 24"/>
          <p:cNvSpPr/>
          <p:nvPr/>
        </p:nvSpPr>
        <p:spPr>
          <a:xfrm>
            <a:off x="5039007" y="2335001"/>
            <a:ext cx="2859048" cy="175885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000000"/>
                </a:solidFill>
              </a:rPr>
              <a:t>Dywersyfikacja</a:t>
            </a:r>
          </a:p>
          <a:p>
            <a:pPr algn="ctr"/>
            <a:endParaRPr lang="pl-PL" sz="1400" b="1" dirty="0" smtClean="0">
              <a:solidFill>
                <a:srgbClr val="00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sz="900" b="1" i="1" dirty="0">
                <a:solidFill>
                  <a:srgbClr val="000000"/>
                </a:solidFill>
              </a:rPr>
              <a:t>n</a:t>
            </a:r>
            <a:r>
              <a:rPr lang="pl-PL" sz="900" b="1" i="1" dirty="0" smtClean="0">
                <a:solidFill>
                  <a:srgbClr val="000000"/>
                </a:solidFill>
              </a:rPr>
              <a:t>owe możliwości importu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sz="900" b="1" i="1" dirty="0">
                <a:solidFill>
                  <a:srgbClr val="000000"/>
                </a:solidFill>
              </a:rPr>
              <a:t>r</a:t>
            </a:r>
            <a:r>
              <a:rPr lang="pl-PL" sz="900" b="1" i="1" dirty="0" smtClean="0">
                <a:solidFill>
                  <a:srgbClr val="000000"/>
                </a:solidFill>
              </a:rPr>
              <a:t>ozbudowa </a:t>
            </a:r>
            <a:r>
              <a:rPr lang="pl-PL" sz="900" b="1" i="1" dirty="0" err="1" smtClean="0">
                <a:solidFill>
                  <a:srgbClr val="000000"/>
                </a:solidFill>
              </a:rPr>
              <a:t>interkonektorów</a:t>
            </a:r>
            <a:endParaRPr lang="pl-PL" sz="900" b="1" i="1" dirty="0" smtClean="0">
              <a:solidFill>
                <a:srgbClr val="00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sz="900" b="1" i="1" dirty="0" smtClean="0">
                <a:solidFill>
                  <a:srgbClr val="000000"/>
                </a:solidFill>
              </a:rPr>
              <a:t> nowe źródła przychodu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l-PL" sz="900" b="1" i="1" dirty="0">
              <a:solidFill>
                <a:srgbClr val="000000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5111087" y="2834395"/>
            <a:ext cx="455236" cy="488942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</a:t>
            </a:r>
            <a:endParaRPr lang="pl-PL" dirty="0"/>
          </a:p>
        </p:txBody>
      </p:sp>
      <p:sp>
        <p:nvSpPr>
          <p:cNvPr id="9" name="Elipsa 8"/>
          <p:cNvSpPr/>
          <p:nvPr/>
        </p:nvSpPr>
        <p:spPr>
          <a:xfrm>
            <a:off x="6139540" y="1220214"/>
            <a:ext cx="3060848" cy="1607781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rgbClr val="000000"/>
                </a:solidFill>
              </a:rPr>
              <a:t>Dalszy rozwój handlu</a:t>
            </a:r>
          </a:p>
          <a:p>
            <a:pPr algn="ctr"/>
            <a:endParaRPr lang="pl-PL" sz="1050" b="1" dirty="0" smtClean="0">
              <a:solidFill>
                <a:srgbClr val="000000"/>
              </a:solidFill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pl-PL" sz="900" b="1" i="1" dirty="0" smtClean="0">
                <a:solidFill>
                  <a:srgbClr val="000000"/>
                </a:solidFill>
              </a:rPr>
              <a:t>integracja produktowa </a:t>
            </a:r>
            <a:r>
              <a:rPr lang="pl-PL" sz="900" b="1" dirty="0" smtClean="0">
                <a:solidFill>
                  <a:srgbClr val="000000"/>
                </a:solidFill>
              </a:rPr>
              <a:t>–</a:t>
            </a:r>
            <a:r>
              <a:rPr lang="pl-PL" sz="900" b="1" i="1" dirty="0" err="1" smtClean="0">
                <a:solidFill>
                  <a:srgbClr val="000000"/>
                </a:solidFill>
              </a:rPr>
              <a:t>duel</a:t>
            </a:r>
            <a:r>
              <a:rPr lang="pl-PL" sz="900" b="1" i="1" dirty="0" smtClean="0">
                <a:solidFill>
                  <a:srgbClr val="000000"/>
                </a:solidFill>
              </a:rPr>
              <a:t> </a:t>
            </a:r>
            <a:r>
              <a:rPr lang="pl-PL" sz="900" b="1" i="1" dirty="0" err="1" smtClean="0">
                <a:solidFill>
                  <a:srgbClr val="000000"/>
                </a:solidFill>
              </a:rPr>
              <a:t>fuel</a:t>
            </a:r>
            <a:endParaRPr lang="pl-PL" sz="900" b="1" i="1" dirty="0" smtClean="0">
              <a:solidFill>
                <a:srgbClr val="000000"/>
              </a:solidFill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pl-PL" sz="900" b="1" i="1" dirty="0">
                <a:solidFill>
                  <a:srgbClr val="000000"/>
                </a:solidFill>
              </a:rPr>
              <a:t>s</a:t>
            </a:r>
            <a:r>
              <a:rPr lang="pl-PL" sz="900" b="1" i="1" dirty="0" smtClean="0">
                <a:solidFill>
                  <a:srgbClr val="000000"/>
                </a:solidFill>
              </a:rPr>
              <a:t>przedaż usług dodatkowych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pl-PL" sz="900" b="1" i="1" dirty="0">
                <a:solidFill>
                  <a:srgbClr val="000000"/>
                </a:solidFill>
              </a:rPr>
              <a:t>n</a:t>
            </a:r>
            <a:r>
              <a:rPr lang="pl-PL" sz="900" b="1" i="1" dirty="0" smtClean="0">
                <a:solidFill>
                  <a:srgbClr val="000000"/>
                </a:solidFill>
              </a:rPr>
              <a:t>owe kanały sprzedaży  </a:t>
            </a:r>
            <a:endParaRPr lang="pl-PL" sz="900" b="1" i="1" dirty="0">
              <a:solidFill>
                <a:srgbClr val="000000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6196730" y="1744389"/>
            <a:ext cx="470126" cy="454782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268" y="1104062"/>
            <a:ext cx="2431055" cy="1247054"/>
          </a:xfrm>
          <a:prstGeom prst="rect">
            <a:avLst/>
          </a:prstGeom>
        </p:spPr>
      </p:pic>
      <p:sp>
        <p:nvSpPr>
          <p:cNvPr id="16" name="Elipsa 15"/>
          <p:cNvSpPr/>
          <p:nvPr/>
        </p:nvSpPr>
        <p:spPr>
          <a:xfrm>
            <a:off x="2138" y="3825231"/>
            <a:ext cx="1148433" cy="121946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GAZ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2863679" y="3337847"/>
            <a:ext cx="3183084" cy="1810405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>
                <a:solidFill>
                  <a:srgbClr val="000000"/>
                </a:solidFill>
              </a:rPr>
              <a:t>Odejście od obowiązku zatwierdzania stawek </a:t>
            </a:r>
            <a:r>
              <a:rPr lang="pl-PL" sz="1100" b="1" dirty="0" smtClean="0">
                <a:solidFill>
                  <a:srgbClr val="000000"/>
                </a:solidFill>
              </a:rPr>
              <a:t>cen</a:t>
            </a:r>
          </a:p>
          <a:p>
            <a:pPr algn="ctr"/>
            <a:endParaRPr lang="pl-PL" sz="1100" b="1" i="1" dirty="0" smtClean="0">
              <a:solidFill>
                <a:srgbClr val="000000"/>
              </a:solidFill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pl-PL" sz="900" b="1" i="1" dirty="0">
                <a:solidFill>
                  <a:srgbClr val="000000"/>
                </a:solidFill>
              </a:rPr>
              <a:t>w</a:t>
            </a:r>
            <a:r>
              <a:rPr lang="pl-PL" sz="900" b="1" i="1" dirty="0" smtClean="0">
                <a:solidFill>
                  <a:srgbClr val="000000"/>
                </a:solidFill>
              </a:rPr>
              <a:t>iększa liczba ofert na rynku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pl-PL" sz="900" b="1" i="1" dirty="0">
                <a:solidFill>
                  <a:srgbClr val="000000"/>
                </a:solidFill>
              </a:rPr>
              <a:t>k</a:t>
            </a:r>
            <a:r>
              <a:rPr lang="pl-PL" sz="900" b="1" i="1" dirty="0" smtClean="0">
                <a:solidFill>
                  <a:srgbClr val="000000"/>
                </a:solidFill>
              </a:rPr>
              <a:t>onkurencja – nowi gracze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pl-PL" sz="900" b="1" i="1" dirty="0">
                <a:solidFill>
                  <a:srgbClr val="000000"/>
                </a:solidFill>
              </a:rPr>
              <a:t>r</a:t>
            </a:r>
            <a:r>
              <a:rPr lang="pl-PL" sz="900" b="1" i="1" dirty="0" smtClean="0">
                <a:solidFill>
                  <a:srgbClr val="000000"/>
                </a:solidFill>
              </a:rPr>
              <a:t>ozwój rynku OTC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endParaRPr lang="pl-PL" sz="900" b="1" dirty="0">
              <a:solidFill>
                <a:srgbClr val="000000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908121" y="3678929"/>
            <a:ext cx="2550576" cy="1512063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b="1" dirty="0" smtClean="0">
              <a:solidFill>
                <a:srgbClr val="000000"/>
              </a:solidFill>
            </a:endParaRPr>
          </a:p>
          <a:p>
            <a:pPr algn="ctr"/>
            <a:endParaRPr lang="pl-PL" sz="1200" b="1" dirty="0">
              <a:solidFill>
                <a:srgbClr val="000000"/>
              </a:solidFill>
            </a:endParaRPr>
          </a:p>
          <a:p>
            <a:pPr algn="ctr"/>
            <a:endParaRPr lang="pl-PL" sz="1200" b="1" dirty="0" smtClean="0">
              <a:solidFill>
                <a:srgbClr val="000000"/>
              </a:solidFill>
            </a:endParaRPr>
          </a:p>
          <a:p>
            <a:pPr algn="ctr"/>
            <a:r>
              <a:rPr lang="pl-PL" sz="1200" b="1" dirty="0" smtClean="0">
                <a:solidFill>
                  <a:srgbClr val="000000"/>
                </a:solidFill>
              </a:rPr>
              <a:t>Dalszy proces liberalizacji</a:t>
            </a:r>
          </a:p>
          <a:p>
            <a:pPr algn="ctr"/>
            <a:endParaRPr lang="pl-PL" sz="1200" b="1" dirty="0" smtClean="0">
              <a:solidFill>
                <a:srgbClr val="000000"/>
              </a:solidFill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pl-PL" sz="900" b="1" dirty="0">
                <a:solidFill>
                  <a:srgbClr val="000000"/>
                </a:solidFill>
              </a:rPr>
              <a:t>z</a:t>
            </a:r>
            <a:r>
              <a:rPr lang="pl-PL" sz="900" b="1" dirty="0" smtClean="0">
                <a:solidFill>
                  <a:srgbClr val="000000"/>
                </a:solidFill>
              </a:rPr>
              <a:t>niesienie taryf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pl-PL" sz="900" b="1" dirty="0">
                <a:solidFill>
                  <a:srgbClr val="000000"/>
                </a:solidFill>
              </a:rPr>
              <a:t>d</a:t>
            </a:r>
            <a:r>
              <a:rPr lang="pl-PL" sz="900" b="1" dirty="0" smtClean="0">
                <a:solidFill>
                  <a:srgbClr val="000000"/>
                </a:solidFill>
              </a:rPr>
              <a:t>ostęp do sąsiednich rynków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pl-PL" sz="900" b="1" dirty="0">
                <a:solidFill>
                  <a:srgbClr val="000000"/>
                </a:solidFill>
              </a:rPr>
              <a:t>u</a:t>
            </a:r>
            <a:r>
              <a:rPr lang="pl-PL" sz="900" b="1" dirty="0" smtClean="0">
                <a:solidFill>
                  <a:srgbClr val="000000"/>
                </a:solidFill>
              </a:rPr>
              <a:t>proszczenie przepisów umożliwiających handel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endParaRPr lang="pl-PL" sz="900" b="1" dirty="0" smtClean="0">
              <a:solidFill>
                <a:srgbClr val="000000"/>
              </a:solidFill>
            </a:endParaRPr>
          </a:p>
          <a:p>
            <a:pPr algn="ctr"/>
            <a:endParaRPr lang="pl-PL" sz="1000" b="1" dirty="0" smtClean="0">
              <a:solidFill>
                <a:srgbClr val="000000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Zwiększenie liczby  aktywnych graczy i znaczenia rynku OTC </a:t>
            </a:r>
            <a:endParaRPr lang="pl-PL" sz="900" b="1" i="1" dirty="0">
              <a:solidFill>
                <a:srgbClr val="000000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3140418" y="3600308"/>
            <a:ext cx="462223" cy="449846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</a:t>
            </a:r>
            <a:endParaRPr lang="pl-PL" dirty="0"/>
          </a:p>
        </p:txBody>
      </p:sp>
      <p:sp>
        <p:nvSpPr>
          <p:cNvPr id="22" name="Elipsa 21"/>
          <p:cNvSpPr/>
          <p:nvPr/>
        </p:nvSpPr>
        <p:spPr>
          <a:xfrm>
            <a:off x="944709" y="4135488"/>
            <a:ext cx="473713" cy="44741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-68574" y="5092198"/>
            <a:ext cx="1776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pl-PL" sz="900" b="1" dirty="0">
                <a:solidFill>
                  <a:srgbClr val="000000"/>
                </a:solidFill>
                <a:latin typeface="+mn-lt"/>
              </a:rPr>
              <a:t>Uwolnienie cen </a:t>
            </a:r>
            <a:r>
              <a:rPr lang="pl-PL" sz="900" b="1" dirty="0" smtClean="0">
                <a:solidFill>
                  <a:srgbClr val="000000"/>
                </a:solidFill>
                <a:latin typeface="+mn-lt"/>
              </a:rPr>
              <a:t>gazu – 1.04.2017</a:t>
            </a:r>
            <a:endParaRPr lang="pl-PL" sz="9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987644" y="5140075"/>
            <a:ext cx="266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  <a:latin typeface="Arial"/>
              </a:rPr>
              <a:t>Działania na rzecz zwiększenia świadomości rynkowej klientów.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  <a:latin typeface="Arial"/>
              </a:rPr>
              <a:t>Wzrost liczby zmian sprzedawcy do poziomu min. 100 tyś/rok.</a:t>
            </a:r>
            <a:endParaRPr lang="pl-PL" sz="9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70728" y="4044455"/>
            <a:ext cx="2820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Zmniejszenie kosztów działania na TGE,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RB, </a:t>
            </a:r>
            <a:r>
              <a:rPr lang="pl-PL" sz="900" b="1" dirty="0" err="1" smtClean="0">
                <a:solidFill>
                  <a:srgbClr val="000000"/>
                </a:solidFill>
              </a:rPr>
              <a:t>przesyłu</a:t>
            </a:r>
            <a:r>
              <a:rPr lang="pl-PL" sz="900" b="1" dirty="0" smtClean="0">
                <a:solidFill>
                  <a:srgbClr val="000000"/>
                </a:solidFill>
              </a:rPr>
              <a:t>, magazynowania</a:t>
            </a:r>
          </a:p>
          <a:p>
            <a:endParaRPr lang="pl-PL" sz="900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 Rozwój gamy produktowej dla gazu na TGE (</a:t>
            </a:r>
            <a:r>
              <a:rPr lang="pl-PL" sz="900" b="1" dirty="0" err="1" smtClean="0">
                <a:solidFill>
                  <a:srgbClr val="000000"/>
                </a:solidFill>
              </a:rPr>
              <a:t>futures</a:t>
            </a:r>
            <a:r>
              <a:rPr lang="pl-PL" sz="900" b="1" dirty="0" smtClean="0">
                <a:solidFill>
                  <a:srgbClr val="000000"/>
                </a:solidFill>
              </a:rPr>
              <a:t>, produkty lokalizowane)</a:t>
            </a:r>
          </a:p>
          <a:p>
            <a:endParaRPr lang="pl-PL" sz="900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Podjęcie działań w celu zwiększenia płynności rynku gazu, animacja rynku</a:t>
            </a:r>
          </a:p>
          <a:p>
            <a:endParaRPr lang="pl-PL" sz="900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 Zwiększenie tempa zmian legislacyjnych wspierających rozwój konkurencyjnego rynku gazu (magazyny, dywersyfikacja dostaw)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900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900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900" b="1" dirty="0">
              <a:solidFill>
                <a:srgbClr val="00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918586" y="2893293"/>
            <a:ext cx="133393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Ułatwienia w dostępie do terminala LNG,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Znacznie zwiększenie importu spoza Rosji do 80%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900" b="1" dirty="0" smtClean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900" b="1" dirty="0" smtClean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9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900" dirty="0"/>
          </a:p>
        </p:txBody>
      </p:sp>
      <p:pic>
        <p:nvPicPr>
          <p:cNvPr id="27" name="Picture 11" descr="C:\Users\mpurat\AppData\Local\Microsoft\Windows\Temporary Internet Files\Content.IE5\IH3IG9IE\MP9004243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27138"/>
            <a:ext cx="2545878" cy="25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3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084051" y="2852936"/>
            <a:ext cx="5080237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400" dirty="0">
                <a:solidFill>
                  <a:srgbClr val="E2007A"/>
                </a:solidFill>
                <a:ea typeface="+mj-ea"/>
                <a:cs typeface="Arial" panose="020B0604020202020204" pitchFamily="34" charset="0"/>
              </a:rPr>
              <a:t>Dziękuję za uwagę </a:t>
            </a:r>
          </a:p>
        </p:txBody>
      </p:sp>
    </p:spTree>
    <p:extLst>
      <p:ext uri="{BB962C8B-B14F-4D97-AF65-F5344CB8AC3E}">
        <p14:creationId xmlns:p14="http://schemas.microsoft.com/office/powerpoint/2010/main" val="42570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ytułu pionowego 6"/>
          <p:cNvSpPr>
            <a:spLocks noGrp="1"/>
          </p:cNvSpPr>
          <p:nvPr>
            <p:ph type="body" orient="vert" idx="1"/>
          </p:nvPr>
        </p:nvSpPr>
        <p:spPr>
          <a:xfrm>
            <a:off x="395536" y="2421828"/>
            <a:ext cx="7632848" cy="3312368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rgbClr val="E2007A"/>
                </a:solidFill>
                <a:ea typeface="+mj-ea"/>
              </a:rPr>
              <a:t>Determinanty rozwoju rynku</a:t>
            </a:r>
            <a:endParaRPr lang="pl-PL" sz="2000" dirty="0">
              <a:solidFill>
                <a:srgbClr val="E2007A"/>
              </a:solidFill>
              <a:ea typeface="+mj-ea"/>
            </a:endParaRPr>
          </a:p>
          <a:p>
            <a:r>
              <a:rPr lang="pl-PL" sz="2000" dirty="0" smtClean="0">
                <a:solidFill>
                  <a:srgbClr val="E2007A"/>
                </a:solidFill>
                <a:ea typeface="+mj-ea"/>
              </a:rPr>
              <a:t>Liberalizacja procesowo - przykłady</a:t>
            </a:r>
          </a:p>
          <a:p>
            <a:r>
              <a:rPr lang="pl-PL" sz="2000" dirty="0" smtClean="0">
                <a:solidFill>
                  <a:srgbClr val="E2007A"/>
                </a:solidFill>
                <a:ea typeface="+mj-ea"/>
              </a:rPr>
              <a:t>Główne wyznaczniki rynku konkurencyjnego</a:t>
            </a:r>
            <a:endParaRPr lang="pl-PL" sz="2000" dirty="0">
              <a:solidFill>
                <a:srgbClr val="E2007A"/>
              </a:solidFill>
              <a:ea typeface="+mj-ea"/>
            </a:endParaRPr>
          </a:p>
          <a:p>
            <a:r>
              <a:rPr lang="pl-PL" sz="2000" dirty="0" smtClean="0">
                <a:solidFill>
                  <a:srgbClr val="E2007A"/>
                </a:solidFill>
                <a:ea typeface="+mj-ea"/>
              </a:rPr>
              <a:t>Miejsca handlu fizycznego i wirtualnego</a:t>
            </a:r>
          </a:p>
          <a:p>
            <a:r>
              <a:rPr lang="pl-PL" sz="2000" dirty="0" smtClean="0">
                <a:solidFill>
                  <a:srgbClr val="E2007A"/>
                </a:solidFill>
              </a:rPr>
              <a:t>Główne wyzwania</a:t>
            </a:r>
            <a:endParaRPr lang="pl-PL" sz="2000" dirty="0">
              <a:solidFill>
                <a:srgbClr val="E2007A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rgbClr val="E2007A"/>
              </a:solidFill>
              <a:ea typeface="+mj-ea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28529"/>
            <a:ext cx="2143125" cy="212035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28528"/>
            <a:ext cx="2377646" cy="1304657"/>
          </a:xfrm>
          <a:prstGeom prst="rect">
            <a:avLst/>
          </a:prstGeom>
        </p:spPr>
      </p:pic>
      <p:sp>
        <p:nvSpPr>
          <p:cNvPr id="3" name="Prostokąt zaokrąglony 2"/>
          <p:cNvSpPr/>
          <p:nvPr/>
        </p:nvSpPr>
        <p:spPr>
          <a:xfrm>
            <a:off x="4427984" y="4078012"/>
            <a:ext cx="4559947" cy="22322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/>
              <a:t>Pytania: </a:t>
            </a:r>
          </a:p>
          <a:p>
            <a:endParaRPr lang="pl-PL" dirty="0" smtClean="0"/>
          </a:p>
          <a:p>
            <a:r>
              <a:rPr lang="pl-PL" dirty="0" smtClean="0"/>
              <a:t>Czy rynek gazu jest dziś wystarczająco atrakcyjny aby firmy konkurujące osiągały na nim swoje cele biznesowe ? </a:t>
            </a:r>
          </a:p>
          <a:p>
            <a:endParaRPr lang="pl-PL" dirty="0" smtClean="0"/>
          </a:p>
          <a:p>
            <a:r>
              <a:rPr lang="pl-PL" dirty="0" smtClean="0"/>
              <a:t>Jakie są obecnie główne kryteria wejścia na międzynarodowe rynki gazu 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15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Stopień rozwoju rynku gazu</a:t>
            </a:r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11" y="2572634"/>
            <a:ext cx="1532812" cy="1124743"/>
          </a:xfrm>
          <a:prstGeom prst="rect">
            <a:avLst/>
          </a:prstGeom>
        </p:spPr>
      </p:pic>
      <p:sp>
        <p:nvSpPr>
          <p:cNvPr id="5" name="Strzałka w prawo 4"/>
          <p:cNvSpPr/>
          <p:nvPr/>
        </p:nvSpPr>
        <p:spPr>
          <a:xfrm rot="535999">
            <a:off x="2227049" y="2572634"/>
            <a:ext cx="97840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pl-PL" sz="9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Strzałka w lewo 15"/>
          <p:cNvSpPr/>
          <p:nvPr/>
        </p:nvSpPr>
        <p:spPr>
          <a:xfrm rot="20617747">
            <a:off x="5548545" y="2517601"/>
            <a:ext cx="978408" cy="48463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pl-PL" sz="9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08868" y="1979422"/>
            <a:ext cx="15239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rgbClr val="000000"/>
                </a:solidFill>
              </a:rPr>
              <a:t>Rynek</a:t>
            </a:r>
            <a:endParaRPr lang="pl-PL" sz="1100" b="1" dirty="0">
              <a:solidFill>
                <a:srgbClr val="00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115616" y="1847483"/>
            <a:ext cx="20499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Konkurencja – nowi gracze;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Klienci masowi i biznesowi;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UOKiK, Giełda, Platformy Obrotu</a:t>
            </a:r>
            <a:r>
              <a:rPr lang="pl-PL" sz="900" b="1" smtClean="0">
                <a:solidFill>
                  <a:srgbClr val="000000"/>
                </a:solidFill>
              </a:rPr>
              <a:t>, OTC</a:t>
            </a:r>
            <a:endParaRPr lang="pl-PL" sz="900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900" dirty="0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212"/>
            <a:ext cx="396274" cy="573074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11" y="4062851"/>
            <a:ext cx="1539521" cy="1136063"/>
          </a:xfrm>
          <a:prstGeom prst="rect">
            <a:avLst/>
          </a:prstGeom>
        </p:spPr>
      </p:pic>
      <p:sp>
        <p:nvSpPr>
          <p:cNvPr id="21" name="Strzałka w prawo 20"/>
          <p:cNvSpPr/>
          <p:nvPr/>
        </p:nvSpPr>
        <p:spPr>
          <a:xfrm rot="19960793">
            <a:off x="2252803" y="3695854"/>
            <a:ext cx="97840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pl-PL" sz="9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413544" y="3819050"/>
            <a:ext cx="865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 smtClean="0">
                <a:solidFill>
                  <a:srgbClr val="000000"/>
                </a:solidFill>
              </a:rPr>
              <a:t>Legislacje</a:t>
            </a:r>
            <a:endParaRPr lang="pl-PL" sz="1100" b="1" dirty="0">
              <a:solidFill>
                <a:srgbClr val="000000"/>
              </a:solidFill>
            </a:endParaRP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697" y="2533893"/>
            <a:ext cx="1564501" cy="1169812"/>
          </a:xfrm>
          <a:prstGeom prst="rect">
            <a:avLst/>
          </a:prstGeom>
        </p:spPr>
      </p:pic>
      <p:sp>
        <p:nvSpPr>
          <p:cNvPr id="25" name="pole tekstowe 24"/>
          <p:cNvSpPr txBox="1"/>
          <p:nvPr/>
        </p:nvSpPr>
        <p:spPr>
          <a:xfrm>
            <a:off x="7380312" y="1585873"/>
            <a:ext cx="894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rgbClr val="000000"/>
                </a:solidFill>
              </a:rPr>
              <a:t>Struktura</a:t>
            </a:r>
            <a:endParaRPr lang="pl-PL" sz="1100" b="1" dirty="0">
              <a:solidFill>
                <a:srgbClr val="000000"/>
              </a:solidFill>
            </a:endParaRPr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37" y="5061308"/>
            <a:ext cx="3528392" cy="1273788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4281" y="4805241"/>
            <a:ext cx="1275411" cy="1529855"/>
          </a:xfrm>
          <a:prstGeom prst="rect">
            <a:avLst/>
          </a:prstGeom>
        </p:spPr>
      </p:pic>
      <p:sp>
        <p:nvSpPr>
          <p:cNvPr id="29" name="Strzałka w lewo 28"/>
          <p:cNvSpPr/>
          <p:nvPr/>
        </p:nvSpPr>
        <p:spPr>
          <a:xfrm rot="1615576">
            <a:off x="5465204" y="3630537"/>
            <a:ext cx="978408" cy="48463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pl-PL" sz="9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7328939" y="3931162"/>
            <a:ext cx="1177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rgbClr val="000000"/>
                </a:solidFill>
              </a:rPr>
              <a:t>Uczestnicy</a:t>
            </a:r>
            <a:endParaRPr lang="pl-PL" sz="1100" b="1" dirty="0">
              <a:solidFill>
                <a:srgbClr val="000000"/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6948264" y="1874850"/>
            <a:ext cx="15121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Rynek hurtowy;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Rynek detaliczny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900" b="1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1849128" y="4253926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Warunki formalno-prawne;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Implementacja  przepisów UE</a:t>
            </a:r>
          </a:p>
          <a:p>
            <a:endParaRPr lang="pl-PL" sz="900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900" dirty="0">
              <a:solidFill>
                <a:srgbClr val="000000"/>
              </a:solidFill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6614891" y="4203137"/>
            <a:ext cx="221086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PGNiG – dominujący uczestnik;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Pozostałe spółki obrotu – </a:t>
            </a:r>
          </a:p>
          <a:p>
            <a:r>
              <a:rPr lang="pl-PL" sz="900" b="1" dirty="0" smtClean="0">
                <a:solidFill>
                  <a:srgbClr val="000000"/>
                </a:solidFill>
              </a:rPr>
              <a:t>         75 aktywnych podmiotów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900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900" dirty="0"/>
          </a:p>
        </p:txBody>
      </p:sp>
      <p:pic>
        <p:nvPicPr>
          <p:cNvPr id="35" name="Obraz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6009" y="195057"/>
            <a:ext cx="1237595" cy="1146147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3250838" y="2183667"/>
            <a:ext cx="2270759" cy="201666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Stopień rozwoju rynku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31" name="Strzałka w prawo 30"/>
          <p:cNvSpPr/>
          <p:nvPr/>
        </p:nvSpPr>
        <p:spPr>
          <a:xfrm rot="5400000">
            <a:off x="3923199" y="1377260"/>
            <a:ext cx="792598" cy="50241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pl-PL" sz="9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Strzałka w prawo 36"/>
          <p:cNvSpPr/>
          <p:nvPr/>
        </p:nvSpPr>
        <p:spPr>
          <a:xfrm rot="16200000">
            <a:off x="3900615" y="4587363"/>
            <a:ext cx="801712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pl-PL" sz="9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890478" y="5308558"/>
            <a:ext cx="928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rgbClr val="000000"/>
                </a:solidFill>
              </a:rPr>
              <a:t>Regulator</a:t>
            </a:r>
            <a:endParaRPr lang="pl-PL" sz="1100" b="1" dirty="0">
              <a:solidFill>
                <a:srgbClr val="000000"/>
              </a:solidFill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3590338" y="1015900"/>
            <a:ext cx="15600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 smtClean="0">
                <a:solidFill>
                  <a:srgbClr val="000000"/>
                </a:solidFill>
              </a:rPr>
              <a:t>Ministerstwo Energii</a:t>
            </a:r>
            <a:endParaRPr lang="pl-PL" sz="1100" b="1" dirty="0">
              <a:solidFill>
                <a:srgbClr val="000000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3165533" y="2060848"/>
            <a:ext cx="2409653" cy="2245144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4628980" y="1349459"/>
            <a:ext cx="18713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Zwolnienia z obowiązku magazynowania;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Bezpieczeństwo paliwowe</a:t>
            </a:r>
            <a:endParaRPr lang="pl-PL" sz="900" b="1" dirty="0">
              <a:solidFill>
                <a:srgbClr val="000000"/>
              </a:solidFill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4727031" y="4318241"/>
            <a:ext cx="1887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Koncesje;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Taryfy;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Monitorowanie rynku;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Konsultacje z uczestnikami rynku;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Wielkość zapasów;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00" b="1" dirty="0" smtClean="0">
                <a:solidFill>
                  <a:srgbClr val="000000"/>
                </a:solidFill>
              </a:rPr>
              <a:t>Nadzór rynku </a:t>
            </a:r>
          </a:p>
          <a:p>
            <a:endParaRPr lang="pl-PL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numeru slajdu 27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7BFD27C2-2234-41D4-9087-0478DCD204CF}" type="slidenum">
              <a:rPr lang="pl-PL" sz="1200">
                <a:latin typeface="Calibri" pitchFamily="34" charset="0"/>
                <a:cs typeface="Calibri" pitchFamily="34" charset="0"/>
              </a:rPr>
              <a:pPr/>
              <a:t>4</a:t>
            </a:fld>
            <a:endParaRPr lang="pl-PL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ytuł 1"/>
          <p:cNvSpPr>
            <a:spLocks/>
          </p:cNvSpPr>
          <p:nvPr/>
        </p:nvSpPr>
        <p:spPr bwMode="auto">
          <a:xfrm>
            <a:off x="444441" y="328309"/>
            <a:ext cx="311944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l-PL" dirty="0">
                <a:solidFill>
                  <a:srgbClr val="E2007A"/>
                </a:solidFill>
                <a:ea typeface="+mj-ea"/>
                <a:cs typeface="Arial" panose="020B0604020202020204" pitchFamily="34" charset="0"/>
              </a:rPr>
              <a:t>Analiza porównawcza  Etapy liberalizacji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12708" y="901948"/>
            <a:ext cx="3551180" cy="774838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pl-PL" sz="1000" dirty="0">
                <a:solidFill>
                  <a:srgbClr val="AD0040"/>
                </a:solidFill>
              </a:rPr>
              <a:t>Analiza porównawcza pokazuje, że każdy uwolniony rynek przechodzi przez poszczególne etapy liberalizacji o charakterystycznym trendzie marżowym, ale tylko najbardziej dojrzałe rynki osiągają stabilizację w długim okresie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144066" y="1715676"/>
            <a:ext cx="1903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rgbClr val="000000"/>
                </a:solidFill>
                <a:latin typeface="+mj-lt"/>
              </a:rPr>
              <a:t>(1) Etap formalnej liberalizacji</a:t>
            </a:r>
            <a:endParaRPr lang="pl-PL" sz="1100" b="1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42" name="Łącznik prostoliniowy 41"/>
          <p:cNvCxnSpPr/>
          <p:nvPr/>
        </p:nvCxnSpPr>
        <p:spPr>
          <a:xfrm flipH="1">
            <a:off x="4619839" y="1780933"/>
            <a:ext cx="9954" cy="1828907"/>
          </a:xfrm>
          <a:prstGeom prst="line">
            <a:avLst/>
          </a:prstGeom>
          <a:ln w="19050">
            <a:solidFill>
              <a:srgbClr val="AD0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/>
          <p:cNvSpPr txBox="1"/>
          <p:nvPr/>
        </p:nvSpPr>
        <p:spPr>
          <a:xfrm>
            <a:off x="2338649" y="1720576"/>
            <a:ext cx="22430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rgbClr val="000000"/>
                </a:solidFill>
                <a:latin typeface="+mj-lt"/>
              </a:rPr>
              <a:t>(2) Etap efektywnej liberalizacji</a:t>
            </a:r>
            <a:endParaRPr lang="pl-PL" sz="11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4" name="pole tekstowe 43"/>
          <p:cNvSpPr txBox="1"/>
          <p:nvPr/>
        </p:nvSpPr>
        <p:spPr>
          <a:xfrm>
            <a:off x="4897774" y="1733652"/>
            <a:ext cx="2570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rgbClr val="000000"/>
                </a:solidFill>
                <a:latin typeface="+mj-lt"/>
              </a:rPr>
              <a:t>(3) Etap konsolidacji</a:t>
            </a:r>
            <a:endParaRPr lang="pl-PL" sz="11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6933617" y="1701590"/>
            <a:ext cx="2051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rgbClr val="000000"/>
                </a:solidFill>
                <a:latin typeface="+mj-lt"/>
              </a:rPr>
              <a:t>(4) Etap stabilizacji</a:t>
            </a:r>
            <a:endParaRPr lang="pl-PL" sz="1100" b="1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46" name="Łącznik prosty ze strzałką 45"/>
          <p:cNvCxnSpPr/>
          <p:nvPr/>
        </p:nvCxnSpPr>
        <p:spPr>
          <a:xfrm>
            <a:off x="468711" y="2762805"/>
            <a:ext cx="127174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46"/>
          <p:cNvSpPr txBox="1"/>
          <p:nvPr/>
        </p:nvSpPr>
        <p:spPr>
          <a:xfrm>
            <a:off x="226743" y="2259722"/>
            <a:ext cx="1755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Trend marżowy: </a:t>
            </a:r>
          </a:p>
          <a:p>
            <a:pPr algn="ctr"/>
            <a:r>
              <a:rPr lang="pl-PL" sz="900" b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bez zmian</a:t>
            </a:r>
            <a:endParaRPr lang="pl-PL" sz="900" b="0" dirty="0" smtClean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cxnSp>
        <p:nvCxnSpPr>
          <p:cNvPr id="48" name="Łącznik prosty ze strzałką 47"/>
          <p:cNvCxnSpPr/>
          <p:nvPr/>
        </p:nvCxnSpPr>
        <p:spPr>
          <a:xfrm>
            <a:off x="2849766" y="1995708"/>
            <a:ext cx="867529" cy="73844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ole tekstowe 48"/>
          <p:cNvSpPr txBox="1"/>
          <p:nvPr/>
        </p:nvSpPr>
        <p:spPr>
          <a:xfrm rot="2408589">
            <a:off x="2414059" y="2207806"/>
            <a:ext cx="12846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Trend marżowy: </a:t>
            </a:r>
          </a:p>
          <a:p>
            <a:pPr algn="ctr"/>
            <a:r>
              <a:rPr lang="pl-PL" sz="900" b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ujemny</a:t>
            </a:r>
          </a:p>
          <a:p>
            <a:pPr marL="171450" indent="-171450" algn="ctr">
              <a:buFontTx/>
              <a:buChar char="-"/>
            </a:pPr>
            <a:endParaRPr lang="pl-PL" sz="900" b="0" dirty="0" smtClean="0">
              <a:latin typeface="+mj-lt"/>
              <a:cs typeface="Calibri" pitchFamily="34" charset="0"/>
            </a:endParaRPr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4965087" y="2196048"/>
            <a:ext cx="1766264" cy="23437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ole tekstowe 50"/>
          <p:cNvSpPr txBox="1"/>
          <p:nvPr/>
        </p:nvSpPr>
        <p:spPr>
          <a:xfrm rot="21148436">
            <a:off x="4921680" y="2080632"/>
            <a:ext cx="16914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900" b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Trend marżowy: wzrostowy</a:t>
            </a:r>
          </a:p>
        </p:txBody>
      </p:sp>
      <p:cxnSp>
        <p:nvCxnSpPr>
          <p:cNvPr id="52" name="Łącznik prosty ze strzałką 51"/>
          <p:cNvCxnSpPr/>
          <p:nvPr/>
        </p:nvCxnSpPr>
        <p:spPr>
          <a:xfrm flipV="1">
            <a:off x="7294064" y="1853517"/>
            <a:ext cx="1092826" cy="9160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/>
          <p:cNvSpPr txBox="1"/>
          <p:nvPr/>
        </p:nvSpPr>
        <p:spPr>
          <a:xfrm rot="19202123">
            <a:off x="6971706" y="2197817"/>
            <a:ext cx="15183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900" b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Trend marżowy: dodatni</a:t>
            </a:r>
            <a:endParaRPr lang="pl-PL" sz="900" b="0" dirty="0" smtClean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cxnSp>
        <p:nvCxnSpPr>
          <p:cNvPr id="55" name="Łącznik prostoliniowy 54"/>
          <p:cNvCxnSpPr/>
          <p:nvPr/>
        </p:nvCxnSpPr>
        <p:spPr>
          <a:xfrm flipH="1">
            <a:off x="6878996" y="1763962"/>
            <a:ext cx="20431" cy="1845878"/>
          </a:xfrm>
          <a:prstGeom prst="line">
            <a:avLst/>
          </a:prstGeom>
          <a:ln w="19050">
            <a:solidFill>
              <a:srgbClr val="AD0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rostokąt 55"/>
          <p:cNvSpPr/>
          <p:nvPr/>
        </p:nvSpPr>
        <p:spPr>
          <a:xfrm>
            <a:off x="8521" y="2785025"/>
            <a:ext cx="22971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800" dirty="0">
                <a:solidFill>
                  <a:srgbClr val="000000"/>
                </a:solidFill>
                <a:latin typeface="+mn-lt"/>
              </a:rPr>
              <a:t>Etap formalnej liberalizacji </a:t>
            </a:r>
            <a:r>
              <a:rPr lang="pl-PL" sz="800" b="0" dirty="0" smtClean="0">
                <a:solidFill>
                  <a:srgbClr val="000000"/>
                </a:solidFill>
                <a:latin typeface="+mn-lt"/>
              </a:rPr>
              <a:t>–formalno-prawna </a:t>
            </a:r>
            <a:r>
              <a:rPr lang="pl-PL" sz="800" b="0" dirty="0">
                <a:solidFill>
                  <a:srgbClr val="000000"/>
                </a:solidFill>
                <a:latin typeface="+mn-lt"/>
              </a:rPr>
              <a:t>możliwość rozwoju konkurencji przy niezagrożonej pozycji zasiedziałych graczy, słabo rozwiniętym rynku hurtowym, niskiej aktywności nowych konkurentów i niskiej stopie zmiany dostawcy oraz </a:t>
            </a:r>
            <a:r>
              <a:rPr lang="pl-PL" sz="800" dirty="0">
                <a:solidFill>
                  <a:srgbClr val="000000"/>
                </a:solidFill>
                <a:latin typeface="+mn-lt"/>
              </a:rPr>
              <a:t>stabilnym poziomie marż </a:t>
            </a:r>
            <a:endParaRPr lang="pl-PL" sz="800" dirty="0" smtClean="0">
              <a:solidFill>
                <a:srgbClr val="000000"/>
              </a:solidFill>
              <a:latin typeface="+mn-lt"/>
            </a:endParaRPr>
          </a:p>
          <a:p>
            <a:pPr lvl="0"/>
            <a:endParaRPr lang="pl-PL" sz="10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7" name="Prostokąt 56"/>
          <p:cNvSpPr/>
          <p:nvPr/>
        </p:nvSpPr>
        <p:spPr>
          <a:xfrm>
            <a:off x="2264726" y="2769567"/>
            <a:ext cx="227225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800" dirty="0">
                <a:solidFill>
                  <a:srgbClr val="000000"/>
                </a:solidFill>
                <a:latin typeface="+mn-lt"/>
              </a:rPr>
              <a:t>Etap efektywnej liberalizacji </a:t>
            </a:r>
            <a:r>
              <a:rPr lang="pl-PL" sz="800" b="0" dirty="0" smtClean="0">
                <a:solidFill>
                  <a:srgbClr val="000000"/>
                </a:solidFill>
                <a:latin typeface="+mn-lt"/>
              </a:rPr>
              <a:t>–dynamiczny </a:t>
            </a:r>
            <a:r>
              <a:rPr lang="pl-PL" sz="800" b="0" dirty="0">
                <a:solidFill>
                  <a:srgbClr val="000000"/>
                </a:solidFill>
                <a:latin typeface="+mn-lt"/>
              </a:rPr>
              <a:t>wzrost konkurencji prowadzący do wojen cenowych, migracji klientów do produktów indywidualnych i stopniowej utraty udziałów rynkowych przez zasiedziałych graczy przy jednoczesnej </a:t>
            </a:r>
            <a:r>
              <a:rPr lang="pl-PL" sz="800" dirty="0">
                <a:solidFill>
                  <a:srgbClr val="000000"/>
                </a:solidFill>
                <a:latin typeface="+mn-lt"/>
              </a:rPr>
              <a:t>znacznej redukcji marż </a:t>
            </a:r>
            <a:endParaRPr lang="pl-PL" sz="800" dirty="0" smtClean="0">
              <a:solidFill>
                <a:srgbClr val="000000"/>
              </a:solidFill>
              <a:latin typeface="+mn-lt"/>
            </a:endParaRPr>
          </a:p>
          <a:p>
            <a:pPr lvl="0"/>
            <a:endParaRPr lang="pl-PL" sz="1000" b="0" dirty="0">
              <a:solidFill>
                <a:srgbClr val="000000"/>
              </a:solidFill>
              <a:latin typeface="+mn-lt"/>
            </a:endParaRPr>
          </a:p>
          <a:p>
            <a:pPr lvl="0"/>
            <a:endParaRPr lang="pl-PL" sz="1000" b="0" dirty="0" smtClean="0">
              <a:solidFill>
                <a:srgbClr val="000000"/>
              </a:solidFill>
              <a:latin typeface="+mn-lt"/>
            </a:endParaRPr>
          </a:p>
          <a:p>
            <a:pPr lvl="0"/>
            <a:endParaRPr lang="pl-PL" sz="1000" b="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58" name="Łącznik prostoliniowy 57"/>
          <p:cNvCxnSpPr/>
          <p:nvPr/>
        </p:nvCxnSpPr>
        <p:spPr>
          <a:xfrm flipH="1">
            <a:off x="2254708" y="1701590"/>
            <a:ext cx="10018" cy="1908250"/>
          </a:xfrm>
          <a:prstGeom prst="line">
            <a:avLst/>
          </a:prstGeom>
          <a:ln w="19050">
            <a:solidFill>
              <a:srgbClr val="AD0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ostokąt 58"/>
          <p:cNvSpPr/>
          <p:nvPr/>
        </p:nvSpPr>
        <p:spPr>
          <a:xfrm>
            <a:off x="4658588" y="2787721"/>
            <a:ext cx="2212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800" dirty="0">
                <a:solidFill>
                  <a:srgbClr val="000000"/>
                </a:solidFill>
                <a:latin typeface="+mn-lt"/>
              </a:rPr>
              <a:t>Etap konsolidacji </a:t>
            </a:r>
            <a:r>
              <a:rPr lang="pl-PL" sz="800" b="0" dirty="0" smtClean="0">
                <a:solidFill>
                  <a:srgbClr val="000000"/>
                </a:solidFill>
                <a:latin typeface="+mn-lt"/>
              </a:rPr>
              <a:t>– duża </a:t>
            </a:r>
            <a:r>
              <a:rPr lang="pl-PL" sz="800" b="0" dirty="0">
                <a:solidFill>
                  <a:srgbClr val="000000"/>
                </a:solidFill>
                <a:latin typeface="+mn-lt"/>
              </a:rPr>
              <a:t>zmienność i płynność rynku, przy jednoczesnych dużych wahaniach rocznych poziomu marż ale </a:t>
            </a:r>
            <a:r>
              <a:rPr lang="pl-PL" sz="800" dirty="0">
                <a:solidFill>
                  <a:srgbClr val="000000"/>
                </a:solidFill>
                <a:latin typeface="+mn-lt"/>
              </a:rPr>
              <a:t>generalnie ustabilizowanym trendzie</a:t>
            </a:r>
            <a:r>
              <a:rPr lang="pl-PL" sz="800" b="0" dirty="0">
                <a:solidFill>
                  <a:srgbClr val="000000"/>
                </a:solidFill>
                <a:latin typeface="+mn-lt"/>
              </a:rPr>
              <a:t>. </a:t>
            </a:r>
          </a:p>
          <a:p>
            <a:pPr lvl="0"/>
            <a:endParaRPr lang="pl-PL" sz="10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0" name="Prostokąt 59"/>
          <p:cNvSpPr/>
          <p:nvPr/>
        </p:nvSpPr>
        <p:spPr>
          <a:xfrm>
            <a:off x="6895871" y="2734155"/>
            <a:ext cx="21236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800" dirty="0">
                <a:solidFill>
                  <a:srgbClr val="000000"/>
                </a:solidFill>
                <a:latin typeface="+mn-lt"/>
              </a:rPr>
              <a:t>Etap stabilnej liberalizacji </a:t>
            </a:r>
            <a:r>
              <a:rPr lang="pl-PL" sz="800" b="0" dirty="0" smtClean="0">
                <a:solidFill>
                  <a:srgbClr val="000000"/>
                </a:solidFill>
                <a:latin typeface="+mn-lt"/>
              </a:rPr>
              <a:t>– schyłkowa faza </a:t>
            </a:r>
            <a:r>
              <a:rPr lang="pl-PL" sz="800" b="0" dirty="0">
                <a:solidFill>
                  <a:srgbClr val="000000"/>
                </a:solidFill>
                <a:latin typeface="+mn-lt"/>
              </a:rPr>
              <a:t>liberalizacji, w której następuje dalsze odzyskanie udziałów rynkowych przez największych graczy, </a:t>
            </a:r>
            <a:r>
              <a:rPr lang="pl-PL" sz="800" dirty="0">
                <a:solidFill>
                  <a:srgbClr val="000000"/>
                </a:solidFill>
                <a:latin typeface="+mn-lt"/>
              </a:rPr>
              <a:t>ustabilizowanie marż a w długim okresie nawet odzyskanie marżowości  </a:t>
            </a:r>
            <a:r>
              <a:rPr lang="pl-PL" sz="800" b="0" dirty="0">
                <a:solidFill>
                  <a:srgbClr val="000000"/>
                </a:solidFill>
                <a:latin typeface="+mn-lt"/>
              </a:rPr>
              <a:t>na poziomie etapu formalnej </a:t>
            </a:r>
            <a:r>
              <a:rPr lang="pl-PL" sz="800" b="0" dirty="0" smtClean="0">
                <a:solidFill>
                  <a:srgbClr val="000000"/>
                </a:solidFill>
                <a:latin typeface="+mn-lt"/>
              </a:rPr>
              <a:t>liberalizacji</a:t>
            </a:r>
          </a:p>
          <a:p>
            <a:pPr lvl="0"/>
            <a:endParaRPr lang="pl-PL" sz="1000" b="0" dirty="0" smtClean="0">
              <a:solidFill>
                <a:srgbClr val="000000"/>
              </a:solidFill>
              <a:latin typeface="+mn-lt"/>
            </a:endParaRPr>
          </a:p>
          <a:p>
            <a:pPr lvl="0"/>
            <a:endParaRPr lang="pl-PL" sz="1000" b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89" y="515114"/>
            <a:ext cx="424451" cy="25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47" y="515114"/>
            <a:ext cx="400077" cy="26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21" y="515114"/>
            <a:ext cx="420179" cy="2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048" y="515114"/>
            <a:ext cx="400077" cy="26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2" descr="http://www.up.poznan.pl/keios/eng/Flaga_polska1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20" y="515114"/>
            <a:ext cx="465053" cy="29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06" y="198764"/>
            <a:ext cx="396274" cy="573074"/>
          </a:xfrm>
          <a:prstGeom prst="rect">
            <a:avLst/>
          </a:prstGeom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" y="3753442"/>
            <a:ext cx="4686876" cy="269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Prostokąt zaokrąglony 53"/>
          <p:cNvSpPr/>
          <p:nvPr/>
        </p:nvSpPr>
        <p:spPr>
          <a:xfrm>
            <a:off x="3717295" y="906627"/>
            <a:ext cx="4167073" cy="756707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pl-PL" sz="1100" dirty="0" smtClean="0">
                <a:solidFill>
                  <a:srgbClr val="AD0040"/>
                </a:solidFill>
              </a:rPr>
              <a:t>SIMON KUCHER: „sama </a:t>
            </a:r>
            <a:r>
              <a:rPr lang="pl-PL" sz="1100" u="sng" dirty="0" smtClean="0">
                <a:solidFill>
                  <a:srgbClr val="AD0040"/>
                </a:solidFill>
              </a:rPr>
              <a:t>formalna liberalizacja </a:t>
            </a:r>
            <a:r>
              <a:rPr lang="pl-PL" sz="1100" dirty="0" smtClean="0">
                <a:solidFill>
                  <a:srgbClr val="AD0040"/>
                </a:solidFill>
              </a:rPr>
              <a:t>to nie wszystko. Kluczem do analizy jest porównanie intensywności indykatorów w czasie i ocena skutków ich wystąpienia na </a:t>
            </a:r>
            <a:r>
              <a:rPr lang="pl-PL" sz="1100" u="sng" dirty="0" smtClean="0">
                <a:solidFill>
                  <a:srgbClr val="AD0040"/>
                </a:solidFill>
              </a:rPr>
              <a:t>faktyczny poziom (efektywnej) liberalizacji </a:t>
            </a:r>
            <a:r>
              <a:rPr lang="pl-PL" sz="1100" dirty="0" smtClean="0">
                <a:solidFill>
                  <a:srgbClr val="AD0040"/>
                </a:solidFill>
              </a:rPr>
              <a:t>”</a:t>
            </a:r>
            <a:endParaRPr lang="pl-PL" sz="1100" dirty="0">
              <a:solidFill>
                <a:srgbClr val="AD0040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88" y="3732252"/>
            <a:ext cx="4477956" cy="268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ipsa 1"/>
          <p:cNvSpPr/>
          <p:nvPr/>
        </p:nvSpPr>
        <p:spPr>
          <a:xfrm>
            <a:off x="28606" y="4062229"/>
            <a:ext cx="798978" cy="1815043"/>
          </a:xfrm>
          <a:prstGeom prst="ellipse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2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 txBox="1">
            <a:spLocks noGrp="1"/>
          </p:cNvSpPr>
          <p:nvPr/>
        </p:nvSpPr>
        <p:spPr bwMode="auto">
          <a:xfrm>
            <a:off x="4629836" y="4227371"/>
            <a:ext cx="1200150" cy="20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pl-PL" sz="900">
              <a:solidFill>
                <a:srgbClr val="AD0040"/>
              </a:solidFill>
            </a:endParaRPr>
          </a:p>
        </p:txBody>
      </p:sp>
      <p:sp>
        <p:nvSpPr>
          <p:cNvPr id="27653" name="Text Box 4"/>
          <p:cNvSpPr txBox="1">
            <a:spLocks noGrp="1"/>
          </p:cNvSpPr>
          <p:nvPr/>
        </p:nvSpPr>
        <p:spPr bwMode="auto">
          <a:xfrm>
            <a:off x="5718572" y="5077421"/>
            <a:ext cx="1200150" cy="20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pl-PL" sz="675" dirty="0">
              <a:solidFill>
                <a:srgbClr val="AD0040"/>
              </a:solidFill>
            </a:endParaRPr>
          </a:p>
        </p:txBody>
      </p:sp>
      <p:sp>
        <p:nvSpPr>
          <p:cNvPr id="9" name="Rectangle 21"/>
          <p:cNvSpPr txBox="1">
            <a:spLocks/>
          </p:cNvSpPr>
          <p:nvPr/>
        </p:nvSpPr>
        <p:spPr bwMode="gray">
          <a:xfrm>
            <a:off x="2243369" y="1799209"/>
            <a:ext cx="3586617" cy="23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0861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125" b="1" dirty="0">
              <a:solidFill>
                <a:srgbClr val="AD004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61974" y="270204"/>
            <a:ext cx="5356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srgbClr val="AD0054"/>
                </a:solidFill>
              </a:rPr>
              <a:t>Przykład rynków europejskich wskazuje na duże prawdopodobieństwo utraty pozycji przez podmiot dominujący. Poniżej przykłady zmiany struktury rynku po 5 latach procesu demonopolizacji.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4" y="1621755"/>
            <a:ext cx="6110423" cy="203886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971600" y="3711967"/>
            <a:ext cx="594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441" indent="-96441">
              <a:buFont typeface="Arial" panose="020B0604020202020204" pitchFamily="34" charset="0"/>
              <a:buChar char="•"/>
            </a:pPr>
            <a:r>
              <a:rPr lang="pl-PL" sz="800" dirty="0" err="1">
                <a:solidFill>
                  <a:srgbClr val="AD0054"/>
                </a:solidFill>
              </a:rPr>
              <a:t>Gas</a:t>
            </a:r>
            <a:r>
              <a:rPr lang="pl-PL" sz="800" dirty="0">
                <a:solidFill>
                  <a:srgbClr val="AD0054"/>
                </a:solidFill>
              </a:rPr>
              <a:t> Natural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674087" y="3711967"/>
            <a:ext cx="933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441" indent="-96441">
              <a:buFont typeface="Wingdings" panose="05000000000000000000" pitchFamily="2" charset="2"/>
              <a:buChar char="§"/>
            </a:pPr>
            <a:r>
              <a:rPr lang="pl-PL" sz="700" dirty="0">
                <a:solidFill>
                  <a:srgbClr val="AD0054"/>
                </a:solidFill>
              </a:rPr>
              <a:t>Inni</a:t>
            </a:r>
          </a:p>
          <a:p>
            <a:pPr marL="96441" indent="-96441">
              <a:buFont typeface="Wingdings" panose="05000000000000000000" pitchFamily="2" charset="2"/>
              <a:buChar char="§"/>
            </a:pPr>
            <a:r>
              <a:rPr lang="pl-PL" sz="700" dirty="0" err="1">
                <a:solidFill>
                  <a:srgbClr val="AD0054"/>
                </a:solidFill>
              </a:rPr>
              <a:t>Cepsa</a:t>
            </a:r>
            <a:endParaRPr lang="pl-PL" sz="700" dirty="0">
              <a:solidFill>
                <a:srgbClr val="AD0054"/>
              </a:solidFill>
            </a:endParaRPr>
          </a:p>
          <a:p>
            <a:pPr marL="96441" indent="-96441">
              <a:buFont typeface="Wingdings" panose="05000000000000000000" pitchFamily="2" charset="2"/>
              <a:buChar char="§"/>
            </a:pPr>
            <a:r>
              <a:rPr lang="pl-PL" sz="700" dirty="0" err="1">
                <a:solidFill>
                  <a:srgbClr val="AD0054"/>
                </a:solidFill>
              </a:rPr>
              <a:t>Endesa</a:t>
            </a:r>
            <a:endParaRPr lang="pl-PL" sz="700" dirty="0">
              <a:solidFill>
                <a:srgbClr val="AD0054"/>
              </a:solidFill>
            </a:endParaRPr>
          </a:p>
          <a:p>
            <a:pPr marL="96441" indent="-96441">
              <a:buFont typeface="Wingdings" panose="05000000000000000000" pitchFamily="2" charset="2"/>
              <a:buChar char="§"/>
            </a:pPr>
            <a:r>
              <a:rPr lang="pl-PL" sz="700" dirty="0">
                <a:solidFill>
                  <a:srgbClr val="AD0054"/>
                </a:solidFill>
              </a:rPr>
              <a:t>Union </a:t>
            </a:r>
            <a:r>
              <a:rPr lang="pl-PL" sz="700" dirty="0" err="1">
                <a:solidFill>
                  <a:srgbClr val="AD0054"/>
                </a:solidFill>
              </a:rPr>
              <a:t>Fenosa</a:t>
            </a:r>
            <a:endParaRPr lang="pl-PL" sz="700" dirty="0">
              <a:solidFill>
                <a:srgbClr val="AD0054"/>
              </a:solidFill>
            </a:endParaRPr>
          </a:p>
          <a:p>
            <a:pPr marL="96441" indent="-96441">
              <a:buFont typeface="Wingdings" panose="05000000000000000000" pitchFamily="2" charset="2"/>
              <a:buChar char="§"/>
            </a:pPr>
            <a:r>
              <a:rPr lang="pl-PL" sz="700" dirty="0" err="1">
                <a:solidFill>
                  <a:srgbClr val="AD0054"/>
                </a:solidFill>
              </a:rPr>
              <a:t>Iberdola</a:t>
            </a:r>
            <a:endParaRPr lang="pl-PL" sz="700" dirty="0">
              <a:solidFill>
                <a:srgbClr val="AD0054"/>
              </a:solidFill>
            </a:endParaRPr>
          </a:p>
          <a:p>
            <a:pPr marL="96441" indent="-96441">
              <a:buFont typeface="Wingdings" panose="05000000000000000000" pitchFamily="2" charset="2"/>
              <a:buChar char="§"/>
            </a:pPr>
            <a:r>
              <a:rPr lang="pl-PL" sz="700" dirty="0" err="1">
                <a:solidFill>
                  <a:srgbClr val="AD0054"/>
                </a:solidFill>
              </a:rPr>
              <a:t>Gas</a:t>
            </a:r>
            <a:r>
              <a:rPr lang="pl-PL" sz="700" dirty="0">
                <a:solidFill>
                  <a:srgbClr val="AD0054"/>
                </a:solidFill>
              </a:rPr>
              <a:t> Natural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763942" y="3735781"/>
            <a:ext cx="691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>
              <a:buFont typeface="Arial" panose="020B0604020202020204" pitchFamily="34" charset="0"/>
              <a:buChar char="•"/>
            </a:pPr>
            <a:r>
              <a:rPr lang="pl-PL" sz="700" dirty="0" err="1">
                <a:solidFill>
                  <a:srgbClr val="AD0054"/>
                </a:solidFill>
              </a:rPr>
              <a:t>Gasunie</a:t>
            </a:r>
            <a:endParaRPr lang="pl-PL" sz="700" dirty="0">
              <a:solidFill>
                <a:srgbClr val="AD0054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611597" y="3711967"/>
            <a:ext cx="7144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441" indent="-96441">
              <a:buFont typeface="Arial" panose="020B0604020202020204" pitchFamily="34" charset="0"/>
              <a:buChar char="•"/>
            </a:pPr>
            <a:r>
              <a:rPr lang="pl-PL" sz="700" dirty="0">
                <a:solidFill>
                  <a:srgbClr val="AD0054"/>
                </a:solidFill>
              </a:rPr>
              <a:t>Inni</a:t>
            </a:r>
          </a:p>
          <a:p>
            <a:pPr marL="96441" indent="-96441">
              <a:buFont typeface="Arial" panose="020B0604020202020204" pitchFamily="34" charset="0"/>
              <a:buChar char="•"/>
            </a:pPr>
            <a:r>
              <a:rPr lang="pl-PL" sz="700" dirty="0" err="1">
                <a:solidFill>
                  <a:srgbClr val="AD0054"/>
                </a:solidFill>
              </a:rPr>
              <a:t>Eneco</a:t>
            </a:r>
            <a:endParaRPr lang="pl-PL" sz="700" dirty="0">
              <a:solidFill>
                <a:srgbClr val="AD0054"/>
              </a:solidFill>
            </a:endParaRPr>
          </a:p>
          <a:p>
            <a:pPr marL="96441" indent="-96441">
              <a:buFont typeface="Arial" panose="020B0604020202020204" pitchFamily="34" charset="0"/>
              <a:buChar char="•"/>
            </a:pPr>
            <a:r>
              <a:rPr lang="pl-PL" sz="700" dirty="0" err="1">
                <a:solidFill>
                  <a:srgbClr val="AD0054"/>
                </a:solidFill>
              </a:rPr>
              <a:t>Essent</a:t>
            </a:r>
            <a:endParaRPr lang="pl-PL" sz="700" dirty="0">
              <a:solidFill>
                <a:srgbClr val="AD0054"/>
              </a:solidFill>
            </a:endParaRPr>
          </a:p>
          <a:p>
            <a:pPr marL="96441" indent="-96441">
              <a:buFont typeface="Arial" panose="020B0604020202020204" pitchFamily="34" charset="0"/>
              <a:buChar char="•"/>
            </a:pPr>
            <a:r>
              <a:rPr lang="pl-PL" sz="700" dirty="0" err="1">
                <a:solidFill>
                  <a:srgbClr val="AD0054"/>
                </a:solidFill>
              </a:rPr>
              <a:t>Gasunie</a:t>
            </a:r>
            <a:endParaRPr lang="pl-PL" sz="700" dirty="0">
              <a:solidFill>
                <a:srgbClr val="AD0054"/>
              </a:solidFill>
            </a:endParaRPr>
          </a:p>
          <a:p>
            <a:pPr marL="96441" indent="-96441">
              <a:buFont typeface="Arial" panose="020B0604020202020204" pitchFamily="34" charset="0"/>
              <a:buChar char="•"/>
            </a:pPr>
            <a:endParaRPr lang="pl-PL" sz="700" dirty="0">
              <a:solidFill>
                <a:srgbClr val="AD0054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778837" y="3747933"/>
            <a:ext cx="801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441" indent="-96441">
              <a:buFont typeface="Arial" panose="020B0604020202020204" pitchFamily="34" charset="0"/>
              <a:buChar char="•"/>
            </a:pPr>
            <a:r>
              <a:rPr lang="pl-PL" sz="700" dirty="0">
                <a:solidFill>
                  <a:srgbClr val="AD0054"/>
                </a:solidFill>
              </a:rPr>
              <a:t>British </a:t>
            </a:r>
            <a:r>
              <a:rPr lang="pl-PL" sz="700" dirty="0" err="1">
                <a:solidFill>
                  <a:srgbClr val="AD0054"/>
                </a:solidFill>
              </a:rPr>
              <a:t>Gas</a:t>
            </a:r>
            <a:r>
              <a:rPr lang="pl-PL" sz="700" dirty="0">
                <a:solidFill>
                  <a:srgbClr val="AD0054"/>
                </a:solidFill>
              </a:rPr>
              <a:t>/</a:t>
            </a:r>
            <a:r>
              <a:rPr lang="pl-PL" sz="700" dirty="0" err="1">
                <a:solidFill>
                  <a:srgbClr val="AD0054"/>
                </a:solidFill>
              </a:rPr>
              <a:t>Centrica</a:t>
            </a:r>
            <a:endParaRPr lang="pl-PL" sz="700" dirty="0">
              <a:solidFill>
                <a:srgbClr val="AD0054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603044" y="3707919"/>
            <a:ext cx="913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441" indent="-96441">
              <a:buFont typeface="Wingdings" panose="05000000000000000000" pitchFamily="2" charset="2"/>
              <a:buChar char="§"/>
            </a:pPr>
            <a:r>
              <a:rPr lang="pl-PL" sz="700" dirty="0">
                <a:solidFill>
                  <a:srgbClr val="AD0040"/>
                </a:solidFill>
              </a:rPr>
              <a:t>Inne</a:t>
            </a:r>
          </a:p>
          <a:p>
            <a:pPr marL="96441" indent="-96441">
              <a:buFont typeface="Wingdings" panose="05000000000000000000" pitchFamily="2" charset="2"/>
              <a:buChar char="§"/>
            </a:pPr>
            <a:r>
              <a:rPr lang="pl-PL" sz="700" dirty="0">
                <a:solidFill>
                  <a:srgbClr val="AD0040"/>
                </a:solidFill>
              </a:rPr>
              <a:t>Scottish Power</a:t>
            </a:r>
          </a:p>
          <a:p>
            <a:pPr marL="96441" indent="-96441">
              <a:buFont typeface="Wingdings" panose="05000000000000000000" pitchFamily="2" charset="2"/>
              <a:buChar char="§"/>
            </a:pPr>
            <a:r>
              <a:rPr lang="pl-PL" sz="700" dirty="0" err="1">
                <a:solidFill>
                  <a:srgbClr val="AD0040"/>
                </a:solidFill>
              </a:rPr>
              <a:t>EdF</a:t>
            </a:r>
            <a:endParaRPr lang="pl-PL" sz="700" dirty="0">
              <a:solidFill>
                <a:srgbClr val="AD0040"/>
              </a:solidFill>
            </a:endParaRPr>
          </a:p>
          <a:p>
            <a:pPr marL="96441" indent="-96441">
              <a:buFont typeface="Wingdings" panose="05000000000000000000" pitchFamily="2" charset="2"/>
              <a:buChar char="§"/>
            </a:pPr>
            <a:r>
              <a:rPr lang="pl-PL" sz="700" dirty="0">
                <a:solidFill>
                  <a:srgbClr val="AD0040"/>
                </a:solidFill>
              </a:rPr>
              <a:t>RWE</a:t>
            </a:r>
          </a:p>
          <a:p>
            <a:pPr marL="96441" indent="-96441">
              <a:buFont typeface="Wingdings" panose="05000000000000000000" pitchFamily="2" charset="2"/>
              <a:buChar char="§"/>
            </a:pPr>
            <a:r>
              <a:rPr lang="pl-PL" sz="700" dirty="0">
                <a:solidFill>
                  <a:srgbClr val="AD0040"/>
                </a:solidFill>
              </a:rPr>
              <a:t>SSE</a:t>
            </a:r>
          </a:p>
          <a:p>
            <a:pPr marL="96441" indent="-96441">
              <a:buFont typeface="Wingdings" panose="05000000000000000000" pitchFamily="2" charset="2"/>
              <a:buChar char="§"/>
            </a:pPr>
            <a:r>
              <a:rPr lang="pl-PL" sz="700" dirty="0">
                <a:solidFill>
                  <a:srgbClr val="AD0040"/>
                </a:solidFill>
              </a:rPr>
              <a:t>E.ON UK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0" y="404664"/>
            <a:ext cx="296652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99253" y="4704443"/>
            <a:ext cx="407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srgbClr val="272E74">
                    <a:lumMod val="50000"/>
                  </a:srgbClr>
                </a:solidFill>
              </a:rPr>
              <a:t>Rynek gazu w Wielkiej Brytanii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611560" y="5059562"/>
            <a:ext cx="6048672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050" dirty="0">
                <a:solidFill>
                  <a:srgbClr val="272E74">
                    <a:lumMod val="50000"/>
                  </a:srgbClr>
                </a:solidFill>
              </a:rPr>
              <a:t>Ponad 50 dostawców gazu do odbiorców końcowych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050" dirty="0">
                <a:solidFill>
                  <a:srgbClr val="272E74">
                    <a:lumMod val="50000"/>
                  </a:srgbClr>
                </a:solidFill>
              </a:rPr>
              <a:t>Gaz jest najważniejszym paliwem w Wielkiej Brytanii. Jego udział w zużyciu energii pierwotnej osiąga 36%, a ogólne zużycie wynosi 78 mld m</a:t>
            </a:r>
            <a:r>
              <a:rPr lang="pl-PL" sz="1050" baseline="30000" dirty="0">
                <a:solidFill>
                  <a:srgbClr val="272E74">
                    <a:lumMod val="50000"/>
                  </a:srgbClr>
                </a:solidFill>
              </a:rPr>
              <a:t>3</a:t>
            </a:r>
            <a:endParaRPr lang="pl-PL" sz="1050" dirty="0">
              <a:solidFill>
                <a:srgbClr val="272E74">
                  <a:lumMod val="50000"/>
                </a:srgb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050" dirty="0">
                <a:solidFill>
                  <a:srgbClr val="272E74">
                    <a:lumMod val="50000"/>
                  </a:srgbClr>
                </a:solidFill>
              </a:rPr>
              <a:t>Wraz z otwarciem rynku dla poszczególnych grup odbiorców spadał udział w rynku British Gas (100%-81%-27%)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050" dirty="0">
                <a:solidFill>
                  <a:srgbClr val="272E74">
                    <a:lumMod val="50000"/>
                  </a:srgbClr>
                </a:solidFill>
              </a:rPr>
              <a:t>Wyraźnie zmniejsza się liczba kontraktów długoterminowych na rzecz rocznych i krótszych, indeksacja cen w kontraktach do notowań gazu na rynkach giełdowych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707173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707173"/>
              </a:solidFill>
            </a:endParaRPr>
          </a:p>
        </p:txBody>
      </p:sp>
      <p:sp>
        <p:nvSpPr>
          <p:cNvPr id="2" name="Pięciokąt 1"/>
          <p:cNvSpPr/>
          <p:nvPr/>
        </p:nvSpPr>
        <p:spPr>
          <a:xfrm>
            <a:off x="6182751" y="2376562"/>
            <a:ext cx="1017763" cy="725148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7262952" y="2036738"/>
            <a:ext cx="419461" cy="153680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7262952" y="1869883"/>
            <a:ext cx="419461" cy="1668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6945911" y="1565626"/>
            <a:ext cx="14175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>
                <a:solidFill>
                  <a:schemeClr val="accent1">
                    <a:lumMod val="50000"/>
                  </a:schemeClr>
                </a:solidFill>
              </a:rPr>
              <a:t>Polska 2016 r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7278842" y="2677869"/>
            <a:ext cx="48087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50" b="1" dirty="0">
                <a:solidFill>
                  <a:schemeClr val="bg1"/>
                </a:solidFill>
              </a:rPr>
              <a:t>90%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7290371" y="1846454"/>
            <a:ext cx="48087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50" b="1" dirty="0">
                <a:solidFill>
                  <a:schemeClr val="bg1"/>
                </a:solidFill>
              </a:rPr>
              <a:t>10%</a:t>
            </a: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13" y="2485447"/>
            <a:ext cx="1110277" cy="666167"/>
          </a:xfrm>
          <a:prstGeom prst="rect">
            <a:avLst/>
          </a:prstGeom>
        </p:spPr>
      </p:pic>
      <p:sp>
        <p:nvSpPr>
          <p:cNvPr id="24" name="pole tekstowe 23"/>
          <p:cNvSpPr txBox="1"/>
          <p:nvPr/>
        </p:nvSpPr>
        <p:spPr>
          <a:xfrm>
            <a:off x="7862997" y="1455943"/>
            <a:ext cx="766557" cy="1183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88" b="1" dirty="0" smtClean="0"/>
              <a:t>POZOSTALI</a:t>
            </a:r>
          </a:p>
          <a:p>
            <a:endParaRPr lang="pl-PL" sz="788" b="1" dirty="0"/>
          </a:p>
          <a:p>
            <a:endParaRPr lang="pl-PL" sz="788" b="1" dirty="0" smtClean="0"/>
          </a:p>
          <a:p>
            <a:endParaRPr lang="pl-PL" sz="788" b="1" dirty="0"/>
          </a:p>
          <a:p>
            <a:endParaRPr lang="pl-PL" sz="788" b="1" dirty="0" smtClean="0"/>
          </a:p>
          <a:p>
            <a:endParaRPr lang="pl-PL" sz="788" b="1" dirty="0"/>
          </a:p>
          <a:p>
            <a:endParaRPr lang="pl-PL" sz="788" b="1" dirty="0" smtClean="0"/>
          </a:p>
          <a:p>
            <a:endParaRPr lang="pl-PL" sz="788" b="1" dirty="0" smtClean="0"/>
          </a:p>
          <a:p>
            <a:endParaRPr lang="pl-PL" sz="788" b="1" dirty="0"/>
          </a:p>
        </p:txBody>
      </p:sp>
      <p:pic>
        <p:nvPicPr>
          <p:cNvPr id="25" name="Picture 10" descr="C:\Users\khauton\Desktop\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704" y="1975452"/>
            <a:ext cx="703683" cy="4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Obraz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9FC"/>
              </a:clrFrom>
              <a:clrTo>
                <a:srgbClr val="F5F9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894" y="1975452"/>
            <a:ext cx="578548" cy="22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image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12" y="1734701"/>
            <a:ext cx="591871" cy="3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632" y="4434969"/>
            <a:ext cx="2163455" cy="144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21163" y="1076933"/>
            <a:ext cx="4837436" cy="722082"/>
          </a:xfrm>
        </p:spPr>
        <p:txBody>
          <a:bodyPr/>
          <a:lstStyle/>
          <a:p>
            <a:r>
              <a:rPr lang="pl-PL" dirty="0" smtClean="0"/>
              <a:t>Stopień rozwoju rynku. Kryteria formalne.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0" y="620688"/>
            <a:ext cx="296652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44" name="pole tekstowe 43"/>
          <p:cNvSpPr txBox="1"/>
          <p:nvPr/>
        </p:nvSpPr>
        <p:spPr>
          <a:xfrm>
            <a:off x="1601723" y="1533674"/>
            <a:ext cx="1800200" cy="4081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algn="ctr">
              <a:defRPr>
                <a:solidFill>
                  <a:prstClr val="white"/>
                </a:solidFill>
              </a:defRPr>
            </a:lvl1pPr>
          </a:lstStyle>
          <a:p>
            <a:r>
              <a:rPr lang="pl-PL" sz="1200" dirty="0" smtClean="0"/>
              <a:t>Definicje rozwoju rynku wg PWN</a:t>
            </a:r>
            <a:endParaRPr lang="pl-PL" sz="1200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3754778" y="1188680"/>
            <a:ext cx="35926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solidFill>
                  <a:srgbClr val="000000"/>
                </a:solidFill>
              </a:rPr>
              <a:t>„</a:t>
            </a:r>
            <a:r>
              <a:rPr lang="pl-PL" sz="1200" i="1" dirty="0">
                <a:solidFill>
                  <a:srgbClr val="000000"/>
                </a:solidFill>
              </a:rPr>
              <a:t>Proces przechodzenia do stanów lub form bardziej złożonych lub pod pewnym względem doskonalszych”</a:t>
            </a:r>
          </a:p>
        </p:txBody>
      </p:sp>
      <p:sp>
        <p:nvSpPr>
          <p:cNvPr id="47" name="pole tekstowe 46"/>
          <p:cNvSpPr txBox="1"/>
          <p:nvPr/>
        </p:nvSpPr>
        <p:spPr>
          <a:xfrm>
            <a:off x="3754313" y="1959308"/>
            <a:ext cx="2988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>
                <a:solidFill>
                  <a:srgbClr val="000000"/>
                </a:solidFill>
              </a:rPr>
              <a:t>„Sposób rozwijania się zdarzeń w czasie”</a:t>
            </a:r>
          </a:p>
        </p:txBody>
      </p:sp>
      <p:sp>
        <p:nvSpPr>
          <p:cNvPr id="48" name="pole tekstowe 47"/>
          <p:cNvSpPr txBox="1"/>
          <p:nvPr/>
        </p:nvSpPr>
        <p:spPr>
          <a:xfrm>
            <a:off x="148326" y="2522864"/>
            <a:ext cx="4073080" cy="49907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algn="ctr">
              <a:defRPr>
                <a:solidFill>
                  <a:prstClr val="white"/>
                </a:solidFill>
              </a:defRPr>
            </a:lvl1pPr>
          </a:lstStyle>
          <a:p>
            <a:r>
              <a:rPr lang="pl-PL" sz="1400" dirty="0" smtClean="0"/>
              <a:t>Wybrane kryteria mierzenia efektywności rynku</a:t>
            </a:r>
            <a:endParaRPr lang="pl-PL" sz="14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" y="3082313"/>
            <a:ext cx="42214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0000"/>
                </a:solidFill>
              </a:rPr>
              <a:t>Wolumen gazu w ofertach wystawionych na </a:t>
            </a:r>
            <a:r>
              <a:rPr lang="pl-PL" sz="1200" dirty="0" smtClean="0">
                <a:solidFill>
                  <a:srgbClr val="000000"/>
                </a:solidFill>
              </a:rPr>
              <a:t>rynku</a:t>
            </a:r>
            <a:endParaRPr lang="pl-PL" sz="1200" dirty="0">
              <a:solidFill>
                <a:srgbClr val="0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200" dirty="0" err="1">
                <a:solidFill>
                  <a:srgbClr val="000000"/>
                </a:solidFill>
              </a:rPr>
              <a:t>Spread</a:t>
            </a:r>
            <a:r>
              <a:rPr lang="pl-PL" sz="1200" dirty="0">
                <a:solidFill>
                  <a:srgbClr val="000000"/>
                </a:solidFill>
              </a:rPr>
              <a:t> między ofertami </a:t>
            </a:r>
            <a:r>
              <a:rPr lang="pl-PL" sz="1200" dirty="0" smtClean="0">
                <a:solidFill>
                  <a:srgbClr val="000000"/>
                </a:solidFill>
              </a:rPr>
              <a:t>bid-</a:t>
            </a:r>
            <a:r>
              <a:rPr lang="pl-PL" sz="1200" dirty="0" err="1" smtClean="0">
                <a:solidFill>
                  <a:srgbClr val="000000"/>
                </a:solidFill>
              </a:rPr>
              <a:t>offer</a:t>
            </a:r>
            <a:endParaRPr lang="pl-PL" sz="1200" dirty="0" smtClean="0">
              <a:solidFill>
                <a:srgbClr val="0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rgbClr val="000000"/>
                </a:solidFill>
              </a:rPr>
              <a:t>Wskaźnik </a:t>
            </a:r>
            <a:r>
              <a:rPr lang="pl-PL" sz="1200" dirty="0">
                <a:solidFill>
                  <a:srgbClr val="000000"/>
                </a:solidFill>
              </a:rPr>
              <a:t>koncentracji obrotu </a:t>
            </a:r>
            <a:r>
              <a:rPr lang="pl-PL" sz="1200" dirty="0" smtClean="0">
                <a:solidFill>
                  <a:srgbClr val="000000"/>
                </a:solidFill>
              </a:rPr>
              <a:t>hurtowego</a:t>
            </a:r>
            <a:endParaRPr lang="pl-PL" sz="1200" dirty="0">
              <a:solidFill>
                <a:srgbClr val="0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0000"/>
                </a:solidFill>
              </a:rPr>
              <a:t>Liczba transakcji handlowych </a:t>
            </a:r>
            <a:r>
              <a:rPr lang="pl-PL" sz="1200" dirty="0" smtClean="0">
                <a:solidFill>
                  <a:srgbClr val="000000"/>
                </a:solidFill>
              </a:rPr>
              <a:t>dziennie</a:t>
            </a:r>
            <a:endParaRPr lang="pl-PL" sz="1200" dirty="0">
              <a:solidFill>
                <a:srgbClr val="0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0000"/>
                </a:solidFill>
              </a:rPr>
              <a:t>Wskaźnik koncentracji rynku (HHI</a:t>
            </a:r>
            <a:r>
              <a:rPr lang="pl-PL" sz="1200" dirty="0" smtClean="0">
                <a:solidFill>
                  <a:srgbClr val="000000"/>
                </a:solidFill>
              </a:rPr>
              <a:t>)</a:t>
            </a:r>
            <a:endParaRPr lang="pl-PL" sz="1200" dirty="0">
              <a:solidFill>
                <a:srgbClr val="0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0000"/>
                </a:solidFill>
              </a:rPr>
              <a:t>Wskaźnik bezpieczeństwa dostaw (RSI</a:t>
            </a:r>
            <a:r>
              <a:rPr lang="pl-PL" sz="1200" dirty="0" smtClean="0">
                <a:solidFill>
                  <a:srgbClr val="000000"/>
                </a:solidFill>
              </a:rPr>
              <a:t>)</a:t>
            </a:r>
            <a:endParaRPr lang="pl-PL" sz="1200" dirty="0">
              <a:solidFill>
                <a:srgbClr val="0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200" b="1" dirty="0" err="1">
                <a:solidFill>
                  <a:srgbClr val="000000"/>
                </a:solidFill>
              </a:rPr>
              <a:t>Churn</a:t>
            </a:r>
            <a:r>
              <a:rPr lang="pl-PL" sz="1200" b="1" dirty="0">
                <a:solidFill>
                  <a:srgbClr val="000000"/>
                </a:solidFill>
              </a:rPr>
              <a:t> </a:t>
            </a:r>
            <a:r>
              <a:rPr lang="pl-PL" sz="1200" b="1" dirty="0" smtClean="0">
                <a:solidFill>
                  <a:srgbClr val="000000"/>
                </a:solidFill>
              </a:rPr>
              <a:t>Ratio </a:t>
            </a:r>
            <a:r>
              <a:rPr lang="pl-PL" sz="1200" dirty="0" smtClean="0">
                <a:solidFill>
                  <a:srgbClr val="000000"/>
                </a:solidFill>
              </a:rPr>
              <a:t>(łączny handlowany wol./fizyczny przepływ gazu przez system)</a:t>
            </a:r>
            <a:endParaRPr lang="pl-PL" sz="1200" dirty="0">
              <a:solidFill>
                <a:srgbClr val="0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0" name="pole tekstowe 49"/>
          <p:cNvSpPr txBox="1"/>
          <p:nvPr/>
        </p:nvSpPr>
        <p:spPr>
          <a:xfrm>
            <a:off x="4754904" y="2528762"/>
            <a:ext cx="3477189" cy="5124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algn="ctr">
              <a:defRPr>
                <a:solidFill>
                  <a:prstClr val="white"/>
                </a:solidFill>
              </a:defRPr>
            </a:lvl1pPr>
          </a:lstStyle>
          <a:p>
            <a:r>
              <a:rPr lang="pl-PL" sz="1200" dirty="0" smtClean="0"/>
              <a:t>Wartości dla rynku efektywnego (wg UE)</a:t>
            </a:r>
            <a:endParaRPr lang="pl-PL" sz="1200" dirty="0"/>
          </a:p>
        </p:txBody>
      </p:sp>
      <p:sp>
        <p:nvSpPr>
          <p:cNvPr id="52" name="Pagon 51"/>
          <p:cNvSpPr/>
          <p:nvPr/>
        </p:nvSpPr>
        <p:spPr>
          <a:xfrm>
            <a:off x="4372723" y="3192729"/>
            <a:ext cx="363474" cy="10865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4" name="Pagon 53"/>
          <p:cNvSpPr/>
          <p:nvPr/>
        </p:nvSpPr>
        <p:spPr>
          <a:xfrm>
            <a:off x="4376169" y="3397195"/>
            <a:ext cx="363474" cy="11672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5" name="Pagon 54"/>
          <p:cNvSpPr/>
          <p:nvPr/>
        </p:nvSpPr>
        <p:spPr>
          <a:xfrm>
            <a:off x="4371638" y="3601772"/>
            <a:ext cx="363474" cy="11672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6" name="Pagon 55"/>
          <p:cNvSpPr/>
          <p:nvPr/>
        </p:nvSpPr>
        <p:spPr>
          <a:xfrm>
            <a:off x="4371638" y="3805644"/>
            <a:ext cx="363474" cy="11672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7" name="Pagon 56"/>
          <p:cNvSpPr/>
          <p:nvPr/>
        </p:nvSpPr>
        <p:spPr>
          <a:xfrm>
            <a:off x="4383842" y="4025179"/>
            <a:ext cx="363474" cy="11672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9" name="Pagon 58"/>
          <p:cNvSpPr/>
          <p:nvPr/>
        </p:nvSpPr>
        <p:spPr>
          <a:xfrm>
            <a:off x="4391430" y="4244030"/>
            <a:ext cx="363474" cy="11672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2" name="pole tekstowe 61"/>
          <p:cNvSpPr txBox="1"/>
          <p:nvPr/>
        </p:nvSpPr>
        <p:spPr>
          <a:xfrm>
            <a:off x="4747316" y="3082313"/>
            <a:ext cx="4523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000000"/>
                </a:solidFill>
              </a:rPr>
              <a:t>Oferty zakupu/sprzedaży powyżej 120 MW dziennie</a:t>
            </a:r>
          </a:p>
          <a:p>
            <a:r>
              <a:rPr lang="pl-PL" sz="1200" dirty="0">
                <a:solidFill>
                  <a:srgbClr val="000000"/>
                </a:solidFill>
              </a:rPr>
              <a:t>Różnica pomiędzy ofertami &lt; 1%</a:t>
            </a:r>
          </a:p>
          <a:p>
            <a:r>
              <a:rPr lang="pl-PL" sz="1200" dirty="0">
                <a:solidFill>
                  <a:srgbClr val="000000"/>
                </a:solidFill>
              </a:rPr>
              <a:t>Liczba transakcji co najmniej 50 na rynku SPOT</a:t>
            </a:r>
          </a:p>
          <a:p>
            <a:r>
              <a:rPr lang="pl-PL" sz="1200" dirty="0">
                <a:solidFill>
                  <a:srgbClr val="000000"/>
                </a:solidFill>
              </a:rPr>
              <a:t>&lt;40% udziału w obrocie jednej grupy kapitałowej</a:t>
            </a:r>
          </a:p>
          <a:p>
            <a:r>
              <a:rPr lang="pl-PL" sz="1200" dirty="0">
                <a:solidFill>
                  <a:srgbClr val="000000"/>
                </a:solidFill>
              </a:rPr>
              <a:t>HHI poniżej 2000</a:t>
            </a:r>
          </a:p>
          <a:p>
            <a:r>
              <a:rPr lang="pl-PL" sz="1200" dirty="0">
                <a:solidFill>
                  <a:srgbClr val="000000"/>
                </a:solidFill>
              </a:rPr>
              <a:t>RSI &gt;110%</a:t>
            </a:r>
          </a:p>
          <a:p>
            <a:r>
              <a:rPr lang="pl-PL" sz="1200" dirty="0" err="1">
                <a:solidFill>
                  <a:srgbClr val="000000"/>
                </a:solidFill>
              </a:rPr>
              <a:t>Churn</a:t>
            </a:r>
            <a:r>
              <a:rPr lang="pl-PL" sz="1200" dirty="0">
                <a:solidFill>
                  <a:srgbClr val="000000"/>
                </a:solidFill>
              </a:rPr>
              <a:t> </a:t>
            </a:r>
            <a:r>
              <a:rPr lang="pl-PL" sz="1200" dirty="0" smtClean="0">
                <a:solidFill>
                  <a:srgbClr val="000000"/>
                </a:solidFill>
              </a:rPr>
              <a:t>Ratio &gt; 8 (NBP 23, </a:t>
            </a:r>
            <a:r>
              <a:rPr lang="pl-PL" sz="1200" dirty="0">
                <a:solidFill>
                  <a:srgbClr val="000000"/>
                </a:solidFill>
              </a:rPr>
              <a:t>TTF </a:t>
            </a:r>
            <a:r>
              <a:rPr lang="pl-PL" sz="1200" dirty="0" smtClean="0">
                <a:solidFill>
                  <a:srgbClr val="000000"/>
                </a:solidFill>
              </a:rPr>
              <a:t>15) </a:t>
            </a:r>
            <a:r>
              <a:rPr lang="pl-PL" sz="1200" dirty="0">
                <a:solidFill>
                  <a:srgbClr val="000000"/>
                </a:solidFill>
              </a:rPr>
              <a:t>(dane z giełd 2014)</a:t>
            </a:r>
          </a:p>
          <a:p>
            <a:endParaRPr lang="pl-PL" sz="1200" dirty="0">
              <a:solidFill>
                <a:srgbClr val="000000"/>
              </a:solidFill>
            </a:endParaRPr>
          </a:p>
        </p:txBody>
      </p:sp>
      <p:sp>
        <p:nvSpPr>
          <p:cNvPr id="2" name="Nawias klamrowy otwierający 1"/>
          <p:cNvSpPr/>
          <p:nvPr/>
        </p:nvSpPr>
        <p:spPr>
          <a:xfrm>
            <a:off x="3610297" y="1166535"/>
            <a:ext cx="288032" cy="1295951"/>
          </a:xfrm>
          <a:prstGeom prst="lef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07776"/>
            <a:ext cx="1872208" cy="1511122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693048"/>
              </p:ext>
            </p:extLst>
          </p:nvPr>
        </p:nvGraphicFramePr>
        <p:xfrm>
          <a:off x="3995936" y="4508699"/>
          <a:ext cx="4495800" cy="1743075"/>
        </p:xfrm>
        <a:graphic>
          <a:graphicData uri="http://schemas.openxmlformats.org/drawingml/2006/table">
            <a:tbl>
              <a:tblPr/>
              <a:tblGrid>
                <a:gridCol w="8382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810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Wolumen w TWh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Rynek OTC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Giełdy SPOT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Giełdy Fut/Opt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RYNEK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Fizyczny przepływ gazu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Churn Ratio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NBP 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18,52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NBP 2013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16,63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NBP 2014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22,71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TTF 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7,86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TTF 2013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7,92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TTF 2014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6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899592" y="260648"/>
            <a:ext cx="6449914" cy="559286"/>
          </a:xfrm>
        </p:spPr>
        <p:txBody>
          <a:bodyPr/>
          <a:lstStyle/>
          <a:p>
            <a:r>
              <a:rPr lang="pl-PL" sz="2400" dirty="0" smtClean="0"/>
              <a:t>Wybrane kryteria dla rynku konkurencyjnego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0" y="467087"/>
            <a:ext cx="39553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2036"/>
              </p:ext>
            </p:extLst>
          </p:nvPr>
        </p:nvGraphicFramePr>
        <p:xfrm>
          <a:off x="395536" y="1755472"/>
          <a:ext cx="8393612" cy="42898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8566"/>
                <a:gridCol w="2168349"/>
                <a:gridCol w="2168349"/>
                <a:gridCol w="2168348"/>
              </a:tblGrid>
              <a:tr h="656825">
                <a:tc gridSpan="4"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000000"/>
                          </a:solidFill>
                        </a:rPr>
                        <a:t>Koncentracja</a:t>
                      </a:r>
                      <a:r>
                        <a:rPr lang="pl-PL" sz="1800" b="1" baseline="0" dirty="0" smtClean="0">
                          <a:solidFill>
                            <a:srgbClr val="000000"/>
                          </a:solidFill>
                        </a:rPr>
                        <a:t> rynku</a:t>
                      </a:r>
                      <a:endParaRPr lang="pl-PL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1374457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Wskaźnik koncentracji dostawców HHI</a:t>
                      </a:r>
                      <a:endParaRPr lang="pl-PL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4550</a:t>
                      </a:r>
                    </a:p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181 spółek posiada koncesje, 75 podmiotów aktywnych,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1823,1</a:t>
                      </a:r>
                    </a:p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437 koncesji na obrót,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60 podmiotów aktywnych, </a:t>
                      </a:r>
                      <a:endParaRPr lang="pl-PL" sz="10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950</a:t>
                      </a:r>
                    </a:p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400 koncesji (250 trading), </a:t>
                      </a:r>
                    </a:p>
                    <a:p>
                      <a:pPr algn="ctr"/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pl-PL" sz="10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776868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Współczynnik koncentracji CR</a:t>
                      </a:r>
                    </a:p>
                    <a:p>
                      <a:pPr algn="ctr"/>
                      <a:r>
                        <a:rPr lang="pl-PL" sz="1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(suma udziałów</a:t>
                      </a:r>
                      <a:r>
                        <a:rPr lang="pl-PL" sz="1400" b="1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w rynku)</a:t>
                      </a:r>
                      <a:endParaRPr lang="pl-PL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1 podmiot ok. 85% rynku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 największe podmioty stanowią 57,7% rynku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 największych podmiotów posiada 90% rynku „wielka szóstka”</a:t>
                      </a:r>
                    </a:p>
                    <a:p>
                      <a:pPr algn="ctr"/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(British </a:t>
                      </a:r>
                      <a:r>
                        <a:rPr lang="pl-PL" sz="1000" baseline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Gas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– 37%, EDF Energy, E.ON UK, </a:t>
                      </a:r>
                      <a:r>
                        <a:rPr lang="pl-PL" sz="1000" baseline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Npower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, Scottish Power, SSE)</a:t>
                      </a:r>
                    </a:p>
                    <a:p>
                      <a:pPr algn="ctr"/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65682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Residual</a:t>
                      </a:r>
                      <a:r>
                        <a:rPr lang="pl-PL" sz="1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Supply Index RSI</a:t>
                      </a:r>
                      <a:endParaRPr lang="pl-PL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56% (ACER 2014)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66%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142% (ACER 2014)</a:t>
                      </a:r>
                      <a:endParaRPr lang="pl-PL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65682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Ilość aktywnych uczestników</a:t>
                      </a:r>
                      <a:endParaRPr lang="pl-PL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Ok. 15-20</a:t>
                      </a:r>
                      <a:endParaRPr lang="pl-PL" sz="1000" baseline="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Ok.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40-50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Ponad 200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467221"/>
              </p:ext>
            </p:extLst>
          </p:nvPr>
        </p:nvGraphicFramePr>
        <p:xfrm>
          <a:off x="372523" y="1214096"/>
          <a:ext cx="8416625" cy="5413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93744"/>
                <a:gridCol w="2174294"/>
                <a:gridCol w="2174294"/>
                <a:gridCol w="2174293"/>
              </a:tblGrid>
              <a:tr h="541375"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/>
                        <a:t>Kryterium</a:t>
                      </a:r>
                      <a:endParaRPr lang="pl-PL" sz="105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/>
                        <a:t>Rynek gazu w Polsce</a:t>
                      </a:r>
                      <a:endParaRPr lang="pl-PL" sz="105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/>
                        <a:t>Rynek energii elektrycznej w Polsce</a:t>
                      </a:r>
                      <a:endParaRPr lang="pl-PL" sz="105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/>
                        <a:t>Rynek gazu w Wielkiej Brytanii</a:t>
                      </a:r>
                      <a:endParaRPr lang="pl-PL" sz="105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2299956" y="2451185"/>
            <a:ext cx="6383739" cy="1224136"/>
          </a:xfrm>
          <a:prstGeom prst="rect">
            <a:avLst/>
          </a:prstGeom>
          <a:solidFill>
            <a:srgbClr val="F5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/>
          </a:p>
          <a:p>
            <a:pPr algn="ctr"/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2308426" y="4764997"/>
            <a:ext cx="6449396" cy="608219"/>
          </a:xfrm>
          <a:prstGeom prst="rect">
            <a:avLst/>
          </a:prstGeom>
          <a:solidFill>
            <a:srgbClr val="F5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2525571" y="3858169"/>
            <a:ext cx="6145791" cy="618176"/>
          </a:xfrm>
          <a:prstGeom prst="rect">
            <a:avLst/>
          </a:prstGeom>
          <a:solidFill>
            <a:srgbClr val="FB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2411760" y="5445224"/>
            <a:ext cx="6225243" cy="553563"/>
          </a:xfrm>
          <a:prstGeom prst="rect">
            <a:avLst/>
          </a:prstGeom>
          <a:solidFill>
            <a:srgbClr val="FB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60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981493"/>
              </p:ext>
            </p:extLst>
          </p:nvPr>
        </p:nvGraphicFramePr>
        <p:xfrm>
          <a:off x="323528" y="1484784"/>
          <a:ext cx="8657349" cy="4680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7907"/>
                <a:gridCol w="2236481"/>
                <a:gridCol w="2236481"/>
                <a:gridCol w="2236480"/>
              </a:tblGrid>
              <a:tr h="597126"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Otwartość rynku detalicznego</a:t>
                      </a:r>
                      <a:endParaRPr lang="pl-PL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707788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Dostęp do zasady TPA</a:t>
                      </a:r>
                      <a:endParaRPr lang="pl-PL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Wszyscy poza Gosp. Dom. (od 2004)</a:t>
                      </a:r>
                    </a:p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Gosp. Dom.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(od 2007)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Wszyscy poza Gosp. Dom. (od 2004)</a:t>
                      </a:r>
                    </a:p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Gosp. Dom. (od 2007)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Wszyscy odbiorcy (od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1998)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707788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Ilość zmian sprzedawcy</a:t>
                      </a:r>
                      <a:endParaRPr lang="pl-PL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2015: 31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000" baseline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tys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(0,46% liczby odbiorców)</a:t>
                      </a:r>
                      <a:endParaRPr lang="pl-PL" sz="10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2014:  7 </a:t>
                      </a:r>
                      <a:r>
                        <a:rPr lang="pl-PL" sz="10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tys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2015: 139 </a:t>
                      </a:r>
                      <a:r>
                        <a:rPr lang="pl-PL" sz="10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tys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(0,82% liczby odbiorców)</a:t>
                      </a:r>
                    </a:p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2014: 182 </a:t>
                      </a:r>
                      <a:r>
                        <a:rPr lang="pl-PL" sz="10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tys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2015: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 mln (8-10% liczby odbiorców)</a:t>
                      </a:r>
                    </a:p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2014:  ok. 2 mln 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98001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Świadomość rynkowa odbiorców (badania na zlecenie TAURON 10.2015)</a:t>
                      </a:r>
                      <a:endParaRPr lang="pl-PL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38%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91%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powyżej 95%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16878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Detaryfikacja</a:t>
                      </a:r>
                      <a:endParaRPr lang="pl-PL" sz="14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Pełna taryfikacja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600" baseline="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Projekt </a:t>
                      </a:r>
                      <a:r>
                        <a:rPr lang="pl-PL" sz="1000" baseline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detaryfikacja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 Najwięksi odbiorcy: 2017-04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Pozostali odbiorcy: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2017-10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 Gosp. Dom: 2024-01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Częściowa od 2008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(taryfy dla Gosp.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Dom.)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Brak Taryf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smtClean="0"/>
              <a:t>Główne wyznaczniki rynku konkurencyjnego</a:t>
            </a:r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0" y="467087"/>
            <a:ext cx="39553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04243"/>
              </p:ext>
            </p:extLst>
          </p:nvPr>
        </p:nvGraphicFramePr>
        <p:xfrm>
          <a:off x="323527" y="1043151"/>
          <a:ext cx="8657349" cy="5402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7907"/>
                <a:gridCol w="2236481"/>
                <a:gridCol w="2236481"/>
                <a:gridCol w="2236480"/>
              </a:tblGrid>
              <a:tr h="540203"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/>
                        <a:t>Kryterium</a:t>
                      </a:r>
                      <a:endParaRPr lang="pl-PL" sz="105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/>
                        <a:t>Rynek gazu w Polsce</a:t>
                      </a:r>
                      <a:endParaRPr lang="pl-PL" sz="105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/>
                        <a:t>Rynek energii elektrycznej w Polsce</a:t>
                      </a:r>
                      <a:endParaRPr lang="pl-PL" sz="105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/>
                        <a:t>Rynek gazu w Wielkiej Brytanii</a:t>
                      </a:r>
                      <a:endParaRPr lang="pl-PL" sz="105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Prostokąt 8"/>
          <p:cNvSpPr/>
          <p:nvPr/>
        </p:nvSpPr>
        <p:spPr>
          <a:xfrm>
            <a:off x="2312394" y="2126789"/>
            <a:ext cx="6551750" cy="661468"/>
          </a:xfrm>
          <a:prstGeom prst="rect">
            <a:avLst/>
          </a:prstGeom>
          <a:solidFill>
            <a:srgbClr val="F5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2331793" y="3535776"/>
            <a:ext cx="6512952" cy="901336"/>
          </a:xfrm>
          <a:prstGeom prst="rect">
            <a:avLst/>
          </a:prstGeom>
          <a:solidFill>
            <a:srgbClr val="F5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/>
          </a:p>
          <a:p>
            <a:pPr algn="ctr"/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2278178" y="2817563"/>
            <a:ext cx="6568260" cy="553563"/>
          </a:xfrm>
          <a:prstGeom prst="rect">
            <a:avLst/>
          </a:prstGeom>
          <a:solidFill>
            <a:srgbClr val="FB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339752" y="4573485"/>
            <a:ext cx="6535444" cy="1303787"/>
          </a:xfrm>
          <a:prstGeom prst="rect">
            <a:avLst/>
          </a:prstGeom>
          <a:solidFill>
            <a:srgbClr val="FB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07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745004"/>
              </p:ext>
            </p:extLst>
          </p:nvPr>
        </p:nvGraphicFramePr>
        <p:xfrm>
          <a:off x="251520" y="1556792"/>
          <a:ext cx="8640963" cy="48245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4220"/>
                <a:gridCol w="2232248"/>
                <a:gridCol w="2232248"/>
                <a:gridCol w="2232247"/>
              </a:tblGrid>
              <a:tr h="638955">
                <a:tc gridSpan="4"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Stan</a:t>
                      </a:r>
                      <a:r>
                        <a:rPr lang="pl-PL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rozwoju</a:t>
                      </a:r>
                      <a:r>
                        <a:rPr lang="pl-PL" sz="18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rynku hurtowego</a:t>
                      </a:r>
                      <a:endParaRPr lang="pl-PL" sz="18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1627726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Stan rozwoju produktów giełdowych (kontrakty)</a:t>
                      </a:r>
                      <a:endParaRPr lang="pl-PL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aseline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RDBg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- Rynek Dnia Bieżącego gazu; </a:t>
                      </a:r>
                      <a:r>
                        <a:rPr lang="pl-PL" sz="1000" baseline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RDNg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- Rynek Dnia Następnego gazu;</a:t>
                      </a:r>
                    </a:p>
                    <a:p>
                      <a:pPr algn="ctr"/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kontrakty terminowe </a:t>
                      </a:r>
                      <a:r>
                        <a:rPr lang="pl-PL" sz="1000" baseline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forward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(weekendowe, miesięczne, kwartalne, sezonowe, roczne)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RDB, RDN, kontrakty blokowe, kontrakty terminowe </a:t>
                      </a:r>
                      <a:r>
                        <a:rPr lang="pl-PL" sz="1000" b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forward</a:t>
                      </a:r>
                      <a:r>
                        <a:rPr lang="pl-PL" sz="10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(weekendowe, tygodniowe, miesięczne, kwartalne, roczne), kontrakty </a:t>
                      </a:r>
                      <a:r>
                        <a:rPr lang="pl-PL" sz="1000" b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futures</a:t>
                      </a:r>
                      <a:r>
                        <a:rPr lang="pl-PL" sz="10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(niepłynny)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Rynek giełdowy: kontrakty </a:t>
                      </a:r>
                      <a:r>
                        <a:rPr lang="pl-PL" sz="10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futures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(miesięczne, kwartalne, sezonowe, roczne), opcje miesięczne.</a:t>
                      </a:r>
                    </a:p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Rynek OTC: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opcje, </a:t>
                      </a:r>
                      <a:r>
                        <a:rPr lang="pl-PL" sz="1000" baseline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swapy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, RDB, RDN.</a:t>
                      </a:r>
                      <a:endParaRPr lang="pl-PL" sz="10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755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Ryzyko</a:t>
                      </a:r>
                      <a:r>
                        <a:rPr lang="pl-PL" sz="1400" b="1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fraudów</a:t>
                      </a:r>
                    </a:p>
                    <a:p>
                      <a:pPr algn="ctr"/>
                      <a:r>
                        <a:rPr lang="pl-PL" sz="1400" b="1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(skala 1-5)</a:t>
                      </a:r>
                      <a:endParaRPr lang="pl-PL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(nadzór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nad rynkiem, koncesje, depozyty)</a:t>
                      </a:r>
                      <a:endParaRPr lang="pl-PL" sz="10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(nadzór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nad rynkiem, koncesje, depozyty)</a:t>
                      </a:r>
                      <a:endParaRPr lang="pl-PL" sz="10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(nadzór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nad rynkiem, depozyty)</a:t>
                      </a:r>
                      <a:endParaRPr lang="pl-PL" sz="10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755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Techniczne możliwości handlu/wymiany</a:t>
                      </a:r>
                      <a:endParaRPr lang="pl-PL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import: 27,2 mld m3/rok (z LNG)</a:t>
                      </a:r>
                    </a:p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eksport: 2 mld m3/rok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import: 20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TWh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rok</a:t>
                      </a:r>
                      <a:endParaRPr lang="pl-PL" sz="10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export: 24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TWh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rok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import: 88,5 mld m3/rok (z LNG)</a:t>
                      </a:r>
                    </a:p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eksport 38,5 mld m3/rok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104639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Dostęp</a:t>
                      </a:r>
                      <a:r>
                        <a:rPr lang="pl-PL" sz="1400" b="1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do przepustowości</a:t>
                      </a:r>
                      <a:endParaRPr lang="pl-PL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Aukcje przepustowości, dostęp przez  platformy GSA, PRISMA 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Litwa i Szwecja (pełny przez TGE), DE,CZ,SK,UA,BY ograniczany przez PSE (przepływy kołowe)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Platforma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PRISMA</a:t>
                      </a:r>
                      <a:endParaRPr lang="pl-PL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534179"/>
              </p:ext>
            </p:extLst>
          </p:nvPr>
        </p:nvGraphicFramePr>
        <p:xfrm>
          <a:off x="251520" y="1015417"/>
          <a:ext cx="8640963" cy="5413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4220"/>
                <a:gridCol w="2232248"/>
                <a:gridCol w="2232248"/>
                <a:gridCol w="2232247"/>
              </a:tblGrid>
              <a:tr h="5413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Rynek gazu w Polsce</a:t>
                      </a:r>
                      <a:endParaRPr lang="pl-PL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Rynek energii elektrycznej w Polsce</a:t>
                      </a:r>
                      <a:endParaRPr lang="pl-PL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Rynek gazu w Wielkiej Brytanii</a:t>
                      </a:r>
                      <a:endParaRPr lang="pl-PL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ytuł 5"/>
          <p:cNvSpPr>
            <a:spLocks noGrp="1"/>
          </p:cNvSpPr>
          <p:nvPr>
            <p:ph type="title"/>
          </p:nvPr>
        </p:nvSpPr>
        <p:spPr>
          <a:xfrm>
            <a:off x="683568" y="260648"/>
            <a:ext cx="6449914" cy="559286"/>
          </a:xfrm>
        </p:spPr>
        <p:txBody>
          <a:bodyPr/>
          <a:lstStyle/>
          <a:p>
            <a:r>
              <a:rPr lang="pl-PL" sz="2400" dirty="0"/>
              <a:t>Wybrane kryteria dla rynku konkurencyjnego</a:t>
            </a:r>
          </a:p>
        </p:txBody>
      </p:sp>
      <p:sp>
        <p:nvSpPr>
          <p:cNvPr id="8" name="Prostokąt 7"/>
          <p:cNvSpPr/>
          <p:nvPr/>
        </p:nvSpPr>
        <p:spPr>
          <a:xfrm>
            <a:off x="0" y="341612"/>
            <a:ext cx="39553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209368" y="2215298"/>
            <a:ext cx="6661438" cy="1584176"/>
          </a:xfrm>
          <a:prstGeom prst="rect">
            <a:avLst/>
          </a:prstGeom>
          <a:solidFill>
            <a:srgbClr val="F5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/>
          </a:p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2322525" y="4651502"/>
            <a:ext cx="6456386" cy="621510"/>
          </a:xfrm>
          <a:prstGeom prst="rect">
            <a:avLst/>
          </a:prstGeom>
          <a:solidFill>
            <a:srgbClr val="F5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/>
          </a:p>
          <a:p>
            <a:pPr algn="ctr"/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2237994" y="3883549"/>
            <a:ext cx="6445414" cy="553563"/>
          </a:xfrm>
          <a:prstGeom prst="rect">
            <a:avLst/>
          </a:prstGeom>
          <a:solidFill>
            <a:srgbClr val="FB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237994" y="5581911"/>
            <a:ext cx="6511168" cy="553563"/>
          </a:xfrm>
          <a:prstGeom prst="rect">
            <a:avLst/>
          </a:prstGeom>
          <a:solidFill>
            <a:srgbClr val="FB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40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wzorzec Tauron">
  <a:themeElements>
    <a:clrScheme name="TAURON_01">
      <a:dk1>
        <a:srgbClr val="707173"/>
      </a:dk1>
      <a:lt1>
        <a:srgbClr val="FFFFFF"/>
      </a:lt1>
      <a:dk2>
        <a:srgbClr val="E2007A"/>
      </a:dk2>
      <a:lt2>
        <a:srgbClr val="FFFFFF"/>
      </a:lt2>
      <a:accent1>
        <a:srgbClr val="272E74"/>
      </a:accent1>
      <a:accent2>
        <a:srgbClr val="8BB63A"/>
      </a:accent2>
      <a:accent3>
        <a:srgbClr val="EEC109"/>
      </a:accent3>
      <a:accent4>
        <a:srgbClr val="6E6E6D"/>
      </a:accent4>
      <a:accent5>
        <a:srgbClr val="791A4E"/>
      </a:accent5>
      <a:accent6>
        <a:srgbClr val="E2007A"/>
      </a:accent6>
      <a:hlink>
        <a:srgbClr val="000000"/>
      </a:hlink>
      <a:folHlink>
        <a:srgbClr val="000000"/>
      </a:folHlink>
    </a:clrScheme>
    <a:fontScheme name="TAUR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AURON_01">
        <a:dk1>
          <a:srgbClr val="707173"/>
        </a:dk1>
        <a:lt1>
          <a:srgbClr val="FFFFFF"/>
        </a:lt1>
        <a:dk2>
          <a:srgbClr val="E2007A"/>
        </a:dk2>
        <a:lt2>
          <a:srgbClr val="FFFFFF"/>
        </a:lt2>
        <a:accent1>
          <a:srgbClr val="272E74"/>
        </a:accent1>
        <a:accent2>
          <a:srgbClr val="8BB63A"/>
        </a:accent2>
        <a:accent3>
          <a:srgbClr val="EEC109"/>
        </a:accent3>
        <a:accent4>
          <a:srgbClr val="6E6E6D"/>
        </a:accent4>
        <a:accent5>
          <a:srgbClr val="791A4E"/>
        </a:accent5>
        <a:accent6>
          <a:srgbClr val="E2007A"/>
        </a:accent6>
        <a:hlink>
          <a:srgbClr val="000000"/>
        </a:hlink>
        <a:folHlink>
          <a:srgbClr val="000000"/>
        </a:folHlink>
      </a:clrScheme>
    </a:extraClrScheme>
    <a:extraClrScheme>
      <a:clrScheme name="TAURON_02">
        <a:dk1>
          <a:srgbClr val="707173"/>
        </a:dk1>
        <a:lt1>
          <a:srgbClr val="FFFFFF"/>
        </a:lt1>
        <a:dk2>
          <a:srgbClr val="E2007A"/>
        </a:dk2>
        <a:lt2>
          <a:srgbClr val="FFFFFF"/>
        </a:lt2>
        <a:accent1>
          <a:srgbClr val="344290"/>
        </a:accent1>
        <a:accent2>
          <a:srgbClr val="B6C92F"/>
        </a:accent2>
        <a:accent3>
          <a:srgbClr val="F5D300"/>
        </a:accent3>
        <a:accent4>
          <a:srgbClr val="858585"/>
        </a:accent4>
        <a:accent5>
          <a:srgbClr val="901C61"/>
        </a:accent5>
        <a:accent6>
          <a:srgbClr val="E2007A"/>
        </a:accent6>
        <a:hlink>
          <a:srgbClr val="000000"/>
        </a:hlink>
        <a:folHlink>
          <a:srgbClr val="000000"/>
        </a:folHlink>
      </a:clrScheme>
    </a:extraClrScheme>
    <a:extraClrScheme>
      <a:clrScheme name="TAURON_03">
        <a:dk1>
          <a:srgbClr val="707173"/>
        </a:dk1>
        <a:lt1>
          <a:srgbClr val="FFFFFF"/>
        </a:lt1>
        <a:dk2>
          <a:srgbClr val="E2007A"/>
        </a:dk2>
        <a:lt2>
          <a:srgbClr val="FFFFFF"/>
        </a:lt2>
        <a:accent1>
          <a:srgbClr val="4461A8"/>
        </a:accent1>
        <a:accent2>
          <a:srgbClr val="DCDB1D"/>
        </a:accent2>
        <a:accent3>
          <a:srgbClr val="FFED00"/>
        </a:accent3>
        <a:accent4>
          <a:srgbClr val="9B9B9B"/>
        </a:accent4>
        <a:accent5>
          <a:srgbClr val="AA036C"/>
        </a:accent5>
        <a:accent6>
          <a:srgbClr val="E2007A"/>
        </a:accent6>
        <a:hlink>
          <a:srgbClr val="000000"/>
        </a:hlink>
        <a:folHlink>
          <a:srgbClr val="000000"/>
        </a:folHlink>
      </a:clrScheme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wzorzec Tauron">
  <a:themeElements>
    <a:clrScheme name="TAURON_01">
      <a:dk1>
        <a:srgbClr val="707173"/>
      </a:dk1>
      <a:lt1>
        <a:srgbClr val="FFFFFF"/>
      </a:lt1>
      <a:dk2>
        <a:srgbClr val="E2007A"/>
      </a:dk2>
      <a:lt2>
        <a:srgbClr val="FFFFFF"/>
      </a:lt2>
      <a:accent1>
        <a:srgbClr val="272E74"/>
      </a:accent1>
      <a:accent2>
        <a:srgbClr val="8BB63A"/>
      </a:accent2>
      <a:accent3>
        <a:srgbClr val="EEC109"/>
      </a:accent3>
      <a:accent4>
        <a:srgbClr val="6E6E6D"/>
      </a:accent4>
      <a:accent5>
        <a:srgbClr val="791A4E"/>
      </a:accent5>
      <a:accent6>
        <a:srgbClr val="E2007A"/>
      </a:accent6>
      <a:hlink>
        <a:srgbClr val="000000"/>
      </a:hlink>
      <a:folHlink>
        <a:srgbClr val="000000"/>
      </a:folHlink>
    </a:clrScheme>
    <a:fontScheme name="TAUR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AURON_01">
        <a:dk1>
          <a:srgbClr val="707173"/>
        </a:dk1>
        <a:lt1>
          <a:srgbClr val="FFFFFF"/>
        </a:lt1>
        <a:dk2>
          <a:srgbClr val="E2007A"/>
        </a:dk2>
        <a:lt2>
          <a:srgbClr val="FFFFFF"/>
        </a:lt2>
        <a:accent1>
          <a:srgbClr val="272E74"/>
        </a:accent1>
        <a:accent2>
          <a:srgbClr val="8BB63A"/>
        </a:accent2>
        <a:accent3>
          <a:srgbClr val="EEC109"/>
        </a:accent3>
        <a:accent4>
          <a:srgbClr val="6E6E6D"/>
        </a:accent4>
        <a:accent5>
          <a:srgbClr val="791A4E"/>
        </a:accent5>
        <a:accent6>
          <a:srgbClr val="E2007A"/>
        </a:accent6>
        <a:hlink>
          <a:srgbClr val="000000"/>
        </a:hlink>
        <a:folHlink>
          <a:srgbClr val="000000"/>
        </a:folHlink>
      </a:clrScheme>
    </a:extraClrScheme>
    <a:extraClrScheme>
      <a:clrScheme name="TAURON_02">
        <a:dk1>
          <a:srgbClr val="707173"/>
        </a:dk1>
        <a:lt1>
          <a:srgbClr val="FFFFFF"/>
        </a:lt1>
        <a:dk2>
          <a:srgbClr val="E2007A"/>
        </a:dk2>
        <a:lt2>
          <a:srgbClr val="FFFFFF"/>
        </a:lt2>
        <a:accent1>
          <a:srgbClr val="344290"/>
        </a:accent1>
        <a:accent2>
          <a:srgbClr val="B6C92F"/>
        </a:accent2>
        <a:accent3>
          <a:srgbClr val="F5D300"/>
        </a:accent3>
        <a:accent4>
          <a:srgbClr val="858585"/>
        </a:accent4>
        <a:accent5>
          <a:srgbClr val="901C61"/>
        </a:accent5>
        <a:accent6>
          <a:srgbClr val="E2007A"/>
        </a:accent6>
        <a:hlink>
          <a:srgbClr val="000000"/>
        </a:hlink>
        <a:folHlink>
          <a:srgbClr val="000000"/>
        </a:folHlink>
      </a:clrScheme>
    </a:extraClrScheme>
    <a:extraClrScheme>
      <a:clrScheme name="TAURON_03">
        <a:dk1>
          <a:srgbClr val="707173"/>
        </a:dk1>
        <a:lt1>
          <a:srgbClr val="FFFFFF"/>
        </a:lt1>
        <a:dk2>
          <a:srgbClr val="E2007A"/>
        </a:dk2>
        <a:lt2>
          <a:srgbClr val="FFFFFF"/>
        </a:lt2>
        <a:accent1>
          <a:srgbClr val="4461A8"/>
        </a:accent1>
        <a:accent2>
          <a:srgbClr val="DCDB1D"/>
        </a:accent2>
        <a:accent3>
          <a:srgbClr val="FFED00"/>
        </a:accent3>
        <a:accent4>
          <a:srgbClr val="9B9B9B"/>
        </a:accent4>
        <a:accent5>
          <a:srgbClr val="AA036C"/>
        </a:accent5>
        <a:accent6>
          <a:srgbClr val="E2007A"/>
        </a:accent6>
        <a:hlink>
          <a:srgbClr val="000000"/>
        </a:hlink>
        <a:folHlink>
          <a:srgbClr val="000000"/>
        </a:folHlink>
      </a:clrScheme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zablon firmowy" ma:contentTypeID="0x0101004AA092CBE4B844E1BE715B41A58649C000C44D426378A34D4A87F0A7E0BACCFF5A" ma:contentTypeVersion="17" ma:contentTypeDescription="" ma:contentTypeScope="" ma:versionID="7e4d681f7cfad3b75f70249635f05fd1">
  <xsd:schema xmlns:xsd="http://www.w3.org/2001/XMLSchema" xmlns:xs="http://www.w3.org/2001/XMLSchema" xmlns:p="http://schemas.microsoft.com/office/2006/metadata/properties" xmlns:ns2="C4E11E08-FB7E-4410-97A8-3C8A20E7EB86" xmlns:ns3="a97bf9ef-3fa3-4f8b-b0d5-9fc2a0759ef8" xmlns:ns4="c4e11e08-fb7e-4410-97a8-3c8a20e7eb86" targetNamespace="http://schemas.microsoft.com/office/2006/metadata/properties" ma:root="true" ma:fieldsID="82cd7e1ac67a57f7bc580b739e4a8f4e" ns2:_="" ns3:_="" ns4:_="">
    <xsd:import namespace="C4E11E08-FB7E-4410-97A8-3C8A20E7EB86"/>
    <xsd:import namespace="a97bf9ef-3fa3-4f8b-b0d5-9fc2a0759ef8"/>
    <xsd:import namespace="c4e11e08-fb7e-4410-97a8-3c8a20e7eb86"/>
    <xsd:element name="properties">
      <xsd:complexType>
        <xsd:sequence>
          <xsd:element name="documentManagement">
            <xsd:complexType>
              <xsd:all>
                <xsd:element ref="ns3:f32c5391a0744b29a46e1aa455efecb6" minOccurs="0"/>
                <xsd:element ref="ns3:a608ac1c40844f7e94d02d5ac12dbf52" minOccurs="0"/>
                <xsd:element ref="ns3:SubstantiveAuthor"/>
                <xsd:element ref="ns2:Comments" minOccurs="0"/>
                <xsd:element ref="ns4:CompanyDictionary_Disp" minOccurs="0"/>
                <xsd:element ref="ns4:AreaDictionary_Dis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11E08-FB7E-4410-97A8-3C8A20E7EB86" elementFormDefault="qualified">
    <xsd:import namespace="http://schemas.microsoft.com/office/2006/documentManagement/types"/>
    <xsd:import namespace="http://schemas.microsoft.com/office/infopath/2007/PartnerControls"/>
    <xsd:element name="Comments" ma:index="10" nillable="true" ma:displayName="Komentarze" ma:internalName="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bf9ef-3fa3-4f8b-b0d5-9fc2a0759ef8" elementFormDefault="qualified">
    <xsd:import namespace="http://schemas.microsoft.com/office/2006/documentManagement/types"/>
    <xsd:import namespace="http://schemas.microsoft.com/office/infopath/2007/PartnerControls"/>
    <xsd:element name="f32c5391a0744b29a46e1aa455efecb6" ma:index="2" nillable="true" ma:taxonomy="true" ma:internalName="f32c5391a0744b29a46e1aa455efecb6" ma:taxonomyFieldName="CompanyDictionary" ma:displayName="Spółka" ma:readOnly="false" ma:default="" ma:fieldId="{f32c5391-a074-4b29-a46e-1aa455efecb6}" ma:taxonomyMulti="true" ma:sspId="eb2a8273-9a15-469e-bf73-8c82820d6d23" ma:termSetId="bd20948d-0f01-47d1-bc66-66b8f688729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608ac1c40844f7e94d02d5ac12dbf52" ma:index="4" ma:taxonomy="true" ma:internalName="a608ac1c40844f7e94d02d5ac12dbf52" ma:taxonomyFieldName="AreaDictionary" ma:displayName="Obszar" ma:readOnly="false" ma:default="" ma:fieldId="{a608ac1c-4084-4f7e-94d0-2d5ac12dbf52}" ma:taxonomyMulti="true" ma:sspId="eb2a8273-9a15-469e-bf73-8c82820d6d23" ma:termSetId="7b42a490-be4e-4354-90b0-a62b4662ce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bstantiveAuthor" ma:index="6" ma:displayName="Autor" ma:list="UserInfo" ma:internalName="SubstantiveAuth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11e08-fb7e-4410-97a8-3c8a20e7eb86" elementFormDefault="qualified">
    <xsd:import namespace="http://schemas.microsoft.com/office/2006/documentManagement/types"/>
    <xsd:import namespace="http://schemas.microsoft.com/office/infopath/2007/PartnerControls"/>
    <xsd:element name="CompanyDictionary_Disp" ma:index="14" nillable="true" ma:displayName="CompanyDictionary_Disp" ma:hidden="true" ma:internalName="CompanyDictionary_Disp">
      <xsd:simpleType>
        <xsd:restriction base="dms:Note"/>
      </xsd:simpleType>
    </xsd:element>
    <xsd:element name="AreaDictionary_Disp" ma:index="15" nillable="true" ma:displayName="AreaDictionary_Disp" ma:hidden="true" ma:internalName="AreaDictionary_Disp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axOccurs="1" ma:index="1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eb2a8273-9a15-469e-bf73-8c82820d6d23" ContentTypeId="0x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eaDictionary_Disp xmlns="c4e11e08-fb7e-4410-97a8-3c8a20e7eb86">PR i marketing</AreaDictionary_Disp>
    <a608ac1c40844f7e94d02d5ac12dbf52 xmlns="a97bf9ef-3fa3-4f8b-b0d5-9fc2a0759ef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 i marketing</TermName>
          <TermId xmlns="http://schemas.microsoft.com/office/infopath/2007/PartnerControls">a4ab1492-f5cf-48ae-b37b-0f12b76f4658</TermId>
        </TermInfo>
      </Terms>
    </a608ac1c40844f7e94d02d5ac12dbf52>
    <Comments xmlns="C4E11E08-FB7E-4410-97A8-3C8A20E7EB86" xsi:nil="true"/>
    <CompanyDictionary_Disp xmlns="c4e11e08-fb7e-4410-97a8-3c8a20e7eb86">TAURON Polska Energia</CompanyDictionary_Disp>
    <f32c5391a0744b29a46e1aa455efecb6 xmlns="a97bf9ef-3fa3-4f8b-b0d5-9fc2a0759ef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TAURON Polska Energia</TermName>
          <TermId xmlns="http://schemas.microsoft.com/office/infopath/2007/PartnerControls">96a2e07a-5573-46d6-9da3-1c751d26c404</TermId>
        </TermInfo>
      </Terms>
    </f32c5391a0744b29a46e1aa455efecb6>
    <SubstantiveAuthor xmlns="a97bf9ef-3fa3-4f8b-b0d5-9fc2a0759ef8">
      <UserInfo>
        <DisplayName>Zielińska-Smaruj Katarzyna</DisplayName>
        <AccountId>12486</AccountId>
        <AccountType/>
      </UserInfo>
    </SubstantiveAuthor>
  </documentManagement>
</p:properties>
</file>

<file path=customXml/itemProps1.xml><?xml version="1.0" encoding="utf-8"?>
<ds:datastoreItem xmlns:ds="http://schemas.openxmlformats.org/officeDocument/2006/customXml" ds:itemID="{12A4F9FE-1CA3-4EFF-BE6A-7EC97E3ADF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E11E08-FB7E-4410-97A8-3C8A20E7EB86"/>
    <ds:schemaRef ds:uri="a97bf9ef-3fa3-4f8b-b0d5-9fc2a0759ef8"/>
    <ds:schemaRef ds:uri="c4e11e08-fb7e-4410-97a8-3c8a20e7e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6DF422-0EDA-41A8-94CA-159710B35E1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2AE85BD-8CEC-406B-B510-46EF62B1670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EDE0CA7-EEBB-4AD0-8590-DF8DB061C0B3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97bf9ef-3fa3-4f8b-b0d5-9fc2a0759ef8"/>
    <ds:schemaRef ds:uri="http://schemas.microsoft.com/office/2006/documentManagement/types"/>
    <ds:schemaRef ds:uri="c4e11e08-fb7e-4410-97a8-3c8a20e7eb86"/>
    <ds:schemaRef ds:uri="C4E11E08-FB7E-4410-97A8-3C8A20E7EB8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4064</TotalTime>
  <Words>2281</Words>
  <Application>Microsoft Office PowerPoint</Application>
  <PresentationFormat>Pokaz na ekranie (4:3)</PresentationFormat>
  <Paragraphs>600</Paragraphs>
  <Slides>17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wzorzec Tauron</vt:lpstr>
      <vt:lpstr>1_Projekt niestandardowy</vt:lpstr>
      <vt:lpstr>Projekt niestandardowy</vt:lpstr>
      <vt:lpstr>1_wzorzec Tauron</vt:lpstr>
      <vt:lpstr>Prezentacja programu PowerPoint</vt:lpstr>
      <vt:lpstr>Prezentacja programu PowerPoint</vt:lpstr>
      <vt:lpstr>Stopień rozwoju rynku gazu</vt:lpstr>
      <vt:lpstr>Prezentacja programu PowerPoint</vt:lpstr>
      <vt:lpstr>Prezentacja programu PowerPoint</vt:lpstr>
      <vt:lpstr>Stopień rozwoju rynku. Kryteria formalne. </vt:lpstr>
      <vt:lpstr>Wybrane kryteria dla rynku konkurencyjnego</vt:lpstr>
      <vt:lpstr>Główne wyznaczniki rynku konkurencyjnego</vt:lpstr>
      <vt:lpstr>Wybrane kryteria dla rynku konkurencyjnego</vt:lpstr>
      <vt:lpstr>Wybrane kryteria dla rynku konkurencyjnego</vt:lpstr>
      <vt:lpstr>Ceny gazu na poszczególnych rynkach</vt:lpstr>
      <vt:lpstr>Import gazu a Koszty przepustowości</vt:lpstr>
      <vt:lpstr>Parkiety gazowe – podstawowe oczekiwania    </vt:lpstr>
      <vt:lpstr>Praktyczne determinanty wejścia </vt:lpstr>
      <vt:lpstr>Podsumowanie gaz vs. energia</vt:lpstr>
      <vt:lpstr>Główne wyzwania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TAURON prezentacja korpo standardowa</dc:title>
  <dc:creator>dtp2</dc:creator>
  <cp:lastModifiedBy>Gołębiowski Piotr</cp:lastModifiedBy>
  <cp:revision>693</cp:revision>
  <cp:lastPrinted>2016-05-12T11:08:19Z</cp:lastPrinted>
  <dcterms:created xsi:type="dcterms:W3CDTF">2009-03-04T10:04:16Z</dcterms:created>
  <dcterms:modified xsi:type="dcterms:W3CDTF">2016-05-15T22:43:55Z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0x0101004AA092CBE4B844E1BE715B41A58649C000C44D426378A34D4A87F0A7E0BACCFF5A</vt:lpwstr>
  </property>
  <property fmtid="{D5CDD505-2E9C-101B-9397-08002B2CF9AE}" pid="3" name="AreaDictionary">
    <vt:lpwstr>5;#PR i marketing|a4ab1492-f5cf-48ae-b37b-0f12b76f4658</vt:lpwstr>
  </property>
  <property fmtid="{D5CDD505-2E9C-101B-9397-08002B2CF9AE}" pid="4" name="CompanyDictionary">
    <vt:lpwstr>13;#TAURON Polska Energia|96a2e07a-5573-46d6-9da3-1c751d26c404</vt:lpwstr>
  </property>
  <property fmtid="{D5CDD505-2E9C-101B-9397-08002B2CF9AE}" pid="5" name="TaxCatchAll">
    <vt:lpwstr>5;#PR i marketing|a4ab1492-f5cf-48ae-b37b-0f12b76f4658;#13;#TAURON Polska Energia|96a2e07a-5573-46d6-9da3-1c751d26c404</vt:lpwstr>
  </property>
</Properties>
</file>