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264" r:id="rId3"/>
    <p:sldId id="267" r:id="rId4"/>
    <p:sldId id="289" r:id="rId5"/>
    <p:sldId id="290" r:id="rId6"/>
    <p:sldId id="291" r:id="rId7"/>
    <p:sldId id="292" r:id="rId8"/>
    <p:sldId id="293" r:id="rId9"/>
    <p:sldId id="294" r:id="rId10"/>
    <p:sldId id="295" r:id="rId11"/>
    <p:sldId id="296" r:id="rId12"/>
    <p:sldId id="297" r:id="rId13"/>
    <p:sldId id="276" r:id="rId14"/>
    <p:sldId id="277" r:id="rId15"/>
    <p:sldId id="279" r:id="rId16"/>
    <p:sldId id="280" r:id="rId17"/>
    <p:sldId id="281" r:id="rId18"/>
    <p:sldId id="282" r:id="rId19"/>
  </p:sldIdLst>
  <p:sldSz cx="9144000" cy="5143500" type="screen16x9"/>
  <p:notesSz cx="6858000" cy="9144000"/>
  <p:defaultTextStyle>
    <a:defPPr>
      <a:defRPr lang="pl-P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E3E"/>
    <a:srgbClr val="505150"/>
    <a:srgbClr val="FFCC00"/>
    <a:srgbClr val="550044"/>
    <a:srgbClr val="004B85"/>
    <a:srgbClr val="5E58A6"/>
    <a:srgbClr val="111111"/>
    <a:srgbClr val="71CF2C"/>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5" autoAdjust="0"/>
    <p:restoredTop sz="65122" autoAdjust="0"/>
  </p:normalViewPr>
  <p:slideViewPr>
    <p:cSldViewPr snapToGrid="0">
      <p:cViewPr varScale="1">
        <p:scale>
          <a:sx n="76" d="100"/>
          <a:sy n="76" d="100"/>
        </p:scale>
        <p:origin x="835" y="53"/>
      </p:cViewPr>
      <p:guideLst>
        <p:guide orient="horz" pos="1620"/>
        <p:guide pos="2880"/>
      </p:guideLst>
    </p:cSldViewPr>
  </p:slideViewPr>
  <p:outlineViewPr>
    <p:cViewPr>
      <p:scale>
        <a:sx n="33" d="100"/>
        <a:sy n="33" d="100"/>
      </p:scale>
      <p:origin x="0" y="-1141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BB3B08-19DE-2C42-81C5-C5957CCB2F59}" type="datetimeFigureOut">
              <a:rPr lang="en-US" smtClean="0"/>
              <a:pPr/>
              <a:t>5/17/2016</a:t>
            </a:fld>
            <a:endParaRPr lang="pl-P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B0441E-EBB0-0F49-874C-30E2AA3F8184}" type="slidenum">
              <a:rPr lang="pl-PL" smtClean="0"/>
              <a:pPr/>
              <a:t>‹#›</a:t>
            </a:fld>
            <a:endParaRPr lang="pl-PL"/>
          </a:p>
        </p:txBody>
      </p:sp>
    </p:spTree>
    <p:extLst>
      <p:ext uri="{BB962C8B-B14F-4D97-AF65-F5344CB8AC3E}">
        <p14:creationId xmlns:p14="http://schemas.microsoft.com/office/powerpoint/2010/main" val="41058991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B300B-60AA-974E-A638-B1A17157600C}" type="datetimeFigureOut">
              <a:rPr lang="en-US" smtClean="0"/>
              <a:pPr/>
              <a:t>5/17/2016</a:t>
            </a:fld>
            <a:endParaRPr lang="pl-P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FE67EE-11DF-AF46-957C-3CEC700C142D}" type="slidenum">
              <a:rPr lang="pl-PL" smtClean="0"/>
              <a:pPr/>
              <a:t>‹#›</a:t>
            </a:fld>
            <a:endParaRPr lang="pl-PL"/>
          </a:p>
        </p:txBody>
      </p:sp>
    </p:spTree>
    <p:extLst>
      <p:ext uri="{BB962C8B-B14F-4D97-AF65-F5344CB8AC3E}">
        <p14:creationId xmlns:p14="http://schemas.microsoft.com/office/powerpoint/2010/main" val="37953275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84FE67EE-11DF-AF46-957C-3CEC700C142D}" type="slidenum">
              <a:rPr lang="pl-PL" smtClean="0"/>
              <a:pPr/>
              <a:t>1</a:t>
            </a:fld>
            <a:endParaRPr lang="pl-PL" dirty="0"/>
          </a:p>
        </p:txBody>
      </p:sp>
    </p:spTree>
    <p:extLst>
      <p:ext uri="{BB962C8B-B14F-4D97-AF65-F5344CB8AC3E}">
        <p14:creationId xmlns:p14="http://schemas.microsoft.com/office/powerpoint/2010/main" val="1476832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4FE67EE-11DF-AF46-957C-3CEC700C142D}" type="slidenum">
              <a:rPr lang="pl-PL" smtClean="0"/>
              <a:pPr/>
              <a:t>17</a:t>
            </a:fld>
            <a:endParaRPr lang="pl-PL"/>
          </a:p>
        </p:txBody>
      </p:sp>
    </p:spTree>
    <p:extLst>
      <p:ext uri="{BB962C8B-B14F-4D97-AF65-F5344CB8AC3E}">
        <p14:creationId xmlns:p14="http://schemas.microsoft.com/office/powerpoint/2010/main" val="1934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noProof="0" dirty="0"/>
          </a:p>
        </p:txBody>
      </p:sp>
      <p:sp>
        <p:nvSpPr>
          <p:cNvPr id="4" name="Symbol zastępczy numeru slajdu 3"/>
          <p:cNvSpPr>
            <a:spLocks noGrp="1"/>
          </p:cNvSpPr>
          <p:nvPr>
            <p:ph type="sldNum" sz="quarter" idx="10"/>
          </p:nvPr>
        </p:nvSpPr>
        <p:spPr/>
        <p:txBody>
          <a:bodyPr/>
          <a:lstStyle/>
          <a:p>
            <a:fld id="{84FE67EE-11DF-AF46-957C-3CEC700C142D}" type="slidenum">
              <a:rPr lang="pl-PL" smtClean="0"/>
              <a:pPr/>
              <a:t>4</a:t>
            </a:fld>
            <a:endParaRPr lang="pl-PL"/>
          </a:p>
        </p:txBody>
      </p:sp>
    </p:spTree>
    <p:extLst>
      <p:ext uri="{BB962C8B-B14F-4D97-AF65-F5344CB8AC3E}">
        <p14:creationId xmlns:p14="http://schemas.microsoft.com/office/powerpoint/2010/main" val="20936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b="0" noProof="0" dirty="0" smtClean="0">
                <a:effectLst/>
              </a:rPr>
              <a:t>Potencjalny</a:t>
            </a:r>
            <a:r>
              <a:rPr lang="pl-PL" b="0" baseline="0" noProof="0" dirty="0" smtClean="0">
                <a:effectLst/>
              </a:rPr>
              <a:t> kandydat na sprzedawcę energii musiał wsiąść pod uwagę, że będzie działał na rynku na którym jest obecnie</a:t>
            </a:r>
          </a:p>
          <a:p>
            <a:r>
              <a:rPr lang="pl-PL" dirty="0" smtClean="0"/>
              <a:t>……..</a:t>
            </a:r>
          </a:p>
          <a:p>
            <a:pPr marL="0" marR="0" lvl="0" indent="0" algn="l" defTabSz="457200" rtl="0" eaLnBrk="1" fontAlgn="auto" latinLnBrk="0" hangingPunct="1">
              <a:lnSpc>
                <a:spcPct val="100000"/>
              </a:lnSpc>
              <a:spcBef>
                <a:spcPts val="0"/>
              </a:spcBef>
              <a:spcAft>
                <a:spcPts val="0"/>
              </a:spcAft>
              <a:buClrTx/>
              <a:buSzTx/>
              <a:buFontTx/>
              <a:buNone/>
              <a:tabLst/>
              <a:defRPr/>
            </a:pPr>
            <a:r>
              <a:rPr lang="pl-PL" noProof="0" dirty="0" smtClean="0">
                <a:effectLst/>
              </a:rPr>
              <a:t>Sprzedawca będzie</a:t>
            </a:r>
            <a:r>
              <a:rPr lang="pl-PL" baseline="0" noProof="0" dirty="0" smtClean="0">
                <a:effectLst/>
              </a:rPr>
              <a:t> musiał pokonać następujące wyzwania:</a:t>
            </a:r>
            <a:endParaRPr lang="pl-PL" noProof="0" dirty="0" smtClean="0">
              <a:effectLst/>
            </a:endParaRPr>
          </a:p>
          <a:p>
            <a:endParaRPr lang="pl-PL" dirty="0"/>
          </a:p>
        </p:txBody>
      </p:sp>
      <p:sp>
        <p:nvSpPr>
          <p:cNvPr id="4" name="Symbol zastępczy numeru slajdu 3"/>
          <p:cNvSpPr>
            <a:spLocks noGrp="1"/>
          </p:cNvSpPr>
          <p:nvPr>
            <p:ph type="sldNum" sz="quarter" idx="10"/>
          </p:nvPr>
        </p:nvSpPr>
        <p:spPr/>
        <p:txBody>
          <a:bodyPr/>
          <a:lstStyle/>
          <a:p>
            <a:fld id="{84FE67EE-11DF-AF46-957C-3CEC700C142D}" type="slidenum">
              <a:rPr lang="pl-PL" smtClean="0"/>
              <a:pPr/>
              <a:t>5</a:t>
            </a:fld>
            <a:endParaRPr lang="pl-PL"/>
          </a:p>
        </p:txBody>
      </p:sp>
    </p:spTree>
    <p:extLst>
      <p:ext uri="{BB962C8B-B14F-4D97-AF65-F5344CB8AC3E}">
        <p14:creationId xmlns:p14="http://schemas.microsoft.com/office/powerpoint/2010/main" val="8815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pl-PL" altLang="pl-PL" sz="1000" dirty="0">
              <a:solidFill>
                <a:schemeClr val="bg1"/>
              </a:solidFill>
              <a:latin typeface="Arial"/>
              <a:cs typeface="Arial"/>
            </a:endParaRPr>
          </a:p>
          <a:p>
            <a:endParaRPr lang="pl-PL" sz="1000" dirty="0"/>
          </a:p>
        </p:txBody>
      </p:sp>
      <p:sp>
        <p:nvSpPr>
          <p:cNvPr id="4" name="Slide Number Placeholder 3"/>
          <p:cNvSpPr>
            <a:spLocks noGrp="1"/>
          </p:cNvSpPr>
          <p:nvPr>
            <p:ph type="sldNum" sz="quarter" idx="10"/>
          </p:nvPr>
        </p:nvSpPr>
        <p:spPr/>
        <p:txBody>
          <a:bodyPr/>
          <a:lstStyle/>
          <a:p>
            <a:fld id="{84FE67EE-11DF-AF46-957C-3CEC700C142D}" type="slidenum">
              <a:rPr lang="pl-PL" smtClean="0"/>
              <a:pPr/>
              <a:t>6</a:t>
            </a:fld>
            <a:endParaRPr lang="pl-PL"/>
          </a:p>
        </p:txBody>
      </p:sp>
    </p:spTree>
    <p:extLst>
      <p:ext uri="{BB962C8B-B14F-4D97-AF65-F5344CB8AC3E}">
        <p14:creationId xmlns:p14="http://schemas.microsoft.com/office/powerpoint/2010/main" val="3983264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84FE67EE-11DF-AF46-957C-3CEC700C142D}" type="slidenum">
              <a:rPr lang="pl-PL" smtClean="0"/>
              <a:pPr/>
              <a:t>7</a:t>
            </a:fld>
            <a:endParaRPr lang="pl-PL"/>
          </a:p>
        </p:txBody>
      </p:sp>
    </p:spTree>
    <p:extLst>
      <p:ext uri="{BB962C8B-B14F-4D97-AF65-F5344CB8AC3E}">
        <p14:creationId xmlns:p14="http://schemas.microsoft.com/office/powerpoint/2010/main" val="2497535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l-PL" b="0" noProof="0" dirty="0" smtClean="0"/>
              <a:t>Rozwiązanie Sygnity obejmuje nie tylko stronę</a:t>
            </a:r>
            <a:r>
              <a:rPr lang="pl-PL" b="0" baseline="0" noProof="0" dirty="0" smtClean="0"/>
              <a:t> sprzedaży ale także stronę dystrybucyjną. Jesteśmy w stanie całościowo pokryć te procesy u klientów będących zarówno sprzedawcami energii jak I dystrybutorami.</a:t>
            </a:r>
          </a:p>
          <a:p>
            <a:pPr marL="0" marR="0" indent="0" algn="l" defTabSz="457200" rtl="0" eaLnBrk="1" fontAlgn="auto" latinLnBrk="0" hangingPunct="1">
              <a:lnSpc>
                <a:spcPct val="100000"/>
              </a:lnSpc>
              <a:spcBef>
                <a:spcPts val="0"/>
              </a:spcBef>
              <a:spcAft>
                <a:spcPts val="0"/>
              </a:spcAft>
              <a:buClrTx/>
              <a:buSzTx/>
              <a:buFontTx/>
              <a:buNone/>
              <a:tabLst/>
              <a:defRPr/>
            </a:pPr>
            <a:endParaRPr lang="pl-PL" b="0" baseline="0" noProof="0" dirty="0" smtClean="0"/>
          </a:p>
          <a:p>
            <a:r>
              <a:rPr lang="pl-PL" b="1" noProof="0" dirty="0" smtClean="0">
                <a:effectLst/>
              </a:rPr>
              <a:t>Sygnity D3S - Distribution Service Sale System</a:t>
            </a:r>
            <a:endParaRPr lang="pl-PL" noProof="0" dirty="0" smtClean="0">
              <a:effectLst/>
            </a:endParaRPr>
          </a:p>
          <a:p>
            <a:r>
              <a:rPr lang="pl-PL" sz="1200" kern="1200" noProof="0" dirty="0" smtClean="0">
                <a:solidFill>
                  <a:schemeClr val="tx1"/>
                </a:solidFill>
                <a:effectLst/>
                <a:latin typeface="+mn-lt"/>
                <a:ea typeface="+mn-ea"/>
                <a:cs typeface="+mn-cs"/>
              </a:rPr>
              <a:t>System sprzedaży usług dystrybucyjnych odbiorcom podłączonym do jego sieci dystrybucyjnej: uczestnikom rynku detalicznego (URD) posiadającym zawartą umowę dystrybucji energii oraz użytkownikom systemu dystrybucyjnego (USD), którzy nabywają usługę kompleksową.</a:t>
            </a:r>
          </a:p>
          <a:p>
            <a:r>
              <a:rPr lang="pl-PL" sz="1200" b="1" kern="1200" noProof="0" dirty="0" smtClean="0">
                <a:solidFill>
                  <a:schemeClr val="tx1"/>
                </a:solidFill>
                <a:effectLst/>
                <a:latin typeface="+mn-lt"/>
                <a:ea typeface="+mn-ea"/>
                <a:cs typeface="+mn-cs"/>
              </a:rPr>
              <a:t>SFA (Sales </a:t>
            </a:r>
            <a:r>
              <a:rPr lang="pl-PL" sz="1200" b="1" kern="1200" noProof="0" dirty="0" err="1" smtClean="0">
                <a:solidFill>
                  <a:schemeClr val="tx1"/>
                </a:solidFill>
                <a:effectLst/>
                <a:latin typeface="+mn-lt"/>
                <a:ea typeface="+mn-ea"/>
                <a:cs typeface="+mn-cs"/>
              </a:rPr>
              <a:t>Support</a:t>
            </a:r>
            <a:r>
              <a:rPr lang="pl-PL" sz="1200" b="1" kern="1200" noProof="0" dirty="0" smtClean="0">
                <a:solidFill>
                  <a:schemeClr val="tx1"/>
                </a:solidFill>
                <a:effectLst/>
                <a:latin typeface="+mn-lt"/>
                <a:ea typeface="+mn-ea"/>
                <a:cs typeface="+mn-cs"/>
              </a:rPr>
              <a:t> System) System Wsparcia Sprzedaży</a:t>
            </a:r>
            <a:endParaRPr lang="pl-PL" sz="1200" kern="1200" noProof="0" dirty="0" smtClean="0">
              <a:solidFill>
                <a:schemeClr val="tx1"/>
              </a:solidFill>
              <a:effectLst/>
              <a:latin typeface="+mn-lt"/>
              <a:ea typeface="+mn-ea"/>
              <a:cs typeface="+mn-cs"/>
            </a:endParaRPr>
          </a:p>
          <a:p>
            <a:r>
              <a:rPr lang="pl-PL" sz="1200" kern="1200" noProof="0" dirty="0" smtClean="0">
                <a:solidFill>
                  <a:schemeClr val="tx1"/>
                </a:solidFill>
                <a:effectLst/>
                <a:latin typeface="+mn-lt"/>
                <a:ea typeface="+mn-ea"/>
                <a:cs typeface="+mn-cs"/>
              </a:rPr>
              <a:t>Moduł zapewnia wsparcie Sprzedawcy w prowadzeniu działań handlowych, mających na celu pozyskanie nowych klientów. Moduł jest przygotowany do wsparcie własnych struktur sprzedaży, jak również do obsługi zewnętrznych sieci sprzedażowych, raportowania efektywności sprzedaży i działań sprzedażowych oraz silnie wspiera systemy rozliczania prowizji od sprzedaży.</a:t>
            </a:r>
          </a:p>
          <a:p>
            <a:endParaRPr lang="pl-PL" sz="1200" kern="1200" noProof="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pl-PL" b="0" baseline="0" noProof="0" dirty="0" smtClean="0"/>
          </a:p>
          <a:p>
            <a:endParaRPr lang="pl-PL" noProof="0" dirty="0"/>
          </a:p>
        </p:txBody>
      </p:sp>
      <p:sp>
        <p:nvSpPr>
          <p:cNvPr id="4" name="Symbol zastępczy numeru slajdu 3"/>
          <p:cNvSpPr>
            <a:spLocks noGrp="1"/>
          </p:cNvSpPr>
          <p:nvPr>
            <p:ph type="sldNum" sz="quarter" idx="10"/>
          </p:nvPr>
        </p:nvSpPr>
        <p:spPr/>
        <p:txBody>
          <a:bodyPr/>
          <a:lstStyle/>
          <a:p>
            <a:fld id="{84FE67EE-11DF-AF46-957C-3CEC700C142D}" type="slidenum">
              <a:rPr lang="pl-PL" smtClean="0"/>
              <a:pPr/>
              <a:t>8</a:t>
            </a:fld>
            <a:endParaRPr lang="pl-PL"/>
          </a:p>
        </p:txBody>
      </p:sp>
    </p:spTree>
    <p:extLst>
      <p:ext uri="{BB962C8B-B14F-4D97-AF65-F5344CB8AC3E}">
        <p14:creationId xmlns:p14="http://schemas.microsoft.com/office/powerpoint/2010/main" val="1320943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noProof="0" dirty="0"/>
          </a:p>
        </p:txBody>
      </p:sp>
      <p:sp>
        <p:nvSpPr>
          <p:cNvPr id="4" name="Slide Number Placeholder 3"/>
          <p:cNvSpPr>
            <a:spLocks noGrp="1"/>
          </p:cNvSpPr>
          <p:nvPr>
            <p:ph type="sldNum" sz="quarter" idx="10"/>
          </p:nvPr>
        </p:nvSpPr>
        <p:spPr/>
        <p:txBody>
          <a:bodyPr/>
          <a:lstStyle/>
          <a:p>
            <a:fld id="{84FE67EE-11DF-AF46-957C-3CEC700C142D}" type="slidenum">
              <a:rPr lang="pl-PL" smtClean="0"/>
              <a:pPr/>
              <a:t>9</a:t>
            </a:fld>
            <a:endParaRPr lang="pl-PL"/>
          </a:p>
        </p:txBody>
      </p:sp>
    </p:spTree>
    <p:extLst>
      <p:ext uri="{BB962C8B-B14F-4D97-AF65-F5344CB8AC3E}">
        <p14:creationId xmlns:p14="http://schemas.microsoft.com/office/powerpoint/2010/main" val="319769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noProof="0" dirty="0"/>
          </a:p>
        </p:txBody>
      </p:sp>
      <p:sp>
        <p:nvSpPr>
          <p:cNvPr id="4" name="Slide Number Placeholder 3"/>
          <p:cNvSpPr>
            <a:spLocks noGrp="1"/>
          </p:cNvSpPr>
          <p:nvPr>
            <p:ph type="sldNum" sz="quarter" idx="10"/>
          </p:nvPr>
        </p:nvSpPr>
        <p:spPr/>
        <p:txBody>
          <a:bodyPr/>
          <a:lstStyle/>
          <a:p>
            <a:fld id="{84FE67EE-11DF-AF46-957C-3CEC700C142D}" type="slidenum">
              <a:rPr lang="pl-PL" smtClean="0"/>
              <a:pPr/>
              <a:t>10</a:t>
            </a:fld>
            <a:endParaRPr lang="pl-PL"/>
          </a:p>
        </p:txBody>
      </p:sp>
    </p:spTree>
    <p:extLst>
      <p:ext uri="{BB962C8B-B14F-4D97-AF65-F5344CB8AC3E}">
        <p14:creationId xmlns:p14="http://schemas.microsoft.com/office/powerpoint/2010/main" val="1829346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84FE67EE-11DF-AF46-957C-3CEC700C142D}" type="slidenum">
              <a:rPr lang="pl-PL" smtClean="0"/>
              <a:pPr/>
              <a:t>11</a:t>
            </a:fld>
            <a:endParaRPr lang="pl-PL"/>
          </a:p>
        </p:txBody>
      </p:sp>
    </p:spTree>
    <p:extLst>
      <p:ext uri="{BB962C8B-B14F-4D97-AF65-F5344CB8AC3E}">
        <p14:creationId xmlns:p14="http://schemas.microsoft.com/office/powerpoint/2010/main" val="913628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ygnity_opis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321905" y="883319"/>
            <a:ext cx="8508322" cy="994172"/>
          </a:xfrm>
        </p:spPr>
        <p:txBody>
          <a:bodyPr lIns="72000" rIns="72000">
            <a:noAutofit/>
          </a:bodyPr>
          <a:lstStyle>
            <a:lvl1pPr>
              <a:lnSpc>
                <a:spcPct val="100000"/>
              </a:lnSpc>
              <a:spcAft>
                <a:spcPts val="0"/>
              </a:spcAft>
              <a:defRPr sz="2800" baseline="0"/>
            </a:lvl1pPr>
          </a:lstStyle>
          <a:p>
            <a:r>
              <a:rPr lang="pl-PL" dirty="0"/>
              <a:t>Slajd opisowy</a:t>
            </a:r>
          </a:p>
        </p:txBody>
      </p:sp>
      <p:pic>
        <p:nvPicPr>
          <p:cNvPr id="7" name="Picture 6" descr="pase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cxnSp>
        <p:nvCxnSpPr>
          <p:cNvPr id="10" name="Straight Connector 12"/>
          <p:cNvCxnSpPr/>
          <p:nvPr userDrawn="1"/>
        </p:nvCxnSpPr>
        <p:spPr>
          <a:xfrm>
            <a:off x="0" y="843280"/>
            <a:ext cx="6810407" cy="0"/>
          </a:xfrm>
          <a:prstGeom prst="line">
            <a:avLst/>
          </a:prstGeom>
          <a:noFill/>
          <a:ln w="6350" cmpd="sng">
            <a:solidFill>
              <a:schemeClr val="tx1"/>
            </a:solidFill>
            <a:prstDash val="solid"/>
            <a:round/>
            <a:headEnd/>
            <a:tailEnd/>
          </a:ln>
        </p:spPr>
      </p:cxnSp>
      <p:cxnSp>
        <p:nvCxnSpPr>
          <p:cNvPr id="11" name="Straight Connector 16"/>
          <p:cNvCxnSpPr/>
          <p:nvPr userDrawn="1"/>
        </p:nvCxnSpPr>
        <p:spPr>
          <a:xfrm flipV="1">
            <a:off x="6810407" y="0"/>
            <a:ext cx="606393" cy="843280"/>
          </a:xfrm>
          <a:prstGeom prst="line">
            <a:avLst/>
          </a:prstGeom>
          <a:noFill/>
          <a:ln w="6350" cmpd="sng">
            <a:solidFill>
              <a:schemeClr val="tx1"/>
            </a:solidFill>
            <a:prstDash val="solid"/>
            <a:round/>
            <a:headEnd/>
            <a:tailEnd/>
          </a:ln>
        </p:spPr>
      </p:cxnSp>
      <p:sp>
        <p:nvSpPr>
          <p:cNvPr id="4" name="Text Placeholder 3"/>
          <p:cNvSpPr>
            <a:spLocks noGrp="1"/>
          </p:cNvSpPr>
          <p:nvPr>
            <p:ph type="body" sz="quarter" idx="13" hasCustomPrompt="1"/>
          </p:nvPr>
        </p:nvSpPr>
        <p:spPr>
          <a:xfrm>
            <a:off x="315913" y="1955800"/>
            <a:ext cx="8514313" cy="2619501"/>
          </a:xfrm>
        </p:spPr>
        <p:txBody>
          <a:bodyPr lIns="72000" rIns="72000">
            <a:noAutofit/>
          </a:bodyPr>
          <a:lstStyle>
            <a:lvl1pPr marL="0" indent="0">
              <a:lnSpc>
                <a:spcPct val="100000"/>
              </a:lnSpc>
              <a:spcAft>
                <a:spcPts val="0"/>
              </a:spcAft>
              <a:buNone/>
              <a:defRPr sz="1400"/>
            </a:lvl1pPr>
          </a:lstStyle>
          <a:p>
            <a:pPr lvl="0"/>
            <a:r>
              <a:rPr lang="pl-PL" dirty="0"/>
              <a:t>Wstaw opis</a:t>
            </a:r>
          </a:p>
        </p:txBody>
      </p:sp>
      <p:pic>
        <p:nvPicPr>
          <p:cNvPr id="13" name="Picture 12"/>
          <p:cNvPicPr>
            <a:picLocks noChangeAspect="1"/>
          </p:cNvPicPr>
          <p:nvPr userDrawn="1"/>
        </p:nvPicPr>
        <p:blipFill>
          <a:blip r:embed="rId3"/>
          <a:stretch>
            <a:fillRect/>
          </a:stretch>
        </p:blipFill>
        <p:spPr>
          <a:xfrm>
            <a:off x="7414757" y="148540"/>
            <a:ext cx="1415579" cy="601621"/>
          </a:xfrm>
          <a:prstGeom prst="rect">
            <a:avLst/>
          </a:prstGeom>
        </p:spPr>
      </p:pic>
      <p:sp>
        <p:nvSpPr>
          <p:cNvPr id="12" name="Slide Number Placeholder 5"/>
          <p:cNvSpPr>
            <a:spLocks noGrp="1"/>
          </p:cNvSpPr>
          <p:nvPr>
            <p:ph type="sldNum" sz="quarter" idx="4"/>
          </p:nvPr>
        </p:nvSpPr>
        <p:spPr>
          <a:xfrm>
            <a:off x="6808052" y="4767263"/>
            <a:ext cx="2025622"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5844144E-8A16-D747-869D-3A67CDBED153}" type="slidenum">
              <a:rPr lang="pl-PL" smtClean="0"/>
              <a:pPr/>
              <a:t>‹#›</a:t>
            </a:fld>
            <a:endParaRPr lang="pl-PL" dirty="0"/>
          </a:p>
        </p:txBody>
      </p:sp>
    </p:spTree>
    <p:extLst>
      <p:ext uri="{BB962C8B-B14F-4D97-AF65-F5344CB8AC3E}">
        <p14:creationId xmlns:p14="http://schemas.microsoft.com/office/powerpoint/2010/main" val="4285351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Sygnity_slajd z blokiem wyróżnionym">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noAutofit/>
          </a:bodyPr>
          <a:lstStyle>
            <a:lvl1pPr>
              <a:lnSpc>
                <a:spcPct val="100000"/>
              </a:lnSpc>
              <a:defRPr/>
            </a:lvl1pPr>
          </a:lstStyle>
          <a:p>
            <a:r>
              <a:rPr lang="pl-PL" dirty="0"/>
              <a:t>Wstaw tytuł slajdu</a:t>
            </a:r>
          </a:p>
        </p:txBody>
      </p:sp>
      <p:sp>
        <p:nvSpPr>
          <p:cNvPr id="3" name="Symbol zastępczy zawartości 2"/>
          <p:cNvSpPr>
            <a:spLocks noGrp="1"/>
          </p:cNvSpPr>
          <p:nvPr>
            <p:ph sz="half" idx="1" hasCustomPrompt="1"/>
          </p:nvPr>
        </p:nvSpPr>
        <p:spPr>
          <a:xfrm>
            <a:off x="320769" y="1106688"/>
            <a:ext cx="4095631" cy="3483468"/>
          </a:xfrm>
          <a:solidFill>
            <a:schemeClr val="tx2"/>
          </a:solidFill>
          <a:ln>
            <a:noFill/>
          </a:ln>
        </p:spPr>
        <p:txBody>
          <a:bodyPr>
            <a:noAutofit/>
          </a:bodyPr>
          <a:lstStyle>
            <a:lvl1pPr marL="0" indent="0">
              <a:lnSpc>
                <a:spcPct val="100000"/>
              </a:lnSpc>
              <a:buNone/>
              <a:defRPr sz="1400">
                <a:solidFill>
                  <a:schemeClr val="bg1"/>
                </a:solidFill>
              </a:defRPr>
            </a:lvl1pPr>
          </a:lstStyle>
          <a:p>
            <a:pPr lvl="0"/>
            <a:r>
              <a:rPr lang="pl-PL" dirty="0"/>
              <a:t>Wstaw tekst wyróżniony</a:t>
            </a:r>
          </a:p>
        </p:txBody>
      </p:sp>
      <p:sp>
        <p:nvSpPr>
          <p:cNvPr id="4" name="Symbol zastępczy zawartości 3"/>
          <p:cNvSpPr>
            <a:spLocks noGrp="1"/>
          </p:cNvSpPr>
          <p:nvPr>
            <p:ph sz="half" idx="2" hasCustomPrompt="1"/>
          </p:nvPr>
        </p:nvSpPr>
        <p:spPr>
          <a:xfrm>
            <a:off x="4738170" y="1106688"/>
            <a:ext cx="4096524" cy="3483468"/>
          </a:xfrm>
        </p:spPr>
        <p:txBody>
          <a:bodyPr>
            <a:noAutofit/>
          </a:bodyPr>
          <a:lstStyle>
            <a:lvl1pPr marL="0" indent="0">
              <a:lnSpc>
                <a:spcPct val="100000"/>
              </a:lnSpc>
              <a:buNone/>
              <a:defRPr sz="1400"/>
            </a:lvl1pPr>
          </a:lstStyle>
          <a:p>
            <a:pPr lvl="0"/>
            <a:r>
              <a:rPr lang="pl-PL" dirty="0"/>
              <a:t>Wstaw tekst</a:t>
            </a:r>
          </a:p>
        </p:txBody>
      </p:sp>
      <p:cxnSp>
        <p:nvCxnSpPr>
          <p:cNvPr id="13" name="Straight Connector 12"/>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14"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pic>
        <p:nvPicPr>
          <p:cNvPr id="16" name="Picture 15" descr="pase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sp>
        <p:nvSpPr>
          <p:cNvPr id="10" name="Symbol zastępczy numeru slajdu 4"/>
          <p:cNvSpPr>
            <a:spLocks noGrp="1"/>
          </p:cNvSpPr>
          <p:nvPr>
            <p:ph type="sldNum" sz="quarter" idx="12"/>
          </p:nvPr>
        </p:nvSpPr>
        <p:spPr>
          <a:xfrm>
            <a:off x="6777187" y="4767263"/>
            <a:ext cx="2057400" cy="273844"/>
          </a:xfrm>
          <a:prstGeom prst="rect">
            <a:avLst/>
          </a:prstGeom>
        </p:spPr>
        <p:txBody>
          <a:bodyPr/>
          <a:lstStyle/>
          <a:p>
            <a:fld id="{70452DF8-7169-4963-BF29-A6A93ACD61BC}" type="slidenum">
              <a:rPr lang="pl-PL" smtClean="0"/>
              <a:pPr/>
              <a:t>‹#›</a:t>
            </a:fld>
            <a:endParaRPr lang="pl-PL"/>
          </a:p>
        </p:txBody>
      </p:sp>
      <p:pic>
        <p:nvPicPr>
          <p:cNvPr id="11" name="Picture 10"/>
          <p:cNvPicPr>
            <a:picLocks noChangeAspect="1"/>
          </p:cNvPicPr>
          <p:nvPr userDrawn="1"/>
        </p:nvPicPr>
        <p:blipFill>
          <a:blip r:embed="rId3"/>
          <a:stretch>
            <a:fillRect/>
          </a:stretch>
        </p:blipFill>
        <p:spPr>
          <a:xfrm>
            <a:off x="7406117" y="148540"/>
            <a:ext cx="1434131" cy="609507"/>
          </a:xfrm>
          <a:prstGeom prst="rect">
            <a:avLst/>
          </a:prstGeom>
        </p:spPr>
      </p:pic>
    </p:spTree>
    <p:extLst>
      <p:ext uri="{BB962C8B-B14F-4D97-AF65-F5344CB8AC3E}">
        <p14:creationId xmlns:p14="http://schemas.microsoft.com/office/powerpoint/2010/main" val="188942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_Sygnity_slajd z blokiem wyróżnionym">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noAutofit/>
          </a:bodyPr>
          <a:lstStyle/>
          <a:p>
            <a:r>
              <a:rPr lang="pl-PL" dirty="0"/>
              <a:t>Wstaw tytuł slajdu</a:t>
            </a:r>
          </a:p>
        </p:txBody>
      </p:sp>
      <p:sp>
        <p:nvSpPr>
          <p:cNvPr id="3" name="Symbol zastępczy zawartości 2"/>
          <p:cNvSpPr>
            <a:spLocks noGrp="1"/>
          </p:cNvSpPr>
          <p:nvPr>
            <p:ph sz="half" idx="1" hasCustomPrompt="1"/>
          </p:nvPr>
        </p:nvSpPr>
        <p:spPr>
          <a:xfrm>
            <a:off x="320769" y="1114115"/>
            <a:ext cx="4088204" cy="3468613"/>
          </a:xfrm>
          <a:noFill/>
          <a:ln>
            <a:noFill/>
          </a:ln>
        </p:spPr>
        <p:txBody>
          <a:bodyPr>
            <a:noAutofit/>
          </a:bodyPr>
          <a:lstStyle>
            <a:lvl1pPr marL="0" indent="0">
              <a:lnSpc>
                <a:spcPct val="100000"/>
              </a:lnSpc>
              <a:buNone/>
              <a:defRPr sz="1400" b="1">
                <a:solidFill>
                  <a:srgbClr val="00AEEF"/>
                </a:solidFill>
              </a:defRPr>
            </a:lvl1pPr>
          </a:lstStyle>
          <a:p>
            <a:pPr lvl="0"/>
            <a:r>
              <a:rPr lang="pl-PL" dirty="0"/>
              <a:t>Wstaw tekst wyróżniony</a:t>
            </a:r>
          </a:p>
        </p:txBody>
      </p:sp>
      <p:sp>
        <p:nvSpPr>
          <p:cNvPr id="4" name="Symbol zastępczy zawartości 3"/>
          <p:cNvSpPr>
            <a:spLocks noGrp="1"/>
          </p:cNvSpPr>
          <p:nvPr>
            <p:ph sz="half" idx="2" hasCustomPrompt="1"/>
          </p:nvPr>
        </p:nvSpPr>
        <p:spPr>
          <a:xfrm>
            <a:off x="4745597" y="1114115"/>
            <a:ext cx="4089097" cy="3468613"/>
          </a:xfrm>
        </p:spPr>
        <p:txBody>
          <a:bodyPr>
            <a:noAutofit/>
          </a:bodyPr>
          <a:lstStyle>
            <a:lvl1pPr marL="0" indent="0">
              <a:lnSpc>
                <a:spcPct val="100000"/>
              </a:lnSpc>
              <a:buNone/>
              <a:defRPr sz="1400"/>
            </a:lvl1pPr>
          </a:lstStyle>
          <a:p>
            <a:pPr lvl="0"/>
            <a:r>
              <a:rPr lang="pl-PL" dirty="0"/>
              <a:t>Wstaw tekst</a:t>
            </a:r>
          </a:p>
        </p:txBody>
      </p:sp>
      <p:cxnSp>
        <p:nvCxnSpPr>
          <p:cNvPr id="13" name="Straight Connector 12"/>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14"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pic>
        <p:nvPicPr>
          <p:cNvPr id="16" name="Picture 15" descr="pase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sp>
        <p:nvSpPr>
          <p:cNvPr id="10" name="Symbol zastępczy numeru slajdu 4"/>
          <p:cNvSpPr>
            <a:spLocks noGrp="1"/>
          </p:cNvSpPr>
          <p:nvPr>
            <p:ph type="sldNum" sz="quarter" idx="12"/>
          </p:nvPr>
        </p:nvSpPr>
        <p:spPr>
          <a:xfrm>
            <a:off x="6777187" y="4767263"/>
            <a:ext cx="2057400" cy="273844"/>
          </a:xfrm>
          <a:prstGeom prst="rect">
            <a:avLst/>
          </a:prstGeom>
        </p:spPr>
        <p:txBody>
          <a:bodyPr/>
          <a:lstStyle/>
          <a:p>
            <a:fld id="{70452DF8-7169-4963-BF29-A6A93ACD61BC}" type="slidenum">
              <a:rPr lang="pl-PL" smtClean="0"/>
              <a:pPr/>
              <a:t>‹#›</a:t>
            </a:fld>
            <a:endParaRPr lang="pl-PL"/>
          </a:p>
        </p:txBody>
      </p:sp>
      <p:pic>
        <p:nvPicPr>
          <p:cNvPr id="11" name="Picture 10"/>
          <p:cNvPicPr>
            <a:picLocks noChangeAspect="1"/>
          </p:cNvPicPr>
          <p:nvPr userDrawn="1"/>
        </p:nvPicPr>
        <p:blipFill>
          <a:blip r:embed="rId3"/>
          <a:stretch>
            <a:fillRect/>
          </a:stretch>
        </p:blipFill>
        <p:spPr>
          <a:xfrm>
            <a:off x="7406117" y="148540"/>
            <a:ext cx="1434131" cy="609507"/>
          </a:xfrm>
          <a:prstGeom prst="rect">
            <a:avLst/>
          </a:prstGeom>
        </p:spPr>
      </p:pic>
    </p:spTree>
    <p:extLst>
      <p:ext uri="{BB962C8B-B14F-4D97-AF65-F5344CB8AC3E}">
        <p14:creationId xmlns:p14="http://schemas.microsoft.com/office/powerpoint/2010/main" val="288088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gnity_slajd z grafika">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noAutofit/>
          </a:bodyPr>
          <a:lstStyle>
            <a:lvl1pPr>
              <a:lnSpc>
                <a:spcPct val="100000"/>
              </a:lnSpc>
              <a:defRPr/>
            </a:lvl1pPr>
          </a:lstStyle>
          <a:p>
            <a:r>
              <a:rPr lang="pl-PL" dirty="0"/>
              <a:t>Wstaw tytuł slajdu z grafiką</a:t>
            </a:r>
          </a:p>
        </p:txBody>
      </p:sp>
      <p:sp>
        <p:nvSpPr>
          <p:cNvPr id="3" name="Symbol zastępczy zawartości 2"/>
          <p:cNvSpPr>
            <a:spLocks noGrp="1"/>
          </p:cNvSpPr>
          <p:nvPr>
            <p:ph sz="half" idx="1" hasCustomPrompt="1"/>
          </p:nvPr>
        </p:nvSpPr>
        <p:spPr>
          <a:xfrm>
            <a:off x="311028" y="1114116"/>
            <a:ext cx="8526625" cy="3310788"/>
          </a:xfrm>
        </p:spPr>
        <p:txBody>
          <a:bodyPr>
            <a:noAutofit/>
          </a:bodyPr>
          <a:lstStyle>
            <a:lvl1pPr marL="0" indent="0">
              <a:lnSpc>
                <a:spcPct val="100000"/>
              </a:lnSpc>
              <a:buNone/>
              <a:defRPr sz="1400" baseline="0"/>
            </a:lvl1pPr>
          </a:lstStyle>
          <a:p>
            <a:pPr lvl="0"/>
            <a:r>
              <a:rPr lang="pl-PL" dirty="0"/>
              <a:t>Kliknij, aby wstawić grafikę</a:t>
            </a:r>
          </a:p>
          <a:p>
            <a:pPr lvl="0"/>
            <a:endParaRPr lang="pl-PL" dirty="0"/>
          </a:p>
        </p:txBody>
      </p:sp>
      <p:cxnSp>
        <p:nvCxnSpPr>
          <p:cNvPr id="13" name="Straight Connector 12"/>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14"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pic>
        <p:nvPicPr>
          <p:cNvPr id="16" name="Picture 15" descr="pase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sp>
        <p:nvSpPr>
          <p:cNvPr id="9" name="Symbol zastępczy numeru slajdu 4"/>
          <p:cNvSpPr>
            <a:spLocks noGrp="1"/>
          </p:cNvSpPr>
          <p:nvPr>
            <p:ph type="sldNum" sz="quarter" idx="12"/>
          </p:nvPr>
        </p:nvSpPr>
        <p:spPr>
          <a:xfrm>
            <a:off x="6777187" y="4767263"/>
            <a:ext cx="2057400" cy="273844"/>
          </a:xfrm>
          <a:prstGeom prst="rect">
            <a:avLst/>
          </a:prstGeom>
        </p:spPr>
        <p:txBody>
          <a:bodyPr/>
          <a:lstStyle/>
          <a:p>
            <a:fld id="{70452DF8-7169-4963-BF29-A6A93ACD61BC}" type="slidenum">
              <a:rPr lang="pl-PL" smtClean="0"/>
              <a:pPr/>
              <a:t>‹#›</a:t>
            </a:fld>
            <a:endParaRPr lang="pl-PL"/>
          </a:p>
        </p:txBody>
      </p:sp>
      <p:pic>
        <p:nvPicPr>
          <p:cNvPr id="10" name="Picture 9"/>
          <p:cNvPicPr>
            <a:picLocks noChangeAspect="1"/>
          </p:cNvPicPr>
          <p:nvPr userDrawn="1"/>
        </p:nvPicPr>
        <p:blipFill>
          <a:blip r:embed="rId3"/>
          <a:stretch>
            <a:fillRect/>
          </a:stretch>
        </p:blipFill>
        <p:spPr>
          <a:xfrm>
            <a:off x="7406117" y="148540"/>
            <a:ext cx="1434131" cy="609507"/>
          </a:xfrm>
          <a:prstGeom prst="rect">
            <a:avLst/>
          </a:prstGeom>
        </p:spPr>
      </p:pic>
    </p:spTree>
    <p:extLst>
      <p:ext uri="{BB962C8B-B14F-4D97-AF65-F5344CB8AC3E}">
        <p14:creationId xmlns:p14="http://schemas.microsoft.com/office/powerpoint/2010/main" val="3589831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ygnity_slajd ze zdjeciem">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noAutofit/>
          </a:bodyPr>
          <a:lstStyle>
            <a:lvl1pPr>
              <a:lnSpc>
                <a:spcPct val="100000"/>
              </a:lnSpc>
              <a:defRPr/>
            </a:lvl1pPr>
          </a:lstStyle>
          <a:p>
            <a:r>
              <a:rPr lang="pl-PL" dirty="0"/>
              <a:t>Wstaw tytuł slajdu ze zdjęciem</a:t>
            </a:r>
          </a:p>
        </p:txBody>
      </p:sp>
      <p:cxnSp>
        <p:nvCxnSpPr>
          <p:cNvPr id="13" name="Straight Connector 12"/>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14"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pic>
        <p:nvPicPr>
          <p:cNvPr id="16" name="Picture 15" descr="pase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sp>
        <p:nvSpPr>
          <p:cNvPr id="5" name="Text Placeholder 4"/>
          <p:cNvSpPr>
            <a:spLocks noGrp="1"/>
          </p:cNvSpPr>
          <p:nvPr>
            <p:ph type="body" sz="quarter" idx="13" hasCustomPrompt="1"/>
          </p:nvPr>
        </p:nvSpPr>
        <p:spPr>
          <a:xfrm>
            <a:off x="323849" y="1106688"/>
            <a:ext cx="4195893" cy="3583899"/>
          </a:xfrm>
        </p:spPr>
        <p:txBody>
          <a:bodyPr>
            <a:noAutofit/>
          </a:bodyPr>
          <a:lstStyle>
            <a:lvl1pPr marL="0" indent="0">
              <a:lnSpc>
                <a:spcPct val="100000"/>
              </a:lnSpc>
              <a:buNone/>
              <a:defRPr sz="1400" baseline="0"/>
            </a:lvl1pPr>
          </a:lstStyle>
          <a:p>
            <a:pPr lvl="0"/>
            <a:r>
              <a:rPr lang="pl-PL" dirty="0"/>
              <a:t>Wpisz tekst opisowy</a:t>
            </a:r>
          </a:p>
        </p:txBody>
      </p:sp>
      <p:sp>
        <p:nvSpPr>
          <p:cNvPr id="7" name="Picture Placeholder 6"/>
          <p:cNvSpPr>
            <a:spLocks noGrp="1"/>
          </p:cNvSpPr>
          <p:nvPr>
            <p:ph type="pic" sz="quarter" idx="14" hasCustomPrompt="1"/>
          </p:nvPr>
        </p:nvSpPr>
        <p:spPr>
          <a:xfrm>
            <a:off x="5008790" y="1106688"/>
            <a:ext cx="4135210" cy="3587452"/>
          </a:xfrm>
        </p:spPr>
        <p:txBody>
          <a:bodyPr>
            <a:noAutofit/>
          </a:bodyPr>
          <a:lstStyle>
            <a:lvl1pPr marL="0" indent="0">
              <a:lnSpc>
                <a:spcPct val="100000"/>
              </a:lnSpc>
              <a:buNone/>
              <a:defRPr sz="1400"/>
            </a:lvl1pPr>
          </a:lstStyle>
          <a:p>
            <a:r>
              <a:rPr lang="pl-PL" dirty="0"/>
              <a:t>Wstaw zdjęcie</a:t>
            </a:r>
          </a:p>
        </p:txBody>
      </p:sp>
      <p:sp>
        <p:nvSpPr>
          <p:cNvPr id="10" name="Symbol zastępczy numeru slajdu 4"/>
          <p:cNvSpPr>
            <a:spLocks noGrp="1"/>
          </p:cNvSpPr>
          <p:nvPr>
            <p:ph type="sldNum" sz="quarter" idx="12"/>
          </p:nvPr>
        </p:nvSpPr>
        <p:spPr>
          <a:xfrm>
            <a:off x="6777187" y="4767263"/>
            <a:ext cx="2057400" cy="273844"/>
          </a:xfrm>
          <a:prstGeom prst="rect">
            <a:avLst/>
          </a:prstGeom>
        </p:spPr>
        <p:txBody>
          <a:bodyPr/>
          <a:lstStyle/>
          <a:p>
            <a:fld id="{70452DF8-7169-4963-BF29-A6A93ACD61BC}" type="slidenum">
              <a:rPr lang="pl-PL" smtClean="0"/>
              <a:pPr/>
              <a:t>‹#›</a:t>
            </a:fld>
            <a:endParaRPr lang="pl-PL"/>
          </a:p>
        </p:txBody>
      </p:sp>
      <p:pic>
        <p:nvPicPr>
          <p:cNvPr id="11" name="Picture 10"/>
          <p:cNvPicPr>
            <a:picLocks noChangeAspect="1"/>
          </p:cNvPicPr>
          <p:nvPr userDrawn="1"/>
        </p:nvPicPr>
        <p:blipFill>
          <a:blip r:embed="rId3"/>
          <a:stretch>
            <a:fillRect/>
          </a:stretch>
        </p:blipFill>
        <p:spPr>
          <a:xfrm>
            <a:off x="7406117" y="148540"/>
            <a:ext cx="1434131" cy="609507"/>
          </a:xfrm>
          <a:prstGeom prst="rect">
            <a:avLst/>
          </a:prstGeom>
        </p:spPr>
      </p:pic>
    </p:spTree>
    <p:extLst>
      <p:ext uri="{BB962C8B-B14F-4D97-AF65-F5344CB8AC3E}">
        <p14:creationId xmlns:p14="http://schemas.microsoft.com/office/powerpoint/2010/main" val="2784774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ygnity_slajd z tabelą">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noAutofit/>
          </a:bodyPr>
          <a:lstStyle/>
          <a:p>
            <a:r>
              <a:rPr lang="pl-PL" dirty="0"/>
              <a:t>Wstaw tytuł slajdu z tabelą</a:t>
            </a:r>
          </a:p>
        </p:txBody>
      </p:sp>
      <p:cxnSp>
        <p:nvCxnSpPr>
          <p:cNvPr id="13" name="Straight Connector 12"/>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14"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pic>
        <p:nvPicPr>
          <p:cNvPr id="16" name="Picture 15" descr="pase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sp>
        <p:nvSpPr>
          <p:cNvPr id="5" name="Text Placeholder 4"/>
          <p:cNvSpPr>
            <a:spLocks noGrp="1"/>
          </p:cNvSpPr>
          <p:nvPr>
            <p:ph type="body" sz="quarter" idx="13" hasCustomPrompt="1"/>
          </p:nvPr>
        </p:nvSpPr>
        <p:spPr>
          <a:xfrm>
            <a:off x="323849" y="1114116"/>
            <a:ext cx="8513803" cy="3455964"/>
          </a:xfrm>
        </p:spPr>
        <p:txBody>
          <a:bodyPr>
            <a:noAutofit/>
          </a:bodyPr>
          <a:lstStyle>
            <a:lvl1pPr marL="0" indent="0">
              <a:lnSpc>
                <a:spcPct val="100000"/>
              </a:lnSpc>
              <a:buNone/>
              <a:defRPr sz="1400" baseline="0"/>
            </a:lvl1pPr>
          </a:lstStyle>
          <a:p>
            <a:pPr lvl="0"/>
            <a:r>
              <a:rPr lang="pl-PL" dirty="0"/>
              <a:t>Wstaw tekst opisowy do tabeli / poniżej sugerowany wygląd</a:t>
            </a:r>
          </a:p>
        </p:txBody>
      </p:sp>
      <p:sp>
        <p:nvSpPr>
          <p:cNvPr id="9" name="Symbol zastępczy numeru slajdu 4"/>
          <p:cNvSpPr>
            <a:spLocks noGrp="1"/>
          </p:cNvSpPr>
          <p:nvPr>
            <p:ph type="sldNum" sz="quarter" idx="12"/>
          </p:nvPr>
        </p:nvSpPr>
        <p:spPr>
          <a:xfrm>
            <a:off x="6777187" y="4767263"/>
            <a:ext cx="2057400" cy="273844"/>
          </a:xfrm>
          <a:prstGeom prst="rect">
            <a:avLst/>
          </a:prstGeom>
        </p:spPr>
        <p:txBody>
          <a:bodyPr/>
          <a:lstStyle/>
          <a:p>
            <a:fld id="{70452DF8-7169-4963-BF29-A6A93ACD61BC}" type="slidenum">
              <a:rPr lang="pl-PL" smtClean="0"/>
              <a:pPr/>
              <a:t>‹#›</a:t>
            </a:fld>
            <a:endParaRPr lang="pl-PL"/>
          </a:p>
        </p:txBody>
      </p:sp>
      <p:pic>
        <p:nvPicPr>
          <p:cNvPr id="10" name="Picture 9"/>
          <p:cNvPicPr>
            <a:picLocks noChangeAspect="1"/>
          </p:cNvPicPr>
          <p:nvPr userDrawn="1"/>
        </p:nvPicPr>
        <p:blipFill>
          <a:blip r:embed="rId3"/>
          <a:stretch>
            <a:fillRect/>
          </a:stretch>
        </p:blipFill>
        <p:spPr>
          <a:xfrm>
            <a:off x="7406117" y="148540"/>
            <a:ext cx="1434131" cy="609507"/>
          </a:xfrm>
          <a:prstGeom prst="rect">
            <a:avLst/>
          </a:prstGeom>
        </p:spPr>
      </p:pic>
    </p:spTree>
    <p:extLst>
      <p:ext uri="{BB962C8B-B14F-4D97-AF65-F5344CB8AC3E}">
        <p14:creationId xmlns:p14="http://schemas.microsoft.com/office/powerpoint/2010/main" val="329677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ygnity_slajd przekladkowy ze zdjeciem">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4051708"/>
            <a:ext cx="9144000" cy="763570"/>
          </a:xfrm>
          <a:prstGeom prst="rect">
            <a:avLst/>
          </a:prstGeom>
          <a:solidFill>
            <a:srgbClr val="00AEE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2" name="Tytuł 1"/>
          <p:cNvSpPr>
            <a:spLocks noGrp="1"/>
          </p:cNvSpPr>
          <p:nvPr>
            <p:ph type="title" hasCustomPrompt="1"/>
          </p:nvPr>
        </p:nvSpPr>
        <p:spPr/>
        <p:txBody>
          <a:bodyPr/>
          <a:lstStyle>
            <a:lvl1pPr>
              <a:lnSpc>
                <a:spcPct val="100000"/>
              </a:lnSpc>
              <a:defRPr/>
            </a:lvl1pPr>
          </a:lstStyle>
          <a:p>
            <a:r>
              <a:rPr lang="pl-PL" dirty="0"/>
              <a:t>Wstaw tytuł slajdu przekładkowego</a:t>
            </a:r>
          </a:p>
        </p:txBody>
      </p:sp>
      <p:cxnSp>
        <p:nvCxnSpPr>
          <p:cNvPr id="13" name="Straight Connector 12"/>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14"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pic>
        <p:nvPicPr>
          <p:cNvPr id="16" name="Picture 15" descr="pasek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sp>
        <p:nvSpPr>
          <p:cNvPr id="10" name="Symbol zastępczy numeru slajdu 4"/>
          <p:cNvSpPr>
            <a:spLocks noGrp="1"/>
          </p:cNvSpPr>
          <p:nvPr>
            <p:ph type="sldNum" sz="quarter" idx="12"/>
          </p:nvPr>
        </p:nvSpPr>
        <p:spPr>
          <a:xfrm>
            <a:off x="6777187" y="4767263"/>
            <a:ext cx="2057400" cy="273844"/>
          </a:xfrm>
          <a:prstGeom prst="rect">
            <a:avLst/>
          </a:prstGeom>
        </p:spPr>
        <p:txBody>
          <a:bodyPr/>
          <a:lstStyle/>
          <a:p>
            <a:fld id="{70452DF8-7169-4963-BF29-A6A93ACD61BC}" type="slidenum">
              <a:rPr lang="pl-PL" smtClean="0"/>
              <a:pPr/>
              <a:t>‹#›</a:t>
            </a:fld>
            <a:endParaRPr lang="pl-PL"/>
          </a:p>
        </p:txBody>
      </p:sp>
      <p:pic>
        <p:nvPicPr>
          <p:cNvPr id="11" name="Picture 10"/>
          <p:cNvPicPr>
            <a:picLocks noChangeAspect="1"/>
          </p:cNvPicPr>
          <p:nvPr userDrawn="1"/>
        </p:nvPicPr>
        <p:blipFill>
          <a:blip r:embed="rId4"/>
          <a:stretch>
            <a:fillRect/>
          </a:stretch>
        </p:blipFill>
        <p:spPr>
          <a:xfrm>
            <a:off x="7406117" y="148540"/>
            <a:ext cx="1434131" cy="609507"/>
          </a:xfrm>
          <a:prstGeom prst="rect">
            <a:avLst/>
          </a:prstGeom>
        </p:spPr>
      </p:pic>
      <p:sp>
        <p:nvSpPr>
          <p:cNvPr id="12" name="Text Placeholder 4"/>
          <p:cNvSpPr>
            <a:spLocks noGrp="1"/>
          </p:cNvSpPr>
          <p:nvPr>
            <p:ph type="body" sz="quarter" idx="13" hasCustomPrompt="1"/>
          </p:nvPr>
        </p:nvSpPr>
        <p:spPr>
          <a:xfrm>
            <a:off x="323850" y="4129624"/>
            <a:ext cx="8506376" cy="615528"/>
          </a:xfrm>
        </p:spPr>
        <p:txBody>
          <a:bodyPr anchor="ctr">
            <a:noAutofit/>
          </a:bodyPr>
          <a:lstStyle>
            <a:lvl1pPr marL="0" indent="0">
              <a:lnSpc>
                <a:spcPct val="100000"/>
              </a:lnSpc>
              <a:buNone/>
              <a:defRPr sz="1600" baseline="0">
                <a:solidFill>
                  <a:schemeClr val="bg1"/>
                </a:solidFill>
              </a:defRPr>
            </a:lvl1pPr>
          </a:lstStyle>
          <a:p>
            <a:pPr lvl="0"/>
            <a:r>
              <a:rPr lang="pl-PL" dirty="0"/>
              <a:t>Wstaw tekst</a:t>
            </a:r>
          </a:p>
        </p:txBody>
      </p:sp>
    </p:spTree>
    <p:extLst>
      <p:ext uri="{BB962C8B-B14F-4D97-AF65-F5344CB8AC3E}">
        <p14:creationId xmlns:p14="http://schemas.microsoft.com/office/powerpoint/2010/main" val="3220349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ygnity_slajd przekladkowy ze zdjeciem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0" y="4051708"/>
            <a:ext cx="9144000" cy="763570"/>
          </a:xfrm>
          <a:prstGeom prst="rect">
            <a:avLst/>
          </a:prstGeom>
          <a:solidFill>
            <a:srgbClr val="00AEE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
        <p:nvSpPr>
          <p:cNvPr id="2" name="Tytuł 1"/>
          <p:cNvSpPr>
            <a:spLocks noGrp="1"/>
          </p:cNvSpPr>
          <p:nvPr>
            <p:ph type="title" hasCustomPrompt="1"/>
          </p:nvPr>
        </p:nvSpPr>
        <p:spPr/>
        <p:txBody>
          <a:bodyPr>
            <a:noAutofit/>
          </a:bodyPr>
          <a:lstStyle>
            <a:lvl1pPr>
              <a:lnSpc>
                <a:spcPct val="100000"/>
              </a:lnSpc>
              <a:defRPr/>
            </a:lvl1pPr>
          </a:lstStyle>
          <a:p>
            <a:r>
              <a:rPr lang="pl-PL" dirty="0"/>
              <a:t>Wstaw tytuł slajdu przekładkowego</a:t>
            </a:r>
          </a:p>
        </p:txBody>
      </p:sp>
      <p:cxnSp>
        <p:nvCxnSpPr>
          <p:cNvPr id="13" name="Straight Connector 12"/>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14"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pic>
        <p:nvPicPr>
          <p:cNvPr id="16" name="Picture 15" descr="pasek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sp>
        <p:nvSpPr>
          <p:cNvPr id="5" name="Text Placeholder 4"/>
          <p:cNvSpPr>
            <a:spLocks noGrp="1"/>
          </p:cNvSpPr>
          <p:nvPr>
            <p:ph type="body" sz="quarter" idx="13" hasCustomPrompt="1"/>
          </p:nvPr>
        </p:nvSpPr>
        <p:spPr>
          <a:xfrm>
            <a:off x="323850" y="4129624"/>
            <a:ext cx="8506376" cy="615528"/>
          </a:xfrm>
        </p:spPr>
        <p:txBody>
          <a:bodyPr anchor="ctr">
            <a:noAutofit/>
          </a:bodyPr>
          <a:lstStyle>
            <a:lvl1pPr marL="0" indent="0">
              <a:lnSpc>
                <a:spcPct val="100000"/>
              </a:lnSpc>
              <a:buNone/>
              <a:defRPr sz="1600" baseline="0">
                <a:solidFill>
                  <a:schemeClr val="bg1"/>
                </a:solidFill>
              </a:defRPr>
            </a:lvl1pPr>
          </a:lstStyle>
          <a:p>
            <a:pPr lvl="0"/>
            <a:r>
              <a:rPr lang="pl-PL" dirty="0"/>
              <a:t>Wstaw tekst</a:t>
            </a:r>
          </a:p>
        </p:txBody>
      </p:sp>
      <p:sp>
        <p:nvSpPr>
          <p:cNvPr id="11" name="Symbol zastępczy numeru slajdu 4"/>
          <p:cNvSpPr>
            <a:spLocks noGrp="1"/>
          </p:cNvSpPr>
          <p:nvPr>
            <p:ph type="sldNum" sz="quarter" idx="12"/>
          </p:nvPr>
        </p:nvSpPr>
        <p:spPr>
          <a:xfrm>
            <a:off x="6769760" y="4767263"/>
            <a:ext cx="2057400" cy="273844"/>
          </a:xfrm>
          <a:prstGeom prst="rect">
            <a:avLst/>
          </a:prstGeom>
        </p:spPr>
        <p:txBody>
          <a:bodyPr/>
          <a:lstStyle/>
          <a:p>
            <a:fld id="{70452DF8-7169-4963-BF29-A6A93ACD61BC}" type="slidenum">
              <a:rPr lang="pl-PL" smtClean="0"/>
              <a:pPr/>
              <a:t>‹#›</a:t>
            </a:fld>
            <a:endParaRPr lang="pl-PL"/>
          </a:p>
        </p:txBody>
      </p:sp>
      <p:pic>
        <p:nvPicPr>
          <p:cNvPr id="12" name="Picture 11"/>
          <p:cNvPicPr>
            <a:picLocks noChangeAspect="1"/>
          </p:cNvPicPr>
          <p:nvPr userDrawn="1"/>
        </p:nvPicPr>
        <p:blipFill>
          <a:blip r:embed="rId4"/>
          <a:stretch>
            <a:fillRect/>
          </a:stretch>
        </p:blipFill>
        <p:spPr>
          <a:xfrm>
            <a:off x="7406117" y="148540"/>
            <a:ext cx="1434131" cy="609507"/>
          </a:xfrm>
          <a:prstGeom prst="rect">
            <a:avLst/>
          </a:prstGeom>
        </p:spPr>
      </p:pic>
    </p:spTree>
    <p:extLst>
      <p:ext uri="{BB962C8B-B14F-4D97-AF65-F5344CB8AC3E}">
        <p14:creationId xmlns:p14="http://schemas.microsoft.com/office/powerpoint/2010/main" val="223431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ygnity_slajd przekladkowy ze zdjeciem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noAutofit/>
          </a:bodyPr>
          <a:lstStyle/>
          <a:p>
            <a:r>
              <a:rPr lang="pl-PL" dirty="0"/>
              <a:t>Wstaw tytuł slajdu przekładkowego</a:t>
            </a:r>
          </a:p>
        </p:txBody>
      </p:sp>
      <p:cxnSp>
        <p:nvCxnSpPr>
          <p:cNvPr id="13" name="Straight Connector 12"/>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14"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pic>
        <p:nvPicPr>
          <p:cNvPr id="16" name="Picture 15" descr="pasek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sp>
        <p:nvSpPr>
          <p:cNvPr id="9" name="Symbol zastępczy numeru slajdu 4"/>
          <p:cNvSpPr>
            <a:spLocks noGrp="1"/>
          </p:cNvSpPr>
          <p:nvPr>
            <p:ph type="sldNum" sz="quarter" idx="12"/>
          </p:nvPr>
        </p:nvSpPr>
        <p:spPr>
          <a:xfrm>
            <a:off x="6769760" y="4767263"/>
            <a:ext cx="2057400" cy="273844"/>
          </a:xfrm>
          <a:prstGeom prst="rect">
            <a:avLst/>
          </a:prstGeom>
        </p:spPr>
        <p:txBody>
          <a:bodyPr/>
          <a:lstStyle/>
          <a:p>
            <a:fld id="{70452DF8-7169-4963-BF29-A6A93ACD61BC}" type="slidenum">
              <a:rPr lang="pl-PL" smtClean="0"/>
              <a:pPr/>
              <a:t>‹#›</a:t>
            </a:fld>
            <a:endParaRPr lang="pl-PL" dirty="0"/>
          </a:p>
        </p:txBody>
      </p:sp>
      <p:pic>
        <p:nvPicPr>
          <p:cNvPr id="10" name="Picture 9"/>
          <p:cNvPicPr>
            <a:picLocks noChangeAspect="1"/>
          </p:cNvPicPr>
          <p:nvPr userDrawn="1"/>
        </p:nvPicPr>
        <p:blipFill>
          <a:blip r:embed="rId4"/>
          <a:stretch>
            <a:fillRect/>
          </a:stretch>
        </p:blipFill>
        <p:spPr>
          <a:xfrm>
            <a:off x="7406117" y="148540"/>
            <a:ext cx="1434131" cy="609507"/>
          </a:xfrm>
          <a:prstGeom prst="rect">
            <a:avLst/>
          </a:prstGeom>
        </p:spPr>
      </p:pic>
      <p:sp>
        <p:nvSpPr>
          <p:cNvPr id="11" name="Text Placeholder 4"/>
          <p:cNvSpPr>
            <a:spLocks noGrp="1"/>
          </p:cNvSpPr>
          <p:nvPr>
            <p:ph type="body" sz="quarter" idx="13" hasCustomPrompt="1"/>
          </p:nvPr>
        </p:nvSpPr>
        <p:spPr>
          <a:xfrm>
            <a:off x="323849" y="1114116"/>
            <a:ext cx="8513803" cy="3272059"/>
          </a:xfrm>
        </p:spPr>
        <p:txBody>
          <a:bodyPr>
            <a:noAutofit/>
          </a:bodyPr>
          <a:lstStyle>
            <a:lvl1pPr marL="0" indent="0">
              <a:lnSpc>
                <a:spcPct val="100000"/>
              </a:lnSpc>
              <a:buNone/>
              <a:defRPr sz="1400" baseline="0"/>
            </a:lvl1pPr>
          </a:lstStyle>
          <a:p>
            <a:pPr lvl="0"/>
            <a:r>
              <a:rPr lang="pl-PL" dirty="0"/>
              <a:t>Wstaw tekst opisowy do tabeli / poniżej sugerowany wygląd</a:t>
            </a:r>
          </a:p>
        </p:txBody>
      </p:sp>
    </p:spTree>
    <p:extLst>
      <p:ext uri="{BB962C8B-B14F-4D97-AF65-F5344CB8AC3E}">
        <p14:creationId xmlns:p14="http://schemas.microsoft.com/office/powerpoint/2010/main" val="2013116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ygnity_slajd przekladkowy ">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321905" y="2090336"/>
            <a:ext cx="8508322" cy="994172"/>
          </a:xfrm>
        </p:spPr>
        <p:txBody>
          <a:bodyPr>
            <a:noAutofit/>
          </a:bodyPr>
          <a:lstStyle>
            <a:lvl1pPr>
              <a:defRPr sz="2800" baseline="0"/>
            </a:lvl1pPr>
          </a:lstStyle>
          <a:p>
            <a:r>
              <a:rPr lang="pl-PL" dirty="0"/>
              <a:t>Kliknij, aby wpisać tytuł slajdu przekładkowego</a:t>
            </a:r>
          </a:p>
        </p:txBody>
      </p:sp>
      <p:pic>
        <p:nvPicPr>
          <p:cNvPr id="7" name="Picture 6" descr="pase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5071017"/>
            <a:ext cx="9158400" cy="84152"/>
          </a:xfrm>
          <a:prstGeom prst="rect">
            <a:avLst/>
          </a:prstGeom>
        </p:spPr>
      </p:pic>
      <p:cxnSp>
        <p:nvCxnSpPr>
          <p:cNvPr id="10" name="Straight Connector 12"/>
          <p:cNvCxnSpPr/>
          <p:nvPr userDrawn="1"/>
        </p:nvCxnSpPr>
        <p:spPr>
          <a:xfrm>
            <a:off x="0" y="843280"/>
            <a:ext cx="6810407" cy="0"/>
          </a:xfrm>
          <a:prstGeom prst="line">
            <a:avLst/>
          </a:prstGeom>
          <a:noFill/>
          <a:ln w="6350" cmpd="sng">
            <a:solidFill>
              <a:schemeClr val="tx1"/>
            </a:solidFill>
            <a:prstDash val="solid"/>
            <a:round/>
            <a:headEnd/>
            <a:tailEnd/>
          </a:ln>
        </p:spPr>
      </p:cxnSp>
      <p:cxnSp>
        <p:nvCxnSpPr>
          <p:cNvPr id="11" name="Straight Connector 16"/>
          <p:cNvCxnSpPr/>
          <p:nvPr userDrawn="1"/>
        </p:nvCxnSpPr>
        <p:spPr>
          <a:xfrm flipV="1">
            <a:off x="6810407" y="0"/>
            <a:ext cx="606393" cy="843280"/>
          </a:xfrm>
          <a:prstGeom prst="line">
            <a:avLst/>
          </a:prstGeom>
          <a:noFill/>
          <a:ln w="6350" cmpd="sng">
            <a:solidFill>
              <a:schemeClr val="tx1"/>
            </a:solidFill>
            <a:prstDash val="solid"/>
            <a:round/>
            <a:headEnd/>
            <a:tailEnd/>
          </a:ln>
        </p:spPr>
      </p:cxnSp>
      <p:sp>
        <p:nvSpPr>
          <p:cNvPr id="8" name="Symbol zastępczy numeru slajdu 4"/>
          <p:cNvSpPr>
            <a:spLocks noGrp="1"/>
          </p:cNvSpPr>
          <p:nvPr>
            <p:ph type="sldNum" sz="quarter" idx="12"/>
          </p:nvPr>
        </p:nvSpPr>
        <p:spPr>
          <a:xfrm>
            <a:off x="6769760" y="4767263"/>
            <a:ext cx="2057400" cy="273844"/>
          </a:xfrm>
          <a:prstGeom prst="rect">
            <a:avLst/>
          </a:prstGeom>
        </p:spPr>
        <p:txBody>
          <a:bodyPr/>
          <a:lstStyle/>
          <a:p>
            <a:fld id="{70452DF8-7169-4963-BF29-A6A93ACD61BC}" type="slidenum">
              <a:rPr lang="pl-PL" smtClean="0"/>
              <a:pPr/>
              <a:t>‹#›</a:t>
            </a:fld>
            <a:endParaRPr lang="pl-PL"/>
          </a:p>
        </p:txBody>
      </p:sp>
      <p:pic>
        <p:nvPicPr>
          <p:cNvPr id="12" name="Picture 11"/>
          <p:cNvPicPr>
            <a:picLocks noChangeAspect="1"/>
          </p:cNvPicPr>
          <p:nvPr userDrawn="1"/>
        </p:nvPicPr>
        <p:blipFill>
          <a:blip r:embed="rId3"/>
          <a:stretch>
            <a:fillRect/>
          </a:stretch>
        </p:blipFill>
        <p:spPr>
          <a:xfrm>
            <a:off x="7414757" y="148540"/>
            <a:ext cx="1415579" cy="601621"/>
          </a:xfrm>
          <a:prstGeom prst="rect">
            <a:avLst/>
          </a:prstGeom>
        </p:spPr>
      </p:pic>
    </p:spTree>
    <p:extLst>
      <p:ext uri="{BB962C8B-B14F-4D97-AF65-F5344CB8AC3E}">
        <p14:creationId xmlns:p14="http://schemas.microsoft.com/office/powerpoint/2010/main" val="415581993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ygnity_slajd ostatn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321905" y="2207378"/>
            <a:ext cx="8508322" cy="994172"/>
          </a:xfrm>
        </p:spPr>
        <p:txBody>
          <a:bodyPr>
            <a:noAutofit/>
          </a:bodyPr>
          <a:lstStyle>
            <a:lvl1pPr>
              <a:lnSpc>
                <a:spcPct val="100000"/>
              </a:lnSpc>
              <a:defRPr sz="2800" baseline="0"/>
            </a:lvl1pPr>
          </a:lstStyle>
          <a:p>
            <a:r>
              <a:rPr lang="pl-PL" dirty="0"/>
              <a:t>Dziękuję</a:t>
            </a:r>
          </a:p>
        </p:txBody>
      </p:sp>
      <p:sp>
        <p:nvSpPr>
          <p:cNvPr id="8" name="Symbol zastępczy numeru slajdu 4"/>
          <p:cNvSpPr>
            <a:spLocks noGrp="1"/>
          </p:cNvSpPr>
          <p:nvPr>
            <p:ph type="sldNum" sz="quarter" idx="12"/>
          </p:nvPr>
        </p:nvSpPr>
        <p:spPr>
          <a:xfrm>
            <a:off x="6769760" y="4767263"/>
            <a:ext cx="2057400" cy="273844"/>
          </a:xfrm>
          <a:prstGeom prst="rect">
            <a:avLst/>
          </a:prstGeom>
        </p:spPr>
        <p:txBody>
          <a:bodyPr/>
          <a:lstStyle/>
          <a:p>
            <a:fld id="{70452DF8-7169-4963-BF29-A6A93ACD61BC}" type="slidenum">
              <a:rPr lang="pl-PL" smtClean="0"/>
              <a:pPr/>
              <a:t>‹#›</a:t>
            </a:fld>
            <a:endParaRPr lang="pl-PL"/>
          </a:p>
        </p:txBody>
      </p:sp>
      <p:sp>
        <p:nvSpPr>
          <p:cNvPr id="9" name="Text Placeholder 74"/>
          <p:cNvSpPr>
            <a:spLocks noGrp="1"/>
          </p:cNvSpPr>
          <p:nvPr>
            <p:ph type="body" sz="quarter" idx="13" hasCustomPrompt="1"/>
          </p:nvPr>
        </p:nvSpPr>
        <p:spPr>
          <a:xfrm>
            <a:off x="318047" y="3723889"/>
            <a:ext cx="8511685" cy="261407"/>
          </a:xfrm>
        </p:spPr>
        <p:txBody>
          <a:bodyPr>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pl-PL" dirty="0"/>
              <a:t>Stanowisko</a:t>
            </a:r>
          </a:p>
        </p:txBody>
      </p:sp>
      <p:sp>
        <p:nvSpPr>
          <p:cNvPr id="11" name="Text Placeholder 77"/>
          <p:cNvSpPr>
            <a:spLocks noGrp="1"/>
          </p:cNvSpPr>
          <p:nvPr>
            <p:ph type="body" sz="quarter" idx="14" hasCustomPrompt="1"/>
          </p:nvPr>
        </p:nvSpPr>
        <p:spPr>
          <a:xfrm>
            <a:off x="318751" y="4031864"/>
            <a:ext cx="8510981" cy="245918"/>
          </a:xfrm>
        </p:spPr>
        <p:txBody>
          <a:bodyPr>
            <a:noAutofit/>
          </a:bodyPr>
          <a:lstStyle>
            <a:lvl1pPr marL="0" indent="0">
              <a:lnSpc>
                <a:spcPct val="100000"/>
              </a:lnSpc>
              <a:buNone/>
              <a:defRPr sz="1400"/>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pl-PL" dirty="0"/>
              <a:t>E-mail</a:t>
            </a:r>
          </a:p>
        </p:txBody>
      </p:sp>
      <p:sp>
        <p:nvSpPr>
          <p:cNvPr id="12" name="Text Placeholder 79"/>
          <p:cNvSpPr>
            <a:spLocks noGrp="1"/>
          </p:cNvSpPr>
          <p:nvPr>
            <p:ph type="body" sz="quarter" idx="15" hasCustomPrompt="1"/>
          </p:nvPr>
        </p:nvSpPr>
        <p:spPr>
          <a:xfrm>
            <a:off x="318269" y="4323578"/>
            <a:ext cx="8511463" cy="254385"/>
          </a:xfrm>
        </p:spPr>
        <p:txBody>
          <a:bodyPr>
            <a:noAutofit/>
          </a:bodyPr>
          <a:lstStyle>
            <a:lvl1pPr marL="0" indent="0" algn="l">
              <a:lnSpc>
                <a:spcPct val="100000"/>
              </a:lnSpc>
              <a:buNone/>
              <a:defRPr sz="1400"/>
            </a:lvl1pPr>
            <a:lvl2pPr marL="342900" indent="0" algn="l">
              <a:buNone/>
              <a:defRPr sz="1000"/>
            </a:lvl2pPr>
            <a:lvl3pPr marL="685800" indent="0" algn="l">
              <a:buNone/>
              <a:defRPr sz="1000"/>
            </a:lvl3pPr>
            <a:lvl4pPr marL="1028700" indent="0" algn="l">
              <a:buNone/>
              <a:defRPr sz="1000"/>
            </a:lvl4pPr>
            <a:lvl5pPr marL="1371600" indent="0" algn="l">
              <a:buNone/>
              <a:defRPr sz="1000"/>
            </a:lvl5pPr>
          </a:lstStyle>
          <a:p>
            <a:pPr lvl="0"/>
            <a:r>
              <a:rPr lang="pl-PL" dirty="0"/>
              <a:t>Telefon</a:t>
            </a:r>
          </a:p>
        </p:txBody>
      </p:sp>
      <p:sp>
        <p:nvSpPr>
          <p:cNvPr id="13" name="Text Placeholder 74"/>
          <p:cNvSpPr>
            <a:spLocks noGrp="1"/>
          </p:cNvSpPr>
          <p:nvPr>
            <p:ph type="body" sz="quarter" idx="16" hasCustomPrompt="1"/>
          </p:nvPr>
        </p:nvSpPr>
        <p:spPr>
          <a:xfrm>
            <a:off x="323574" y="3418416"/>
            <a:ext cx="8506158" cy="261407"/>
          </a:xfrm>
        </p:spPr>
        <p:txBody>
          <a:bodyPr>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pl-PL" dirty="0"/>
              <a:t>Imię i nazwisko</a:t>
            </a:r>
          </a:p>
        </p:txBody>
      </p:sp>
      <p:pic>
        <p:nvPicPr>
          <p:cNvPr id="14" name="Picture 10"/>
          <p:cNvPicPr>
            <a:picLocks noChangeAspect="1"/>
          </p:cNvPicPr>
          <p:nvPr userDrawn="1"/>
        </p:nvPicPr>
        <p:blipFill>
          <a:blip r:embed="rId2"/>
          <a:stretch>
            <a:fillRect/>
          </a:stretch>
        </p:blipFill>
        <p:spPr>
          <a:xfrm>
            <a:off x="308387" y="422704"/>
            <a:ext cx="3124772" cy="1328028"/>
          </a:xfrm>
          <a:prstGeom prst="rect">
            <a:avLst/>
          </a:prstGeom>
        </p:spPr>
      </p:pic>
      <p:pic>
        <p:nvPicPr>
          <p:cNvPr id="10" name="Picture 6" descr="pasek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 y="5071017"/>
            <a:ext cx="9158400" cy="84152"/>
          </a:xfrm>
          <a:prstGeom prst="rect">
            <a:avLst/>
          </a:prstGeom>
        </p:spPr>
      </p:pic>
    </p:spTree>
    <p:extLst>
      <p:ext uri="{BB962C8B-B14F-4D97-AF65-F5344CB8AC3E}">
        <p14:creationId xmlns:p14="http://schemas.microsoft.com/office/powerpoint/2010/main" val="171590969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ygnity_Slajd tytułowy">
    <p:bg>
      <p:bgRef idx="1001">
        <a:schemeClr val="bg2"/>
      </p:bgRef>
    </p:bg>
    <p:spTree>
      <p:nvGrpSpPr>
        <p:cNvPr id="1" name=""/>
        <p:cNvGrpSpPr/>
        <p:nvPr/>
      </p:nvGrpSpPr>
      <p:grpSpPr>
        <a:xfrm>
          <a:off x="0" y="0"/>
          <a:ext cx="0" cy="0"/>
          <a:chOff x="0" y="0"/>
          <a:chExt cx="0" cy="0"/>
        </a:xfrm>
      </p:grpSpPr>
      <p:sp>
        <p:nvSpPr>
          <p:cNvPr id="3" name="Podtytuł 2"/>
          <p:cNvSpPr>
            <a:spLocks noGrp="1"/>
          </p:cNvSpPr>
          <p:nvPr>
            <p:ph type="subTitle" idx="1" hasCustomPrompt="1"/>
          </p:nvPr>
        </p:nvSpPr>
        <p:spPr>
          <a:xfrm>
            <a:off x="311028" y="2116820"/>
            <a:ext cx="8519198" cy="1359220"/>
          </a:xfrm>
        </p:spPr>
        <p:txBody>
          <a:bodyPr>
            <a:noAutofit/>
          </a:bodyPr>
          <a:lstStyle>
            <a:lvl1pPr marL="0" indent="0" algn="l">
              <a:lnSpc>
                <a:spcPct val="100000"/>
              </a:lnSpc>
              <a:buNone/>
              <a:defRPr sz="2800" b="1"/>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Kliknij, aby dodać tytuł</a:t>
            </a:r>
          </a:p>
        </p:txBody>
      </p:sp>
      <p:grpSp>
        <p:nvGrpSpPr>
          <p:cNvPr id="50" name="Group 49"/>
          <p:cNvGrpSpPr/>
          <p:nvPr/>
        </p:nvGrpSpPr>
        <p:grpSpPr>
          <a:xfrm>
            <a:off x="5143872" y="3929713"/>
            <a:ext cx="3685927" cy="645777"/>
            <a:chOff x="4861132" y="5813674"/>
            <a:chExt cx="3685927" cy="645777"/>
          </a:xfrm>
        </p:grpSpPr>
        <p:grpSp>
          <p:nvGrpSpPr>
            <p:cNvPr id="51" name="Group 50"/>
            <p:cNvGrpSpPr/>
            <p:nvPr/>
          </p:nvGrpSpPr>
          <p:grpSpPr>
            <a:xfrm>
              <a:off x="4861132" y="5813674"/>
              <a:ext cx="702226" cy="636745"/>
              <a:chOff x="3900466" y="5553329"/>
              <a:chExt cx="947960" cy="859565"/>
            </a:xfrm>
          </p:grpSpPr>
          <p:sp>
            <p:nvSpPr>
              <p:cNvPr id="61" name="Oval 60"/>
              <p:cNvSpPr/>
              <p:nvPr/>
            </p:nvSpPr>
            <p:spPr bwMode="auto">
              <a:xfrm>
                <a:off x="3988741" y="5663259"/>
                <a:ext cx="762000" cy="705556"/>
              </a:xfrm>
              <a:prstGeom prst="ellipse">
                <a:avLst/>
              </a:prstGeom>
              <a:solidFill>
                <a:schemeClr val="tx1"/>
              </a:solidFill>
              <a:ln w="12700">
                <a:noFill/>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pl-PL" kern="1200" dirty="0"/>
              </a:p>
            </p:txBody>
          </p:sp>
          <p:pic>
            <p:nvPicPr>
              <p:cNvPr id="62" name="Picture 61" descr="Administracja_P_kolor_A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0466" y="5553329"/>
                <a:ext cx="947960" cy="859565"/>
              </a:xfrm>
              <a:prstGeom prst="rect">
                <a:avLst/>
              </a:prstGeom>
            </p:spPr>
          </p:pic>
        </p:grpSp>
        <p:grpSp>
          <p:nvGrpSpPr>
            <p:cNvPr id="52" name="Group 51"/>
            <p:cNvGrpSpPr/>
            <p:nvPr/>
          </p:nvGrpSpPr>
          <p:grpSpPr>
            <a:xfrm>
              <a:off x="5817318" y="5813674"/>
              <a:ext cx="808351" cy="643519"/>
              <a:chOff x="4985945" y="5511127"/>
              <a:chExt cx="1091220" cy="868709"/>
            </a:xfrm>
          </p:grpSpPr>
          <p:sp>
            <p:nvSpPr>
              <p:cNvPr id="59" name="Oval 58"/>
              <p:cNvSpPr/>
              <p:nvPr/>
            </p:nvSpPr>
            <p:spPr bwMode="auto">
              <a:xfrm>
                <a:off x="5147734" y="5627511"/>
                <a:ext cx="762000" cy="705556"/>
              </a:xfrm>
              <a:prstGeom prst="ellipse">
                <a:avLst/>
              </a:prstGeom>
              <a:solidFill>
                <a:schemeClr val="tx1"/>
              </a:solidFill>
              <a:ln w="12700">
                <a:noFill/>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pl-PL" kern="1200" dirty="0"/>
              </a:p>
            </p:txBody>
          </p:sp>
          <p:pic>
            <p:nvPicPr>
              <p:cNvPr id="60" name="Picture 59" descr="Bankowosc_F_kolo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5945" y="5511127"/>
                <a:ext cx="1091220" cy="868709"/>
              </a:xfrm>
              <a:prstGeom prst="rect">
                <a:avLst/>
              </a:prstGeom>
            </p:spPr>
          </p:pic>
        </p:grpSp>
        <p:grpSp>
          <p:nvGrpSpPr>
            <p:cNvPr id="53" name="Group 52"/>
            <p:cNvGrpSpPr/>
            <p:nvPr/>
          </p:nvGrpSpPr>
          <p:grpSpPr>
            <a:xfrm>
              <a:off x="6879627" y="5813674"/>
              <a:ext cx="709001" cy="645777"/>
              <a:chOff x="6285373" y="5490788"/>
              <a:chExt cx="957104" cy="871757"/>
            </a:xfrm>
          </p:grpSpPr>
          <p:sp>
            <p:nvSpPr>
              <p:cNvPr id="57" name="Oval 56"/>
              <p:cNvSpPr/>
              <p:nvPr/>
            </p:nvSpPr>
            <p:spPr bwMode="auto">
              <a:xfrm>
                <a:off x="6408327" y="5580474"/>
                <a:ext cx="762000" cy="705556"/>
              </a:xfrm>
              <a:prstGeom prst="ellipse">
                <a:avLst/>
              </a:prstGeom>
              <a:solidFill>
                <a:schemeClr val="tx1"/>
              </a:solidFill>
              <a:ln w="12700">
                <a:noFill/>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pl-PL" kern="1200" dirty="0"/>
              </a:p>
            </p:txBody>
          </p:sp>
          <p:pic>
            <p:nvPicPr>
              <p:cNvPr id="58" name="Picture 57" descr="Utilities_kol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5373" y="5490788"/>
                <a:ext cx="957104" cy="871757"/>
              </a:xfrm>
              <a:prstGeom prst="rect">
                <a:avLst/>
              </a:prstGeom>
            </p:spPr>
          </p:pic>
        </p:grpSp>
        <p:grpSp>
          <p:nvGrpSpPr>
            <p:cNvPr id="54" name="Group 53"/>
            <p:cNvGrpSpPr/>
            <p:nvPr/>
          </p:nvGrpSpPr>
          <p:grpSpPr>
            <a:xfrm>
              <a:off x="7842575" y="5813674"/>
              <a:ext cx="704484" cy="641261"/>
              <a:chOff x="7558423" y="5465615"/>
              <a:chExt cx="951008" cy="865661"/>
            </a:xfrm>
          </p:grpSpPr>
          <p:sp>
            <p:nvSpPr>
              <p:cNvPr id="55" name="Oval 54"/>
              <p:cNvSpPr/>
              <p:nvPr/>
            </p:nvSpPr>
            <p:spPr bwMode="auto">
              <a:xfrm>
                <a:off x="7620000" y="5512740"/>
                <a:ext cx="846667" cy="733779"/>
              </a:xfrm>
              <a:prstGeom prst="ellipse">
                <a:avLst/>
              </a:prstGeom>
              <a:solidFill>
                <a:srgbClr val="FFFFFF"/>
              </a:solidFill>
              <a:ln w="12700">
                <a:noFill/>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pl-PL" kern="1200" dirty="0"/>
              </a:p>
            </p:txBody>
          </p:sp>
          <p:pic>
            <p:nvPicPr>
              <p:cNvPr id="56" name="Picture 55" descr="Integracja_kol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8423" y="5465615"/>
                <a:ext cx="951008" cy="865661"/>
              </a:xfrm>
              <a:prstGeom prst="rect">
                <a:avLst/>
              </a:prstGeom>
            </p:spPr>
          </p:pic>
        </p:grpSp>
      </p:grpSp>
      <p:sp>
        <p:nvSpPr>
          <p:cNvPr id="75" name="Text Placeholder 74"/>
          <p:cNvSpPr>
            <a:spLocks noGrp="1"/>
          </p:cNvSpPr>
          <p:nvPr>
            <p:ph type="body" sz="quarter" idx="13" hasCustomPrompt="1"/>
          </p:nvPr>
        </p:nvSpPr>
        <p:spPr>
          <a:xfrm>
            <a:off x="309410" y="3723889"/>
            <a:ext cx="3972166" cy="261407"/>
          </a:xfrm>
        </p:spPr>
        <p:txBody>
          <a:bodyPr>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pl-PL" dirty="0"/>
              <a:t>Nazwisko prelegenta</a:t>
            </a:r>
          </a:p>
        </p:txBody>
      </p:sp>
      <p:sp>
        <p:nvSpPr>
          <p:cNvPr id="78" name="Text Placeholder 77"/>
          <p:cNvSpPr>
            <a:spLocks noGrp="1"/>
          </p:cNvSpPr>
          <p:nvPr>
            <p:ph type="body" sz="quarter" idx="14" hasCustomPrompt="1"/>
          </p:nvPr>
        </p:nvSpPr>
        <p:spPr>
          <a:xfrm>
            <a:off x="310112" y="4031864"/>
            <a:ext cx="3982610" cy="245918"/>
          </a:xfrm>
        </p:spPr>
        <p:txBody>
          <a:bodyPr>
            <a:noAutofit/>
          </a:bodyPr>
          <a:lstStyle>
            <a:lvl1pPr marL="0" indent="0">
              <a:lnSpc>
                <a:spcPct val="100000"/>
              </a:lnSpc>
              <a:buNone/>
              <a:defRPr sz="1400"/>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pl-PL" dirty="0"/>
              <a:t>Data</a:t>
            </a:r>
          </a:p>
        </p:txBody>
      </p:sp>
      <p:sp>
        <p:nvSpPr>
          <p:cNvPr id="80" name="Text Placeholder 79"/>
          <p:cNvSpPr>
            <a:spLocks noGrp="1"/>
          </p:cNvSpPr>
          <p:nvPr>
            <p:ph type="body" sz="quarter" idx="15" hasCustomPrompt="1"/>
          </p:nvPr>
        </p:nvSpPr>
        <p:spPr>
          <a:xfrm>
            <a:off x="309630" y="4772811"/>
            <a:ext cx="6351547" cy="254385"/>
          </a:xfrm>
        </p:spPr>
        <p:txBody>
          <a:bodyPr>
            <a:noAutofit/>
          </a:bodyPr>
          <a:lstStyle>
            <a:lvl1pPr marL="0" indent="0" algn="l">
              <a:lnSpc>
                <a:spcPct val="100000"/>
              </a:lnSpc>
              <a:buNone/>
              <a:defRPr sz="1000"/>
            </a:lvl1pPr>
            <a:lvl2pPr marL="342900" indent="0" algn="l">
              <a:buNone/>
              <a:defRPr sz="1000"/>
            </a:lvl2pPr>
            <a:lvl3pPr marL="685800" indent="0" algn="l">
              <a:buNone/>
              <a:defRPr sz="1000"/>
            </a:lvl3pPr>
            <a:lvl4pPr marL="1028700" indent="0" algn="l">
              <a:buNone/>
              <a:defRPr sz="1000"/>
            </a:lvl4pPr>
            <a:lvl5pPr marL="1371600" indent="0" algn="l">
              <a:buNone/>
              <a:defRPr sz="1000"/>
            </a:lvl5pPr>
          </a:lstStyle>
          <a:p>
            <a:pPr lvl="0"/>
            <a:r>
              <a:rPr lang="pl-PL" dirty="0"/>
              <a:t>Disclaimer</a:t>
            </a:r>
          </a:p>
        </p:txBody>
      </p:sp>
      <p:pic>
        <p:nvPicPr>
          <p:cNvPr id="25" name="Picture 10"/>
          <p:cNvPicPr>
            <a:picLocks noChangeAspect="1"/>
          </p:cNvPicPr>
          <p:nvPr userDrawn="1"/>
        </p:nvPicPr>
        <p:blipFill>
          <a:blip r:embed="rId6"/>
          <a:stretch>
            <a:fillRect/>
          </a:stretch>
        </p:blipFill>
        <p:spPr>
          <a:xfrm>
            <a:off x="308387" y="422704"/>
            <a:ext cx="3124772" cy="1328028"/>
          </a:xfrm>
          <a:prstGeom prst="rect">
            <a:avLst/>
          </a:prstGeom>
        </p:spPr>
      </p:pic>
      <p:pic>
        <p:nvPicPr>
          <p:cNvPr id="22" name="Picture 6" descr="pasek_RGB.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 y="5071017"/>
            <a:ext cx="9158400" cy="84152"/>
          </a:xfrm>
          <a:prstGeom prst="rect">
            <a:avLst/>
          </a:prstGeom>
        </p:spPr>
      </p:pic>
    </p:spTree>
    <p:extLst>
      <p:ext uri="{BB962C8B-B14F-4D97-AF65-F5344CB8AC3E}">
        <p14:creationId xmlns:p14="http://schemas.microsoft.com/office/powerpoint/2010/main" val="371924736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ygnity_slajd ostatn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321905" y="2207378"/>
            <a:ext cx="8508322" cy="994172"/>
          </a:xfrm>
        </p:spPr>
        <p:txBody>
          <a:bodyPr>
            <a:noAutofit/>
          </a:bodyPr>
          <a:lstStyle>
            <a:lvl1pPr>
              <a:lnSpc>
                <a:spcPct val="100000"/>
              </a:lnSpc>
              <a:defRPr sz="2800" baseline="0"/>
            </a:lvl1pPr>
          </a:lstStyle>
          <a:p>
            <a:r>
              <a:rPr lang="pl-PL" dirty="0"/>
              <a:t>Dziękujemy</a:t>
            </a:r>
          </a:p>
        </p:txBody>
      </p:sp>
      <p:pic>
        <p:nvPicPr>
          <p:cNvPr id="7" name="Picture 6" descr="pase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sp>
        <p:nvSpPr>
          <p:cNvPr id="8" name="Symbol zastępczy numeru slajdu 4"/>
          <p:cNvSpPr>
            <a:spLocks noGrp="1"/>
          </p:cNvSpPr>
          <p:nvPr>
            <p:ph type="sldNum" sz="quarter" idx="12"/>
          </p:nvPr>
        </p:nvSpPr>
        <p:spPr>
          <a:xfrm>
            <a:off x="6769760" y="4767263"/>
            <a:ext cx="2057400" cy="273844"/>
          </a:xfrm>
          <a:prstGeom prst="rect">
            <a:avLst/>
          </a:prstGeom>
        </p:spPr>
        <p:txBody>
          <a:bodyPr/>
          <a:lstStyle/>
          <a:p>
            <a:fld id="{70452DF8-7169-4963-BF29-A6A93ACD61BC}" type="slidenum">
              <a:rPr lang="pl-PL" smtClean="0"/>
              <a:pPr/>
              <a:t>‹#›</a:t>
            </a:fld>
            <a:endParaRPr lang="pl-PL"/>
          </a:p>
        </p:txBody>
      </p:sp>
      <p:sp>
        <p:nvSpPr>
          <p:cNvPr id="9" name="Text Placeholder 74"/>
          <p:cNvSpPr>
            <a:spLocks noGrp="1"/>
          </p:cNvSpPr>
          <p:nvPr>
            <p:ph type="body" sz="quarter" idx="13" hasCustomPrompt="1"/>
          </p:nvPr>
        </p:nvSpPr>
        <p:spPr>
          <a:xfrm>
            <a:off x="318048" y="3723889"/>
            <a:ext cx="3874646" cy="261407"/>
          </a:xfrm>
        </p:spPr>
        <p:txBody>
          <a:bodyPr>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pl-PL" dirty="0"/>
              <a:t>Stanowisko</a:t>
            </a:r>
          </a:p>
        </p:txBody>
      </p:sp>
      <p:sp>
        <p:nvSpPr>
          <p:cNvPr id="11" name="Text Placeholder 77"/>
          <p:cNvSpPr>
            <a:spLocks noGrp="1"/>
          </p:cNvSpPr>
          <p:nvPr>
            <p:ph type="body" sz="quarter" idx="14" hasCustomPrompt="1"/>
          </p:nvPr>
        </p:nvSpPr>
        <p:spPr>
          <a:xfrm>
            <a:off x="318752" y="4031864"/>
            <a:ext cx="3874326" cy="245918"/>
          </a:xfrm>
        </p:spPr>
        <p:txBody>
          <a:bodyPr>
            <a:noAutofit/>
          </a:bodyPr>
          <a:lstStyle>
            <a:lvl1pPr marL="0" indent="0">
              <a:lnSpc>
                <a:spcPct val="100000"/>
              </a:lnSpc>
              <a:buNone/>
              <a:defRPr sz="1400"/>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pl-PL" dirty="0"/>
              <a:t>E-mail</a:t>
            </a:r>
          </a:p>
        </p:txBody>
      </p:sp>
      <p:sp>
        <p:nvSpPr>
          <p:cNvPr id="12" name="Text Placeholder 79"/>
          <p:cNvSpPr>
            <a:spLocks noGrp="1"/>
          </p:cNvSpPr>
          <p:nvPr>
            <p:ph type="body" sz="quarter" idx="15" hasCustomPrompt="1"/>
          </p:nvPr>
        </p:nvSpPr>
        <p:spPr>
          <a:xfrm>
            <a:off x="318269" y="4323578"/>
            <a:ext cx="3874545" cy="254385"/>
          </a:xfrm>
        </p:spPr>
        <p:txBody>
          <a:bodyPr>
            <a:noAutofit/>
          </a:bodyPr>
          <a:lstStyle>
            <a:lvl1pPr marL="0" indent="0" algn="l">
              <a:lnSpc>
                <a:spcPct val="100000"/>
              </a:lnSpc>
              <a:buNone/>
              <a:defRPr sz="1400"/>
            </a:lvl1pPr>
            <a:lvl2pPr marL="342900" indent="0" algn="l">
              <a:buNone/>
              <a:defRPr sz="1000"/>
            </a:lvl2pPr>
            <a:lvl3pPr marL="685800" indent="0" algn="l">
              <a:buNone/>
              <a:defRPr sz="1000"/>
            </a:lvl3pPr>
            <a:lvl4pPr marL="1028700" indent="0" algn="l">
              <a:buNone/>
              <a:defRPr sz="1000"/>
            </a:lvl4pPr>
            <a:lvl5pPr marL="1371600" indent="0" algn="l">
              <a:buNone/>
              <a:defRPr sz="1000"/>
            </a:lvl5pPr>
          </a:lstStyle>
          <a:p>
            <a:pPr lvl="0"/>
            <a:r>
              <a:rPr lang="pl-PL" dirty="0"/>
              <a:t>Telefon</a:t>
            </a:r>
          </a:p>
        </p:txBody>
      </p:sp>
      <p:sp>
        <p:nvSpPr>
          <p:cNvPr id="13" name="Text Placeholder 74"/>
          <p:cNvSpPr>
            <a:spLocks noGrp="1"/>
          </p:cNvSpPr>
          <p:nvPr>
            <p:ph type="body" sz="quarter" idx="16" hasCustomPrompt="1"/>
          </p:nvPr>
        </p:nvSpPr>
        <p:spPr>
          <a:xfrm>
            <a:off x="323574" y="3418416"/>
            <a:ext cx="3872130" cy="261407"/>
          </a:xfrm>
        </p:spPr>
        <p:txBody>
          <a:bodyPr>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pl-PL" dirty="0"/>
              <a:t>Imię i nazwisko</a:t>
            </a:r>
          </a:p>
        </p:txBody>
      </p:sp>
      <p:pic>
        <p:nvPicPr>
          <p:cNvPr id="14" name="Picture 10"/>
          <p:cNvPicPr>
            <a:picLocks noChangeAspect="1"/>
          </p:cNvPicPr>
          <p:nvPr userDrawn="1"/>
        </p:nvPicPr>
        <p:blipFill>
          <a:blip r:embed="rId3"/>
          <a:stretch>
            <a:fillRect/>
          </a:stretch>
        </p:blipFill>
        <p:spPr>
          <a:xfrm>
            <a:off x="308387" y="422704"/>
            <a:ext cx="3124772" cy="1328028"/>
          </a:xfrm>
          <a:prstGeom prst="rect">
            <a:avLst/>
          </a:prstGeom>
        </p:spPr>
      </p:pic>
      <p:sp>
        <p:nvSpPr>
          <p:cNvPr id="10" name="Text Placeholder 74"/>
          <p:cNvSpPr>
            <a:spLocks noGrp="1"/>
          </p:cNvSpPr>
          <p:nvPr>
            <p:ph type="body" sz="quarter" idx="17" hasCustomPrompt="1"/>
          </p:nvPr>
        </p:nvSpPr>
        <p:spPr>
          <a:xfrm>
            <a:off x="4949504" y="3727276"/>
            <a:ext cx="3874646" cy="261407"/>
          </a:xfrm>
        </p:spPr>
        <p:txBody>
          <a:bodyPr>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pl-PL" dirty="0"/>
              <a:t>Stanowisko</a:t>
            </a:r>
          </a:p>
        </p:txBody>
      </p:sp>
      <p:sp>
        <p:nvSpPr>
          <p:cNvPr id="15" name="Text Placeholder 77"/>
          <p:cNvSpPr>
            <a:spLocks noGrp="1"/>
          </p:cNvSpPr>
          <p:nvPr>
            <p:ph type="body" sz="quarter" idx="18" hasCustomPrompt="1"/>
          </p:nvPr>
        </p:nvSpPr>
        <p:spPr>
          <a:xfrm>
            <a:off x="4950208" y="4035251"/>
            <a:ext cx="3874326" cy="245918"/>
          </a:xfrm>
        </p:spPr>
        <p:txBody>
          <a:bodyPr>
            <a:noAutofit/>
          </a:bodyPr>
          <a:lstStyle>
            <a:lvl1pPr marL="0" indent="0">
              <a:lnSpc>
                <a:spcPct val="100000"/>
              </a:lnSpc>
              <a:buNone/>
              <a:defRPr sz="1400"/>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pl-PL" dirty="0"/>
              <a:t>E-mail</a:t>
            </a:r>
          </a:p>
        </p:txBody>
      </p:sp>
      <p:sp>
        <p:nvSpPr>
          <p:cNvPr id="16" name="Text Placeholder 79"/>
          <p:cNvSpPr>
            <a:spLocks noGrp="1"/>
          </p:cNvSpPr>
          <p:nvPr>
            <p:ph type="body" sz="quarter" idx="19" hasCustomPrompt="1"/>
          </p:nvPr>
        </p:nvSpPr>
        <p:spPr>
          <a:xfrm>
            <a:off x="4949725" y="4326965"/>
            <a:ext cx="3874545" cy="254385"/>
          </a:xfrm>
        </p:spPr>
        <p:txBody>
          <a:bodyPr>
            <a:noAutofit/>
          </a:bodyPr>
          <a:lstStyle>
            <a:lvl1pPr marL="0" indent="0" algn="l">
              <a:lnSpc>
                <a:spcPct val="100000"/>
              </a:lnSpc>
              <a:buNone/>
              <a:defRPr sz="1400"/>
            </a:lvl1pPr>
            <a:lvl2pPr marL="342900" indent="0" algn="l">
              <a:buNone/>
              <a:defRPr sz="1000"/>
            </a:lvl2pPr>
            <a:lvl3pPr marL="685800" indent="0" algn="l">
              <a:buNone/>
              <a:defRPr sz="1000"/>
            </a:lvl3pPr>
            <a:lvl4pPr marL="1028700" indent="0" algn="l">
              <a:buNone/>
              <a:defRPr sz="1000"/>
            </a:lvl4pPr>
            <a:lvl5pPr marL="1371600" indent="0" algn="l">
              <a:buNone/>
              <a:defRPr sz="1000"/>
            </a:lvl5pPr>
          </a:lstStyle>
          <a:p>
            <a:pPr lvl="0"/>
            <a:r>
              <a:rPr lang="pl-PL" dirty="0"/>
              <a:t>Telefon</a:t>
            </a:r>
          </a:p>
        </p:txBody>
      </p:sp>
      <p:sp>
        <p:nvSpPr>
          <p:cNvPr id="17" name="Text Placeholder 74"/>
          <p:cNvSpPr>
            <a:spLocks noGrp="1"/>
          </p:cNvSpPr>
          <p:nvPr>
            <p:ph type="body" sz="quarter" idx="20" hasCustomPrompt="1"/>
          </p:nvPr>
        </p:nvSpPr>
        <p:spPr>
          <a:xfrm>
            <a:off x="4955030" y="3421803"/>
            <a:ext cx="3872130" cy="261407"/>
          </a:xfrm>
        </p:spPr>
        <p:txBody>
          <a:bodyPr>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pl-PL" dirty="0"/>
              <a:t>Imię i nazwisko</a:t>
            </a:r>
          </a:p>
        </p:txBody>
      </p:sp>
    </p:spTree>
    <p:extLst>
      <p:ext uri="{BB962C8B-B14F-4D97-AF65-F5344CB8AC3E}">
        <p14:creationId xmlns:p14="http://schemas.microsoft.com/office/powerpoint/2010/main" val="265431049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ytuł i zawartość 1">
    <p:spTree>
      <p:nvGrpSpPr>
        <p:cNvPr id="1" name=""/>
        <p:cNvGrpSpPr/>
        <p:nvPr/>
      </p:nvGrpSpPr>
      <p:grpSpPr>
        <a:xfrm>
          <a:off x="0" y="0"/>
          <a:ext cx="0" cy="0"/>
          <a:chOff x="0" y="0"/>
          <a:chExt cx="0" cy="0"/>
        </a:xfrm>
      </p:grpSpPr>
      <p:sp>
        <p:nvSpPr>
          <p:cNvPr id="12" name="Tytuł 1"/>
          <p:cNvSpPr>
            <a:spLocks noGrp="1"/>
          </p:cNvSpPr>
          <p:nvPr>
            <p:ph type="title" hasCustomPrompt="1"/>
          </p:nvPr>
        </p:nvSpPr>
        <p:spPr>
          <a:xfrm>
            <a:off x="241178" y="158103"/>
            <a:ext cx="6569230" cy="259538"/>
          </a:xfrm>
        </p:spPr>
        <p:txBody>
          <a:bodyPr>
            <a:noAutofit/>
          </a:bodyPr>
          <a:lstStyle>
            <a:lvl1pPr algn="l">
              <a:defRPr sz="1500" b="0" baseline="0">
                <a:latin typeface="+mj-lt"/>
                <a:ea typeface="Tahoma" panose="020B0604030504040204" pitchFamily="34" charset="0"/>
                <a:cs typeface="Tahoma" panose="020B0604030504040204" pitchFamily="34" charset="0"/>
              </a:defRPr>
            </a:lvl1pPr>
          </a:lstStyle>
          <a:p>
            <a:r>
              <a:rPr lang="pl-PL" dirty="0"/>
              <a:t>KLIKNIJ, ABY EDYTOWAĆ STYL</a:t>
            </a:r>
          </a:p>
        </p:txBody>
      </p:sp>
      <p:pic>
        <p:nvPicPr>
          <p:cNvPr id="26" name="Picture 7" descr="pasek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 y="5084510"/>
            <a:ext cx="9154800" cy="76290"/>
          </a:xfrm>
          <a:prstGeom prst="rect">
            <a:avLst/>
          </a:prstGeom>
        </p:spPr>
      </p:pic>
      <p:sp>
        <p:nvSpPr>
          <p:cNvPr id="27" name="Symbol zastępczy numeru slajdu 4"/>
          <p:cNvSpPr>
            <a:spLocks noGrp="1"/>
          </p:cNvSpPr>
          <p:nvPr>
            <p:ph type="sldNum" sz="quarter" idx="15"/>
          </p:nvPr>
        </p:nvSpPr>
        <p:spPr>
          <a:xfrm>
            <a:off x="8620125" y="4917796"/>
            <a:ext cx="523875" cy="130454"/>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525">
                <a:solidFill>
                  <a:schemeClr val="tx1"/>
                </a:solidFill>
                <a:latin typeface="+mj-lt"/>
                <a:ea typeface="Tahoma" panose="020B0604030504040204" pitchFamily="34" charset="0"/>
                <a:cs typeface="Tahoma" panose="020B0604030504040204" pitchFamily="34" charset="0"/>
              </a:defRPr>
            </a:lvl1pPr>
          </a:lstStyle>
          <a:p>
            <a:fld id="{A503755C-7E0A-4D02-9E43-9732563BCA0B}" type="slidenum">
              <a:rPr lang="pl-PL" altLang="pl-PL" smtClean="0"/>
              <a:pPr/>
              <a:t>‹#›</a:t>
            </a:fld>
            <a:endParaRPr lang="pl-PL" altLang="pl-PL" dirty="0"/>
          </a:p>
        </p:txBody>
      </p:sp>
      <p:grpSp>
        <p:nvGrpSpPr>
          <p:cNvPr id="9" name="Grupa 8"/>
          <p:cNvGrpSpPr/>
          <p:nvPr userDrawn="1"/>
        </p:nvGrpSpPr>
        <p:grpSpPr>
          <a:xfrm>
            <a:off x="0" y="0"/>
            <a:ext cx="8840248" cy="843280"/>
            <a:chOff x="0" y="0"/>
            <a:chExt cx="8840248" cy="843280"/>
          </a:xfrm>
        </p:grpSpPr>
        <p:cxnSp>
          <p:nvCxnSpPr>
            <p:cNvPr id="10" name="Straight Connector 5"/>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11"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pic>
          <p:nvPicPr>
            <p:cNvPr id="13" name="Picture 17"/>
            <p:cNvPicPr>
              <a:picLocks noChangeAspect="1"/>
            </p:cNvPicPr>
            <p:nvPr userDrawn="1"/>
          </p:nvPicPr>
          <p:blipFill>
            <a:blip r:embed="rId3"/>
            <a:stretch>
              <a:fillRect/>
            </a:stretch>
          </p:blipFill>
          <p:spPr>
            <a:xfrm>
              <a:off x="7406117" y="148540"/>
              <a:ext cx="1434131" cy="609507"/>
            </a:xfrm>
            <a:prstGeom prst="rect">
              <a:avLst/>
            </a:prstGeom>
          </p:spPr>
        </p:pic>
      </p:grpSp>
    </p:spTree>
    <p:extLst>
      <p:ext uri="{BB962C8B-B14F-4D97-AF65-F5344CB8AC3E}">
        <p14:creationId xmlns:p14="http://schemas.microsoft.com/office/powerpoint/2010/main" val="45639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10 - zawartość sekcji - nagłówek i zawartość">
    <p:spTree>
      <p:nvGrpSpPr>
        <p:cNvPr id="1" name=""/>
        <p:cNvGrpSpPr/>
        <p:nvPr/>
      </p:nvGrpSpPr>
      <p:grpSpPr>
        <a:xfrm>
          <a:off x="0" y="0"/>
          <a:ext cx="0" cy="0"/>
          <a:chOff x="0" y="0"/>
          <a:chExt cx="0" cy="0"/>
        </a:xfrm>
      </p:grpSpPr>
      <p:sp>
        <p:nvSpPr>
          <p:cNvPr id="14" name="Symbol zastępczy zawartości 2"/>
          <p:cNvSpPr>
            <a:spLocks noGrp="1"/>
          </p:cNvSpPr>
          <p:nvPr>
            <p:ph idx="1"/>
          </p:nvPr>
        </p:nvSpPr>
        <p:spPr>
          <a:xfrm>
            <a:off x="323851" y="1518047"/>
            <a:ext cx="8485805" cy="3071952"/>
          </a:xfrm>
        </p:spPr>
        <p:txBody>
          <a:bodyPr lIns="72000" tIns="0" rIns="72000" bIns="0">
            <a:noAutofit/>
          </a:bodyPr>
          <a:lstStyle>
            <a:lvl1pPr marL="214313" indent="-214313">
              <a:buFont typeface="Wingdings" panose="05000000000000000000" pitchFamily="2" charset="2"/>
              <a:buChar char="ü"/>
              <a:defRPr sz="1800">
                <a:solidFill>
                  <a:schemeClr val="tx1"/>
                </a:solidFill>
                <a:latin typeface="Arial"/>
                <a:cs typeface="Arial"/>
              </a:defRPr>
            </a:lvl1pPr>
            <a:lvl2pPr marL="557213" indent="-214313">
              <a:buFont typeface="Wingdings" panose="05000000000000000000" pitchFamily="2" charset="2"/>
              <a:buChar char="ü"/>
              <a:defRPr sz="1500">
                <a:solidFill>
                  <a:schemeClr val="tx1"/>
                </a:solidFill>
                <a:latin typeface="Arial"/>
                <a:cs typeface="Arial"/>
              </a:defRPr>
            </a:lvl2pPr>
            <a:lvl3pPr marL="900113" indent="-214313">
              <a:buFont typeface="Wingdings" panose="05000000000000000000" pitchFamily="2" charset="2"/>
              <a:buChar char="ü"/>
              <a:defRPr sz="1350">
                <a:solidFill>
                  <a:schemeClr val="tx1"/>
                </a:solidFill>
                <a:latin typeface="Arial"/>
                <a:cs typeface="Arial"/>
              </a:defRPr>
            </a:lvl3pPr>
            <a:lvl4pPr marL="1243013" indent="-214313">
              <a:buFont typeface="Wingdings" panose="05000000000000000000" pitchFamily="2" charset="2"/>
              <a:buChar char="ü"/>
              <a:defRPr sz="1200">
                <a:solidFill>
                  <a:schemeClr val="tx1"/>
                </a:solidFill>
                <a:latin typeface="Arial"/>
                <a:cs typeface="Arial"/>
              </a:defRPr>
            </a:lvl4pPr>
            <a:lvl5pPr marL="1585913" indent="-214313">
              <a:buFont typeface="Wingdings" panose="05000000000000000000" pitchFamily="2" charset="2"/>
              <a:buChar char="ü"/>
              <a:defRPr sz="1050">
                <a:solidFill>
                  <a:schemeClr val="tx1"/>
                </a:solidFill>
                <a:latin typeface="Arial"/>
                <a:cs typeface="Aria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5" name="Symbol zastępczy tekstu 11"/>
          <p:cNvSpPr>
            <a:spLocks noGrp="1"/>
          </p:cNvSpPr>
          <p:nvPr>
            <p:ph type="body" sz="quarter" idx="13"/>
          </p:nvPr>
        </p:nvSpPr>
        <p:spPr>
          <a:xfrm>
            <a:off x="254574" y="194372"/>
            <a:ext cx="8645647" cy="594066"/>
          </a:xfrm>
        </p:spPr>
        <p:txBody>
          <a:bodyPr>
            <a:noAutofit/>
          </a:bodyPr>
          <a:lstStyle>
            <a:lvl1pPr marL="0" indent="0" algn="just">
              <a:buNone/>
              <a:defRPr sz="1200" b="0" baseline="0">
                <a:solidFill>
                  <a:srgbClr val="58595B"/>
                </a:solidFill>
                <a:latin typeface="Arial"/>
                <a:ea typeface="Tahoma" panose="020B0604030504040204" pitchFamily="34" charset="0"/>
                <a:cs typeface="Arial"/>
              </a:defRPr>
            </a:lvl1pPr>
          </a:lstStyle>
          <a:p>
            <a:pPr lvl="0"/>
            <a:r>
              <a:rPr lang="pl-PL" dirty="0"/>
              <a:t>Kliknij, aby edytować style wzorca tekstu</a:t>
            </a:r>
          </a:p>
        </p:txBody>
      </p:sp>
      <p:sp>
        <p:nvSpPr>
          <p:cNvPr id="11" name="Prostokąt 10"/>
          <p:cNvSpPr/>
          <p:nvPr userDrawn="1"/>
        </p:nvSpPr>
        <p:spPr>
          <a:xfrm>
            <a:off x="-407" y="906587"/>
            <a:ext cx="9144001" cy="506021"/>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sz="2000" kern="1200">
                <a:solidFill>
                  <a:schemeClr val="lt1"/>
                </a:solidFill>
                <a:latin typeface="+mn-lt"/>
                <a:ea typeface="+mn-ea"/>
                <a:cs typeface="+mn-cs"/>
              </a:defRPr>
            </a:lvl1pPr>
            <a:lvl2pPr marL="457200" algn="l" defTabSz="457200" rtl="0" eaLnBrk="0" fontAlgn="base" hangingPunct="0">
              <a:spcBef>
                <a:spcPct val="0"/>
              </a:spcBef>
              <a:spcAft>
                <a:spcPct val="0"/>
              </a:spcAft>
              <a:defRPr sz="2000" kern="1200">
                <a:solidFill>
                  <a:schemeClr val="lt1"/>
                </a:solidFill>
                <a:latin typeface="+mn-lt"/>
                <a:ea typeface="+mn-ea"/>
                <a:cs typeface="+mn-cs"/>
              </a:defRPr>
            </a:lvl2pPr>
            <a:lvl3pPr marL="914400" algn="l" defTabSz="457200" rtl="0" eaLnBrk="0" fontAlgn="base" hangingPunct="0">
              <a:spcBef>
                <a:spcPct val="0"/>
              </a:spcBef>
              <a:spcAft>
                <a:spcPct val="0"/>
              </a:spcAft>
              <a:defRPr sz="2000" kern="1200">
                <a:solidFill>
                  <a:schemeClr val="lt1"/>
                </a:solidFill>
                <a:latin typeface="+mn-lt"/>
                <a:ea typeface="+mn-ea"/>
                <a:cs typeface="+mn-cs"/>
              </a:defRPr>
            </a:lvl3pPr>
            <a:lvl4pPr marL="1371600" algn="l" defTabSz="457200" rtl="0" eaLnBrk="0" fontAlgn="base" hangingPunct="0">
              <a:spcBef>
                <a:spcPct val="0"/>
              </a:spcBef>
              <a:spcAft>
                <a:spcPct val="0"/>
              </a:spcAft>
              <a:defRPr sz="2000" kern="1200">
                <a:solidFill>
                  <a:schemeClr val="lt1"/>
                </a:solidFill>
                <a:latin typeface="+mn-lt"/>
                <a:ea typeface="+mn-ea"/>
                <a:cs typeface="+mn-cs"/>
              </a:defRPr>
            </a:lvl4pPr>
            <a:lvl5pPr marL="1828800" algn="l" defTabSz="457200" rtl="0" eaLnBrk="0" fontAlgn="base" hangingPunct="0">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endParaRPr lang="pl-PL" sz="1800" dirty="0" err="1">
              <a:solidFill>
                <a:schemeClr val="bg2"/>
              </a:solidFill>
            </a:endParaRPr>
          </a:p>
        </p:txBody>
      </p:sp>
      <p:pic>
        <p:nvPicPr>
          <p:cNvPr id="12" name="Picture 7" descr="pasek_RGB.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 y="5084510"/>
            <a:ext cx="9154800" cy="76290"/>
          </a:xfrm>
          <a:prstGeom prst="rect">
            <a:avLst/>
          </a:prstGeom>
        </p:spPr>
      </p:pic>
      <p:grpSp>
        <p:nvGrpSpPr>
          <p:cNvPr id="18" name="Grupa 17"/>
          <p:cNvGrpSpPr/>
          <p:nvPr userDrawn="1"/>
        </p:nvGrpSpPr>
        <p:grpSpPr>
          <a:xfrm>
            <a:off x="0" y="0"/>
            <a:ext cx="8840248" cy="843280"/>
            <a:chOff x="0" y="0"/>
            <a:chExt cx="8840248" cy="843280"/>
          </a:xfrm>
        </p:grpSpPr>
        <p:cxnSp>
          <p:nvCxnSpPr>
            <p:cNvPr id="19" name="Straight Connector 5"/>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20"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pic>
          <p:nvPicPr>
            <p:cNvPr id="21" name="Picture 17"/>
            <p:cNvPicPr>
              <a:picLocks noChangeAspect="1"/>
            </p:cNvPicPr>
            <p:nvPr userDrawn="1"/>
          </p:nvPicPr>
          <p:blipFill>
            <a:blip r:embed="rId3"/>
            <a:stretch>
              <a:fillRect/>
            </a:stretch>
          </p:blipFill>
          <p:spPr>
            <a:xfrm>
              <a:off x="7406117" y="148540"/>
              <a:ext cx="1434131" cy="609507"/>
            </a:xfrm>
            <a:prstGeom prst="rect">
              <a:avLst/>
            </a:prstGeom>
          </p:spPr>
        </p:pic>
      </p:grpSp>
    </p:spTree>
    <p:extLst>
      <p:ext uri="{BB962C8B-B14F-4D97-AF65-F5344CB8AC3E}">
        <p14:creationId xmlns:p14="http://schemas.microsoft.com/office/powerpoint/2010/main" val="237359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ygnity_Slajd tytułowy">
    <p:bg>
      <p:bgRef idx="1001">
        <a:schemeClr val="bg2"/>
      </p:bgRef>
    </p:bg>
    <p:spTree>
      <p:nvGrpSpPr>
        <p:cNvPr id="1" name=""/>
        <p:cNvGrpSpPr/>
        <p:nvPr/>
      </p:nvGrpSpPr>
      <p:grpSpPr>
        <a:xfrm>
          <a:off x="0" y="0"/>
          <a:ext cx="0" cy="0"/>
          <a:chOff x="0" y="0"/>
          <a:chExt cx="0" cy="0"/>
        </a:xfrm>
      </p:grpSpPr>
      <p:sp>
        <p:nvSpPr>
          <p:cNvPr id="3" name="Podtytuł 2"/>
          <p:cNvSpPr>
            <a:spLocks noGrp="1"/>
          </p:cNvSpPr>
          <p:nvPr>
            <p:ph type="subTitle" idx="1" hasCustomPrompt="1"/>
          </p:nvPr>
        </p:nvSpPr>
        <p:spPr>
          <a:xfrm>
            <a:off x="311028" y="2116820"/>
            <a:ext cx="8519198" cy="1027312"/>
          </a:xfrm>
        </p:spPr>
        <p:txBody>
          <a:bodyPr>
            <a:noAutofit/>
          </a:bodyPr>
          <a:lstStyle>
            <a:lvl1pPr marL="0" indent="0" algn="l">
              <a:lnSpc>
                <a:spcPct val="100000"/>
              </a:lnSpc>
              <a:buNone/>
              <a:defRPr sz="2800" b="1"/>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dirty="0"/>
              <a:t>Kliknij, aby dodać tytuł</a:t>
            </a:r>
          </a:p>
        </p:txBody>
      </p:sp>
      <p:pic>
        <p:nvPicPr>
          <p:cNvPr id="7" name="Picture 6" descr="pase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grpSp>
        <p:nvGrpSpPr>
          <p:cNvPr id="50" name="Group 49"/>
          <p:cNvGrpSpPr/>
          <p:nvPr/>
        </p:nvGrpSpPr>
        <p:grpSpPr>
          <a:xfrm>
            <a:off x="5143872" y="3929713"/>
            <a:ext cx="3685927" cy="645777"/>
            <a:chOff x="4861132" y="5813674"/>
            <a:chExt cx="3685927" cy="645777"/>
          </a:xfrm>
        </p:grpSpPr>
        <p:grpSp>
          <p:nvGrpSpPr>
            <p:cNvPr id="51" name="Group 50"/>
            <p:cNvGrpSpPr/>
            <p:nvPr/>
          </p:nvGrpSpPr>
          <p:grpSpPr>
            <a:xfrm>
              <a:off x="4861132" y="5813674"/>
              <a:ext cx="702226" cy="636745"/>
              <a:chOff x="3900466" y="5553329"/>
              <a:chExt cx="947960" cy="859565"/>
            </a:xfrm>
          </p:grpSpPr>
          <p:sp>
            <p:nvSpPr>
              <p:cNvPr id="61" name="Oval 60"/>
              <p:cNvSpPr/>
              <p:nvPr/>
            </p:nvSpPr>
            <p:spPr bwMode="auto">
              <a:xfrm>
                <a:off x="3988741" y="5663259"/>
                <a:ext cx="762000" cy="705556"/>
              </a:xfrm>
              <a:prstGeom prst="ellipse">
                <a:avLst/>
              </a:prstGeom>
              <a:solidFill>
                <a:schemeClr val="tx1"/>
              </a:solidFill>
              <a:ln w="12700">
                <a:noFill/>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pl-PL" kern="1200" dirty="0"/>
              </a:p>
            </p:txBody>
          </p:sp>
          <p:pic>
            <p:nvPicPr>
              <p:cNvPr id="62" name="Picture 61" descr="Administracja_P_kolor_A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0466" y="5553329"/>
                <a:ext cx="947960" cy="859565"/>
              </a:xfrm>
              <a:prstGeom prst="rect">
                <a:avLst/>
              </a:prstGeom>
            </p:spPr>
          </p:pic>
        </p:grpSp>
        <p:grpSp>
          <p:nvGrpSpPr>
            <p:cNvPr id="52" name="Group 51"/>
            <p:cNvGrpSpPr/>
            <p:nvPr/>
          </p:nvGrpSpPr>
          <p:grpSpPr>
            <a:xfrm>
              <a:off x="5817318" y="5813674"/>
              <a:ext cx="808351" cy="643519"/>
              <a:chOff x="4985945" y="5511127"/>
              <a:chExt cx="1091220" cy="868709"/>
            </a:xfrm>
          </p:grpSpPr>
          <p:sp>
            <p:nvSpPr>
              <p:cNvPr id="59" name="Oval 58"/>
              <p:cNvSpPr/>
              <p:nvPr/>
            </p:nvSpPr>
            <p:spPr bwMode="auto">
              <a:xfrm>
                <a:off x="5147734" y="5627511"/>
                <a:ext cx="762000" cy="705556"/>
              </a:xfrm>
              <a:prstGeom prst="ellipse">
                <a:avLst/>
              </a:prstGeom>
              <a:solidFill>
                <a:schemeClr val="tx1"/>
              </a:solidFill>
              <a:ln w="12700">
                <a:noFill/>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pl-PL" kern="1200" dirty="0"/>
              </a:p>
            </p:txBody>
          </p:sp>
          <p:pic>
            <p:nvPicPr>
              <p:cNvPr id="60" name="Picture 59" descr="Bankowosc_F_kolo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5945" y="5511127"/>
                <a:ext cx="1091220" cy="868709"/>
              </a:xfrm>
              <a:prstGeom prst="rect">
                <a:avLst/>
              </a:prstGeom>
            </p:spPr>
          </p:pic>
        </p:grpSp>
        <p:grpSp>
          <p:nvGrpSpPr>
            <p:cNvPr id="53" name="Group 52"/>
            <p:cNvGrpSpPr/>
            <p:nvPr/>
          </p:nvGrpSpPr>
          <p:grpSpPr>
            <a:xfrm>
              <a:off x="6879627" y="5813674"/>
              <a:ext cx="709001" cy="645777"/>
              <a:chOff x="6285373" y="5490788"/>
              <a:chExt cx="957104" cy="871757"/>
            </a:xfrm>
          </p:grpSpPr>
          <p:sp>
            <p:nvSpPr>
              <p:cNvPr id="57" name="Oval 56"/>
              <p:cNvSpPr/>
              <p:nvPr/>
            </p:nvSpPr>
            <p:spPr bwMode="auto">
              <a:xfrm>
                <a:off x="6408327" y="5580474"/>
                <a:ext cx="762000" cy="705556"/>
              </a:xfrm>
              <a:prstGeom prst="ellipse">
                <a:avLst/>
              </a:prstGeom>
              <a:solidFill>
                <a:schemeClr val="tx1"/>
              </a:solidFill>
              <a:ln w="12700">
                <a:noFill/>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pl-PL" kern="1200" dirty="0"/>
              </a:p>
            </p:txBody>
          </p:sp>
          <p:pic>
            <p:nvPicPr>
              <p:cNvPr id="58" name="Picture 57" descr="Utilities_kol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5373" y="5490788"/>
                <a:ext cx="957104" cy="871757"/>
              </a:xfrm>
              <a:prstGeom prst="rect">
                <a:avLst/>
              </a:prstGeom>
            </p:spPr>
          </p:pic>
        </p:grpSp>
        <p:grpSp>
          <p:nvGrpSpPr>
            <p:cNvPr id="54" name="Group 53"/>
            <p:cNvGrpSpPr/>
            <p:nvPr/>
          </p:nvGrpSpPr>
          <p:grpSpPr>
            <a:xfrm>
              <a:off x="7842575" y="5813674"/>
              <a:ext cx="704484" cy="641261"/>
              <a:chOff x="7558423" y="5465615"/>
              <a:chExt cx="951008" cy="865661"/>
            </a:xfrm>
          </p:grpSpPr>
          <p:sp>
            <p:nvSpPr>
              <p:cNvPr id="55" name="Oval 54"/>
              <p:cNvSpPr/>
              <p:nvPr/>
            </p:nvSpPr>
            <p:spPr bwMode="auto">
              <a:xfrm>
                <a:off x="7620000" y="5512740"/>
                <a:ext cx="846667" cy="733779"/>
              </a:xfrm>
              <a:prstGeom prst="ellipse">
                <a:avLst/>
              </a:prstGeom>
              <a:solidFill>
                <a:srgbClr val="FFFFFF"/>
              </a:solidFill>
              <a:ln w="12700">
                <a:noFill/>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pl-PL" kern="1200" dirty="0"/>
              </a:p>
            </p:txBody>
          </p:sp>
          <p:pic>
            <p:nvPicPr>
              <p:cNvPr id="56" name="Picture 55" descr="Integracja_kolo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8423" y="5465615"/>
                <a:ext cx="951008" cy="865661"/>
              </a:xfrm>
              <a:prstGeom prst="rect">
                <a:avLst/>
              </a:prstGeom>
            </p:spPr>
          </p:pic>
        </p:grpSp>
      </p:grpSp>
      <p:sp>
        <p:nvSpPr>
          <p:cNvPr id="75" name="Text Placeholder 74"/>
          <p:cNvSpPr>
            <a:spLocks noGrp="1"/>
          </p:cNvSpPr>
          <p:nvPr>
            <p:ph type="body" sz="quarter" idx="13" hasCustomPrompt="1"/>
          </p:nvPr>
        </p:nvSpPr>
        <p:spPr>
          <a:xfrm>
            <a:off x="309410" y="3723889"/>
            <a:ext cx="3972166" cy="261407"/>
          </a:xfrm>
        </p:spPr>
        <p:txBody>
          <a:bodyPr>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r>
              <a:rPr lang="pl-PL" dirty="0"/>
              <a:t>Imię i nazwisko prelegenta</a:t>
            </a:r>
          </a:p>
        </p:txBody>
      </p:sp>
      <p:sp>
        <p:nvSpPr>
          <p:cNvPr id="78" name="Text Placeholder 77"/>
          <p:cNvSpPr>
            <a:spLocks noGrp="1"/>
          </p:cNvSpPr>
          <p:nvPr>
            <p:ph type="body" sz="quarter" idx="14" hasCustomPrompt="1"/>
          </p:nvPr>
        </p:nvSpPr>
        <p:spPr>
          <a:xfrm>
            <a:off x="310112" y="4031864"/>
            <a:ext cx="3982610" cy="245918"/>
          </a:xfrm>
        </p:spPr>
        <p:txBody>
          <a:bodyPr>
            <a:noAutofit/>
          </a:bodyPr>
          <a:lstStyle>
            <a:lvl1pPr marL="0" indent="0">
              <a:lnSpc>
                <a:spcPct val="100000"/>
              </a:lnSpc>
              <a:buNone/>
              <a:defRPr sz="1400"/>
            </a:lvl1pPr>
            <a:lvl2pPr marL="342900" indent="0">
              <a:buNone/>
              <a:defRPr sz="1000"/>
            </a:lvl2pPr>
            <a:lvl3pPr marL="685800" indent="0">
              <a:buNone/>
              <a:defRPr sz="1000"/>
            </a:lvl3pPr>
            <a:lvl4pPr marL="1028700" indent="0">
              <a:buNone/>
              <a:defRPr sz="1000"/>
            </a:lvl4pPr>
            <a:lvl5pPr marL="1371600" indent="0">
              <a:buNone/>
              <a:defRPr sz="1000"/>
            </a:lvl5pPr>
          </a:lstStyle>
          <a:p>
            <a:pPr lvl="0"/>
            <a:r>
              <a:rPr lang="pl-PL" dirty="0"/>
              <a:t>Data</a:t>
            </a:r>
          </a:p>
        </p:txBody>
      </p:sp>
      <p:sp>
        <p:nvSpPr>
          <p:cNvPr id="80" name="Text Placeholder 79"/>
          <p:cNvSpPr>
            <a:spLocks noGrp="1"/>
          </p:cNvSpPr>
          <p:nvPr>
            <p:ph type="body" sz="quarter" idx="15" hasCustomPrompt="1"/>
          </p:nvPr>
        </p:nvSpPr>
        <p:spPr>
          <a:xfrm>
            <a:off x="309630" y="4772811"/>
            <a:ext cx="6351547" cy="254385"/>
          </a:xfrm>
        </p:spPr>
        <p:txBody>
          <a:bodyPr>
            <a:noAutofit/>
          </a:bodyPr>
          <a:lstStyle>
            <a:lvl1pPr marL="0" indent="0" algn="l">
              <a:lnSpc>
                <a:spcPct val="100000"/>
              </a:lnSpc>
              <a:buNone/>
              <a:defRPr sz="1000"/>
            </a:lvl1pPr>
            <a:lvl2pPr marL="342900" indent="0" algn="l">
              <a:buNone/>
              <a:defRPr sz="1000"/>
            </a:lvl2pPr>
            <a:lvl3pPr marL="685800" indent="0" algn="l">
              <a:buNone/>
              <a:defRPr sz="1000"/>
            </a:lvl3pPr>
            <a:lvl4pPr marL="1028700" indent="0" algn="l">
              <a:buNone/>
              <a:defRPr sz="1000"/>
            </a:lvl4pPr>
            <a:lvl5pPr marL="1371600" indent="0" algn="l">
              <a:buNone/>
              <a:defRPr sz="1000"/>
            </a:lvl5pPr>
          </a:lstStyle>
          <a:p>
            <a:pPr lvl="0"/>
            <a:r>
              <a:rPr lang="pl-PL" dirty="0"/>
              <a:t>Disclaimer</a:t>
            </a:r>
          </a:p>
        </p:txBody>
      </p:sp>
      <p:pic>
        <p:nvPicPr>
          <p:cNvPr id="25" name="Picture 10"/>
          <p:cNvPicPr>
            <a:picLocks noChangeAspect="1"/>
          </p:cNvPicPr>
          <p:nvPr userDrawn="1"/>
        </p:nvPicPr>
        <p:blipFill>
          <a:blip r:embed="rId7"/>
          <a:stretch>
            <a:fillRect/>
          </a:stretch>
        </p:blipFill>
        <p:spPr>
          <a:xfrm>
            <a:off x="308387" y="422704"/>
            <a:ext cx="3124772" cy="1328028"/>
          </a:xfrm>
          <a:prstGeom prst="rect">
            <a:avLst/>
          </a:prstGeom>
        </p:spPr>
      </p:pic>
      <p:sp>
        <p:nvSpPr>
          <p:cNvPr id="24" name="Slide Number Placeholder 5"/>
          <p:cNvSpPr>
            <a:spLocks noGrp="1"/>
          </p:cNvSpPr>
          <p:nvPr>
            <p:ph type="sldNum" sz="quarter" idx="4"/>
          </p:nvPr>
        </p:nvSpPr>
        <p:spPr>
          <a:xfrm>
            <a:off x="6808052" y="4767263"/>
            <a:ext cx="2025622"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5844144E-8A16-D747-869D-3A67CDBED153}" type="slidenum">
              <a:rPr lang="pl-PL" smtClean="0"/>
              <a:pPr/>
              <a:t>‹#›</a:t>
            </a:fld>
            <a:endParaRPr lang="pl-PL" dirty="0"/>
          </a:p>
        </p:txBody>
      </p:sp>
      <p:sp>
        <p:nvSpPr>
          <p:cNvPr id="22" name="Text Placeholder 74"/>
          <p:cNvSpPr>
            <a:spLocks noGrp="1"/>
          </p:cNvSpPr>
          <p:nvPr>
            <p:ph type="body" sz="quarter" idx="16" hasCustomPrompt="1"/>
          </p:nvPr>
        </p:nvSpPr>
        <p:spPr>
          <a:xfrm>
            <a:off x="312284" y="3416210"/>
            <a:ext cx="3972166" cy="261407"/>
          </a:xfrm>
        </p:spPr>
        <p:txBody>
          <a:bodyPr>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r>
              <a:rPr lang="pl-PL" dirty="0"/>
              <a:t>Imię i nazwisko prelegenta</a:t>
            </a:r>
          </a:p>
        </p:txBody>
      </p:sp>
    </p:spTree>
    <p:extLst>
      <p:ext uri="{BB962C8B-B14F-4D97-AF65-F5344CB8AC3E}">
        <p14:creationId xmlns:p14="http://schemas.microsoft.com/office/powerpoint/2010/main" val="32067789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ygnity_Zastrzezenia prawne">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321904" y="1112817"/>
            <a:ext cx="8516467" cy="742157"/>
          </a:xfrm>
        </p:spPr>
        <p:txBody>
          <a:bodyPr>
            <a:noAutofit/>
          </a:bodyPr>
          <a:lstStyle>
            <a:lvl1pPr>
              <a:defRPr sz="2800" baseline="0"/>
            </a:lvl1pPr>
          </a:lstStyle>
          <a:p>
            <a:r>
              <a:rPr lang="pl-PL" dirty="0"/>
              <a:t>Zastrzeżenia prawne</a:t>
            </a:r>
          </a:p>
        </p:txBody>
      </p:sp>
      <p:cxnSp>
        <p:nvCxnSpPr>
          <p:cNvPr id="13" name="Straight Connector 12"/>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14"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pic>
        <p:nvPicPr>
          <p:cNvPr id="15" name="Picture 14"/>
          <p:cNvPicPr>
            <a:picLocks noChangeAspect="1"/>
          </p:cNvPicPr>
          <p:nvPr userDrawn="1"/>
        </p:nvPicPr>
        <p:blipFill>
          <a:blip r:embed="rId2"/>
          <a:stretch>
            <a:fillRect/>
          </a:stretch>
        </p:blipFill>
        <p:spPr>
          <a:xfrm>
            <a:off x="7406117" y="148540"/>
            <a:ext cx="1434131" cy="609507"/>
          </a:xfrm>
          <a:prstGeom prst="rect">
            <a:avLst/>
          </a:prstGeom>
        </p:spPr>
      </p:pic>
      <p:pic>
        <p:nvPicPr>
          <p:cNvPr id="16" name="Picture 15" descr="pasek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sp>
        <p:nvSpPr>
          <p:cNvPr id="17" name="Symbol zastępczy numeru slajdu 4"/>
          <p:cNvSpPr>
            <a:spLocks noGrp="1"/>
          </p:cNvSpPr>
          <p:nvPr>
            <p:ph type="sldNum" sz="quarter" idx="12"/>
          </p:nvPr>
        </p:nvSpPr>
        <p:spPr>
          <a:xfrm>
            <a:off x="6777187" y="4767263"/>
            <a:ext cx="2057400" cy="273844"/>
          </a:xfrm>
          <a:prstGeom prst="rect">
            <a:avLst/>
          </a:prstGeom>
        </p:spPr>
        <p:txBody>
          <a:bodyPr/>
          <a:lstStyle/>
          <a:p>
            <a:fld id="{70452DF8-7169-4963-BF29-A6A93ACD61BC}" type="slidenum">
              <a:rPr lang="pl-PL" smtClean="0"/>
              <a:pPr/>
              <a:t>‹#›</a:t>
            </a:fld>
            <a:endParaRPr lang="pl-PL"/>
          </a:p>
        </p:txBody>
      </p:sp>
      <p:sp>
        <p:nvSpPr>
          <p:cNvPr id="20" name="Text Placeholder 19"/>
          <p:cNvSpPr>
            <a:spLocks noGrp="1"/>
          </p:cNvSpPr>
          <p:nvPr>
            <p:ph type="body" sz="quarter" idx="13" hasCustomPrompt="1"/>
          </p:nvPr>
        </p:nvSpPr>
        <p:spPr>
          <a:xfrm>
            <a:off x="323850" y="1901825"/>
            <a:ext cx="8510588" cy="2673350"/>
          </a:xfrm>
        </p:spPr>
        <p:txBody>
          <a:bodyPr>
            <a:noAutofit/>
          </a:bodyPr>
          <a:lstStyle>
            <a:lvl1pPr marL="0" indent="0">
              <a:lnSpc>
                <a:spcPct val="100000"/>
              </a:lnSpc>
              <a:buFont typeface="Wingdings" charset="2"/>
              <a:buNone/>
              <a:defRPr sz="1400"/>
            </a:lvl1pPr>
          </a:lstStyle>
          <a:p>
            <a:pPr lvl="0"/>
            <a:r>
              <a:rPr lang="pl-PL" dirty="0"/>
              <a:t>Wstaw tekst</a:t>
            </a:r>
          </a:p>
        </p:txBody>
      </p:sp>
    </p:spTree>
    <p:extLst>
      <p:ext uri="{BB962C8B-B14F-4D97-AF65-F5344CB8AC3E}">
        <p14:creationId xmlns:p14="http://schemas.microsoft.com/office/powerpoint/2010/main" val="362577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ygnity_Agenda">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321905" y="1112817"/>
            <a:ext cx="8515748" cy="742157"/>
          </a:xfrm>
        </p:spPr>
        <p:txBody>
          <a:bodyPr>
            <a:noAutofit/>
          </a:bodyPr>
          <a:lstStyle>
            <a:lvl1pPr>
              <a:defRPr sz="2800" baseline="0"/>
            </a:lvl1pPr>
          </a:lstStyle>
          <a:p>
            <a:r>
              <a:rPr lang="pl-PL" dirty="0"/>
              <a:t>Agenda prezentacji</a:t>
            </a:r>
          </a:p>
        </p:txBody>
      </p:sp>
      <p:cxnSp>
        <p:nvCxnSpPr>
          <p:cNvPr id="13" name="Straight Connector 12"/>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14"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pic>
        <p:nvPicPr>
          <p:cNvPr id="16" name="Picture 15" descr="pase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sp>
        <p:nvSpPr>
          <p:cNvPr id="11" name="Symbol zastępczy zawartości 2"/>
          <p:cNvSpPr>
            <a:spLocks noGrp="1"/>
          </p:cNvSpPr>
          <p:nvPr>
            <p:ph sz="half" idx="1" hasCustomPrompt="1"/>
          </p:nvPr>
        </p:nvSpPr>
        <p:spPr>
          <a:xfrm>
            <a:off x="319667" y="1908851"/>
            <a:ext cx="8517985" cy="2681305"/>
          </a:xfrm>
        </p:spPr>
        <p:txBody>
          <a:bodyPr>
            <a:noAutofit/>
          </a:bodyPr>
          <a:lstStyle>
            <a:lvl1pPr marL="171450" marR="0" indent="-171450" algn="l" defTabSz="685800" rtl="0" eaLnBrk="1" fontAlgn="auto" latinLnBrk="0" hangingPunct="1">
              <a:lnSpc>
                <a:spcPct val="100000"/>
              </a:lnSpc>
              <a:spcBef>
                <a:spcPts val="0"/>
              </a:spcBef>
              <a:spcAft>
                <a:spcPts val="0"/>
              </a:spcAft>
              <a:buClr>
                <a:schemeClr val="tx2"/>
              </a:buClr>
              <a:buSzTx/>
              <a:buFont typeface="Wingdings" charset="2"/>
              <a:buChar char="§"/>
              <a:tabLst/>
              <a:defRPr sz="1400" baseline="0">
                <a:solidFill>
                  <a:schemeClr val="tx1"/>
                </a:solidFill>
              </a:defRPr>
            </a:lvl1pPr>
          </a:lstStyle>
          <a:p>
            <a:pPr lvl="0"/>
            <a:r>
              <a:rPr lang="pl-PL" dirty="0"/>
              <a:t>Punkt 1</a:t>
            </a:r>
          </a:p>
          <a:p>
            <a:pPr marL="171450" marR="0" lvl="0" indent="-171450" algn="l" defTabSz="685800" rtl="0" eaLnBrk="1" fontAlgn="auto" latinLnBrk="0" hangingPunct="1">
              <a:lnSpc>
                <a:spcPct val="100000"/>
              </a:lnSpc>
              <a:spcBef>
                <a:spcPts val="0"/>
              </a:spcBef>
              <a:spcAft>
                <a:spcPts val="0"/>
              </a:spcAft>
              <a:buClr>
                <a:schemeClr val="tx2"/>
              </a:buClr>
              <a:buSzTx/>
              <a:buFont typeface="Wingdings" charset="2"/>
              <a:buChar char="§"/>
              <a:tabLst/>
              <a:defRPr/>
            </a:pPr>
            <a:r>
              <a:rPr lang="pl-PL" dirty="0"/>
              <a:t>Punkt 2</a:t>
            </a:r>
          </a:p>
          <a:p>
            <a:pPr marL="171450" marR="0" lvl="0" indent="-171450" algn="l" defTabSz="685800" rtl="0" eaLnBrk="1" fontAlgn="auto" latinLnBrk="0" hangingPunct="1">
              <a:lnSpc>
                <a:spcPct val="100000"/>
              </a:lnSpc>
              <a:spcBef>
                <a:spcPts val="0"/>
              </a:spcBef>
              <a:spcAft>
                <a:spcPts val="0"/>
              </a:spcAft>
              <a:buClr>
                <a:schemeClr val="tx2"/>
              </a:buClr>
              <a:buSzTx/>
              <a:buFont typeface="Wingdings" charset="2"/>
              <a:buChar char="§"/>
              <a:tabLst/>
              <a:defRPr/>
            </a:pPr>
            <a:r>
              <a:rPr lang="pl-PL" dirty="0"/>
              <a:t>Punkt 2</a:t>
            </a:r>
          </a:p>
          <a:p>
            <a:pPr marL="171450" marR="0" lvl="0" indent="-171450" algn="l" defTabSz="685800" rtl="0" eaLnBrk="1" fontAlgn="auto" latinLnBrk="0" hangingPunct="1">
              <a:lnSpc>
                <a:spcPct val="100000"/>
              </a:lnSpc>
              <a:spcBef>
                <a:spcPts val="0"/>
              </a:spcBef>
              <a:spcAft>
                <a:spcPts val="0"/>
              </a:spcAft>
              <a:buClr>
                <a:schemeClr val="tx2"/>
              </a:buClr>
              <a:buSzTx/>
              <a:buFont typeface="Wingdings" charset="2"/>
              <a:buChar char="§"/>
              <a:tabLst/>
              <a:defRPr/>
            </a:pPr>
            <a:r>
              <a:rPr lang="pl-PL" dirty="0"/>
              <a:t>Punkt 2</a:t>
            </a:r>
          </a:p>
          <a:p>
            <a:pPr lvl="0"/>
            <a:r>
              <a:rPr lang="pl-PL" dirty="0"/>
              <a:t> </a:t>
            </a:r>
            <a:r>
              <a:rPr lang="pl-PL" dirty="0" err="1"/>
              <a:t>Itd</a:t>
            </a:r>
            <a:r>
              <a:rPr lang="en-US" dirty="0"/>
              <a:t>…</a:t>
            </a:r>
            <a:endParaRPr lang="pl-PL" dirty="0"/>
          </a:p>
        </p:txBody>
      </p:sp>
      <p:sp>
        <p:nvSpPr>
          <p:cNvPr id="12" name="Symbol zastępczy numeru slajdu 4"/>
          <p:cNvSpPr>
            <a:spLocks noGrp="1"/>
          </p:cNvSpPr>
          <p:nvPr>
            <p:ph type="sldNum" sz="quarter" idx="12"/>
          </p:nvPr>
        </p:nvSpPr>
        <p:spPr>
          <a:xfrm>
            <a:off x="6777187" y="4767263"/>
            <a:ext cx="2057400" cy="273844"/>
          </a:xfrm>
          <a:prstGeom prst="rect">
            <a:avLst/>
          </a:prstGeom>
        </p:spPr>
        <p:txBody>
          <a:bodyPr/>
          <a:lstStyle/>
          <a:p>
            <a:fld id="{70452DF8-7169-4963-BF29-A6A93ACD61BC}" type="slidenum">
              <a:rPr lang="pl-PL" smtClean="0"/>
              <a:pPr/>
              <a:t>‹#›</a:t>
            </a:fld>
            <a:endParaRPr lang="pl-PL"/>
          </a:p>
        </p:txBody>
      </p:sp>
      <p:pic>
        <p:nvPicPr>
          <p:cNvPr id="18" name="Picture 17"/>
          <p:cNvPicPr>
            <a:picLocks noChangeAspect="1"/>
          </p:cNvPicPr>
          <p:nvPr userDrawn="1"/>
        </p:nvPicPr>
        <p:blipFill>
          <a:blip r:embed="rId3"/>
          <a:stretch>
            <a:fillRect/>
          </a:stretch>
        </p:blipFill>
        <p:spPr>
          <a:xfrm>
            <a:off x="7406117" y="148540"/>
            <a:ext cx="1434131" cy="609507"/>
          </a:xfrm>
          <a:prstGeom prst="rect">
            <a:avLst/>
          </a:prstGeom>
        </p:spPr>
      </p:pic>
    </p:spTree>
    <p:extLst>
      <p:ext uri="{BB962C8B-B14F-4D97-AF65-F5344CB8AC3E}">
        <p14:creationId xmlns:p14="http://schemas.microsoft.com/office/powerpoint/2010/main" val="412705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ygnity_przekladka sektorowa">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321905" y="1996385"/>
            <a:ext cx="8515748" cy="742157"/>
          </a:xfrm>
        </p:spPr>
        <p:txBody>
          <a:bodyPr>
            <a:noAutofit/>
          </a:bodyPr>
          <a:lstStyle>
            <a:lvl1pPr>
              <a:lnSpc>
                <a:spcPct val="100000"/>
              </a:lnSpc>
              <a:defRPr sz="2800" baseline="0">
                <a:solidFill>
                  <a:schemeClr val="tx2"/>
                </a:solidFill>
              </a:defRPr>
            </a:lvl1pPr>
          </a:lstStyle>
          <a:p>
            <a:r>
              <a:rPr lang="pl-PL" dirty="0"/>
              <a:t>Tytuł rozdziału / sektorowego</a:t>
            </a:r>
          </a:p>
        </p:txBody>
      </p:sp>
      <p:cxnSp>
        <p:nvCxnSpPr>
          <p:cNvPr id="13" name="Straight Connector 12"/>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14"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pic>
        <p:nvPicPr>
          <p:cNvPr id="16" name="Picture 15" descr="pase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sp>
        <p:nvSpPr>
          <p:cNvPr id="4" name="Picture Placeholder 3"/>
          <p:cNvSpPr>
            <a:spLocks noGrp="1" noChangeAspect="1"/>
          </p:cNvSpPr>
          <p:nvPr>
            <p:ph type="pic" sz="quarter" idx="13" hasCustomPrompt="1"/>
          </p:nvPr>
        </p:nvSpPr>
        <p:spPr>
          <a:xfrm>
            <a:off x="307975" y="3300464"/>
            <a:ext cx="1695450" cy="1468438"/>
          </a:xfrm>
        </p:spPr>
        <p:txBody>
          <a:bodyPr/>
          <a:lstStyle>
            <a:lvl1pPr>
              <a:lnSpc>
                <a:spcPct val="100000"/>
              </a:lnSpc>
              <a:defRPr baseline="0"/>
            </a:lvl1pPr>
          </a:lstStyle>
          <a:p>
            <a:r>
              <a:rPr lang="en-US" dirty="0"/>
              <a:t>W</a:t>
            </a:r>
            <a:r>
              <a:rPr lang="pl-PL" dirty="0"/>
              <a:t>staw ikonę</a:t>
            </a:r>
          </a:p>
        </p:txBody>
      </p:sp>
      <p:sp>
        <p:nvSpPr>
          <p:cNvPr id="6" name="Text Placeholder 5"/>
          <p:cNvSpPr>
            <a:spLocks noGrp="1"/>
          </p:cNvSpPr>
          <p:nvPr>
            <p:ph type="body" sz="quarter" idx="14" hasCustomPrompt="1"/>
          </p:nvPr>
        </p:nvSpPr>
        <p:spPr>
          <a:xfrm>
            <a:off x="2192338" y="3538589"/>
            <a:ext cx="6645315" cy="1029285"/>
          </a:xfrm>
        </p:spPr>
        <p:txBody>
          <a:bodyPr anchor="ctr">
            <a:noAutofit/>
          </a:bodyPr>
          <a:lstStyle>
            <a:lvl1pPr marL="0" indent="0">
              <a:lnSpc>
                <a:spcPct val="100000"/>
              </a:lnSpc>
              <a:buNone/>
              <a:defRPr sz="1600">
                <a:solidFill>
                  <a:srgbClr val="00AEEF"/>
                </a:solidFill>
              </a:defRPr>
            </a:lvl1pPr>
            <a:lvl2pPr marL="342900" indent="0">
              <a:buNone/>
              <a:defRPr/>
            </a:lvl2pPr>
            <a:lvl3pPr marL="685800" indent="0">
              <a:buNone/>
              <a:defRPr/>
            </a:lvl3pPr>
            <a:lvl4pPr marL="1028700" indent="0">
              <a:buNone/>
              <a:defRPr/>
            </a:lvl4pPr>
            <a:lvl5pPr marL="1371600" indent="0">
              <a:buNone/>
              <a:defRPr/>
            </a:lvl5pPr>
          </a:lstStyle>
          <a:p>
            <a:pPr lvl="0"/>
            <a:r>
              <a:rPr lang="pl-PL" dirty="0"/>
              <a:t>WPISZ NAZWĘ SEKTORA, obok wstaw ikonę w wersji </a:t>
            </a:r>
            <a:r>
              <a:rPr lang="pl-PL" dirty="0" err="1"/>
              <a:t>outline</a:t>
            </a:r>
            <a:endParaRPr lang="pl-PL" dirty="0"/>
          </a:p>
        </p:txBody>
      </p:sp>
      <p:sp>
        <p:nvSpPr>
          <p:cNvPr id="10" name="Symbol zastępczy numeru slajdu 4"/>
          <p:cNvSpPr>
            <a:spLocks noGrp="1"/>
          </p:cNvSpPr>
          <p:nvPr>
            <p:ph type="sldNum" sz="quarter" idx="12"/>
          </p:nvPr>
        </p:nvSpPr>
        <p:spPr>
          <a:xfrm>
            <a:off x="6777187" y="4767263"/>
            <a:ext cx="2057400" cy="273844"/>
          </a:xfrm>
          <a:prstGeom prst="rect">
            <a:avLst/>
          </a:prstGeom>
        </p:spPr>
        <p:txBody>
          <a:bodyPr/>
          <a:lstStyle/>
          <a:p>
            <a:fld id="{70452DF8-7169-4963-BF29-A6A93ACD61BC}" type="slidenum">
              <a:rPr lang="pl-PL" smtClean="0"/>
              <a:pPr/>
              <a:t>‹#›</a:t>
            </a:fld>
            <a:endParaRPr lang="pl-PL"/>
          </a:p>
        </p:txBody>
      </p:sp>
      <p:pic>
        <p:nvPicPr>
          <p:cNvPr id="11" name="Picture 10"/>
          <p:cNvPicPr>
            <a:picLocks noChangeAspect="1"/>
          </p:cNvPicPr>
          <p:nvPr userDrawn="1"/>
        </p:nvPicPr>
        <p:blipFill>
          <a:blip r:embed="rId3"/>
          <a:stretch>
            <a:fillRect/>
          </a:stretch>
        </p:blipFill>
        <p:spPr>
          <a:xfrm>
            <a:off x="7406117" y="148540"/>
            <a:ext cx="1434131" cy="609507"/>
          </a:xfrm>
          <a:prstGeom prst="rect">
            <a:avLst/>
          </a:prstGeom>
        </p:spPr>
      </p:pic>
    </p:spTree>
    <p:extLst>
      <p:ext uri="{BB962C8B-B14F-4D97-AF65-F5344CB8AC3E}">
        <p14:creationId xmlns:p14="http://schemas.microsoft.com/office/powerpoint/2010/main" val="390889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ygnity_slajd tekstowy_wyroznienie">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noAutofit/>
          </a:bodyPr>
          <a:lstStyle>
            <a:lvl1pPr>
              <a:lnSpc>
                <a:spcPct val="100000"/>
              </a:lnSpc>
              <a:defRPr/>
            </a:lvl1pPr>
          </a:lstStyle>
          <a:p>
            <a:r>
              <a:rPr lang="pl-PL" dirty="0"/>
              <a:t>Wstaw tytuł slajdu</a:t>
            </a:r>
          </a:p>
        </p:txBody>
      </p:sp>
      <p:cxnSp>
        <p:nvCxnSpPr>
          <p:cNvPr id="6" name="Straight Connector 5"/>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7"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pic>
        <p:nvPicPr>
          <p:cNvPr id="9" name="Picture 8" descr="pase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sp>
        <p:nvSpPr>
          <p:cNvPr id="11" name="TextBox 10"/>
          <p:cNvSpPr txBox="1"/>
          <p:nvPr userDrawn="1"/>
        </p:nvSpPr>
        <p:spPr>
          <a:xfrm>
            <a:off x="2543810" y="1540866"/>
            <a:ext cx="5064006" cy="338554"/>
          </a:xfrm>
          <a:prstGeom prst="rect">
            <a:avLst/>
          </a:prstGeom>
          <a:noFill/>
        </p:spPr>
        <p:txBody>
          <a:bodyPr wrap="square" rtlCol="0" anchor="ctr">
            <a:spAutoFit/>
          </a:bodyPr>
          <a:lstStyle/>
          <a:p>
            <a:r>
              <a:rPr lang="pl-PL" sz="1600" dirty="0">
                <a:solidFill>
                  <a:schemeClr val="bg1"/>
                </a:solidFill>
              </a:rPr>
              <a:t>Wstaw tekst wyróżniony</a:t>
            </a:r>
          </a:p>
        </p:txBody>
      </p:sp>
      <p:sp>
        <p:nvSpPr>
          <p:cNvPr id="12" name="Symbol zastępczy numeru slajdu 4"/>
          <p:cNvSpPr>
            <a:spLocks noGrp="1"/>
          </p:cNvSpPr>
          <p:nvPr>
            <p:ph type="sldNum" sz="quarter" idx="12"/>
          </p:nvPr>
        </p:nvSpPr>
        <p:spPr>
          <a:xfrm>
            <a:off x="6777187" y="4767263"/>
            <a:ext cx="2057400" cy="273844"/>
          </a:xfrm>
          <a:prstGeom prst="rect">
            <a:avLst/>
          </a:prstGeom>
        </p:spPr>
        <p:txBody>
          <a:bodyPr/>
          <a:lstStyle/>
          <a:p>
            <a:fld id="{70452DF8-7169-4963-BF29-A6A93ACD61BC}" type="slidenum">
              <a:rPr lang="pl-PL" smtClean="0"/>
              <a:pPr/>
              <a:t>‹#›</a:t>
            </a:fld>
            <a:endParaRPr lang="pl-PL"/>
          </a:p>
        </p:txBody>
      </p:sp>
      <p:sp>
        <p:nvSpPr>
          <p:cNvPr id="17" name="Text Placeholder 12"/>
          <p:cNvSpPr>
            <a:spLocks noGrp="1"/>
          </p:cNvSpPr>
          <p:nvPr>
            <p:ph type="body" sz="quarter" idx="15" hasCustomPrompt="1"/>
          </p:nvPr>
        </p:nvSpPr>
        <p:spPr>
          <a:xfrm>
            <a:off x="300037" y="1633539"/>
            <a:ext cx="8537615" cy="2934336"/>
          </a:xfrm>
        </p:spPr>
        <p:txBody>
          <a:bodyPr>
            <a:noAutofit/>
          </a:bodyPr>
          <a:lstStyle>
            <a:lvl1pPr marL="0" indent="0">
              <a:lnSpc>
                <a:spcPct val="100000"/>
              </a:lnSpc>
              <a:buNone/>
              <a:defRPr sz="1400"/>
            </a:lvl1pPr>
            <a:lvl2pPr marL="342900" indent="0">
              <a:buNone/>
              <a:defRPr/>
            </a:lvl2pPr>
            <a:lvl3pPr marL="685800" indent="0">
              <a:buNone/>
              <a:defRPr/>
            </a:lvl3pPr>
            <a:lvl4pPr marL="1028700" indent="0">
              <a:buNone/>
              <a:defRPr/>
            </a:lvl4pPr>
            <a:lvl5pPr marL="1371600" indent="0">
              <a:buNone/>
              <a:defRPr/>
            </a:lvl5pPr>
          </a:lstStyle>
          <a:p>
            <a:pPr lvl="0"/>
            <a:r>
              <a:rPr lang="pl-PL" dirty="0"/>
              <a:t>Wstaw tekst</a:t>
            </a:r>
          </a:p>
        </p:txBody>
      </p:sp>
      <p:pic>
        <p:nvPicPr>
          <p:cNvPr id="18" name="Picture 17"/>
          <p:cNvPicPr>
            <a:picLocks noChangeAspect="1"/>
          </p:cNvPicPr>
          <p:nvPr userDrawn="1"/>
        </p:nvPicPr>
        <p:blipFill>
          <a:blip r:embed="rId3"/>
          <a:stretch>
            <a:fillRect/>
          </a:stretch>
        </p:blipFill>
        <p:spPr>
          <a:xfrm>
            <a:off x="7406117" y="148540"/>
            <a:ext cx="1434131" cy="609507"/>
          </a:xfrm>
          <a:prstGeom prst="rect">
            <a:avLst/>
          </a:prstGeom>
        </p:spPr>
      </p:pic>
      <p:sp>
        <p:nvSpPr>
          <p:cNvPr id="13" name="Prostokąt 12"/>
          <p:cNvSpPr/>
          <p:nvPr userDrawn="1"/>
        </p:nvSpPr>
        <p:spPr>
          <a:xfrm>
            <a:off x="-407" y="906587"/>
            <a:ext cx="9144001" cy="506021"/>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sz="2000" kern="1200">
                <a:solidFill>
                  <a:schemeClr val="lt1"/>
                </a:solidFill>
                <a:latin typeface="+mn-lt"/>
                <a:ea typeface="+mn-ea"/>
                <a:cs typeface="+mn-cs"/>
              </a:defRPr>
            </a:lvl1pPr>
            <a:lvl2pPr marL="457200" algn="l" defTabSz="457200" rtl="0" eaLnBrk="0" fontAlgn="base" hangingPunct="0">
              <a:spcBef>
                <a:spcPct val="0"/>
              </a:spcBef>
              <a:spcAft>
                <a:spcPct val="0"/>
              </a:spcAft>
              <a:defRPr sz="2000" kern="1200">
                <a:solidFill>
                  <a:schemeClr val="lt1"/>
                </a:solidFill>
                <a:latin typeface="+mn-lt"/>
                <a:ea typeface="+mn-ea"/>
                <a:cs typeface="+mn-cs"/>
              </a:defRPr>
            </a:lvl2pPr>
            <a:lvl3pPr marL="914400" algn="l" defTabSz="457200" rtl="0" eaLnBrk="0" fontAlgn="base" hangingPunct="0">
              <a:spcBef>
                <a:spcPct val="0"/>
              </a:spcBef>
              <a:spcAft>
                <a:spcPct val="0"/>
              </a:spcAft>
              <a:defRPr sz="2000" kern="1200">
                <a:solidFill>
                  <a:schemeClr val="lt1"/>
                </a:solidFill>
                <a:latin typeface="+mn-lt"/>
                <a:ea typeface="+mn-ea"/>
                <a:cs typeface="+mn-cs"/>
              </a:defRPr>
            </a:lvl3pPr>
            <a:lvl4pPr marL="1371600" algn="l" defTabSz="457200" rtl="0" eaLnBrk="0" fontAlgn="base" hangingPunct="0">
              <a:spcBef>
                <a:spcPct val="0"/>
              </a:spcBef>
              <a:spcAft>
                <a:spcPct val="0"/>
              </a:spcAft>
              <a:defRPr sz="2000" kern="1200">
                <a:solidFill>
                  <a:schemeClr val="lt1"/>
                </a:solidFill>
                <a:latin typeface="+mn-lt"/>
                <a:ea typeface="+mn-ea"/>
                <a:cs typeface="+mn-cs"/>
              </a:defRPr>
            </a:lvl4pPr>
            <a:lvl5pPr marL="1828800" algn="l" defTabSz="457200" rtl="0" eaLnBrk="0" fontAlgn="base" hangingPunct="0">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endParaRPr lang="pl-PL" sz="1800" dirty="0" err="1">
              <a:solidFill>
                <a:schemeClr val="bg2"/>
              </a:solidFill>
            </a:endParaRPr>
          </a:p>
        </p:txBody>
      </p:sp>
      <p:sp>
        <p:nvSpPr>
          <p:cNvPr id="15" name="Text Placeholder 14"/>
          <p:cNvSpPr>
            <a:spLocks noGrp="1"/>
          </p:cNvSpPr>
          <p:nvPr>
            <p:ph type="body" sz="quarter" idx="14" hasCustomPrompt="1"/>
          </p:nvPr>
        </p:nvSpPr>
        <p:spPr>
          <a:xfrm>
            <a:off x="254694" y="978978"/>
            <a:ext cx="8518565" cy="374650"/>
          </a:xfrm>
        </p:spPr>
        <p:txBody>
          <a:bodyPr anchor="ctr">
            <a:noAutofit/>
          </a:bodyPr>
          <a:lstStyle>
            <a:lvl1pPr marL="0" indent="0">
              <a:lnSpc>
                <a:spcPct val="100000"/>
              </a:lnSpc>
              <a:buNone/>
              <a:defRPr sz="1600">
                <a:solidFill>
                  <a:schemeClr val="bg1"/>
                </a:solidFill>
              </a:defRPr>
            </a:lvl1pPr>
            <a:lvl2pPr marL="342900" indent="0">
              <a:buNone/>
              <a:defRPr/>
            </a:lvl2pPr>
          </a:lstStyle>
          <a:p>
            <a:pPr lvl="0"/>
            <a:r>
              <a:rPr lang="pl-PL" dirty="0"/>
              <a:t>Wstaw tekst</a:t>
            </a:r>
          </a:p>
        </p:txBody>
      </p:sp>
    </p:spTree>
    <p:extLst>
      <p:ext uri="{BB962C8B-B14F-4D97-AF65-F5344CB8AC3E}">
        <p14:creationId xmlns:p14="http://schemas.microsoft.com/office/powerpoint/2010/main" val="7891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ygnity_slajd tekstowy">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dirty="0"/>
              <a:t>Wstaw tytuł slajdu</a:t>
            </a:r>
          </a:p>
        </p:txBody>
      </p:sp>
      <p:cxnSp>
        <p:nvCxnSpPr>
          <p:cNvPr id="6" name="Straight Connector 5"/>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7"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pic>
        <p:nvPicPr>
          <p:cNvPr id="9" name="Picture 8" descr="pasek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5071017"/>
            <a:ext cx="9197879" cy="84514"/>
          </a:xfrm>
          <a:prstGeom prst="rect">
            <a:avLst/>
          </a:prstGeom>
        </p:spPr>
      </p:pic>
      <p:sp>
        <p:nvSpPr>
          <p:cNvPr id="4" name="Text Placeholder 3"/>
          <p:cNvSpPr>
            <a:spLocks noGrp="1"/>
          </p:cNvSpPr>
          <p:nvPr>
            <p:ph type="body" sz="quarter" idx="13" hasCustomPrompt="1"/>
          </p:nvPr>
        </p:nvSpPr>
        <p:spPr>
          <a:xfrm>
            <a:off x="311150" y="1114115"/>
            <a:ext cx="8526503" cy="3461185"/>
          </a:xfrm>
        </p:spPr>
        <p:txBody>
          <a:bodyPr anchor="t">
            <a:noAutofit/>
          </a:bodyPr>
          <a:lstStyle>
            <a:lvl1pPr marL="0" indent="0">
              <a:lnSpc>
                <a:spcPct val="100000"/>
              </a:lnSpc>
              <a:buNone/>
              <a:defRPr sz="1400"/>
            </a:lvl1pPr>
            <a:lvl2pPr marL="342900" indent="0">
              <a:buNone/>
              <a:defRPr sz="1600"/>
            </a:lvl2pPr>
            <a:lvl3pPr marL="685800" indent="0">
              <a:buNone/>
              <a:defRPr sz="1600"/>
            </a:lvl3pPr>
            <a:lvl4pPr marL="1028700" indent="0">
              <a:buNone/>
              <a:defRPr sz="1600"/>
            </a:lvl4pPr>
            <a:lvl5pPr marL="1371600" indent="0">
              <a:buNone/>
              <a:defRPr sz="1600"/>
            </a:lvl5pPr>
          </a:lstStyle>
          <a:p>
            <a:pPr lvl="0"/>
            <a:r>
              <a:rPr lang="pl-PL" dirty="0"/>
              <a:t>Wstaw tekst</a:t>
            </a:r>
          </a:p>
        </p:txBody>
      </p:sp>
      <p:sp>
        <p:nvSpPr>
          <p:cNvPr id="10" name="Symbol zastępczy numeru slajdu 4"/>
          <p:cNvSpPr>
            <a:spLocks noGrp="1"/>
          </p:cNvSpPr>
          <p:nvPr>
            <p:ph type="sldNum" sz="quarter" idx="12"/>
          </p:nvPr>
        </p:nvSpPr>
        <p:spPr>
          <a:xfrm>
            <a:off x="6777187" y="4767263"/>
            <a:ext cx="2057400" cy="273844"/>
          </a:xfrm>
          <a:prstGeom prst="rect">
            <a:avLst/>
          </a:prstGeom>
        </p:spPr>
        <p:txBody>
          <a:bodyPr/>
          <a:lstStyle/>
          <a:p>
            <a:fld id="{70452DF8-7169-4963-BF29-A6A93ACD61BC}" type="slidenum">
              <a:rPr lang="pl-PL" smtClean="0"/>
              <a:pPr/>
              <a:t>‹#›</a:t>
            </a:fld>
            <a:endParaRPr lang="pl-PL"/>
          </a:p>
        </p:txBody>
      </p:sp>
      <p:pic>
        <p:nvPicPr>
          <p:cNvPr id="12" name="Picture 11"/>
          <p:cNvPicPr>
            <a:picLocks noChangeAspect="1"/>
          </p:cNvPicPr>
          <p:nvPr userDrawn="1"/>
        </p:nvPicPr>
        <p:blipFill>
          <a:blip r:embed="rId3"/>
          <a:stretch>
            <a:fillRect/>
          </a:stretch>
        </p:blipFill>
        <p:spPr>
          <a:xfrm>
            <a:off x="7406117" y="148540"/>
            <a:ext cx="1434131" cy="609507"/>
          </a:xfrm>
          <a:prstGeom prst="rect">
            <a:avLst/>
          </a:prstGeom>
        </p:spPr>
      </p:pic>
    </p:spTree>
    <p:extLst>
      <p:ext uri="{BB962C8B-B14F-4D97-AF65-F5344CB8AC3E}">
        <p14:creationId xmlns:p14="http://schemas.microsoft.com/office/powerpoint/2010/main" val="320055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Sygnity_slajd z bulletami">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noAutofit/>
          </a:bodyPr>
          <a:lstStyle/>
          <a:p>
            <a:r>
              <a:rPr lang="pl-PL" dirty="0"/>
              <a:t>Wstaw tytuł slajdu</a:t>
            </a:r>
          </a:p>
        </p:txBody>
      </p:sp>
      <p:sp>
        <p:nvSpPr>
          <p:cNvPr id="3" name="Symbol zastępczy zawartości 2"/>
          <p:cNvSpPr>
            <a:spLocks noGrp="1"/>
          </p:cNvSpPr>
          <p:nvPr>
            <p:ph sz="half" idx="1" hasCustomPrompt="1"/>
          </p:nvPr>
        </p:nvSpPr>
        <p:spPr>
          <a:xfrm>
            <a:off x="320768" y="1114115"/>
            <a:ext cx="4088204" cy="3468613"/>
          </a:xfrm>
        </p:spPr>
        <p:txBody>
          <a:bodyPr>
            <a:noAutofit/>
          </a:bodyPr>
          <a:lstStyle>
            <a:lvl1pPr marL="172800">
              <a:lnSpc>
                <a:spcPct val="100000"/>
              </a:lnSpc>
              <a:defRPr sz="1400"/>
            </a:lvl1pPr>
          </a:lstStyle>
          <a:p>
            <a:pPr lvl="0"/>
            <a:r>
              <a:rPr lang="pl-PL" dirty="0"/>
              <a:t>Wstaw tekst w bulletach</a:t>
            </a:r>
          </a:p>
          <a:p>
            <a:pPr lvl="0"/>
            <a:endParaRPr lang="pl-PL" dirty="0"/>
          </a:p>
        </p:txBody>
      </p:sp>
      <p:sp>
        <p:nvSpPr>
          <p:cNvPr id="4" name="Symbol zastępczy zawartości 3"/>
          <p:cNvSpPr>
            <a:spLocks noGrp="1"/>
          </p:cNvSpPr>
          <p:nvPr>
            <p:ph sz="half" idx="2" hasCustomPrompt="1"/>
          </p:nvPr>
        </p:nvSpPr>
        <p:spPr>
          <a:xfrm>
            <a:off x="4738170" y="1114115"/>
            <a:ext cx="4096523" cy="3468613"/>
          </a:xfrm>
        </p:spPr>
        <p:txBody>
          <a:bodyPr>
            <a:noAutofit/>
          </a:bodyPr>
          <a:lstStyle>
            <a:lvl1pPr marL="172800">
              <a:lnSpc>
                <a:spcPct val="100000"/>
              </a:lnSpc>
              <a:defRPr sz="1400"/>
            </a:lvl1pPr>
          </a:lstStyle>
          <a:p>
            <a:pPr lvl="0"/>
            <a:r>
              <a:rPr lang="pl-PL" dirty="0"/>
              <a:t>Wstaw tekst w bulletach</a:t>
            </a:r>
          </a:p>
        </p:txBody>
      </p:sp>
      <p:cxnSp>
        <p:nvCxnSpPr>
          <p:cNvPr id="13" name="Straight Connector 12"/>
          <p:cNvCxnSpPr/>
          <p:nvPr userDrawn="1"/>
        </p:nvCxnSpPr>
        <p:spPr>
          <a:xfrm>
            <a:off x="0" y="843280"/>
            <a:ext cx="6810407" cy="0"/>
          </a:xfrm>
          <a:prstGeom prst="line">
            <a:avLst/>
          </a:prstGeom>
          <a:noFill/>
          <a:ln w="6350" cmpd="sng">
            <a:solidFill>
              <a:srgbClr val="00AEEF"/>
            </a:solidFill>
            <a:prstDash val="solid"/>
            <a:round/>
            <a:headEnd/>
            <a:tailEnd/>
          </a:ln>
        </p:spPr>
      </p:cxnSp>
      <p:cxnSp>
        <p:nvCxnSpPr>
          <p:cNvPr id="14" name="Straight Connector 16"/>
          <p:cNvCxnSpPr/>
          <p:nvPr userDrawn="1"/>
        </p:nvCxnSpPr>
        <p:spPr>
          <a:xfrm flipV="1">
            <a:off x="6810407" y="0"/>
            <a:ext cx="606393" cy="843280"/>
          </a:xfrm>
          <a:prstGeom prst="line">
            <a:avLst/>
          </a:prstGeom>
          <a:noFill/>
          <a:ln w="6350" cmpd="sng">
            <a:solidFill>
              <a:srgbClr val="00AEEF"/>
            </a:solidFill>
            <a:prstDash val="solid"/>
            <a:round/>
            <a:headEnd/>
            <a:tailEnd/>
          </a:ln>
        </p:spPr>
      </p:cxnSp>
      <p:sp>
        <p:nvSpPr>
          <p:cNvPr id="10" name="Symbol zastępczy numeru slajdu 4"/>
          <p:cNvSpPr>
            <a:spLocks noGrp="1"/>
          </p:cNvSpPr>
          <p:nvPr>
            <p:ph type="sldNum" sz="quarter" idx="12"/>
          </p:nvPr>
        </p:nvSpPr>
        <p:spPr>
          <a:xfrm>
            <a:off x="6777187" y="4767263"/>
            <a:ext cx="2057400" cy="273844"/>
          </a:xfrm>
          <a:prstGeom prst="rect">
            <a:avLst/>
          </a:prstGeom>
        </p:spPr>
        <p:txBody>
          <a:bodyPr/>
          <a:lstStyle/>
          <a:p>
            <a:fld id="{70452DF8-7169-4963-BF29-A6A93ACD61BC}" type="slidenum">
              <a:rPr lang="pl-PL" smtClean="0"/>
              <a:pPr/>
              <a:t>‹#›</a:t>
            </a:fld>
            <a:endParaRPr lang="pl-PL"/>
          </a:p>
        </p:txBody>
      </p:sp>
      <p:pic>
        <p:nvPicPr>
          <p:cNvPr id="11" name="Picture 10"/>
          <p:cNvPicPr>
            <a:picLocks noChangeAspect="1"/>
          </p:cNvPicPr>
          <p:nvPr userDrawn="1"/>
        </p:nvPicPr>
        <p:blipFill>
          <a:blip r:embed="rId2"/>
          <a:stretch>
            <a:fillRect/>
          </a:stretch>
        </p:blipFill>
        <p:spPr>
          <a:xfrm>
            <a:off x="7406117" y="148540"/>
            <a:ext cx="1434131" cy="609507"/>
          </a:xfrm>
          <a:prstGeom prst="rect">
            <a:avLst/>
          </a:prstGeom>
        </p:spPr>
      </p:pic>
      <p:sp>
        <p:nvSpPr>
          <p:cNvPr id="9" name="Prostokąt 8"/>
          <p:cNvSpPr/>
          <p:nvPr userDrawn="1"/>
        </p:nvSpPr>
        <p:spPr>
          <a:xfrm>
            <a:off x="-407" y="906587"/>
            <a:ext cx="9144001" cy="506021"/>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eaLnBrk="0" fontAlgn="base" hangingPunct="0">
              <a:spcBef>
                <a:spcPct val="0"/>
              </a:spcBef>
              <a:spcAft>
                <a:spcPct val="0"/>
              </a:spcAft>
              <a:defRPr sz="2000" kern="1200">
                <a:solidFill>
                  <a:schemeClr val="lt1"/>
                </a:solidFill>
                <a:latin typeface="+mn-lt"/>
                <a:ea typeface="+mn-ea"/>
                <a:cs typeface="+mn-cs"/>
              </a:defRPr>
            </a:lvl1pPr>
            <a:lvl2pPr marL="457200" algn="l" defTabSz="457200" rtl="0" eaLnBrk="0" fontAlgn="base" hangingPunct="0">
              <a:spcBef>
                <a:spcPct val="0"/>
              </a:spcBef>
              <a:spcAft>
                <a:spcPct val="0"/>
              </a:spcAft>
              <a:defRPr sz="2000" kern="1200">
                <a:solidFill>
                  <a:schemeClr val="lt1"/>
                </a:solidFill>
                <a:latin typeface="+mn-lt"/>
                <a:ea typeface="+mn-ea"/>
                <a:cs typeface="+mn-cs"/>
              </a:defRPr>
            </a:lvl2pPr>
            <a:lvl3pPr marL="914400" algn="l" defTabSz="457200" rtl="0" eaLnBrk="0" fontAlgn="base" hangingPunct="0">
              <a:spcBef>
                <a:spcPct val="0"/>
              </a:spcBef>
              <a:spcAft>
                <a:spcPct val="0"/>
              </a:spcAft>
              <a:defRPr sz="2000" kern="1200">
                <a:solidFill>
                  <a:schemeClr val="lt1"/>
                </a:solidFill>
                <a:latin typeface="+mn-lt"/>
                <a:ea typeface="+mn-ea"/>
                <a:cs typeface="+mn-cs"/>
              </a:defRPr>
            </a:lvl3pPr>
            <a:lvl4pPr marL="1371600" algn="l" defTabSz="457200" rtl="0" eaLnBrk="0" fontAlgn="base" hangingPunct="0">
              <a:spcBef>
                <a:spcPct val="0"/>
              </a:spcBef>
              <a:spcAft>
                <a:spcPct val="0"/>
              </a:spcAft>
              <a:defRPr sz="2000" kern="1200">
                <a:solidFill>
                  <a:schemeClr val="lt1"/>
                </a:solidFill>
                <a:latin typeface="+mn-lt"/>
                <a:ea typeface="+mn-ea"/>
                <a:cs typeface="+mn-cs"/>
              </a:defRPr>
            </a:lvl4pPr>
            <a:lvl5pPr marL="1828800" algn="l" defTabSz="457200" rtl="0" eaLnBrk="0" fontAlgn="base" hangingPunct="0">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a:endParaRPr lang="pl-PL" sz="1800" dirty="0" err="1">
              <a:solidFill>
                <a:schemeClr val="bg2"/>
              </a:solidFill>
            </a:endParaRPr>
          </a:p>
        </p:txBody>
      </p:sp>
    </p:spTree>
    <p:extLst>
      <p:ext uri="{BB962C8B-B14F-4D97-AF65-F5344CB8AC3E}">
        <p14:creationId xmlns:p14="http://schemas.microsoft.com/office/powerpoint/2010/main" val="92262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321905" y="104510"/>
            <a:ext cx="6482216" cy="742157"/>
          </a:xfrm>
          <a:prstGeom prst="rect">
            <a:avLst/>
          </a:prstGeom>
        </p:spPr>
        <p:txBody>
          <a:bodyPr vert="horz" lIns="72000" tIns="34290" rIns="72000" bIns="34290" rtlCol="0" anchor="ctr">
            <a:noAutofit/>
          </a:bodyPr>
          <a:lstStyle/>
          <a:p>
            <a:r>
              <a:rPr lang="pl-PL" dirty="0"/>
              <a:t>Kliknij, aby edytować styl</a:t>
            </a:r>
          </a:p>
        </p:txBody>
      </p:sp>
      <p:sp>
        <p:nvSpPr>
          <p:cNvPr id="3" name="Symbol zastępczy tekstu 2"/>
          <p:cNvSpPr>
            <a:spLocks noGrp="1"/>
          </p:cNvSpPr>
          <p:nvPr>
            <p:ph type="body" idx="1"/>
          </p:nvPr>
        </p:nvSpPr>
        <p:spPr>
          <a:xfrm>
            <a:off x="321904" y="1369219"/>
            <a:ext cx="8508321" cy="3198655"/>
          </a:xfrm>
          <a:prstGeom prst="rect">
            <a:avLst/>
          </a:prstGeom>
        </p:spPr>
        <p:txBody>
          <a:bodyPr vert="horz" lIns="72000" tIns="34290" rIns="72000" bIns="34290" rtlCol="0" anchor="t">
            <a:no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2"/>
          </p:nvPr>
        </p:nvSpPr>
        <p:spPr>
          <a:xfrm>
            <a:off x="321904" y="4767263"/>
            <a:ext cx="6406595" cy="273844"/>
          </a:xfrm>
          <a:prstGeom prst="rect">
            <a:avLst/>
          </a:prstGeom>
        </p:spPr>
        <p:txBody>
          <a:bodyPr vert="horz" lIns="0" tIns="34290" rIns="0" bIns="34290" rtlCol="0" anchor="ctr">
            <a:noAutofit/>
          </a:bodyPr>
          <a:lstStyle>
            <a:lvl1pPr algn="l">
              <a:spcBef>
                <a:spcPts val="0"/>
              </a:spcBef>
              <a:defRPr sz="900">
                <a:solidFill>
                  <a:schemeClr val="tx1">
                    <a:tint val="75000"/>
                  </a:schemeClr>
                </a:solidFill>
              </a:defRPr>
            </a:lvl1pPr>
          </a:lstStyle>
          <a:p>
            <a:endParaRPr lang="pl-PL" dirty="0"/>
          </a:p>
        </p:txBody>
      </p:sp>
      <p:sp>
        <p:nvSpPr>
          <p:cNvPr id="6" name="Slide Number Placeholder 5"/>
          <p:cNvSpPr>
            <a:spLocks noGrp="1"/>
          </p:cNvSpPr>
          <p:nvPr>
            <p:ph type="sldNum" sz="quarter" idx="4"/>
          </p:nvPr>
        </p:nvSpPr>
        <p:spPr>
          <a:xfrm>
            <a:off x="6808052" y="4767263"/>
            <a:ext cx="2025622"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5844144E-8A16-D747-869D-3A67CDBED153}" type="slidenum">
              <a:rPr lang="pl-PL" smtClean="0"/>
              <a:pPr/>
              <a:t>‹#›</a:t>
            </a:fld>
            <a:endParaRPr lang="pl-PL" dirty="0"/>
          </a:p>
        </p:txBody>
      </p:sp>
    </p:spTree>
    <p:extLst>
      <p:ext uri="{BB962C8B-B14F-4D97-AF65-F5344CB8AC3E}">
        <p14:creationId xmlns:p14="http://schemas.microsoft.com/office/powerpoint/2010/main" val="504689182"/>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76" r:id="rId3"/>
    <p:sldLayoutId id="2147483652" r:id="rId4"/>
    <p:sldLayoutId id="2147483662" r:id="rId5"/>
    <p:sldLayoutId id="2147483663" r:id="rId6"/>
    <p:sldLayoutId id="2147483654" r:id="rId7"/>
    <p:sldLayoutId id="2147483664" r:id="rId8"/>
    <p:sldLayoutId id="2147483660" r:id="rId9"/>
    <p:sldLayoutId id="2147483673" r:id="rId10"/>
    <p:sldLayoutId id="2147483674" r:id="rId11"/>
    <p:sldLayoutId id="2147483665" r:id="rId12"/>
    <p:sldLayoutId id="2147483666" r:id="rId13"/>
    <p:sldLayoutId id="2147483667" r:id="rId14"/>
    <p:sldLayoutId id="2147483669" r:id="rId15"/>
    <p:sldLayoutId id="2147483670" r:id="rId16"/>
    <p:sldLayoutId id="2147483671" r:id="rId17"/>
    <p:sldLayoutId id="2147483650" r:id="rId18"/>
    <p:sldLayoutId id="2147483672" r:id="rId19"/>
    <p:sldLayoutId id="2147483675" r:id="rId20"/>
    <p:sldLayoutId id="2147483677" r:id="rId21"/>
    <p:sldLayoutId id="2147483680" r:id="rId22"/>
  </p:sldLayoutIdLst>
  <p:hf hdr="0" ftr="0" dt="0"/>
  <p:txStyles>
    <p:titleStyle>
      <a:lvl1pPr algn="l" defTabSz="685800" rtl="0" eaLnBrk="1" latinLnBrk="0" hangingPunct="1">
        <a:lnSpc>
          <a:spcPct val="100000"/>
        </a:lnSpc>
        <a:spcBef>
          <a:spcPts val="0"/>
        </a:spcBef>
        <a:buNone/>
        <a:defRPr sz="17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0"/>
        </a:spcBef>
        <a:buClr>
          <a:schemeClr val="tx2"/>
        </a:buClr>
        <a:buFont typeface="Wingdings" charset="2"/>
        <a:buChar char="§"/>
        <a:defRPr sz="1200" kern="1200">
          <a:solidFill>
            <a:schemeClr val="tx1"/>
          </a:solidFill>
          <a:latin typeface="+mn-lt"/>
          <a:ea typeface="+mn-ea"/>
          <a:cs typeface="+mn-cs"/>
        </a:defRPr>
      </a:lvl1pPr>
      <a:lvl2pPr marL="514350" indent="-171450" algn="l" defTabSz="685800" rtl="0" eaLnBrk="1" latinLnBrk="0" hangingPunct="1">
        <a:lnSpc>
          <a:spcPct val="90000"/>
        </a:lnSpc>
        <a:spcBef>
          <a:spcPts val="0"/>
        </a:spcBef>
        <a:buClr>
          <a:schemeClr val="tx2"/>
        </a:buClr>
        <a:buFont typeface="Wingdings" charset="2"/>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0"/>
        </a:spcBef>
        <a:buClr>
          <a:schemeClr val="tx2"/>
        </a:buClr>
        <a:buFont typeface="Wingdings" charset="2"/>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0"/>
        </a:spcBef>
        <a:buClr>
          <a:schemeClr val="tx2"/>
        </a:buClr>
        <a:buFont typeface="Wingdings" charset="2"/>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0"/>
        </a:spcBef>
        <a:buClr>
          <a:schemeClr val="tx2"/>
        </a:buClr>
        <a:buFont typeface="Wingdings" charset="2"/>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pl-P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pl-PL" sz="2000" noProof="0" dirty="0"/>
              <a:t>Energetyka w trudnych czasach.</a:t>
            </a:r>
          </a:p>
          <a:p>
            <a:r>
              <a:rPr lang="pl-PL" sz="2000" noProof="0" dirty="0"/>
              <a:t>Wsparcie dla Sprzedawcy gazu i energii elektrycznej</a:t>
            </a:r>
            <a:endParaRPr lang="pl-PL" sz="2200" noProof="0" dirty="0"/>
          </a:p>
          <a:p>
            <a:r>
              <a:rPr lang="pl-PL" sz="2000" noProof="0" dirty="0"/>
              <a:t>Rozwiązania SYGNITY S.A.</a:t>
            </a:r>
            <a:endParaRPr lang="pl-PL" sz="1800" noProof="0" dirty="0"/>
          </a:p>
        </p:txBody>
      </p:sp>
      <p:sp>
        <p:nvSpPr>
          <p:cNvPr id="5" name="Symbol zastępczy tekstu 4"/>
          <p:cNvSpPr>
            <a:spLocks noGrp="1"/>
          </p:cNvSpPr>
          <p:nvPr>
            <p:ph type="body" sz="quarter" idx="15"/>
          </p:nvPr>
        </p:nvSpPr>
        <p:spPr/>
        <p:txBody>
          <a:bodyPr/>
          <a:lstStyle/>
          <a:p>
            <a:r>
              <a:rPr lang="pl-PL" noProof="0" dirty="0"/>
              <a:t>Konferencja GAZTERM, 2016</a:t>
            </a:r>
          </a:p>
        </p:txBody>
      </p:sp>
      <p:sp>
        <p:nvSpPr>
          <p:cNvPr id="6" name="Symbol zastępczy tekstu 5"/>
          <p:cNvSpPr>
            <a:spLocks noGrp="1"/>
          </p:cNvSpPr>
          <p:nvPr>
            <p:ph type="body" sz="quarter" idx="13"/>
          </p:nvPr>
        </p:nvSpPr>
        <p:spPr>
          <a:xfrm>
            <a:off x="309630" y="3476040"/>
            <a:ext cx="3972166" cy="261407"/>
          </a:xfrm>
        </p:spPr>
        <p:txBody>
          <a:bodyPr/>
          <a:lstStyle/>
          <a:p>
            <a:r>
              <a:rPr lang="pl-PL" dirty="0"/>
              <a:t>Piotr </a:t>
            </a:r>
            <a:r>
              <a:rPr lang="pl-PL" dirty="0" smtClean="0"/>
              <a:t>Wencel</a:t>
            </a:r>
          </a:p>
          <a:p>
            <a:r>
              <a:rPr lang="pl-PL" dirty="0"/>
              <a:t>Menedżer Rozwoju Biznesu</a:t>
            </a:r>
          </a:p>
          <a:p>
            <a:endParaRPr lang="pl-PL" dirty="0"/>
          </a:p>
        </p:txBody>
      </p:sp>
      <p:sp>
        <p:nvSpPr>
          <p:cNvPr id="7" name="Symbol zastępczy tekstu 6"/>
          <p:cNvSpPr>
            <a:spLocks noGrp="1"/>
          </p:cNvSpPr>
          <p:nvPr>
            <p:ph type="body" sz="quarter" idx="14"/>
          </p:nvPr>
        </p:nvSpPr>
        <p:spPr/>
        <p:txBody>
          <a:bodyPr/>
          <a:lstStyle/>
          <a:p>
            <a:r>
              <a:rPr lang="pl-PL" dirty="0"/>
              <a:t>17 maja 2016</a:t>
            </a:r>
          </a:p>
        </p:txBody>
      </p:sp>
    </p:spTree>
    <p:extLst>
      <p:ext uri="{BB962C8B-B14F-4D97-AF65-F5344CB8AC3E}">
        <p14:creationId xmlns:p14="http://schemas.microsoft.com/office/powerpoint/2010/main" val="119298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1600" noProof="0" dirty="0">
                <a:solidFill>
                  <a:schemeClr val="bg2">
                    <a:lumMod val="50000"/>
                  </a:schemeClr>
                </a:solidFill>
              </a:rPr>
              <a:t>Wybrane referencje Sygnity</a:t>
            </a:r>
          </a:p>
        </p:txBody>
      </p:sp>
      <p:sp>
        <p:nvSpPr>
          <p:cNvPr id="3" name="Symbol zastępczy tekstu 2"/>
          <p:cNvSpPr>
            <a:spLocks noGrp="1"/>
          </p:cNvSpPr>
          <p:nvPr>
            <p:ph type="body" sz="quarter" idx="14"/>
          </p:nvPr>
        </p:nvSpPr>
        <p:spPr/>
        <p:txBody>
          <a:bodyPr/>
          <a:lstStyle/>
          <a:p>
            <a:r>
              <a:rPr lang="pl-PL" sz="1400" noProof="0" dirty="0"/>
              <a:t>Wdrożenie aktualnie realizowane – wiodący sprzedawca gazu na polskim rynku.</a:t>
            </a:r>
          </a:p>
        </p:txBody>
      </p:sp>
      <p:sp>
        <p:nvSpPr>
          <p:cNvPr id="5" name="Symbol zastępczy tekstu 4"/>
          <p:cNvSpPr>
            <a:spLocks noGrp="1"/>
          </p:cNvSpPr>
          <p:nvPr>
            <p:ph type="body" sz="quarter" idx="15"/>
          </p:nvPr>
        </p:nvSpPr>
        <p:spPr/>
        <p:txBody>
          <a:bodyPr/>
          <a:lstStyle/>
          <a:p>
            <a:pPr marL="285750" indent="-285750">
              <a:buFont typeface="Wingdings" panose="05000000000000000000" pitchFamily="2" charset="2"/>
              <a:buChar char="§"/>
            </a:pPr>
            <a:r>
              <a:rPr lang="pl-PL" sz="1200" noProof="0" dirty="0"/>
              <a:t>Spółka Akcyjna, od kilku lat na rynku.</a:t>
            </a:r>
          </a:p>
          <a:p>
            <a:pPr marL="285750" indent="-285750">
              <a:buFont typeface="Wingdings" panose="05000000000000000000" pitchFamily="2" charset="2"/>
              <a:buChar char="§"/>
            </a:pPr>
            <a:endParaRPr lang="pl-PL" sz="1200" noProof="0" dirty="0"/>
          </a:p>
          <a:p>
            <a:pPr marL="285750" indent="-285750">
              <a:buFont typeface="Wingdings" panose="05000000000000000000" pitchFamily="2" charset="2"/>
              <a:buChar char="§"/>
            </a:pPr>
            <a:r>
              <a:rPr lang="pl-PL" sz="1200" noProof="0" dirty="0"/>
              <a:t>Czołowy, wolnorynkowy sprzedawca gazu.</a:t>
            </a:r>
          </a:p>
          <a:p>
            <a:pPr marL="285750" indent="-285750">
              <a:buFont typeface="Wingdings" panose="05000000000000000000" pitchFamily="2" charset="2"/>
              <a:buChar char="§"/>
            </a:pPr>
            <a:endParaRPr lang="pl-PL" sz="1200" noProof="0" dirty="0"/>
          </a:p>
          <a:p>
            <a:pPr marL="285750" indent="-285750">
              <a:buFont typeface="Wingdings" panose="05000000000000000000" pitchFamily="2" charset="2"/>
              <a:buChar char="§"/>
            </a:pPr>
            <a:r>
              <a:rPr lang="pl-PL" sz="1200" noProof="0" dirty="0"/>
              <a:t>Cel biznesowy Klienta:</a:t>
            </a:r>
          </a:p>
          <a:p>
            <a:pPr marL="285750" indent="-285750">
              <a:buFont typeface="Wingdings" panose="05000000000000000000" pitchFamily="2" charset="2"/>
              <a:buChar char="§"/>
            </a:pPr>
            <a:endParaRPr lang="pl-PL" sz="1200" noProof="0" dirty="0"/>
          </a:p>
          <a:p>
            <a:pPr marL="628650" lvl="1" indent="-285750">
              <a:buFont typeface="Wingdings" panose="05000000000000000000" pitchFamily="2" charset="2"/>
              <a:buChar char="§"/>
            </a:pPr>
            <a:r>
              <a:rPr lang="pl-PL" noProof="0" dirty="0"/>
              <a:t>pilnie uruchomić sprzedaż gazu i energii elektrycznej dla klienta masowego (przychody),</a:t>
            </a:r>
          </a:p>
          <a:p>
            <a:pPr marL="628650" lvl="1" indent="-285750">
              <a:buFont typeface="Wingdings" panose="05000000000000000000" pitchFamily="2" charset="2"/>
              <a:buChar char="§"/>
            </a:pPr>
            <a:r>
              <a:rPr lang="pl-PL" noProof="0" dirty="0"/>
              <a:t>zautomatyzować obsługę kontraktów już zawartych i nowo pozyskanych (koszty).</a:t>
            </a:r>
          </a:p>
          <a:p>
            <a:pPr marL="285750" indent="-285750">
              <a:buFont typeface="Wingdings" panose="05000000000000000000" pitchFamily="2" charset="2"/>
              <a:buChar char="§"/>
            </a:pPr>
            <a:endParaRPr lang="pl-PL" sz="1200" noProof="0" dirty="0"/>
          </a:p>
          <a:p>
            <a:pPr marL="285750" indent="-285750">
              <a:buFont typeface="Wingdings" panose="05000000000000000000" pitchFamily="2" charset="2"/>
              <a:buChar char="§"/>
            </a:pPr>
            <a:r>
              <a:rPr lang="pl-PL" sz="1200" noProof="0" dirty="0"/>
              <a:t>Pracownicy Klienta pracują prawie wyłącznie w jednostkach biznesowych (poza FK).</a:t>
            </a:r>
          </a:p>
          <a:p>
            <a:pPr marL="285750" indent="-285750">
              <a:buFont typeface="Wingdings" panose="05000000000000000000" pitchFamily="2" charset="2"/>
              <a:buChar char="§"/>
            </a:pPr>
            <a:endParaRPr lang="pl-PL" sz="1200" noProof="0" dirty="0"/>
          </a:p>
          <a:p>
            <a:pPr marL="285750" indent="-285750">
              <a:buFont typeface="Wingdings" panose="05000000000000000000" pitchFamily="2" charset="2"/>
              <a:buChar char="§"/>
            </a:pPr>
            <a:r>
              <a:rPr lang="pl-PL" sz="1200" noProof="0" dirty="0"/>
              <a:t>Klient nie ma własnych służb IT i nie planuje mieć.</a:t>
            </a:r>
          </a:p>
          <a:p>
            <a:pPr marL="285750" indent="-285750">
              <a:buFont typeface="Wingdings" panose="05000000000000000000" pitchFamily="2" charset="2"/>
              <a:buChar char="§"/>
            </a:pPr>
            <a:endParaRPr lang="pl-PL" sz="1200" noProof="0" dirty="0"/>
          </a:p>
          <a:p>
            <a:pPr marL="285750" indent="-285750">
              <a:buFont typeface="Wingdings" panose="05000000000000000000" pitchFamily="2" charset="2"/>
              <a:buChar char="§"/>
            </a:pPr>
            <a:r>
              <a:rPr lang="pl-PL" sz="1200" noProof="0" dirty="0"/>
              <a:t>Klient przeprowadził analizę dostępnych systemów i proces zakupowy, w wyniku którego wybrał rozwiązanie, które będzie najlepiej wspierać realizację strategicznych celów czyli Sygnity Utilities for Sales (SUS).</a:t>
            </a:r>
          </a:p>
        </p:txBody>
      </p:sp>
    </p:spTree>
    <p:extLst>
      <p:ext uri="{BB962C8B-B14F-4D97-AF65-F5344CB8AC3E}">
        <p14:creationId xmlns:p14="http://schemas.microsoft.com/office/powerpoint/2010/main" val="41343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1600" dirty="0">
                <a:solidFill>
                  <a:srgbClr val="5A5A5A"/>
                </a:solidFill>
              </a:rPr>
              <a:t>Sygnity Billing w Polsce</a:t>
            </a:r>
            <a:endParaRPr lang="pl-PL" sz="1600" dirty="0"/>
          </a:p>
        </p:txBody>
      </p:sp>
      <p:sp>
        <p:nvSpPr>
          <p:cNvPr id="3" name="Symbol zastępczy numeru slajdu 2"/>
          <p:cNvSpPr>
            <a:spLocks noGrp="1"/>
          </p:cNvSpPr>
          <p:nvPr>
            <p:ph type="sldNum" sz="quarter" idx="12"/>
          </p:nvPr>
        </p:nvSpPr>
        <p:spPr/>
        <p:txBody>
          <a:bodyPr/>
          <a:lstStyle/>
          <a:p>
            <a:fld id="{70452DF8-7169-4963-BF29-A6A93ACD61BC}" type="slidenum">
              <a:rPr lang="pl-PL" smtClean="0"/>
              <a:pPr/>
              <a:t>11</a:t>
            </a:fld>
            <a:endParaRPr lang="pl-PL"/>
          </a:p>
        </p:txBody>
      </p:sp>
      <p:sp>
        <p:nvSpPr>
          <p:cNvPr id="5" name="Symbol zastępczy tekstu 4"/>
          <p:cNvSpPr>
            <a:spLocks noGrp="1"/>
          </p:cNvSpPr>
          <p:nvPr>
            <p:ph type="body" sz="quarter" idx="14"/>
          </p:nvPr>
        </p:nvSpPr>
        <p:spPr>
          <a:xfrm>
            <a:off x="321905" y="953858"/>
            <a:ext cx="4623383" cy="374406"/>
          </a:xfrm>
        </p:spPr>
        <p:txBody>
          <a:bodyPr/>
          <a:lstStyle/>
          <a:p>
            <a:r>
              <a:rPr lang="pl-PL" sz="1400" dirty="0"/>
              <a:t>Systemy bilingowe i obsługi klienta… zaufali nam</a:t>
            </a:r>
          </a:p>
        </p:txBody>
      </p:sp>
      <p:pic>
        <p:nvPicPr>
          <p:cNvPr id="15" name="Obraz 14"/>
          <p:cNvPicPr>
            <a:picLocks noChangeAspect="1"/>
          </p:cNvPicPr>
          <p:nvPr/>
        </p:nvPicPr>
        <p:blipFill>
          <a:blip r:embed="rId3"/>
          <a:stretch>
            <a:fillRect/>
          </a:stretch>
        </p:blipFill>
        <p:spPr>
          <a:xfrm>
            <a:off x="1319734" y="1503365"/>
            <a:ext cx="3586356" cy="3263898"/>
          </a:xfrm>
          <a:prstGeom prst="rect">
            <a:avLst/>
          </a:prstGeom>
        </p:spPr>
      </p:pic>
      <p:sp>
        <p:nvSpPr>
          <p:cNvPr id="8" name="CustomShape 7"/>
          <p:cNvSpPr/>
          <p:nvPr/>
        </p:nvSpPr>
        <p:spPr>
          <a:xfrm>
            <a:off x="142551" y="4189680"/>
            <a:ext cx="2462626" cy="714505"/>
          </a:xfrm>
          <a:prstGeom prst="rect">
            <a:avLst/>
          </a:prstGeom>
          <a:solidFill>
            <a:srgbClr val="FFFFFF"/>
          </a:solidFill>
        </p:spPr>
        <p:txBody>
          <a:bodyPr lIns="90000" tIns="45000" rIns="90000" bIns="45000" anchor="ctr"/>
          <a:lstStyle/>
          <a:p>
            <a:pPr algn="ctr">
              <a:lnSpc>
                <a:spcPct val="100000"/>
              </a:lnSpc>
            </a:pPr>
            <a:r>
              <a:rPr lang="pl-PL" sz="1200" b="1" dirty="0">
                <a:solidFill>
                  <a:srgbClr val="5A5A5A"/>
                </a:solidFill>
                <a:latin typeface="Arial"/>
              </a:rPr>
              <a:t>Rozliczamy 7 680  000 odbiorców energii elektrycznej, gazu i ciepła w Polsce</a:t>
            </a:r>
            <a:endParaRPr sz="1200" dirty="0"/>
          </a:p>
        </p:txBody>
      </p:sp>
      <p:pic>
        <p:nvPicPr>
          <p:cNvPr id="16" name="Obraz 15"/>
          <p:cNvPicPr>
            <a:picLocks noChangeAspect="1"/>
          </p:cNvPicPr>
          <p:nvPr/>
        </p:nvPicPr>
        <p:blipFill>
          <a:blip r:embed="rId4"/>
          <a:stretch>
            <a:fillRect/>
          </a:stretch>
        </p:blipFill>
        <p:spPr>
          <a:xfrm>
            <a:off x="5355242" y="1435455"/>
            <a:ext cx="3142230" cy="3605652"/>
          </a:xfrm>
          <a:prstGeom prst="rect">
            <a:avLst/>
          </a:prstGeom>
        </p:spPr>
      </p:pic>
    </p:spTree>
    <p:extLst>
      <p:ext uri="{BB962C8B-B14F-4D97-AF65-F5344CB8AC3E}">
        <p14:creationId xmlns:p14="http://schemas.microsoft.com/office/powerpoint/2010/main" val="2779879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dirty="0"/>
              <a:t>Dziękuję za uwagę. </a:t>
            </a:r>
          </a:p>
        </p:txBody>
      </p:sp>
      <p:sp>
        <p:nvSpPr>
          <p:cNvPr id="9" name="Symbol zastępczy tekstu 8"/>
          <p:cNvSpPr>
            <a:spLocks noGrp="1"/>
          </p:cNvSpPr>
          <p:nvPr>
            <p:ph type="body" sz="quarter" idx="16"/>
          </p:nvPr>
        </p:nvSpPr>
        <p:spPr/>
        <p:txBody>
          <a:bodyPr/>
          <a:lstStyle/>
          <a:p>
            <a:r>
              <a:rPr lang="pl-PL" dirty="0"/>
              <a:t>Piotr Wencel	</a:t>
            </a:r>
          </a:p>
        </p:txBody>
      </p:sp>
      <p:sp>
        <p:nvSpPr>
          <p:cNvPr id="10" name="Symbol zastępczy tekstu 9"/>
          <p:cNvSpPr>
            <a:spLocks noGrp="1"/>
          </p:cNvSpPr>
          <p:nvPr>
            <p:ph type="body" sz="quarter" idx="13"/>
          </p:nvPr>
        </p:nvSpPr>
        <p:spPr/>
        <p:txBody>
          <a:bodyPr/>
          <a:lstStyle/>
          <a:p>
            <a:r>
              <a:rPr lang="pl-PL" dirty="0"/>
              <a:t>Menedżer Rozwoju Biznesu</a:t>
            </a:r>
          </a:p>
        </p:txBody>
      </p:sp>
      <p:sp>
        <p:nvSpPr>
          <p:cNvPr id="11" name="Symbol zastępczy tekstu 10"/>
          <p:cNvSpPr>
            <a:spLocks noGrp="1"/>
          </p:cNvSpPr>
          <p:nvPr>
            <p:ph type="body" sz="quarter" idx="14"/>
          </p:nvPr>
        </p:nvSpPr>
        <p:spPr/>
        <p:txBody>
          <a:bodyPr/>
          <a:lstStyle/>
          <a:p>
            <a:r>
              <a:rPr lang="pl-PL" dirty="0"/>
              <a:t>pwencel@sygnity.pl</a:t>
            </a:r>
          </a:p>
        </p:txBody>
      </p:sp>
      <p:sp>
        <p:nvSpPr>
          <p:cNvPr id="12" name="Symbol zastępczy tekstu 11"/>
          <p:cNvSpPr>
            <a:spLocks noGrp="1"/>
          </p:cNvSpPr>
          <p:nvPr>
            <p:ph type="body" sz="quarter" idx="15"/>
          </p:nvPr>
        </p:nvSpPr>
        <p:spPr/>
        <p:txBody>
          <a:bodyPr/>
          <a:lstStyle/>
          <a:p>
            <a:r>
              <a:rPr lang="pl-PL" dirty="0"/>
              <a:t>+48 514 893 904</a:t>
            </a:r>
          </a:p>
          <a:p>
            <a:endParaRPr lang="pl-PL" dirty="0"/>
          </a:p>
        </p:txBody>
      </p:sp>
    </p:spTree>
    <p:extLst>
      <p:ext uri="{BB962C8B-B14F-4D97-AF65-F5344CB8AC3E}">
        <p14:creationId xmlns:p14="http://schemas.microsoft.com/office/powerpoint/2010/main" val="86362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noProof="0" dirty="0"/>
              <a:t>     Wybrane projekty zrealizowane przez Sygnity</a:t>
            </a:r>
          </a:p>
        </p:txBody>
      </p:sp>
    </p:spTree>
    <p:extLst>
      <p:ext uri="{BB962C8B-B14F-4D97-AF65-F5344CB8AC3E}">
        <p14:creationId xmlns:p14="http://schemas.microsoft.com/office/powerpoint/2010/main" val="395305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2"/>
          <p:cNvSpPr>
            <a:spLocks noGrp="1"/>
          </p:cNvSpPr>
          <p:nvPr>
            <p:ph idx="1"/>
          </p:nvPr>
        </p:nvSpPr>
        <p:spPr>
          <a:xfrm>
            <a:off x="122671" y="1505394"/>
            <a:ext cx="2926784" cy="585228"/>
          </a:xfrm>
          <a:ln>
            <a:solidFill>
              <a:srgbClr val="00B0F0"/>
            </a:solidFill>
            <a:prstDash val="sysDash"/>
          </a:ln>
        </p:spPr>
        <p:txBody>
          <a:bodyPr>
            <a:noAutofit/>
          </a:bodyPr>
          <a:lstStyle/>
          <a:p>
            <a:pPr marL="0" indent="0">
              <a:lnSpc>
                <a:spcPct val="150000"/>
              </a:lnSpc>
              <a:buNone/>
            </a:pPr>
            <a:r>
              <a:rPr lang="pl-PL" sz="1050" b="1" noProof="0" dirty="0">
                <a:solidFill>
                  <a:srgbClr val="00B0F0"/>
                </a:solidFill>
              </a:rPr>
              <a:t>PGE Dystrybucja </a:t>
            </a:r>
            <a:br>
              <a:rPr lang="pl-PL" sz="1050" b="1" noProof="0" dirty="0">
                <a:solidFill>
                  <a:srgbClr val="00B0F0"/>
                </a:solidFill>
              </a:rPr>
            </a:br>
            <a:r>
              <a:rPr lang="pl-PL" sz="1050" b="1" noProof="0" dirty="0">
                <a:solidFill>
                  <a:srgbClr val="00B0F0"/>
                </a:solidFill>
              </a:rPr>
              <a:t>(oddziały Białystok, Skarżysko, Łódź)</a:t>
            </a:r>
          </a:p>
        </p:txBody>
      </p:sp>
      <p:sp>
        <p:nvSpPr>
          <p:cNvPr id="11" name="Prostokąt 1"/>
          <p:cNvSpPr>
            <a:spLocks noChangeArrowheads="1"/>
          </p:cNvSpPr>
          <p:nvPr/>
        </p:nvSpPr>
        <p:spPr bwMode="auto">
          <a:xfrm>
            <a:off x="95120" y="1023025"/>
            <a:ext cx="8956146" cy="295466"/>
          </a:xfrm>
          <a:prstGeom prst="rect">
            <a:avLst/>
          </a:prstGeom>
          <a:noFill/>
          <a:ln>
            <a:noFill/>
          </a:ln>
          <a:extLst/>
        </p:spPr>
        <p:txBody>
          <a:bodyPr wrap="square" anchor="ctr">
            <a:spAutoFit/>
          </a:bodyPr>
          <a:lstStyle>
            <a:lvl1pPr>
              <a:spcBef>
                <a:spcPct val="20000"/>
              </a:spcBef>
              <a:buClr>
                <a:schemeClr val="accent1"/>
              </a:buClr>
              <a:buFont typeface="Wingdings" panose="05000000000000000000" pitchFamily="2" charset="2"/>
              <a:buChar char="ü"/>
              <a:defRPr sz="24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ü"/>
              <a:defRPr sz="20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ü"/>
              <a:defRPr sz="16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ü"/>
              <a:defRPr sz="16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ü"/>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9pPr>
          </a:lstStyle>
          <a:p>
            <a:pPr>
              <a:lnSpc>
                <a:spcPct val="110000"/>
              </a:lnSpc>
              <a:spcBef>
                <a:spcPct val="0"/>
              </a:spcBef>
              <a:buClrTx/>
              <a:buNone/>
              <a:defRPr/>
            </a:pPr>
            <a:r>
              <a:rPr lang="pl-PL" altLang="pl-PL" sz="1200" dirty="0">
                <a:solidFill>
                  <a:schemeClr val="bg1"/>
                </a:solidFill>
                <a:latin typeface="Arial"/>
                <a:cs typeface="Arial"/>
              </a:rPr>
              <a:t>Wymiana danych w procesie zmiany sprzedawcy, rozliczenia usługi dystrybucyjnej oraz systemy pomiarowe.</a:t>
            </a:r>
          </a:p>
        </p:txBody>
      </p:sp>
      <p:sp>
        <p:nvSpPr>
          <p:cNvPr id="3" name="pole tekstowe 2"/>
          <p:cNvSpPr txBox="1"/>
          <p:nvPr/>
        </p:nvSpPr>
        <p:spPr>
          <a:xfrm>
            <a:off x="122674" y="2245024"/>
            <a:ext cx="2926784" cy="2342949"/>
          </a:xfrm>
          <a:prstGeom prst="rect">
            <a:avLst/>
          </a:prstGeom>
          <a:noFill/>
          <a:ln>
            <a:solidFill>
              <a:srgbClr val="5A5A5A"/>
            </a:solidFill>
            <a:prstDash val="sysDash"/>
          </a:ln>
        </p:spPr>
        <p:txBody>
          <a:bodyPr wrap="square" rtlCol="0">
            <a:spAutoFit/>
          </a:bodyPr>
          <a:lstStyle/>
          <a:p>
            <a:r>
              <a:rPr lang="pl-PL" sz="975" dirty="0">
                <a:solidFill>
                  <a:srgbClr val="5A5A5A"/>
                </a:solidFill>
                <a:latin typeface="+mj-lt"/>
                <a:ea typeface="Tahoma" panose="020B0604030504040204" pitchFamily="34" charset="0"/>
                <a:cs typeface="Tahoma" panose="020B0604030504040204" pitchFamily="34" charset="0"/>
              </a:rPr>
              <a:t>Dostawa, wdrożenie i utrzymanie wielomodułowego rozwiązania wspierającego działalność OSD.</a:t>
            </a:r>
          </a:p>
          <a:p>
            <a:endParaRPr lang="pl-PL" sz="975" dirty="0">
              <a:solidFill>
                <a:srgbClr val="5A5A5A"/>
              </a:solidFill>
              <a:latin typeface="+mj-lt"/>
              <a:ea typeface="Tahoma" panose="020B0604030504040204" pitchFamily="34" charset="0"/>
              <a:cs typeface="Tahoma" panose="020B0604030504040204" pitchFamily="34" charset="0"/>
            </a:endParaRPr>
          </a:p>
          <a:p>
            <a:r>
              <a:rPr lang="pl-PL" sz="975" dirty="0">
                <a:solidFill>
                  <a:srgbClr val="5A5A5A"/>
                </a:solidFill>
                <a:latin typeface="+mj-lt"/>
                <a:ea typeface="Tahoma" panose="020B0604030504040204" pitchFamily="34" charset="0"/>
                <a:cs typeface="Tahoma" panose="020B0604030504040204" pitchFamily="34" charset="0"/>
              </a:rPr>
              <a:t>Zakres wdrożenia:</a:t>
            </a:r>
          </a:p>
          <a:p>
            <a:endParaRPr lang="pl-PL" sz="975" dirty="0">
              <a:solidFill>
                <a:srgbClr val="5A5A5A"/>
              </a:solidFill>
              <a:latin typeface="+mj-lt"/>
              <a:ea typeface="Tahoma" panose="020B0604030504040204" pitchFamily="34" charset="0"/>
              <a:cs typeface="Tahoma" panose="020B0604030504040204" pitchFamily="34" charset="0"/>
            </a:endParaRP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system masowej akwizycji danych pomiarowych</a:t>
            </a: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system mobilnej akwizycji inkasenckiej</a:t>
            </a: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system zmiany sprzedawcy (CSS)</a:t>
            </a: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system pomiarowy odbiorców</a:t>
            </a: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system obsługi sprzedaży usługi dystrybucyjnej (D3S)</a:t>
            </a: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system zarządzania stratami sieciowymi</a:t>
            </a: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platforma wymiany informacji (PWI)</a:t>
            </a:r>
          </a:p>
        </p:txBody>
      </p:sp>
      <p:sp>
        <p:nvSpPr>
          <p:cNvPr id="12" name="Symbol zastępczy zawartości 2"/>
          <p:cNvSpPr txBox="1">
            <a:spLocks/>
          </p:cNvSpPr>
          <p:nvPr/>
        </p:nvSpPr>
        <p:spPr bwMode="auto">
          <a:xfrm>
            <a:off x="3123577" y="1505394"/>
            <a:ext cx="2926784" cy="585228"/>
          </a:xfrm>
          <a:prstGeom prst="rect">
            <a:avLst/>
          </a:prstGeom>
          <a:noFill/>
          <a:ln>
            <a:solidFill>
              <a:srgbClr val="00B0F0"/>
            </a:solidFill>
            <a:prstDash val="sysDash"/>
          </a:ln>
          <a:extLst>
            <a:ext uri="{909E8E84-426E-40DD-AFC4-6F175D3DCCD1}">
              <a14:hiddenFill xmlns:a14="http://schemas.microsoft.com/office/drawing/2010/main">
                <a:solidFill>
                  <a:srgbClr val="FFFFFF"/>
                </a:solidFill>
              </a14:hiddenFill>
            </a:ext>
          </a:extLst>
        </p:spPr>
        <p:txBody>
          <a:bodyPr vert="horz" wrap="square" lIns="54000" tIns="0" rIns="54000" bIns="0" numCol="1" anchor="ctr" anchorCtr="0" compatLnSpc="1">
            <a:prstTxWarp prst="textNoShape">
              <a:avLst/>
            </a:prstTxWarp>
            <a:noAutofit/>
          </a:bodyPr>
          <a:lstStyle>
            <a:lvl1pPr marL="285750" indent="-285750" algn="l" rtl="0" eaLnBrk="0" fontAlgn="base" hangingPunct="0">
              <a:spcBef>
                <a:spcPct val="20000"/>
              </a:spcBef>
              <a:spcAft>
                <a:spcPct val="0"/>
              </a:spcAft>
              <a:buClr>
                <a:schemeClr val="accent1"/>
              </a:buClr>
              <a:buFont typeface="Wingdings" pitchFamily="2" charset="2"/>
              <a:buChar char="ü"/>
              <a:defRPr lang="pl-PL" altLang="pl-PL" sz="2400" kern="1200">
                <a:solidFill>
                  <a:schemeClr val="tx1"/>
                </a:solidFill>
                <a:latin typeface="Arial"/>
                <a:ea typeface="+mn-ea"/>
                <a:cs typeface="Arial"/>
              </a:defRPr>
            </a:lvl1pPr>
            <a:lvl2pPr marL="742950" indent="-285750" algn="l" rtl="0" eaLnBrk="0" fontAlgn="base" hangingPunct="0">
              <a:spcBef>
                <a:spcPct val="20000"/>
              </a:spcBef>
              <a:spcAft>
                <a:spcPct val="0"/>
              </a:spcAft>
              <a:buClr>
                <a:schemeClr val="accent1"/>
              </a:buClr>
              <a:buFont typeface="Wingdings" pitchFamily="2" charset="2"/>
              <a:buChar char="ü"/>
              <a:defRPr lang="pl-PL" altLang="pl-PL" sz="2000" kern="1200">
                <a:solidFill>
                  <a:schemeClr val="tx1"/>
                </a:solidFill>
                <a:latin typeface="Arial"/>
                <a:ea typeface="+mn-ea"/>
                <a:cs typeface="Arial"/>
              </a:defRPr>
            </a:lvl2pPr>
            <a:lvl3pPr marL="1200150" indent="-285750" algn="l" rtl="0" eaLnBrk="0" fontAlgn="base" hangingPunct="0">
              <a:spcBef>
                <a:spcPct val="20000"/>
              </a:spcBef>
              <a:spcAft>
                <a:spcPct val="0"/>
              </a:spcAft>
              <a:buClr>
                <a:schemeClr val="accent1"/>
              </a:buClr>
              <a:buFont typeface="Wingdings" pitchFamily="2" charset="2"/>
              <a:buChar char="ü"/>
              <a:defRPr lang="pl-PL" altLang="pl-PL" sz="1800" kern="1200">
                <a:solidFill>
                  <a:schemeClr val="tx1"/>
                </a:solidFill>
                <a:latin typeface="Arial"/>
                <a:ea typeface="+mn-ea"/>
                <a:cs typeface="Arial"/>
              </a:defRPr>
            </a:lvl3pPr>
            <a:lvl4pPr marL="1657350" indent="-285750" algn="l" rtl="0" eaLnBrk="0" fontAlgn="base" hangingPunct="0">
              <a:spcBef>
                <a:spcPct val="20000"/>
              </a:spcBef>
              <a:spcAft>
                <a:spcPct val="0"/>
              </a:spcAft>
              <a:buClr>
                <a:schemeClr val="accent1"/>
              </a:buClr>
              <a:buFont typeface="Wingdings" pitchFamily="2" charset="2"/>
              <a:buChar char="ü"/>
              <a:defRPr lang="pl-PL" altLang="pl-PL" sz="1600" kern="1200">
                <a:solidFill>
                  <a:schemeClr val="tx1"/>
                </a:solidFill>
                <a:latin typeface="Arial"/>
                <a:ea typeface="+mn-ea"/>
                <a:cs typeface="Arial"/>
              </a:defRPr>
            </a:lvl4pPr>
            <a:lvl5pPr marL="2114550" indent="-285750" algn="l" rtl="0" eaLnBrk="0" fontAlgn="base" hangingPunct="0">
              <a:spcBef>
                <a:spcPct val="20000"/>
              </a:spcBef>
              <a:spcAft>
                <a:spcPct val="0"/>
              </a:spcAft>
              <a:buClr>
                <a:schemeClr val="accent1"/>
              </a:buClr>
              <a:buFont typeface="Wingdings" pitchFamily="2" charset="2"/>
              <a:buChar char="ü"/>
              <a:defRPr lang="pl-PL" altLang="pl-PL" sz="14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sz="1050" b="1" dirty="0">
                <a:solidFill>
                  <a:srgbClr val="00B0F0"/>
                </a:solidFill>
              </a:rPr>
              <a:t>ENERGA Operator SA</a:t>
            </a:r>
          </a:p>
        </p:txBody>
      </p:sp>
      <p:sp>
        <p:nvSpPr>
          <p:cNvPr id="13" name="Symbol zastępczy zawartości 2"/>
          <p:cNvSpPr txBox="1">
            <a:spLocks/>
          </p:cNvSpPr>
          <p:nvPr/>
        </p:nvSpPr>
        <p:spPr bwMode="auto">
          <a:xfrm>
            <a:off x="6124483" y="1505394"/>
            <a:ext cx="2926784" cy="585228"/>
          </a:xfrm>
          <a:prstGeom prst="rect">
            <a:avLst/>
          </a:prstGeom>
          <a:noFill/>
          <a:ln>
            <a:solidFill>
              <a:srgbClr val="00B0F0"/>
            </a:solidFill>
            <a:prstDash val="sysDash"/>
          </a:ln>
          <a:extLst>
            <a:ext uri="{909E8E84-426E-40DD-AFC4-6F175D3DCCD1}">
              <a14:hiddenFill xmlns:a14="http://schemas.microsoft.com/office/drawing/2010/main">
                <a:solidFill>
                  <a:srgbClr val="FFFFFF"/>
                </a:solidFill>
              </a14:hiddenFill>
            </a:ext>
          </a:extLst>
        </p:spPr>
        <p:txBody>
          <a:bodyPr vert="horz" wrap="square" lIns="54000" tIns="0" rIns="54000" bIns="0" numCol="1" anchor="ctr" anchorCtr="0" compatLnSpc="1">
            <a:prstTxWarp prst="textNoShape">
              <a:avLst/>
            </a:prstTxWarp>
            <a:noAutofit/>
          </a:bodyPr>
          <a:lstStyle>
            <a:lvl1pPr marL="285750" indent="-285750" algn="l" rtl="0" eaLnBrk="0" fontAlgn="base" hangingPunct="0">
              <a:spcBef>
                <a:spcPct val="20000"/>
              </a:spcBef>
              <a:spcAft>
                <a:spcPct val="0"/>
              </a:spcAft>
              <a:buClr>
                <a:schemeClr val="accent1"/>
              </a:buClr>
              <a:buFont typeface="Wingdings" pitchFamily="2" charset="2"/>
              <a:buChar char="ü"/>
              <a:defRPr lang="pl-PL" altLang="pl-PL" sz="2400" kern="1200">
                <a:solidFill>
                  <a:schemeClr val="tx1"/>
                </a:solidFill>
                <a:latin typeface="Arial"/>
                <a:ea typeface="+mn-ea"/>
                <a:cs typeface="Arial"/>
              </a:defRPr>
            </a:lvl1pPr>
            <a:lvl2pPr marL="742950" indent="-285750" algn="l" rtl="0" eaLnBrk="0" fontAlgn="base" hangingPunct="0">
              <a:spcBef>
                <a:spcPct val="20000"/>
              </a:spcBef>
              <a:spcAft>
                <a:spcPct val="0"/>
              </a:spcAft>
              <a:buClr>
                <a:schemeClr val="accent1"/>
              </a:buClr>
              <a:buFont typeface="Wingdings" pitchFamily="2" charset="2"/>
              <a:buChar char="ü"/>
              <a:defRPr lang="pl-PL" altLang="pl-PL" sz="2000" kern="1200">
                <a:solidFill>
                  <a:schemeClr val="tx1"/>
                </a:solidFill>
                <a:latin typeface="Arial"/>
                <a:ea typeface="+mn-ea"/>
                <a:cs typeface="Arial"/>
              </a:defRPr>
            </a:lvl2pPr>
            <a:lvl3pPr marL="1200150" indent="-285750" algn="l" rtl="0" eaLnBrk="0" fontAlgn="base" hangingPunct="0">
              <a:spcBef>
                <a:spcPct val="20000"/>
              </a:spcBef>
              <a:spcAft>
                <a:spcPct val="0"/>
              </a:spcAft>
              <a:buClr>
                <a:schemeClr val="accent1"/>
              </a:buClr>
              <a:buFont typeface="Wingdings" pitchFamily="2" charset="2"/>
              <a:buChar char="ü"/>
              <a:defRPr lang="pl-PL" altLang="pl-PL" sz="1800" kern="1200">
                <a:solidFill>
                  <a:schemeClr val="tx1"/>
                </a:solidFill>
                <a:latin typeface="Arial"/>
                <a:ea typeface="+mn-ea"/>
                <a:cs typeface="Arial"/>
              </a:defRPr>
            </a:lvl3pPr>
            <a:lvl4pPr marL="1657350" indent="-285750" algn="l" rtl="0" eaLnBrk="0" fontAlgn="base" hangingPunct="0">
              <a:spcBef>
                <a:spcPct val="20000"/>
              </a:spcBef>
              <a:spcAft>
                <a:spcPct val="0"/>
              </a:spcAft>
              <a:buClr>
                <a:schemeClr val="accent1"/>
              </a:buClr>
              <a:buFont typeface="Wingdings" pitchFamily="2" charset="2"/>
              <a:buChar char="ü"/>
              <a:defRPr lang="pl-PL" altLang="pl-PL" sz="1600" kern="1200">
                <a:solidFill>
                  <a:schemeClr val="tx1"/>
                </a:solidFill>
                <a:latin typeface="Arial"/>
                <a:ea typeface="+mn-ea"/>
                <a:cs typeface="Arial"/>
              </a:defRPr>
            </a:lvl4pPr>
            <a:lvl5pPr marL="2114550" indent="-285750" algn="l" rtl="0" eaLnBrk="0" fontAlgn="base" hangingPunct="0">
              <a:spcBef>
                <a:spcPct val="20000"/>
              </a:spcBef>
              <a:spcAft>
                <a:spcPct val="0"/>
              </a:spcAft>
              <a:buClr>
                <a:schemeClr val="accent1"/>
              </a:buClr>
              <a:buFont typeface="Wingdings" pitchFamily="2" charset="2"/>
              <a:buChar char="ü"/>
              <a:defRPr lang="pl-PL" altLang="pl-PL" sz="14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sz="1050" b="1" dirty="0">
                <a:solidFill>
                  <a:srgbClr val="00B0F0"/>
                </a:solidFill>
              </a:rPr>
              <a:t>TAURON Dystrybucja</a:t>
            </a:r>
            <a:endParaRPr lang="en-US" sz="1050" dirty="0">
              <a:solidFill>
                <a:srgbClr val="00B0F0"/>
              </a:solidFill>
            </a:endParaRPr>
          </a:p>
        </p:txBody>
      </p:sp>
      <p:sp>
        <p:nvSpPr>
          <p:cNvPr id="14" name="pole tekstowe 13"/>
          <p:cNvSpPr txBox="1"/>
          <p:nvPr/>
        </p:nvSpPr>
        <p:spPr>
          <a:xfrm>
            <a:off x="3123577" y="2245024"/>
            <a:ext cx="2926784" cy="2343600"/>
          </a:xfrm>
          <a:prstGeom prst="rect">
            <a:avLst/>
          </a:prstGeom>
          <a:noFill/>
          <a:ln>
            <a:solidFill>
              <a:srgbClr val="5A5A5A"/>
            </a:solidFill>
            <a:prstDash val="sysDash"/>
          </a:ln>
        </p:spPr>
        <p:txBody>
          <a:bodyPr wrap="square" rtlCol="0">
            <a:spAutoFit/>
          </a:bodyPr>
          <a:lstStyle/>
          <a:p>
            <a:r>
              <a:rPr lang="pl-PL" sz="975" dirty="0">
                <a:solidFill>
                  <a:srgbClr val="5A5A5A"/>
                </a:solidFill>
                <a:latin typeface="+mj-lt"/>
                <a:ea typeface="Tahoma" panose="020B0604030504040204" pitchFamily="34" charset="0"/>
                <a:cs typeface="Tahoma" panose="020B0604030504040204" pitchFamily="34" charset="0"/>
              </a:rPr>
              <a:t>Wdrożone, utrzymywane i rozwijane wdrożonego rozwiązania.</a:t>
            </a:r>
          </a:p>
          <a:p>
            <a:endParaRPr lang="pl-PL" sz="975" dirty="0">
              <a:solidFill>
                <a:srgbClr val="5A5A5A"/>
              </a:solidFill>
              <a:latin typeface="+mj-lt"/>
              <a:ea typeface="Tahoma" panose="020B0604030504040204" pitchFamily="34" charset="0"/>
              <a:cs typeface="Tahoma" panose="020B0604030504040204" pitchFamily="34" charset="0"/>
            </a:endParaRPr>
          </a:p>
          <a:p>
            <a:endParaRPr lang="pl-PL" sz="975" dirty="0">
              <a:solidFill>
                <a:srgbClr val="5A5A5A"/>
              </a:solidFill>
              <a:latin typeface="+mj-lt"/>
              <a:ea typeface="Tahoma" panose="020B0604030504040204" pitchFamily="34" charset="0"/>
              <a:cs typeface="Tahoma" panose="020B0604030504040204" pitchFamily="34" charset="0"/>
            </a:endParaRPr>
          </a:p>
          <a:p>
            <a:r>
              <a:rPr lang="pl-PL" sz="975" dirty="0">
                <a:solidFill>
                  <a:srgbClr val="5A5A5A"/>
                </a:solidFill>
                <a:latin typeface="+mj-lt"/>
                <a:ea typeface="Tahoma" panose="020B0604030504040204" pitchFamily="34" charset="0"/>
                <a:cs typeface="Tahoma" panose="020B0604030504040204" pitchFamily="34" charset="0"/>
              </a:rPr>
              <a:t>Zakres wdrożenia:</a:t>
            </a:r>
          </a:p>
          <a:p>
            <a:endParaRPr lang="pl-PL" sz="975" dirty="0">
              <a:solidFill>
                <a:srgbClr val="5A5A5A"/>
              </a:solidFill>
              <a:latin typeface="+mj-lt"/>
              <a:ea typeface="Tahoma" panose="020B0604030504040204" pitchFamily="34" charset="0"/>
              <a:cs typeface="Tahoma" panose="020B0604030504040204" pitchFamily="34" charset="0"/>
            </a:endParaRP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system wymiany informacji na rynku energii (WIRE)</a:t>
            </a: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system pomiarowy sieci (NMS)</a:t>
            </a: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system pomiarowy (ELMS)</a:t>
            </a: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system pomiarowo-rozliczeniowy (CMS/AMS)</a:t>
            </a: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portal dostępowy kontrahenta (PDK)</a:t>
            </a: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systemu zmiany sprzedawcy (CSS)</a:t>
            </a: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platforma wymiany informacji (PWI)</a:t>
            </a:r>
          </a:p>
        </p:txBody>
      </p:sp>
      <p:sp>
        <p:nvSpPr>
          <p:cNvPr id="15" name="pole tekstowe 14"/>
          <p:cNvSpPr txBox="1"/>
          <p:nvPr/>
        </p:nvSpPr>
        <p:spPr>
          <a:xfrm>
            <a:off x="6124480" y="2245023"/>
            <a:ext cx="2926784" cy="2343600"/>
          </a:xfrm>
          <a:prstGeom prst="rect">
            <a:avLst/>
          </a:prstGeom>
          <a:noFill/>
          <a:ln>
            <a:solidFill>
              <a:srgbClr val="5A5A5A"/>
            </a:solidFill>
            <a:prstDash val="sysDash"/>
          </a:ln>
        </p:spPr>
        <p:txBody>
          <a:bodyPr wrap="square" rtlCol="0">
            <a:spAutoFit/>
          </a:bodyPr>
          <a:lstStyle/>
          <a:p>
            <a:r>
              <a:rPr lang="pl-PL" sz="975" dirty="0">
                <a:solidFill>
                  <a:srgbClr val="5A5A5A"/>
                </a:solidFill>
                <a:latin typeface="+mj-lt"/>
                <a:ea typeface="Tahoma" panose="020B0604030504040204" pitchFamily="34" charset="0"/>
                <a:cs typeface="Tahoma" panose="020B0604030504040204" pitchFamily="34" charset="0"/>
              </a:rPr>
              <a:t>Dostawa, wdrożenie i utrzymanie wielomodułowego rozwiązania wspierającego działalność OSD.</a:t>
            </a:r>
          </a:p>
          <a:p>
            <a:endParaRPr lang="pl-PL" sz="975" dirty="0">
              <a:solidFill>
                <a:srgbClr val="5A5A5A"/>
              </a:solidFill>
              <a:latin typeface="+mj-lt"/>
              <a:ea typeface="Tahoma" panose="020B0604030504040204" pitchFamily="34" charset="0"/>
              <a:cs typeface="Tahoma" panose="020B0604030504040204" pitchFamily="34" charset="0"/>
            </a:endParaRPr>
          </a:p>
          <a:p>
            <a:r>
              <a:rPr lang="pl-PL" sz="975" dirty="0">
                <a:solidFill>
                  <a:srgbClr val="5A5A5A"/>
                </a:solidFill>
                <a:latin typeface="+mj-lt"/>
                <a:ea typeface="Tahoma" panose="020B0604030504040204" pitchFamily="34" charset="0"/>
                <a:cs typeface="Tahoma" panose="020B0604030504040204" pitchFamily="34" charset="0"/>
              </a:rPr>
              <a:t>Zakres wdrożenia:</a:t>
            </a:r>
          </a:p>
          <a:p>
            <a:endParaRPr lang="pl-PL" sz="975" dirty="0">
              <a:solidFill>
                <a:srgbClr val="5A5A5A"/>
              </a:solidFill>
              <a:latin typeface="+mj-lt"/>
              <a:ea typeface="Tahoma" panose="020B0604030504040204" pitchFamily="34" charset="0"/>
              <a:cs typeface="Tahoma" panose="020B0604030504040204" pitchFamily="34" charset="0"/>
            </a:endParaRP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centralny system pomiarowo rozliczeniowy</a:t>
            </a: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system zmiany sprzedawcy (CSS)</a:t>
            </a:r>
          </a:p>
          <a:p>
            <a:pPr marL="214313" indent="-214313">
              <a:buClr>
                <a:srgbClr val="00B0F0"/>
              </a:buClr>
              <a:buFont typeface="Wingdings" panose="05000000000000000000" pitchFamily="2" charset="2"/>
              <a:buChar char="§"/>
            </a:pPr>
            <a:r>
              <a:rPr lang="pl-PL" sz="975" dirty="0">
                <a:solidFill>
                  <a:srgbClr val="5A5A5A"/>
                </a:solidFill>
                <a:latin typeface="+mj-lt"/>
                <a:ea typeface="Tahoma" panose="020B0604030504040204" pitchFamily="34" charset="0"/>
                <a:cs typeface="Tahoma" panose="020B0604030504040204" pitchFamily="34" charset="0"/>
              </a:rPr>
              <a:t>platforma wymiany informacji (PWI)</a:t>
            </a:r>
          </a:p>
        </p:txBody>
      </p:sp>
      <p:sp>
        <p:nvSpPr>
          <p:cNvPr id="16" name="Tytuł 1"/>
          <p:cNvSpPr txBox="1">
            <a:spLocks/>
          </p:cNvSpPr>
          <p:nvPr/>
        </p:nvSpPr>
        <p:spPr>
          <a:xfrm>
            <a:off x="321905" y="104510"/>
            <a:ext cx="6482216" cy="742157"/>
          </a:xfrm>
          <a:prstGeom prst="rect">
            <a:avLst/>
          </a:prstGeom>
        </p:spPr>
        <p:txBody>
          <a:bodyPr anchor="ctr"/>
          <a:lstStyle>
            <a:lvl1pPr algn="l" defTabSz="685800" rtl="0" eaLnBrk="1" latinLnBrk="0" hangingPunct="1">
              <a:lnSpc>
                <a:spcPct val="100000"/>
              </a:lnSpc>
              <a:spcBef>
                <a:spcPts val="0"/>
              </a:spcBef>
              <a:buNone/>
              <a:defRPr sz="1700" b="1" kern="1200">
                <a:solidFill>
                  <a:schemeClr val="tx1"/>
                </a:solidFill>
                <a:latin typeface="+mj-lt"/>
                <a:ea typeface="+mj-ea"/>
                <a:cs typeface="+mj-cs"/>
              </a:defRPr>
            </a:lvl1pPr>
          </a:lstStyle>
          <a:p>
            <a:r>
              <a:rPr lang="pl-PL" sz="1600" dirty="0">
                <a:solidFill>
                  <a:schemeClr val="bg2">
                    <a:lumMod val="50000"/>
                  </a:schemeClr>
                </a:solidFill>
              </a:rPr>
              <a:t>Wsparcie procesu sprzedaży i rozliczenia usług</a:t>
            </a:r>
          </a:p>
        </p:txBody>
      </p:sp>
    </p:spTree>
    <p:extLst>
      <p:ext uri="{BB962C8B-B14F-4D97-AF65-F5344CB8AC3E}">
        <p14:creationId xmlns:p14="http://schemas.microsoft.com/office/powerpoint/2010/main" val="413008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4"/>
          <p:cNvSpPr>
            <a:spLocks noGrp="1"/>
          </p:cNvSpPr>
          <p:nvPr>
            <p:ph type="body" sz="quarter" idx="4294967295"/>
          </p:nvPr>
        </p:nvSpPr>
        <p:spPr>
          <a:xfrm>
            <a:off x="95121" y="1397561"/>
            <a:ext cx="2984510" cy="3490699"/>
          </a:xfrm>
          <a:prstGeom prst="rect">
            <a:avLst/>
          </a:prstGeom>
        </p:spPr>
        <p:txBody>
          <a:bodyPr wrap="square">
            <a:spAutoFit/>
          </a:bodyPr>
          <a:lstStyle/>
          <a:p>
            <a:pPr marL="0" indent="0">
              <a:lnSpc>
                <a:spcPct val="114000"/>
              </a:lnSpc>
              <a:buNone/>
            </a:pPr>
            <a:endParaRPr lang="pl-PL" sz="975" b="1" noProof="0" dirty="0">
              <a:solidFill>
                <a:srgbClr val="00B0F0"/>
              </a:solidFill>
              <a:latin typeface="+mj-lt"/>
            </a:endParaRPr>
          </a:p>
          <a:p>
            <a:pPr>
              <a:lnSpc>
                <a:spcPct val="114000"/>
              </a:lnSpc>
              <a:buFont typeface="Wingdings" panose="05000000000000000000" pitchFamily="2" charset="2"/>
              <a:buChar char="§"/>
            </a:pPr>
            <a:r>
              <a:rPr lang="pl-PL" sz="975" noProof="0" dirty="0">
                <a:latin typeface="+mj-lt"/>
                <a:ea typeface="Calibri" panose="020F0502020204030204" pitchFamily="34" charset="0"/>
                <a:cs typeface="Times New Roman" panose="02020603050405020304" pitchFamily="18" charset="0"/>
              </a:rPr>
              <a:t>System wspomaga proces generowania prognozy transportowej.</a:t>
            </a:r>
          </a:p>
          <a:p>
            <a:pPr>
              <a:lnSpc>
                <a:spcPct val="114000"/>
              </a:lnSpc>
              <a:buFont typeface="Wingdings" panose="05000000000000000000" pitchFamily="2" charset="2"/>
              <a:buChar char="§"/>
            </a:pPr>
            <a:r>
              <a:rPr lang="pl-PL" sz="975" noProof="0" dirty="0">
                <a:latin typeface="+mj-lt"/>
                <a:ea typeface="Calibri" panose="020F0502020204030204" pitchFamily="34" charset="0"/>
                <a:cs typeface="Times New Roman" panose="02020603050405020304" pitchFamily="18" charset="0"/>
              </a:rPr>
              <a:t>Proces ten odbywa się automatycznie tzn. modele matematyczne wyliczają prognozę dla każdego punktu gazowego zgodnie z harmonogramem.</a:t>
            </a:r>
          </a:p>
          <a:p>
            <a:pPr>
              <a:lnSpc>
                <a:spcPct val="114000"/>
              </a:lnSpc>
              <a:buFont typeface="Wingdings" panose="05000000000000000000" pitchFamily="2" charset="2"/>
              <a:buChar char="§"/>
            </a:pPr>
            <a:r>
              <a:rPr lang="pl-PL" sz="975" noProof="0" dirty="0">
                <a:latin typeface="+mj-lt"/>
                <a:ea typeface="Calibri" panose="020F0502020204030204" pitchFamily="34" charset="0"/>
                <a:cs typeface="Times New Roman" panose="02020603050405020304" pitchFamily="18" charset="0"/>
              </a:rPr>
              <a:t>Dla każdego punktu można zdefiniować kilka modeli matematycznych (</a:t>
            </a:r>
            <a:r>
              <a:rPr lang="pl-PL" sz="975" noProof="0" dirty="0" err="1">
                <a:latin typeface="+mj-lt"/>
                <a:ea typeface="Calibri" panose="020F0502020204030204" pitchFamily="34" charset="0"/>
                <a:cs typeface="Times New Roman" panose="02020603050405020304" pitchFamily="18" charset="0"/>
              </a:rPr>
              <a:t>Arima</a:t>
            </a:r>
            <a:r>
              <a:rPr lang="pl-PL" sz="975" noProof="0" dirty="0">
                <a:latin typeface="+mj-lt"/>
                <a:ea typeface="Calibri" panose="020F0502020204030204" pitchFamily="34" charset="0"/>
                <a:cs typeface="Times New Roman" panose="02020603050405020304" pitchFamily="18" charset="0"/>
              </a:rPr>
              <a:t>, Meteo z uwzględnieniem prognozy temperatury, Neuronowych, innych). Łącznie dostępnych jest ok. 20 modeli.</a:t>
            </a:r>
          </a:p>
          <a:p>
            <a:pPr>
              <a:lnSpc>
                <a:spcPct val="114000"/>
              </a:lnSpc>
              <a:buFont typeface="Wingdings" panose="05000000000000000000" pitchFamily="2" charset="2"/>
              <a:buChar char="§"/>
            </a:pPr>
            <a:r>
              <a:rPr lang="pl-PL" sz="975" noProof="0" dirty="0">
                <a:latin typeface="+mj-lt"/>
                <a:ea typeface="Calibri" panose="020F0502020204030204" pitchFamily="34" charset="0"/>
                <a:cs typeface="Times New Roman" panose="02020603050405020304" pitchFamily="18" charset="0"/>
              </a:rPr>
              <a:t>Ponieważ modele matematyczne działają na dobach administracyjnych w celu sporządzenia prognozy transportowej wyliczana jest prognoza na dwie doby (n+1, n+2), a następnie system automatycznie generuje prognozę transportową w godzinach od 07:00 doby n+1 do godziny 06:00 doby n+2.</a:t>
            </a:r>
          </a:p>
          <a:p>
            <a:pPr>
              <a:lnSpc>
                <a:spcPct val="114000"/>
              </a:lnSpc>
            </a:pPr>
            <a:endParaRPr lang="pl-PL" sz="975" noProof="0" dirty="0">
              <a:latin typeface="+mj-lt"/>
              <a:ea typeface="Calibri" panose="020F0502020204030204" pitchFamily="34" charset="0"/>
              <a:cs typeface="Times New Roman" panose="02020603050405020304" pitchFamily="18" charset="0"/>
            </a:endParaRPr>
          </a:p>
        </p:txBody>
      </p:sp>
      <p:sp>
        <p:nvSpPr>
          <p:cNvPr id="7" name="Prostokąt 6"/>
          <p:cNvSpPr/>
          <p:nvPr/>
        </p:nvSpPr>
        <p:spPr>
          <a:xfrm>
            <a:off x="2987378" y="1725598"/>
            <a:ext cx="3268931" cy="3513782"/>
          </a:xfrm>
          <a:prstGeom prst="rect">
            <a:avLst/>
          </a:prstGeom>
        </p:spPr>
        <p:txBody>
          <a:bodyPr wrap="square">
            <a:spAutoFit/>
          </a:bodyPr>
          <a:lstStyle/>
          <a:p>
            <a:pPr marL="214313" indent="-214313">
              <a:lnSpc>
                <a:spcPct val="114000"/>
              </a:lnSpc>
              <a:buClr>
                <a:srgbClr val="00B0F0"/>
              </a:buClr>
              <a:buFont typeface="Wingdings" panose="05000000000000000000" pitchFamily="2" charset="2"/>
              <a:buChar char="§"/>
            </a:pPr>
            <a:r>
              <a:rPr lang="pl-PL" sz="975" dirty="0">
                <a:latin typeface="+mj-lt"/>
                <a:ea typeface="Calibri" panose="020F0502020204030204" pitchFamily="34" charset="0"/>
                <a:cs typeface="Times New Roman" panose="02020603050405020304" pitchFamily="18" charset="0"/>
              </a:rPr>
              <a:t>Dla punktów wejścia, które są powiązane z punktami wyjścia dla których ZUD zgłaszają nominacje prognoza transportowa generowana jest na podstawie prognozy modeli matematycznych z uwzględnieniem zmian w nominacjach zgłoszonych przez ZUD.</a:t>
            </a:r>
          </a:p>
          <a:p>
            <a:pPr marL="214313" indent="-214313">
              <a:lnSpc>
                <a:spcPct val="114000"/>
              </a:lnSpc>
              <a:buClr>
                <a:srgbClr val="00B0F0"/>
              </a:buClr>
              <a:buFont typeface="Wingdings" panose="05000000000000000000" pitchFamily="2" charset="2"/>
              <a:buChar char="§"/>
            </a:pPr>
            <a:r>
              <a:rPr lang="pl-PL" sz="975" dirty="0">
                <a:latin typeface="+mj-lt"/>
                <a:ea typeface="Calibri" panose="020F0502020204030204" pitchFamily="34" charset="0"/>
                <a:cs typeface="Times New Roman" panose="02020603050405020304" pitchFamily="18" charset="0"/>
              </a:rPr>
              <a:t>Moduł prognostyczny umożliwia wprowadzanie znanych wcześniej ograniczeń w poborze gazu na punkt, które są następnie uwzględniane przy generowaniu prognozy transportowej dla danego punktu.</a:t>
            </a:r>
          </a:p>
          <a:p>
            <a:pPr marL="214313" indent="-214313">
              <a:lnSpc>
                <a:spcPct val="114000"/>
              </a:lnSpc>
              <a:buClr>
                <a:srgbClr val="00B0F0"/>
              </a:buClr>
              <a:buFont typeface="Wingdings" panose="05000000000000000000" pitchFamily="2" charset="2"/>
              <a:buChar char="§"/>
            </a:pPr>
            <a:r>
              <a:rPr lang="pl-PL" sz="975" dirty="0">
                <a:latin typeface="+mj-lt"/>
                <a:ea typeface="Calibri" panose="020F0502020204030204" pitchFamily="34" charset="0"/>
                <a:cs typeface="Times New Roman" panose="02020603050405020304" pitchFamily="18" charset="0"/>
              </a:rPr>
              <a:t>Moduł prognostyczny posiada wiele wbudowanych raportów m.in. raport analizy finansowej odchyleń, gdzie porównywane są dane rzeczywiste i prognoza z modułu z danymi z SWI (operatywnymi lub rozliczeniowymi) oraz wyliczana jest opłata za przekroczenie rozbieżności między prognozą a rzeczywistym zużyciem. Raport analizy finansowej odchyleń porównuje dane w jednostce [Nm</a:t>
            </a:r>
            <a:r>
              <a:rPr lang="pl-PL" sz="975" baseline="30000" dirty="0">
                <a:latin typeface="+mj-lt"/>
                <a:ea typeface="Calibri" panose="020F0502020204030204" pitchFamily="34" charset="0"/>
                <a:cs typeface="Times New Roman" panose="02020603050405020304" pitchFamily="18" charset="0"/>
              </a:rPr>
              <a:t>3</a:t>
            </a:r>
            <a:r>
              <a:rPr lang="pl-PL" sz="975" dirty="0">
                <a:latin typeface="+mj-lt"/>
                <a:ea typeface="Calibri" panose="020F0502020204030204" pitchFamily="34" charset="0"/>
                <a:cs typeface="Times New Roman" panose="02020603050405020304" pitchFamily="18" charset="0"/>
              </a:rPr>
              <a:t>]</a:t>
            </a:r>
            <a:r>
              <a:rPr lang="pl-PL" sz="975" baseline="30000" dirty="0">
                <a:latin typeface="+mj-lt"/>
                <a:ea typeface="Calibri" panose="020F0502020204030204" pitchFamily="34" charset="0"/>
                <a:cs typeface="Times New Roman" panose="02020603050405020304" pitchFamily="18" charset="0"/>
              </a:rPr>
              <a:t> </a:t>
            </a:r>
            <a:r>
              <a:rPr lang="pl-PL" sz="975" dirty="0">
                <a:latin typeface="+mj-lt"/>
                <a:ea typeface="Calibri" panose="020F0502020204030204" pitchFamily="34" charset="0"/>
                <a:cs typeface="Times New Roman" panose="02020603050405020304" pitchFamily="18" charset="0"/>
              </a:rPr>
              <a:t> i [kWh].</a:t>
            </a:r>
          </a:p>
        </p:txBody>
      </p:sp>
      <p:pic>
        <p:nvPicPr>
          <p:cNvPr id="8" name="Obraz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6309" y="1463976"/>
            <a:ext cx="2668688" cy="1708696"/>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9" name="Obraz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6309" y="3224755"/>
            <a:ext cx="2668688" cy="1847723"/>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0" name="Tytuł 1"/>
          <p:cNvSpPr txBox="1">
            <a:spLocks/>
          </p:cNvSpPr>
          <p:nvPr/>
        </p:nvSpPr>
        <p:spPr>
          <a:xfrm>
            <a:off x="321905" y="104510"/>
            <a:ext cx="6512032" cy="742157"/>
          </a:xfrm>
          <a:prstGeom prst="rect">
            <a:avLst/>
          </a:prstGeom>
        </p:spPr>
        <p:txBody>
          <a:bodyPr vert="horz" lIns="72000" tIns="34290" rIns="72000" bIns="34290" rtlCol="0" anchor="ctr">
            <a:noAutofit/>
          </a:bodyPr>
          <a:lstStyle>
            <a:lvl1pPr algn="l" defTabSz="685800" rtl="0" eaLnBrk="1" latinLnBrk="0" hangingPunct="1">
              <a:lnSpc>
                <a:spcPct val="100000"/>
              </a:lnSpc>
              <a:spcBef>
                <a:spcPts val="0"/>
              </a:spcBef>
              <a:buNone/>
              <a:defRPr sz="1700" b="1" kern="1200">
                <a:solidFill>
                  <a:schemeClr val="tx1"/>
                </a:solidFill>
                <a:latin typeface="+mj-lt"/>
                <a:ea typeface="+mj-ea"/>
                <a:cs typeface="+mj-cs"/>
              </a:defRPr>
            </a:lvl1pPr>
          </a:lstStyle>
          <a:p>
            <a:endParaRPr lang="pl-PL" sz="1600" dirty="0">
              <a:solidFill>
                <a:schemeClr val="bg2">
                  <a:lumMod val="50000"/>
                </a:schemeClr>
              </a:solidFill>
            </a:endParaRPr>
          </a:p>
        </p:txBody>
      </p:sp>
      <p:sp>
        <p:nvSpPr>
          <p:cNvPr id="11" name="Prostokąt 1"/>
          <p:cNvSpPr>
            <a:spLocks noChangeArrowheads="1"/>
          </p:cNvSpPr>
          <p:nvPr/>
        </p:nvSpPr>
        <p:spPr bwMode="auto">
          <a:xfrm>
            <a:off x="95121" y="967507"/>
            <a:ext cx="8956146" cy="397032"/>
          </a:xfrm>
          <a:prstGeom prst="rect">
            <a:avLst/>
          </a:prstGeom>
          <a:noFill/>
          <a:ln>
            <a:noFill/>
          </a:ln>
          <a:extLst/>
        </p:spPr>
        <p:txBody>
          <a:bodyPr wrap="square" anchor="ctr">
            <a:spAutoFit/>
          </a:bodyPr>
          <a:lstStyle>
            <a:lvl1pPr>
              <a:spcBef>
                <a:spcPct val="20000"/>
              </a:spcBef>
              <a:buClr>
                <a:schemeClr val="accent1"/>
              </a:buClr>
              <a:buFont typeface="Wingdings" panose="05000000000000000000" pitchFamily="2" charset="2"/>
              <a:buChar char="ü"/>
              <a:defRPr sz="24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ü"/>
              <a:defRPr sz="20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ü"/>
              <a:defRPr sz="16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ü"/>
              <a:defRPr sz="16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ü"/>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9pPr>
          </a:lstStyle>
          <a:p>
            <a:pPr>
              <a:lnSpc>
                <a:spcPct val="110000"/>
              </a:lnSpc>
              <a:spcBef>
                <a:spcPct val="0"/>
              </a:spcBef>
              <a:buClrTx/>
              <a:buNone/>
              <a:defRPr/>
            </a:pPr>
            <a:r>
              <a:rPr lang="pl-PL" altLang="pl-PL" sz="1800" dirty="0">
                <a:solidFill>
                  <a:schemeClr val="bg1">
                    <a:lumMod val="95000"/>
                  </a:schemeClr>
                </a:solidFill>
                <a:latin typeface="Arial"/>
                <a:cs typeface="Arial"/>
              </a:rPr>
              <a:t>Prognoza transportowa gazu</a:t>
            </a:r>
            <a:r>
              <a:rPr lang="pl-PL" altLang="pl-PL" sz="1200" dirty="0">
                <a:solidFill>
                  <a:schemeClr val="bg1">
                    <a:lumMod val="95000"/>
                  </a:schemeClr>
                </a:solidFill>
                <a:latin typeface="Arial"/>
                <a:cs typeface="Arial"/>
              </a:rPr>
              <a:t>.</a:t>
            </a:r>
          </a:p>
        </p:txBody>
      </p:sp>
      <p:sp>
        <p:nvSpPr>
          <p:cNvPr id="2" name="Prostokąt 1"/>
          <p:cNvSpPr/>
          <p:nvPr/>
        </p:nvSpPr>
        <p:spPr>
          <a:xfrm>
            <a:off x="95121" y="298670"/>
            <a:ext cx="3088346" cy="400110"/>
          </a:xfrm>
          <a:prstGeom prst="rect">
            <a:avLst/>
          </a:prstGeom>
        </p:spPr>
        <p:txBody>
          <a:bodyPr wrap="none">
            <a:spAutoFit/>
          </a:bodyPr>
          <a:lstStyle/>
          <a:p>
            <a:r>
              <a:rPr lang="pl-PL" sz="2000" dirty="0"/>
              <a:t>PSG Oddział w Tarnowie </a:t>
            </a:r>
          </a:p>
        </p:txBody>
      </p:sp>
    </p:spTree>
    <p:extLst>
      <p:ext uri="{BB962C8B-B14F-4D97-AF65-F5344CB8AC3E}">
        <p14:creationId xmlns:p14="http://schemas.microsoft.com/office/powerpoint/2010/main" val="349376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28"/>
          <p:cNvSpPr>
            <a:spLocks noGrp="1"/>
          </p:cNvSpPr>
          <p:nvPr>
            <p:ph type="body" sz="quarter" idx="4294967295"/>
          </p:nvPr>
        </p:nvSpPr>
        <p:spPr>
          <a:xfrm>
            <a:off x="115811" y="1471676"/>
            <a:ext cx="2853833" cy="3548898"/>
          </a:xfrm>
          <a:prstGeom prst="rect">
            <a:avLst/>
          </a:prstGeom>
        </p:spPr>
        <p:txBody>
          <a:bodyPr>
            <a:noAutofit/>
          </a:bodyPr>
          <a:lstStyle/>
          <a:p>
            <a:pPr>
              <a:lnSpc>
                <a:spcPct val="120000"/>
              </a:lnSpc>
            </a:pPr>
            <a:endParaRPr lang="pl-PL" sz="900" b="1" noProof="0" dirty="0"/>
          </a:p>
          <a:p>
            <a:pPr>
              <a:lnSpc>
                <a:spcPct val="120000"/>
              </a:lnSpc>
              <a:buFont typeface="Wingdings" panose="05000000000000000000" pitchFamily="2" charset="2"/>
              <a:buChar char="§"/>
            </a:pPr>
            <a:r>
              <a:rPr lang="pl-PL" sz="900" noProof="0" dirty="0"/>
              <a:t>Wdrożenie rozwiązania obejmowało moduły:</a:t>
            </a:r>
          </a:p>
          <a:p>
            <a:pPr lvl="1">
              <a:lnSpc>
                <a:spcPct val="120000"/>
              </a:lnSpc>
              <a:buFont typeface="Wingdings" panose="05000000000000000000" pitchFamily="2" charset="2"/>
              <a:buChar char="§"/>
            </a:pPr>
            <a:r>
              <a:rPr lang="pl-PL" sz="900" noProof="0" dirty="0"/>
              <a:t>edycja danych geometrycznych i opisowych </a:t>
            </a:r>
            <a:r>
              <a:rPr lang="pl-PL" sz="900" noProof="0" dirty="0" err="1"/>
              <a:t>EDGiO</a:t>
            </a:r>
            <a:r>
              <a:rPr lang="pl-PL" sz="900" noProof="0" dirty="0"/>
              <a:t> (aplikacja </a:t>
            </a:r>
            <a:r>
              <a:rPr lang="pl-PL" sz="900" noProof="0" dirty="0" err="1"/>
              <a:t>SonetDE</a:t>
            </a:r>
            <a:r>
              <a:rPr lang="pl-PL" sz="900" noProof="0" dirty="0"/>
              <a:t>, </a:t>
            </a:r>
            <a:r>
              <a:rPr lang="pl-PL" sz="900" noProof="0" dirty="0" err="1"/>
              <a:t>SonetEE</a:t>
            </a:r>
            <a:r>
              <a:rPr lang="pl-PL" sz="900" noProof="0" dirty="0"/>
              <a:t>, </a:t>
            </a:r>
            <a:r>
              <a:rPr lang="pl-PL" sz="900" noProof="0" dirty="0" err="1"/>
              <a:t>SonetSE</a:t>
            </a:r>
            <a:r>
              <a:rPr lang="pl-PL" sz="900" noProof="0" dirty="0"/>
              <a:t>),</a:t>
            </a:r>
          </a:p>
          <a:p>
            <a:pPr lvl="1">
              <a:lnSpc>
                <a:spcPct val="120000"/>
              </a:lnSpc>
              <a:buFont typeface="Wingdings" panose="05000000000000000000" pitchFamily="2" charset="2"/>
              <a:buChar char="§"/>
            </a:pPr>
            <a:r>
              <a:rPr lang="pl-PL" sz="900" noProof="0" dirty="0"/>
              <a:t>moduł transformacji danych 65/2000,</a:t>
            </a:r>
          </a:p>
          <a:p>
            <a:pPr lvl="1">
              <a:lnSpc>
                <a:spcPct val="120000"/>
              </a:lnSpc>
              <a:buFont typeface="Wingdings" panose="05000000000000000000" pitchFamily="2" charset="2"/>
              <a:buChar char="§"/>
            </a:pPr>
            <a:r>
              <a:rPr lang="pl-PL" sz="900" noProof="0" dirty="0"/>
              <a:t>edycja kart technicznych,</a:t>
            </a:r>
          </a:p>
          <a:p>
            <a:pPr lvl="1">
              <a:lnSpc>
                <a:spcPct val="120000"/>
              </a:lnSpc>
              <a:buFont typeface="Wingdings" panose="05000000000000000000" pitchFamily="2" charset="2"/>
              <a:buChar char="§"/>
            </a:pPr>
            <a:r>
              <a:rPr lang="pl-PL" sz="900" noProof="0" dirty="0"/>
              <a:t>słowniki i katalogi,</a:t>
            </a:r>
          </a:p>
          <a:p>
            <a:pPr lvl="1">
              <a:lnSpc>
                <a:spcPct val="120000"/>
              </a:lnSpc>
              <a:buFont typeface="Wingdings" panose="05000000000000000000" pitchFamily="2" charset="2"/>
              <a:buChar char="§"/>
            </a:pPr>
            <a:r>
              <a:rPr lang="pl-PL" sz="900" noProof="0" dirty="0"/>
              <a:t>kontrola danych branżowych wraz z budowaniem topologii sieci,</a:t>
            </a:r>
          </a:p>
          <a:p>
            <a:pPr lvl="1">
              <a:lnSpc>
                <a:spcPct val="120000"/>
              </a:lnSpc>
              <a:buFont typeface="Wingdings" panose="05000000000000000000" pitchFamily="2" charset="2"/>
              <a:buChar char="§"/>
            </a:pPr>
            <a:r>
              <a:rPr lang="pl-PL" sz="900" noProof="0" dirty="0"/>
              <a:t>dedykowane raporty kontroli postępu prac,</a:t>
            </a:r>
          </a:p>
          <a:p>
            <a:pPr lvl="1">
              <a:lnSpc>
                <a:spcPct val="120000"/>
              </a:lnSpc>
              <a:buFont typeface="Wingdings" panose="05000000000000000000" pitchFamily="2" charset="2"/>
              <a:buChar char="§"/>
            </a:pPr>
            <a:r>
              <a:rPr lang="pl-PL" sz="900" noProof="0" dirty="0"/>
              <a:t>moduł analiz chemicznych (</a:t>
            </a:r>
            <a:r>
              <a:rPr lang="pl-PL" sz="900" noProof="0" dirty="0" err="1"/>
              <a:t>MaCH</a:t>
            </a:r>
            <a:r>
              <a:rPr lang="pl-PL" sz="900" noProof="0" dirty="0"/>
              <a:t>),</a:t>
            </a:r>
          </a:p>
          <a:p>
            <a:pPr lvl="1">
              <a:lnSpc>
                <a:spcPct val="120000"/>
              </a:lnSpc>
              <a:buFont typeface="Wingdings" panose="05000000000000000000" pitchFamily="2" charset="2"/>
              <a:buChar char="§"/>
            </a:pPr>
            <a:r>
              <a:rPr lang="pl-PL" sz="900" noProof="0" dirty="0"/>
              <a:t>moduł gospodarki gazomierzami,</a:t>
            </a:r>
          </a:p>
          <a:p>
            <a:pPr lvl="1">
              <a:lnSpc>
                <a:spcPct val="120000"/>
              </a:lnSpc>
              <a:buFont typeface="Wingdings" panose="05000000000000000000" pitchFamily="2" charset="2"/>
              <a:buChar char="§"/>
            </a:pPr>
            <a:r>
              <a:rPr lang="pl-PL" sz="900" noProof="0" dirty="0"/>
              <a:t>przesyłowymi (MGGP),</a:t>
            </a:r>
          </a:p>
          <a:p>
            <a:pPr lvl="1">
              <a:lnSpc>
                <a:spcPct val="120000"/>
              </a:lnSpc>
              <a:buFont typeface="Wingdings" panose="05000000000000000000" pitchFamily="2" charset="2"/>
              <a:buChar char="§"/>
            </a:pPr>
            <a:r>
              <a:rPr lang="pl-PL" sz="900" noProof="0" dirty="0"/>
              <a:t>moduł rozliczeniowy (MR).</a:t>
            </a:r>
          </a:p>
          <a:p>
            <a:pPr marL="128588" indent="-128588">
              <a:lnSpc>
                <a:spcPct val="120000"/>
              </a:lnSpc>
              <a:buFont typeface="Arial" panose="020B0604020202020204" pitchFamily="34" charset="0"/>
              <a:buChar char="•"/>
            </a:pPr>
            <a:endParaRPr lang="pl-PL" sz="900" noProof="0" dirty="0"/>
          </a:p>
          <a:p>
            <a:pPr>
              <a:lnSpc>
                <a:spcPct val="120000"/>
              </a:lnSpc>
            </a:pPr>
            <a:endParaRPr lang="pl-PL" sz="900" noProof="0" dirty="0"/>
          </a:p>
        </p:txBody>
      </p:sp>
      <p:sp>
        <p:nvSpPr>
          <p:cNvPr id="7" name="Prostokąt 6"/>
          <p:cNvSpPr/>
          <p:nvPr/>
        </p:nvSpPr>
        <p:spPr>
          <a:xfrm>
            <a:off x="5823476" y="2828593"/>
            <a:ext cx="3348372" cy="2278572"/>
          </a:xfrm>
          <a:prstGeom prst="rect">
            <a:avLst/>
          </a:prstGeom>
        </p:spPr>
        <p:txBody>
          <a:bodyPr wrap="square">
            <a:spAutoFit/>
          </a:bodyPr>
          <a:lstStyle/>
          <a:p>
            <a:pPr marL="128588" indent="-128588" algn="just">
              <a:lnSpc>
                <a:spcPct val="120000"/>
              </a:lnSpc>
              <a:spcAft>
                <a:spcPts val="225"/>
              </a:spcAft>
              <a:buClr>
                <a:srgbClr val="00B0F0"/>
              </a:buClr>
              <a:buFont typeface="Wingdings" panose="05000000000000000000" pitchFamily="2" charset="2"/>
              <a:buChar char="§"/>
            </a:pPr>
            <a:r>
              <a:rPr lang="pl-PL" sz="900" dirty="0"/>
              <a:t>Aplikacje SONET działają na trzech platformach:</a:t>
            </a:r>
          </a:p>
          <a:p>
            <a:pPr marL="471488" lvl="1" indent="-128588">
              <a:lnSpc>
                <a:spcPct val="120000"/>
              </a:lnSpc>
              <a:buClr>
                <a:srgbClr val="00B0F0"/>
              </a:buClr>
              <a:buFont typeface="Wingdings" panose="05000000000000000000" pitchFamily="2" charset="2"/>
              <a:buChar char="§"/>
              <a:tabLst>
                <a:tab pos="342900" algn="l"/>
              </a:tabLst>
            </a:pPr>
            <a:r>
              <a:rPr lang="pl-PL" sz="900" dirty="0"/>
              <a:t>klient-serwer - edycja danych geometrycznych i opisowych wraz z kontrolą i budową powiązań topologicznych,</a:t>
            </a:r>
          </a:p>
          <a:p>
            <a:pPr marL="471488" lvl="1" indent="-128588">
              <a:lnSpc>
                <a:spcPct val="120000"/>
              </a:lnSpc>
              <a:buClr>
                <a:srgbClr val="00B0F0"/>
              </a:buClr>
              <a:buFont typeface="Wingdings" panose="05000000000000000000" pitchFamily="2" charset="2"/>
              <a:buChar char="§"/>
              <a:tabLst>
                <a:tab pos="342900" algn="l"/>
              </a:tabLst>
            </a:pPr>
            <a:r>
              <a:rPr lang="pl-PL" sz="900" dirty="0"/>
              <a:t>WWW (JARC) - pełny dostęp poprzez przeglądarkę do wszystkich obiektów systemu – zarówno geometrycznych jak i opisowych wraz z edycją danych opisowych. W środowisku tym możliwa jest edycja danych geometrycznych – bez budowy topologii,</a:t>
            </a:r>
          </a:p>
          <a:p>
            <a:pPr marL="471488" lvl="1" indent="-128588">
              <a:lnSpc>
                <a:spcPct val="120000"/>
              </a:lnSpc>
              <a:buClr>
                <a:srgbClr val="00B0F0"/>
              </a:buClr>
              <a:buFont typeface="Wingdings" panose="05000000000000000000" pitchFamily="2" charset="2"/>
              <a:buChar char="§"/>
              <a:tabLst>
                <a:tab pos="342900" algn="l"/>
              </a:tabLst>
            </a:pPr>
            <a:r>
              <a:rPr lang="pl-PL" sz="900" dirty="0"/>
              <a:t>mobilna - dostęp do danych geometrycznych i opisowych wraz z nietopologiczną  edycją obiektów geometrycznych.</a:t>
            </a:r>
          </a:p>
        </p:txBody>
      </p:sp>
      <p:sp>
        <p:nvSpPr>
          <p:cNvPr id="8" name="Prostokąt 7"/>
          <p:cNvSpPr/>
          <p:nvPr/>
        </p:nvSpPr>
        <p:spPr>
          <a:xfrm>
            <a:off x="2898476" y="1824472"/>
            <a:ext cx="3027872" cy="3263457"/>
          </a:xfrm>
          <a:prstGeom prst="rect">
            <a:avLst/>
          </a:prstGeom>
        </p:spPr>
        <p:txBody>
          <a:bodyPr wrap="square">
            <a:spAutoFit/>
          </a:bodyPr>
          <a:lstStyle/>
          <a:p>
            <a:pPr marL="128588" indent="-128588">
              <a:lnSpc>
                <a:spcPct val="120000"/>
              </a:lnSpc>
              <a:buClr>
                <a:srgbClr val="00B0F0"/>
              </a:buClr>
              <a:buFont typeface="Wingdings" panose="05000000000000000000" pitchFamily="2" charset="2"/>
              <a:buChar char="§"/>
            </a:pPr>
            <a:r>
              <a:rPr lang="pl-PL" sz="900" dirty="0"/>
              <a:t>Wdrożenie Systemu Zarządzania Majątkiem SONET obejmowało zaawansowaną integrację z systemami: </a:t>
            </a:r>
          </a:p>
          <a:p>
            <a:pPr marL="471488" lvl="1" indent="-128588">
              <a:lnSpc>
                <a:spcPct val="120000"/>
              </a:lnSpc>
              <a:buClr>
                <a:srgbClr val="00B0F0"/>
              </a:buClr>
              <a:buFont typeface="Wingdings" panose="05000000000000000000" pitchFamily="2" charset="2"/>
              <a:buChar char="§"/>
            </a:pPr>
            <a:r>
              <a:rPr lang="pl-PL" sz="900" dirty="0"/>
              <a:t>ERP firmy SAP,</a:t>
            </a:r>
          </a:p>
          <a:p>
            <a:pPr marL="471488" lvl="1" indent="-128588">
              <a:lnSpc>
                <a:spcPct val="120000"/>
              </a:lnSpc>
              <a:buClr>
                <a:srgbClr val="00B0F0"/>
              </a:buClr>
              <a:buFont typeface="Wingdings" panose="05000000000000000000" pitchFamily="2" charset="2"/>
              <a:buChar char="§"/>
            </a:pPr>
            <a:r>
              <a:rPr lang="pl-PL" sz="900" dirty="0"/>
              <a:t>SCADA,</a:t>
            </a:r>
          </a:p>
          <a:p>
            <a:pPr marL="471488" lvl="1" indent="-128588">
              <a:lnSpc>
                <a:spcPct val="120000"/>
              </a:lnSpc>
              <a:buClr>
                <a:srgbClr val="00B0F0"/>
              </a:buClr>
              <a:buFont typeface="Wingdings" panose="05000000000000000000" pitchFamily="2" charset="2"/>
              <a:buChar char="§"/>
            </a:pPr>
            <a:r>
              <a:rPr lang="pl-PL" sz="900" dirty="0"/>
              <a:t>system billingowy,</a:t>
            </a:r>
          </a:p>
          <a:p>
            <a:pPr marL="471488" lvl="1" indent="-128588">
              <a:lnSpc>
                <a:spcPct val="120000"/>
              </a:lnSpc>
              <a:buClr>
                <a:srgbClr val="00B0F0"/>
              </a:buClr>
              <a:buFont typeface="Wingdings" panose="05000000000000000000" pitchFamily="2" charset="2"/>
              <a:buChar char="§"/>
            </a:pPr>
            <a:r>
              <a:rPr lang="pl-PL" sz="900" dirty="0"/>
              <a:t>centrum komunikacji masowej.</a:t>
            </a:r>
          </a:p>
          <a:p>
            <a:pPr marL="128588" indent="-128588">
              <a:lnSpc>
                <a:spcPct val="120000"/>
              </a:lnSpc>
              <a:spcAft>
                <a:spcPts val="225"/>
              </a:spcAft>
              <a:buClr>
                <a:srgbClr val="00B0F0"/>
              </a:buClr>
              <a:buFont typeface="Wingdings" panose="05000000000000000000" pitchFamily="2" charset="2"/>
              <a:buChar char="§"/>
            </a:pPr>
            <a:endParaRPr lang="pl-PL" sz="900" b="1" dirty="0"/>
          </a:p>
          <a:p>
            <a:pPr marL="128588" indent="-128588">
              <a:lnSpc>
                <a:spcPct val="120000"/>
              </a:lnSpc>
              <a:spcAft>
                <a:spcPts val="225"/>
              </a:spcAft>
              <a:buClr>
                <a:srgbClr val="00B0F0"/>
              </a:buClr>
              <a:buFont typeface="Wingdings" panose="05000000000000000000" pitchFamily="2" charset="2"/>
              <a:buChar char="§"/>
            </a:pPr>
            <a:r>
              <a:rPr lang="pl-PL" sz="900" dirty="0"/>
              <a:t>Główne obszary biznesowe wspierane w ramach integracji:</a:t>
            </a:r>
          </a:p>
          <a:p>
            <a:pPr marL="471488" lvl="1" indent="-128588" algn="just">
              <a:lnSpc>
                <a:spcPct val="120000"/>
              </a:lnSpc>
              <a:spcAft>
                <a:spcPts val="225"/>
              </a:spcAft>
              <a:buClr>
                <a:srgbClr val="00B0F0"/>
              </a:buClr>
              <a:buFont typeface="Wingdings" panose="05000000000000000000" pitchFamily="2" charset="2"/>
              <a:buChar char="§"/>
            </a:pPr>
            <a:r>
              <a:rPr lang="pl-PL" sz="900" dirty="0"/>
              <a:t>obsługa wniosków inwestycyjnych,</a:t>
            </a:r>
          </a:p>
          <a:p>
            <a:pPr marL="471488" lvl="1" indent="-128588" algn="just">
              <a:lnSpc>
                <a:spcPct val="120000"/>
              </a:lnSpc>
              <a:spcAft>
                <a:spcPts val="225"/>
              </a:spcAft>
              <a:buClr>
                <a:srgbClr val="00B0F0"/>
              </a:buClr>
              <a:buFont typeface="Wingdings" panose="05000000000000000000" pitchFamily="2" charset="2"/>
              <a:buChar char="§"/>
            </a:pPr>
            <a:r>
              <a:rPr lang="pl-PL" sz="900" dirty="0"/>
              <a:t>obsługa projektów,</a:t>
            </a:r>
          </a:p>
          <a:p>
            <a:pPr marL="471488" lvl="1" indent="-128588" algn="just">
              <a:lnSpc>
                <a:spcPct val="120000"/>
              </a:lnSpc>
              <a:spcAft>
                <a:spcPts val="225"/>
              </a:spcAft>
              <a:buClr>
                <a:srgbClr val="00B0F0"/>
              </a:buClr>
              <a:buFont typeface="Wingdings" panose="05000000000000000000" pitchFamily="2" charset="2"/>
              <a:buChar char="§"/>
            </a:pPr>
            <a:r>
              <a:rPr lang="pl-PL" sz="900" dirty="0"/>
              <a:t>obsługa zawiadomień PM,</a:t>
            </a:r>
          </a:p>
          <a:p>
            <a:pPr marL="471488" lvl="1" indent="-128588" algn="just">
              <a:lnSpc>
                <a:spcPct val="120000"/>
              </a:lnSpc>
              <a:spcAft>
                <a:spcPts val="225"/>
              </a:spcAft>
              <a:buClr>
                <a:srgbClr val="00B0F0"/>
              </a:buClr>
              <a:buFont typeface="Wingdings" panose="05000000000000000000" pitchFamily="2" charset="2"/>
              <a:buChar char="§"/>
            </a:pPr>
            <a:r>
              <a:rPr lang="pl-PL" sz="900" dirty="0"/>
              <a:t>obsługa zleceń PM (eksploatacja, awarie, obchody sieci),</a:t>
            </a:r>
          </a:p>
          <a:p>
            <a:pPr marL="471488" lvl="1" indent="-128588" algn="just">
              <a:lnSpc>
                <a:spcPct val="120000"/>
              </a:lnSpc>
              <a:spcAft>
                <a:spcPts val="225"/>
              </a:spcAft>
              <a:buClr>
                <a:srgbClr val="00B0F0"/>
              </a:buClr>
              <a:buFont typeface="Wingdings" panose="05000000000000000000" pitchFamily="2" charset="2"/>
              <a:buChar char="§"/>
            </a:pPr>
            <a:r>
              <a:rPr lang="pl-PL" sz="900" dirty="0"/>
              <a:t>obsługa urządzeń,</a:t>
            </a:r>
          </a:p>
          <a:p>
            <a:pPr marL="471488" lvl="1" indent="-128588">
              <a:lnSpc>
                <a:spcPct val="120000"/>
              </a:lnSpc>
              <a:spcAft>
                <a:spcPts val="225"/>
              </a:spcAft>
              <a:buClr>
                <a:srgbClr val="00B0F0"/>
              </a:buClr>
              <a:buFont typeface="Wingdings" panose="05000000000000000000" pitchFamily="2" charset="2"/>
              <a:buChar char="§"/>
            </a:pPr>
            <a:r>
              <a:rPr lang="pl-PL" sz="900" dirty="0"/>
              <a:t>obsługa spraw (inwestycja, remont, awaria, przebudowa, zmiana dysponenta, podział SAT, korekty majątku sieciowego).</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9546" y="915525"/>
            <a:ext cx="2894454" cy="198019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0" name="Tytuł 1"/>
          <p:cNvSpPr txBox="1">
            <a:spLocks/>
          </p:cNvSpPr>
          <p:nvPr/>
        </p:nvSpPr>
        <p:spPr>
          <a:xfrm>
            <a:off x="321905" y="104510"/>
            <a:ext cx="6512032" cy="742157"/>
          </a:xfrm>
          <a:prstGeom prst="rect">
            <a:avLst/>
          </a:prstGeom>
        </p:spPr>
        <p:txBody>
          <a:bodyPr vert="horz" lIns="72000" tIns="34290" rIns="72000" bIns="34290" rtlCol="0" anchor="ctr">
            <a:noAutofit/>
          </a:bodyPr>
          <a:lstStyle>
            <a:lvl1pPr algn="l" defTabSz="685800" rtl="0" eaLnBrk="1" latinLnBrk="0" hangingPunct="1">
              <a:lnSpc>
                <a:spcPct val="100000"/>
              </a:lnSpc>
              <a:spcBef>
                <a:spcPts val="0"/>
              </a:spcBef>
              <a:buNone/>
              <a:defRPr sz="1700" b="1" kern="1200">
                <a:solidFill>
                  <a:schemeClr val="tx1"/>
                </a:solidFill>
                <a:latin typeface="+mj-lt"/>
                <a:ea typeface="+mj-ea"/>
                <a:cs typeface="+mj-cs"/>
              </a:defRPr>
            </a:lvl1pPr>
          </a:lstStyle>
          <a:p>
            <a:endParaRPr lang="pl-PL" sz="1600" dirty="0">
              <a:solidFill>
                <a:schemeClr val="bg2">
                  <a:lumMod val="50000"/>
                </a:schemeClr>
              </a:solidFill>
            </a:endParaRPr>
          </a:p>
        </p:txBody>
      </p:sp>
      <p:sp>
        <p:nvSpPr>
          <p:cNvPr id="11" name="Prostokąt 1"/>
          <p:cNvSpPr>
            <a:spLocks noChangeArrowheads="1"/>
          </p:cNvSpPr>
          <p:nvPr/>
        </p:nvSpPr>
        <p:spPr bwMode="auto">
          <a:xfrm>
            <a:off x="95121" y="1001362"/>
            <a:ext cx="8956146" cy="329321"/>
          </a:xfrm>
          <a:prstGeom prst="rect">
            <a:avLst/>
          </a:prstGeom>
          <a:noFill/>
          <a:ln>
            <a:noFill/>
          </a:ln>
          <a:extLst/>
        </p:spPr>
        <p:txBody>
          <a:bodyPr wrap="square" anchor="ctr">
            <a:spAutoFit/>
          </a:bodyPr>
          <a:lstStyle>
            <a:lvl1pPr>
              <a:spcBef>
                <a:spcPct val="20000"/>
              </a:spcBef>
              <a:buClr>
                <a:schemeClr val="accent1"/>
              </a:buClr>
              <a:buFont typeface="Wingdings" panose="05000000000000000000" pitchFamily="2" charset="2"/>
              <a:buChar char="ü"/>
              <a:defRPr sz="24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ü"/>
              <a:defRPr sz="20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ü"/>
              <a:defRPr sz="16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ü"/>
              <a:defRPr sz="16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ü"/>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9pPr>
          </a:lstStyle>
          <a:p>
            <a:pPr>
              <a:lnSpc>
                <a:spcPct val="110000"/>
              </a:lnSpc>
              <a:spcBef>
                <a:spcPct val="0"/>
              </a:spcBef>
              <a:buClrTx/>
              <a:buFontTx/>
              <a:buNone/>
              <a:defRPr/>
            </a:pPr>
            <a:r>
              <a:rPr lang="pl-PL" altLang="pl-PL" sz="1400" dirty="0">
                <a:solidFill>
                  <a:schemeClr val="bg1"/>
                </a:solidFill>
                <a:latin typeface="Arial"/>
                <a:cs typeface="Arial"/>
              </a:rPr>
              <a:t>Zarządzanie Majątkiem Sieciowym (GIS).</a:t>
            </a:r>
          </a:p>
        </p:txBody>
      </p:sp>
      <p:sp>
        <p:nvSpPr>
          <p:cNvPr id="2" name="Prostokąt 1"/>
          <p:cNvSpPr/>
          <p:nvPr/>
        </p:nvSpPr>
        <p:spPr>
          <a:xfrm>
            <a:off x="321904" y="353684"/>
            <a:ext cx="2963163" cy="400110"/>
          </a:xfrm>
          <a:prstGeom prst="rect">
            <a:avLst/>
          </a:prstGeom>
        </p:spPr>
        <p:txBody>
          <a:bodyPr wrap="square">
            <a:spAutoFit/>
          </a:bodyPr>
          <a:lstStyle/>
          <a:p>
            <a:r>
              <a:rPr lang="pl-PL" sz="2000" dirty="0"/>
              <a:t>PSG Oddział Zabrze</a:t>
            </a:r>
          </a:p>
        </p:txBody>
      </p:sp>
    </p:spTree>
    <p:extLst>
      <p:ext uri="{BB962C8B-B14F-4D97-AF65-F5344CB8AC3E}">
        <p14:creationId xmlns:p14="http://schemas.microsoft.com/office/powerpoint/2010/main" val="224362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28"/>
          <p:cNvSpPr>
            <a:spLocks noGrp="1"/>
          </p:cNvSpPr>
          <p:nvPr>
            <p:ph type="body" sz="quarter" idx="4294967295"/>
          </p:nvPr>
        </p:nvSpPr>
        <p:spPr>
          <a:xfrm>
            <a:off x="9883" y="1446708"/>
            <a:ext cx="2892006" cy="3848484"/>
          </a:xfrm>
          <a:prstGeom prst="rect">
            <a:avLst/>
          </a:prstGeom>
        </p:spPr>
        <p:txBody>
          <a:bodyPr>
            <a:noAutofit/>
          </a:bodyPr>
          <a:lstStyle/>
          <a:p>
            <a:pPr>
              <a:lnSpc>
                <a:spcPct val="120000"/>
              </a:lnSpc>
            </a:pPr>
            <a:endParaRPr lang="pl-PL" sz="900" b="1" noProof="0" dirty="0"/>
          </a:p>
          <a:p>
            <a:pPr>
              <a:lnSpc>
                <a:spcPct val="120000"/>
              </a:lnSpc>
              <a:buFont typeface="Wingdings" panose="05000000000000000000" pitchFamily="2" charset="2"/>
              <a:buChar char="§"/>
            </a:pPr>
            <a:r>
              <a:rPr lang="pl-PL" sz="900" noProof="0" dirty="0"/>
              <a:t>Cechą wyróżniającą jest wykorzystanie technologii GIS oraz danych przestrzennych w każdym module SZI wspierającym obsługę procesów biznesowych, tworząc bezpośrednie powiązanie pomiędzy działaniami operacyjnymi a obiektami prezentowanymi na mapie numerycznej.</a:t>
            </a:r>
          </a:p>
          <a:p>
            <a:pPr>
              <a:lnSpc>
                <a:spcPct val="120000"/>
              </a:lnSpc>
              <a:buFont typeface="Wingdings" panose="05000000000000000000" pitchFamily="2" charset="2"/>
              <a:buChar char="§"/>
            </a:pPr>
            <a:r>
              <a:rPr lang="pl-PL" sz="900" noProof="0" dirty="0"/>
              <a:t>Realizowany w PSG o/Tarnów system jest obecnie największym w Polsce, pod względem ilości zaimplementowanych funkcjonalności obsługujących procesy biznesowe oraz wprowadzonych danych, systemem klasy GIS wykorzystywanym w branży gazowniczej.</a:t>
            </a:r>
          </a:p>
          <a:p>
            <a:pPr>
              <a:lnSpc>
                <a:spcPct val="120000"/>
              </a:lnSpc>
              <a:buFont typeface="Wingdings" panose="05000000000000000000" pitchFamily="2" charset="2"/>
              <a:buChar char="§"/>
            </a:pPr>
            <a:r>
              <a:rPr lang="pl-PL" sz="900" noProof="0" dirty="0"/>
              <a:t>Docelowo istnieje możliwość by w jednym systemie dysponować danymi o całym majątku gazowniczym, który jest zlokalizowany na terenie naszego kraju, co uczyni go nie tylko największym w Polsce tego typu rozwiązaniem, ale również jednym z większych w Europie.</a:t>
            </a:r>
          </a:p>
          <a:p>
            <a:pPr>
              <a:lnSpc>
                <a:spcPct val="120000"/>
              </a:lnSpc>
            </a:pPr>
            <a:endParaRPr lang="pl-PL" sz="900" noProof="0" dirty="0"/>
          </a:p>
          <a:p>
            <a:pPr>
              <a:lnSpc>
                <a:spcPct val="120000"/>
              </a:lnSpc>
            </a:pPr>
            <a:endParaRPr lang="pl-PL" sz="900" noProof="0" dirty="0"/>
          </a:p>
          <a:p>
            <a:pPr>
              <a:lnSpc>
                <a:spcPct val="120000"/>
              </a:lnSpc>
            </a:pPr>
            <a:endParaRPr lang="pl-PL" sz="900" noProof="0" dirty="0"/>
          </a:p>
          <a:p>
            <a:pPr>
              <a:lnSpc>
                <a:spcPct val="120000"/>
              </a:lnSpc>
            </a:pPr>
            <a:endParaRPr lang="pl-PL" sz="900" noProof="0" dirty="0"/>
          </a:p>
          <a:p>
            <a:pPr>
              <a:lnSpc>
                <a:spcPct val="120000"/>
              </a:lnSpc>
            </a:pPr>
            <a:endParaRPr lang="pl-PL" sz="900" noProof="0" dirty="0"/>
          </a:p>
        </p:txBody>
      </p:sp>
      <p:sp>
        <p:nvSpPr>
          <p:cNvPr id="7" name="Prostokąt 6"/>
          <p:cNvSpPr/>
          <p:nvPr/>
        </p:nvSpPr>
        <p:spPr>
          <a:xfrm>
            <a:off x="5794876" y="3158584"/>
            <a:ext cx="3256391" cy="1920526"/>
          </a:xfrm>
          <a:prstGeom prst="rect">
            <a:avLst/>
          </a:prstGeom>
        </p:spPr>
        <p:txBody>
          <a:bodyPr wrap="square">
            <a:spAutoFit/>
          </a:bodyPr>
          <a:lstStyle/>
          <a:p>
            <a:pPr>
              <a:lnSpc>
                <a:spcPct val="120000"/>
              </a:lnSpc>
            </a:pPr>
            <a:r>
              <a:rPr lang="pl-PL" sz="825" i="1" dirty="0">
                <a:ea typeface="Calibri" panose="020F0502020204030204" pitchFamily="34" charset="0"/>
                <a:cs typeface="Times New Roman" panose="02020603050405020304" pitchFamily="18" charset="0"/>
              </a:rPr>
              <a:t>W 2013r. podczas corocznego Forum Zmieniamy Polski Przemysł PSG otrzymało nagrodę „Najciekawsze z najlepszych” przyznawaną firmom za najlepsze wdrożenia systemów informatycznych w przemyśle. </a:t>
            </a:r>
          </a:p>
          <a:p>
            <a:pPr>
              <a:lnSpc>
                <a:spcPct val="120000"/>
              </a:lnSpc>
            </a:pPr>
            <a:r>
              <a:rPr lang="pl-PL" sz="825" i="1" dirty="0">
                <a:ea typeface="Calibri" panose="020F0502020204030204" pitchFamily="34" charset="0"/>
                <a:cs typeface="Times New Roman" panose="02020603050405020304" pitchFamily="18" charset="0"/>
              </a:rPr>
              <a:t>System umożliwia poprawienie efektywności biznesowej poprzez:</a:t>
            </a:r>
          </a:p>
          <a:p>
            <a:pPr marL="256500" indent="-257175">
              <a:lnSpc>
                <a:spcPct val="120000"/>
              </a:lnSpc>
              <a:buFont typeface="Wingdings" panose="05000000000000000000" pitchFamily="2" charset="2"/>
              <a:buChar char="§"/>
            </a:pPr>
            <a:r>
              <a:rPr lang="pl-PL" sz="825" i="1" dirty="0"/>
              <a:t>optymalizację działań inwestycyjnych, eksploatacyjnych i remontowych,</a:t>
            </a:r>
          </a:p>
          <a:p>
            <a:pPr marL="256500" indent="-257175">
              <a:lnSpc>
                <a:spcPct val="120000"/>
              </a:lnSpc>
              <a:buFont typeface="Wingdings" panose="05000000000000000000" pitchFamily="2" charset="2"/>
              <a:buChar char="§"/>
            </a:pPr>
            <a:r>
              <a:rPr lang="pl-PL" sz="825" i="1" dirty="0"/>
              <a:t>redukcję kosztów wynikającą z nieprawidłowych stanów majątku,</a:t>
            </a:r>
          </a:p>
          <a:p>
            <a:pPr marL="256500" indent="-257175">
              <a:lnSpc>
                <a:spcPct val="120000"/>
              </a:lnSpc>
              <a:buFont typeface="Wingdings" panose="05000000000000000000" pitchFamily="2" charset="2"/>
              <a:buChar char="§"/>
            </a:pPr>
            <a:r>
              <a:rPr lang="pl-PL" sz="825" i="1" dirty="0"/>
              <a:t>skuteczną kontrolę opłat i stanów prawnych obiektów,</a:t>
            </a:r>
          </a:p>
          <a:p>
            <a:pPr marL="256500" indent="-257175">
              <a:lnSpc>
                <a:spcPct val="120000"/>
              </a:lnSpc>
              <a:buFont typeface="Wingdings" panose="05000000000000000000" pitchFamily="2" charset="2"/>
              <a:buChar char="§"/>
            </a:pPr>
            <a:r>
              <a:rPr lang="pl-PL" sz="825" i="1" dirty="0"/>
              <a:t>poprawę bezpieczeństwa technicznego funkcjonowania przedsiębiorstwa.</a:t>
            </a:r>
          </a:p>
        </p:txBody>
      </p:sp>
      <p:sp>
        <p:nvSpPr>
          <p:cNvPr id="8" name="Prostokąt 7"/>
          <p:cNvSpPr/>
          <p:nvPr/>
        </p:nvSpPr>
        <p:spPr>
          <a:xfrm>
            <a:off x="2901889" y="1662790"/>
            <a:ext cx="2967774" cy="3416320"/>
          </a:xfrm>
          <a:prstGeom prst="rect">
            <a:avLst/>
          </a:prstGeom>
        </p:spPr>
        <p:txBody>
          <a:bodyPr wrap="square">
            <a:spAutoFit/>
          </a:bodyPr>
          <a:lstStyle/>
          <a:p>
            <a:pPr>
              <a:lnSpc>
                <a:spcPct val="120000"/>
              </a:lnSpc>
            </a:pPr>
            <a:r>
              <a:rPr lang="pl-PL" sz="900" b="1" dirty="0">
                <a:solidFill>
                  <a:srgbClr val="00B0F0"/>
                </a:solidFill>
              </a:rPr>
              <a:t>Cele biznesowe</a:t>
            </a:r>
            <a:r>
              <a:rPr lang="pl-PL" sz="900" dirty="0">
                <a:solidFill>
                  <a:srgbClr val="00B0F0"/>
                </a:solidFill>
              </a:rPr>
              <a:t>:</a:t>
            </a:r>
          </a:p>
          <a:p>
            <a:pPr marL="128588" indent="-128588">
              <a:lnSpc>
                <a:spcPct val="120000"/>
              </a:lnSpc>
              <a:buClr>
                <a:srgbClr val="00B0F0"/>
              </a:buClr>
              <a:buFont typeface="Wingdings" panose="05000000000000000000" pitchFamily="2" charset="2"/>
              <a:buChar char="§"/>
            </a:pPr>
            <a:r>
              <a:rPr lang="pl-PL" sz="900" dirty="0"/>
              <a:t>dysponowanie własną (niezależną), centralną (zestandaryzowaną) bazą wiarygodnych danych o majątku technicznym,</a:t>
            </a:r>
          </a:p>
          <a:p>
            <a:pPr marL="128588" indent="-128588">
              <a:lnSpc>
                <a:spcPct val="120000"/>
              </a:lnSpc>
              <a:buClr>
                <a:srgbClr val="00B0F0"/>
              </a:buClr>
              <a:buFont typeface="Wingdings" panose="05000000000000000000" pitchFamily="2" charset="2"/>
              <a:buChar char="§"/>
            </a:pPr>
            <a:r>
              <a:rPr lang="pl-PL" sz="900" dirty="0"/>
              <a:t>powszechne wykorzystanie tych informacji w głównych procesach biznesowych,</a:t>
            </a:r>
          </a:p>
          <a:p>
            <a:pPr marL="128588" indent="-128588">
              <a:lnSpc>
                <a:spcPct val="120000"/>
              </a:lnSpc>
              <a:buClr>
                <a:srgbClr val="00B0F0"/>
              </a:buClr>
              <a:buFont typeface="Wingdings" panose="05000000000000000000" pitchFamily="2" charset="2"/>
              <a:buChar char="§"/>
            </a:pPr>
            <a:r>
              <a:rPr lang="pl-PL" sz="900" dirty="0"/>
              <a:t>osiągnięcie korzyści finansowych i strategicznych poprzez analizę i wykorzystanie zgromadzonej informacji.</a:t>
            </a:r>
          </a:p>
          <a:p>
            <a:pPr>
              <a:lnSpc>
                <a:spcPct val="120000"/>
              </a:lnSpc>
              <a:buClr>
                <a:srgbClr val="00B0F0"/>
              </a:buClr>
            </a:pPr>
            <a:r>
              <a:rPr lang="pl-PL" sz="900" b="1" dirty="0">
                <a:solidFill>
                  <a:srgbClr val="00B0F0"/>
                </a:solidFill>
              </a:rPr>
              <a:t>Główne założenia</a:t>
            </a:r>
            <a:r>
              <a:rPr lang="pl-PL" sz="900" dirty="0">
                <a:solidFill>
                  <a:srgbClr val="00B0F0"/>
                </a:solidFill>
              </a:rPr>
              <a:t>:</a:t>
            </a:r>
          </a:p>
          <a:p>
            <a:pPr marL="128588" indent="-128588">
              <a:lnSpc>
                <a:spcPct val="120000"/>
              </a:lnSpc>
              <a:buClr>
                <a:srgbClr val="00B0F0"/>
              </a:buClr>
              <a:buFont typeface="Wingdings" panose="05000000000000000000" pitchFamily="2" charset="2"/>
              <a:buChar char="§"/>
            </a:pPr>
            <a:r>
              <a:rPr lang="pl-PL" sz="900" dirty="0"/>
              <a:t>jeden główny i kompleksowy system informatyczny wykorzystywany przez wielu użytkowników – od pracowników RES, aż po analityków Centrali Klienta,</a:t>
            </a:r>
          </a:p>
          <a:p>
            <a:pPr marL="128588" indent="-128588">
              <a:lnSpc>
                <a:spcPct val="120000"/>
              </a:lnSpc>
              <a:buClr>
                <a:srgbClr val="00B0F0"/>
              </a:buClr>
              <a:buFont typeface="Wingdings" panose="05000000000000000000" pitchFamily="2" charset="2"/>
              <a:buChar char="§"/>
            </a:pPr>
            <a:r>
              <a:rPr lang="pl-PL" sz="900" dirty="0"/>
              <a:t>rozwiązanie wykorzystujące technologie GIS i umożliwiające analizy przestrzenne,</a:t>
            </a:r>
          </a:p>
          <a:p>
            <a:pPr marL="128588" indent="-128588">
              <a:lnSpc>
                <a:spcPct val="120000"/>
              </a:lnSpc>
              <a:buClr>
                <a:srgbClr val="00B0F0"/>
              </a:buClr>
              <a:buFont typeface="Wingdings" panose="05000000000000000000" pitchFamily="2" charset="2"/>
              <a:buChar char="§"/>
            </a:pPr>
            <a:r>
              <a:rPr lang="pl-PL" sz="900" dirty="0"/>
              <a:t>rozwiązanie silnie dostosowane do wymagań i sytuacji u Klienta,</a:t>
            </a:r>
          </a:p>
          <a:p>
            <a:pPr marL="128588" indent="-128588">
              <a:lnSpc>
                <a:spcPct val="120000"/>
              </a:lnSpc>
              <a:buClr>
                <a:srgbClr val="00B0F0"/>
              </a:buClr>
              <a:buFont typeface="Wingdings" panose="05000000000000000000" pitchFamily="2" charset="2"/>
              <a:buChar char="§"/>
            </a:pPr>
            <a:r>
              <a:rPr lang="pl-PL" sz="900" dirty="0"/>
              <a:t>rozwiązanie własne, niezależne źródło informacji, będące w pełnej dyspozycji oddziału.</a:t>
            </a:r>
          </a:p>
        </p:txBody>
      </p:sp>
      <p:pic>
        <p:nvPicPr>
          <p:cNvPr id="9" name="Obraz 8" descr="JARC_5.png"/>
          <p:cNvPicPr/>
          <p:nvPr/>
        </p:nvPicPr>
        <p:blipFill>
          <a:blip r:embed="rId3"/>
          <a:stretch>
            <a:fillRect/>
          </a:stretch>
        </p:blipFill>
        <p:spPr>
          <a:xfrm>
            <a:off x="5962396" y="917306"/>
            <a:ext cx="3181604" cy="2213778"/>
          </a:xfrm>
          <a:prstGeom prst="rect">
            <a:avLst/>
          </a:prstGeom>
          <a:ln>
            <a:solidFill>
              <a:srgbClr val="00B0F0"/>
            </a:solidFill>
          </a:ln>
        </p:spPr>
      </p:pic>
      <p:sp>
        <p:nvSpPr>
          <p:cNvPr id="10" name="Tytuł 1"/>
          <p:cNvSpPr txBox="1">
            <a:spLocks/>
          </p:cNvSpPr>
          <p:nvPr/>
        </p:nvSpPr>
        <p:spPr>
          <a:xfrm>
            <a:off x="321905" y="104510"/>
            <a:ext cx="6512032" cy="742157"/>
          </a:xfrm>
          <a:prstGeom prst="rect">
            <a:avLst/>
          </a:prstGeom>
        </p:spPr>
        <p:txBody>
          <a:bodyPr vert="horz" lIns="72000" tIns="34290" rIns="72000" bIns="34290" rtlCol="0" anchor="ctr">
            <a:noAutofit/>
          </a:bodyPr>
          <a:lstStyle>
            <a:lvl1pPr algn="l" defTabSz="685800" rtl="0" eaLnBrk="1" latinLnBrk="0" hangingPunct="1">
              <a:lnSpc>
                <a:spcPct val="100000"/>
              </a:lnSpc>
              <a:spcBef>
                <a:spcPts val="0"/>
              </a:spcBef>
              <a:buNone/>
              <a:defRPr sz="1700" b="1" kern="1200">
                <a:solidFill>
                  <a:schemeClr val="tx1"/>
                </a:solidFill>
                <a:latin typeface="+mj-lt"/>
                <a:ea typeface="+mj-ea"/>
                <a:cs typeface="+mj-cs"/>
              </a:defRPr>
            </a:lvl1pPr>
          </a:lstStyle>
          <a:p>
            <a:endParaRPr lang="pl-PL" sz="1600" dirty="0">
              <a:solidFill>
                <a:schemeClr val="bg2">
                  <a:lumMod val="50000"/>
                </a:schemeClr>
              </a:solidFill>
            </a:endParaRPr>
          </a:p>
        </p:txBody>
      </p:sp>
      <p:sp>
        <p:nvSpPr>
          <p:cNvPr id="11" name="Prostokąt 1"/>
          <p:cNvSpPr>
            <a:spLocks noChangeArrowheads="1"/>
          </p:cNvSpPr>
          <p:nvPr/>
        </p:nvSpPr>
        <p:spPr bwMode="auto">
          <a:xfrm>
            <a:off x="95121" y="984435"/>
            <a:ext cx="8956146" cy="363176"/>
          </a:xfrm>
          <a:prstGeom prst="rect">
            <a:avLst/>
          </a:prstGeom>
          <a:noFill/>
          <a:ln>
            <a:noFill/>
          </a:ln>
          <a:extLst/>
        </p:spPr>
        <p:txBody>
          <a:bodyPr wrap="square" anchor="ctr">
            <a:spAutoFit/>
          </a:bodyPr>
          <a:lstStyle>
            <a:lvl1pPr>
              <a:spcBef>
                <a:spcPct val="20000"/>
              </a:spcBef>
              <a:buClr>
                <a:schemeClr val="accent1"/>
              </a:buClr>
              <a:buFont typeface="Wingdings" panose="05000000000000000000" pitchFamily="2" charset="2"/>
              <a:buChar char="ü"/>
              <a:defRPr sz="24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ü"/>
              <a:defRPr sz="20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ü"/>
              <a:defRPr sz="16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ü"/>
              <a:defRPr sz="16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ü"/>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9pPr>
          </a:lstStyle>
          <a:p>
            <a:pPr>
              <a:lnSpc>
                <a:spcPct val="110000"/>
              </a:lnSpc>
              <a:spcBef>
                <a:spcPct val="0"/>
              </a:spcBef>
              <a:buClrTx/>
              <a:buFontTx/>
              <a:buNone/>
              <a:defRPr/>
            </a:pPr>
            <a:r>
              <a:rPr lang="pl-PL" altLang="pl-PL" sz="1600" dirty="0">
                <a:solidFill>
                  <a:schemeClr val="bg1"/>
                </a:solidFill>
                <a:latin typeface="Arial"/>
                <a:cs typeface="Arial"/>
              </a:rPr>
              <a:t>Zarządzanie Majątkiem Sieciowym (GIS).</a:t>
            </a:r>
          </a:p>
        </p:txBody>
      </p:sp>
      <p:sp>
        <p:nvSpPr>
          <p:cNvPr id="3" name="Prostokąt 2"/>
          <p:cNvSpPr/>
          <p:nvPr/>
        </p:nvSpPr>
        <p:spPr>
          <a:xfrm>
            <a:off x="349204" y="361478"/>
            <a:ext cx="2796663" cy="369332"/>
          </a:xfrm>
          <a:prstGeom prst="rect">
            <a:avLst/>
          </a:prstGeom>
        </p:spPr>
        <p:txBody>
          <a:bodyPr wrap="none">
            <a:spAutoFit/>
          </a:bodyPr>
          <a:lstStyle/>
          <a:p>
            <a:r>
              <a:rPr lang="pl-PL" sz="1800" dirty="0"/>
              <a:t>PSG Oddział w Tarnowie </a:t>
            </a:r>
          </a:p>
        </p:txBody>
      </p:sp>
    </p:spTree>
    <p:extLst>
      <p:ext uri="{BB962C8B-B14F-4D97-AF65-F5344CB8AC3E}">
        <p14:creationId xmlns:p14="http://schemas.microsoft.com/office/powerpoint/2010/main" val="42112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28"/>
          <p:cNvSpPr>
            <a:spLocks noGrp="1"/>
          </p:cNvSpPr>
          <p:nvPr>
            <p:ph type="body" sz="quarter" idx="4294967295"/>
          </p:nvPr>
        </p:nvSpPr>
        <p:spPr>
          <a:xfrm>
            <a:off x="0" y="1484951"/>
            <a:ext cx="3411087" cy="3563813"/>
          </a:xfrm>
          <a:prstGeom prst="rect">
            <a:avLst/>
          </a:prstGeom>
        </p:spPr>
        <p:txBody>
          <a:bodyPr>
            <a:noAutofit/>
          </a:bodyPr>
          <a:lstStyle/>
          <a:p>
            <a:pPr>
              <a:lnSpc>
                <a:spcPct val="120000"/>
              </a:lnSpc>
            </a:pPr>
            <a:endParaRPr lang="pl-PL" sz="900" b="1" noProof="0" dirty="0"/>
          </a:p>
          <a:p>
            <a:pPr>
              <a:lnSpc>
                <a:spcPct val="120000"/>
              </a:lnSpc>
              <a:buFont typeface="Wingdings" panose="05000000000000000000" pitchFamily="2" charset="2"/>
              <a:buChar char="§"/>
            </a:pPr>
            <a:r>
              <a:rPr lang="pl-PL" sz="900" noProof="0" dirty="0"/>
              <a:t>Moduł obliczeniowy jest aplikacją działającą w środowisku Sonet (DE/SE). Działanie obliczeń polega na wsadowym wywoływaniu programu GASNET z uprzednio przygotowanymi danymi oraz pobieraniem wyników obliczeń. Przygotowanie danych polega na wyborze fragmentu sieci poprzez selekcję na mapie lub (i) wyborze sieci na podstawie funkcji topologicznych.</a:t>
            </a:r>
          </a:p>
          <a:p>
            <a:pPr>
              <a:lnSpc>
                <a:spcPct val="120000"/>
              </a:lnSpc>
              <a:buFont typeface="Wingdings" panose="05000000000000000000" pitchFamily="2" charset="2"/>
              <a:buChar char="§"/>
            </a:pPr>
            <a:r>
              <a:rPr lang="pl-PL" sz="900" noProof="0" dirty="0"/>
              <a:t>Z wybranego obszaru sieci tworzona jest kopia danych dla obliczeń obejmująca warstwy: </a:t>
            </a:r>
          </a:p>
          <a:p>
            <a:pPr lvl="1">
              <a:lnSpc>
                <a:spcPct val="120000"/>
              </a:lnSpc>
              <a:buFont typeface="Wingdings" panose="05000000000000000000" pitchFamily="2" charset="2"/>
              <a:buChar char="§"/>
            </a:pPr>
            <a:r>
              <a:rPr lang="pl-PL" sz="900" noProof="0" dirty="0"/>
              <a:t>odcinków gazowych,</a:t>
            </a:r>
          </a:p>
          <a:p>
            <a:pPr lvl="1">
              <a:lnSpc>
                <a:spcPct val="120000"/>
              </a:lnSpc>
              <a:buFont typeface="Wingdings" panose="05000000000000000000" pitchFamily="2" charset="2"/>
              <a:buChar char="§"/>
            </a:pPr>
            <a:r>
              <a:rPr lang="pl-PL" sz="900" noProof="0" dirty="0"/>
              <a:t>węzłów,</a:t>
            </a:r>
          </a:p>
          <a:p>
            <a:pPr lvl="1">
              <a:lnSpc>
                <a:spcPct val="120000"/>
              </a:lnSpc>
              <a:buFont typeface="Wingdings" panose="05000000000000000000" pitchFamily="2" charset="2"/>
              <a:buChar char="§"/>
            </a:pPr>
            <a:r>
              <a:rPr lang="pl-PL" sz="900" noProof="0" dirty="0"/>
              <a:t>armatury zaporowo-upustowej z uproszczoną listą atrybutów ukierunkowaną na obliczenia sieciowe,</a:t>
            </a:r>
          </a:p>
          <a:p>
            <a:pPr lvl="1">
              <a:lnSpc>
                <a:spcPct val="120000"/>
              </a:lnSpc>
              <a:buFont typeface="Wingdings" panose="05000000000000000000" pitchFamily="2" charset="2"/>
              <a:buChar char="§"/>
            </a:pPr>
            <a:r>
              <a:rPr lang="pl-PL" sz="900" noProof="0" dirty="0"/>
              <a:t>podczas pracy z aktywną kopią danych możliwe jest edytowanie atrybutów opisowych dot. parametrów obliczeniowych (np. chropowatość, średnica gazociągu itd.) oraz edycja geometrii w warstwach będących kopiami.</a:t>
            </a:r>
          </a:p>
          <a:p>
            <a:pPr>
              <a:lnSpc>
                <a:spcPct val="120000"/>
              </a:lnSpc>
            </a:pPr>
            <a:endParaRPr lang="pl-PL" sz="900" noProof="0" dirty="0"/>
          </a:p>
          <a:p>
            <a:pPr>
              <a:lnSpc>
                <a:spcPct val="120000"/>
              </a:lnSpc>
            </a:pPr>
            <a:endParaRPr lang="pl-PL" sz="900" noProof="0" dirty="0"/>
          </a:p>
          <a:p>
            <a:pPr>
              <a:lnSpc>
                <a:spcPct val="120000"/>
              </a:lnSpc>
            </a:pPr>
            <a:endParaRPr lang="pl-PL" sz="900" noProof="0" dirty="0"/>
          </a:p>
        </p:txBody>
      </p:sp>
      <p:sp>
        <p:nvSpPr>
          <p:cNvPr id="7" name="Prostokąt 6"/>
          <p:cNvSpPr/>
          <p:nvPr/>
        </p:nvSpPr>
        <p:spPr>
          <a:xfrm>
            <a:off x="3733606" y="1714815"/>
            <a:ext cx="3053225" cy="3277820"/>
          </a:xfrm>
          <a:prstGeom prst="rect">
            <a:avLst/>
          </a:prstGeom>
        </p:spPr>
        <p:txBody>
          <a:bodyPr wrap="square">
            <a:spAutoFit/>
          </a:bodyPr>
          <a:lstStyle/>
          <a:p>
            <a:pPr>
              <a:lnSpc>
                <a:spcPct val="115000"/>
              </a:lnSpc>
              <a:spcBef>
                <a:spcPts val="750"/>
              </a:spcBef>
            </a:pPr>
            <a:r>
              <a:rPr lang="pl-PL" sz="900" b="1" dirty="0">
                <a:solidFill>
                  <a:srgbClr val="00B0F0"/>
                </a:solidFill>
              </a:rPr>
              <a:t>Dostępna funkcjonalność:</a:t>
            </a:r>
          </a:p>
          <a:p>
            <a:pPr marL="257175" indent="-257175">
              <a:lnSpc>
                <a:spcPct val="115000"/>
              </a:lnSpc>
              <a:buClr>
                <a:srgbClr val="00B0F0"/>
              </a:buClr>
              <a:buFont typeface="Wingdings" panose="05000000000000000000" pitchFamily="2" charset="2"/>
              <a:buChar char="§"/>
            </a:pPr>
            <a:r>
              <a:rPr lang="pl-PL" sz="900" dirty="0"/>
              <a:t>kopie obliczeniowe,</a:t>
            </a:r>
          </a:p>
          <a:p>
            <a:pPr marL="257175" indent="-257175">
              <a:lnSpc>
                <a:spcPct val="115000"/>
              </a:lnSpc>
              <a:buClr>
                <a:srgbClr val="00B0F0"/>
              </a:buClr>
              <a:buFont typeface="Wingdings" panose="05000000000000000000" pitchFamily="2" charset="2"/>
              <a:buChar char="§"/>
            </a:pPr>
            <a:r>
              <a:rPr lang="pl-PL" sz="900" dirty="0"/>
              <a:t>funkcje ogólne związane z mapą i danymi opisowymi,</a:t>
            </a:r>
          </a:p>
          <a:p>
            <a:pPr marL="257175" indent="-257175">
              <a:lnSpc>
                <a:spcPct val="115000"/>
              </a:lnSpc>
              <a:buClr>
                <a:srgbClr val="00B0F0"/>
              </a:buClr>
              <a:buFont typeface="Wingdings" panose="05000000000000000000" pitchFamily="2" charset="2"/>
              <a:buChar char="§"/>
            </a:pPr>
            <a:r>
              <a:rPr lang="pl-PL" sz="900" dirty="0"/>
              <a:t>operacje na bieżącej kopii obliczeniowej,</a:t>
            </a:r>
          </a:p>
          <a:p>
            <a:pPr marL="257175" indent="-257175">
              <a:lnSpc>
                <a:spcPct val="115000"/>
              </a:lnSpc>
              <a:buClr>
                <a:srgbClr val="00B0F0"/>
              </a:buClr>
              <a:buFont typeface="Wingdings" panose="05000000000000000000" pitchFamily="2" charset="2"/>
              <a:buChar char="§"/>
            </a:pPr>
            <a:r>
              <a:rPr lang="pl-PL" sz="900" dirty="0"/>
              <a:t>edycja parametrów obliczeniowych (wybór wzoru obliczeniowego, współczynniki nierównomierności, średnie obciążenia w taryfach, parametry fizyczne dot. obliczeń…),</a:t>
            </a:r>
          </a:p>
          <a:p>
            <a:pPr marL="257175" indent="-257175">
              <a:lnSpc>
                <a:spcPct val="115000"/>
              </a:lnSpc>
              <a:buClr>
                <a:srgbClr val="00B0F0"/>
              </a:buClr>
              <a:buFont typeface="Wingdings" panose="05000000000000000000" pitchFamily="2" charset="2"/>
              <a:buChar char="§"/>
            </a:pPr>
            <a:r>
              <a:rPr lang="pl-PL" sz="900" dirty="0"/>
              <a:t>edycja topologiczna elementów kopii (odcinki, węzły, armatura, opisy dodatkowe),</a:t>
            </a:r>
          </a:p>
          <a:p>
            <a:pPr marL="257175" indent="-257175">
              <a:lnSpc>
                <a:spcPct val="115000"/>
              </a:lnSpc>
              <a:buClr>
                <a:srgbClr val="00B0F0"/>
              </a:buClr>
              <a:buFont typeface="Wingdings" panose="05000000000000000000" pitchFamily="2" charset="2"/>
              <a:buChar char="§"/>
            </a:pPr>
            <a:r>
              <a:rPr lang="pl-PL" sz="900" dirty="0"/>
              <a:t>uruchamianie obliczeń w trybach bez interfejsu oraz z interfejsem graficznym silnika obliczeniowego GASNET,</a:t>
            </a:r>
          </a:p>
          <a:p>
            <a:pPr marL="257175" indent="-257175">
              <a:lnSpc>
                <a:spcPct val="115000"/>
              </a:lnSpc>
              <a:buClr>
                <a:srgbClr val="00B0F0"/>
              </a:buClr>
              <a:buFont typeface="Wingdings" panose="05000000000000000000" pitchFamily="2" charset="2"/>
              <a:buChar char="§"/>
            </a:pPr>
            <a:r>
              <a:rPr lang="pl-PL" sz="900" dirty="0"/>
              <a:t>przeglądanie wyników obliczeń:</a:t>
            </a:r>
          </a:p>
          <a:p>
            <a:pPr marL="557213" lvl="1" indent="-214313">
              <a:lnSpc>
                <a:spcPct val="115000"/>
              </a:lnSpc>
              <a:buClr>
                <a:srgbClr val="00B0F0"/>
              </a:buClr>
              <a:buFont typeface="Wingdings" panose="05000000000000000000" pitchFamily="2" charset="2"/>
              <a:buChar char="§"/>
            </a:pPr>
            <a:r>
              <a:rPr lang="pl-PL" sz="900" dirty="0"/>
              <a:t>w postaci tabelarycznej,</a:t>
            </a:r>
          </a:p>
          <a:p>
            <a:pPr marL="557213" lvl="1" indent="-214313">
              <a:lnSpc>
                <a:spcPct val="115000"/>
              </a:lnSpc>
              <a:buClr>
                <a:srgbClr val="00B0F0"/>
              </a:buClr>
              <a:buFont typeface="Wingdings" panose="05000000000000000000" pitchFamily="2" charset="2"/>
              <a:buChar char="§"/>
            </a:pPr>
            <a:r>
              <a:rPr lang="pl-PL" sz="900" dirty="0"/>
              <a:t>w postaci graficznej jako dynamiczne klasyfikacje na mapie (w tym kierunki przepływu gazu) lub wykresy wartości (dla tras).</a:t>
            </a:r>
          </a:p>
        </p:txBody>
      </p:sp>
      <p:pic>
        <p:nvPicPr>
          <p:cNvPr id="9" name="Obraz 8" descr="Oblicz2.jpg"/>
          <p:cNvPicPr/>
          <p:nvPr/>
        </p:nvPicPr>
        <p:blipFill>
          <a:blip r:embed="rId2" cstate="print"/>
          <a:stretch>
            <a:fillRect/>
          </a:stretch>
        </p:blipFill>
        <p:spPr>
          <a:xfrm>
            <a:off x="6833936" y="1484951"/>
            <a:ext cx="2173417" cy="1650890"/>
          </a:xfrm>
          <a:prstGeom prst="rect">
            <a:avLst/>
          </a:prstGeom>
          <a:ln>
            <a:solidFill>
              <a:srgbClr val="00B0F0"/>
            </a:solidFill>
          </a:ln>
        </p:spPr>
      </p:pic>
      <p:pic>
        <p:nvPicPr>
          <p:cNvPr id="10" name="Obraz 9" descr="Obliczenia.JPG"/>
          <p:cNvPicPr/>
          <p:nvPr/>
        </p:nvPicPr>
        <p:blipFill>
          <a:blip r:embed="rId3" cstate="print"/>
          <a:stretch>
            <a:fillRect/>
          </a:stretch>
        </p:blipFill>
        <p:spPr>
          <a:xfrm>
            <a:off x="6833937" y="3232109"/>
            <a:ext cx="2173417" cy="1760526"/>
          </a:xfrm>
          <a:prstGeom prst="rect">
            <a:avLst/>
          </a:prstGeom>
          <a:ln>
            <a:solidFill>
              <a:srgbClr val="00B0F0"/>
            </a:solidFill>
          </a:ln>
        </p:spPr>
      </p:pic>
      <p:sp>
        <p:nvSpPr>
          <p:cNvPr id="8" name="Tytuł 1"/>
          <p:cNvSpPr txBox="1">
            <a:spLocks/>
          </p:cNvSpPr>
          <p:nvPr/>
        </p:nvSpPr>
        <p:spPr>
          <a:xfrm>
            <a:off x="321905" y="104510"/>
            <a:ext cx="6512032" cy="742157"/>
          </a:xfrm>
          <a:prstGeom prst="rect">
            <a:avLst/>
          </a:prstGeom>
        </p:spPr>
        <p:txBody>
          <a:bodyPr vert="horz" lIns="72000" tIns="34290" rIns="72000" bIns="34290" rtlCol="0" anchor="ctr">
            <a:noAutofit/>
          </a:bodyPr>
          <a:lstStyle>
            <a:lvl1pPr algn="l" defTabSz="685800" rtl="0" eaLnBrk="1" latinLnBrk="0" hangingPunct="1">
              <a:lnSpc>
                <a:spcPct val="100000"/>
              </a:lnSpc>
              <a:spcBef>
                <a:spcPts val="0"/>
              </a:spcBef>
              <a:buNone/>
              <a:defRPr sz="1700" b="1" kern="1200">
                <a:solidFill>
                  <a:schemeClr val="tx1"/>
                </a:solidFill>
                <a:latin typeface="+mj-lt"/>
                <a:ea typeface="+mj-ea"/>
                <a:cs typeface="+mj-cs"/>
              </a:defRPr>
            </a:lvl1pPr>
          </a:lstStyle>
          <a:p>
            <a:endParaRPr lang="pl-PL" sz="1600" dirty="0">
              <a:solidFill>
                <a:schemeClr val="bg2">
                  <a:lumMod val="50000"/>
                </a:schemeClr>
              </a:solidFill>
            </a:endParaRPr>
          </a:p>
        </p:txBody>
      </p:sp>
      <p:sp>
        <p:nvSpPr>
          <p:cNvPr id="11" name="Prostokąt 1"/>
          <p:cNvSpPr>
            <a:spLocks noChangeArrowheads="1"/>
          </p:cNvSpPr>
          <p:nvPr/>
        </p:nvSpPr>
        <p:spPr bwMode="auto">
          <a:xfrm>
            <a:off x="95121" y="994950"/>
            <a:ext cx="8956146" cy="342145"/>
          </a:xfrm>
          <a:prstGeom prst="rect">
            <a:avLst/>
          </a:prstGeom>
          <a:noFill/>
          <a:ln>
            <a:noFill/>
          </a:ln>
          <a:extLst/>
        </p:spPr>
        <p:txBody>
          <a:bodyPr wrap="square" anchor="ctr">
            <a:spAutoFit/>
          </a:bodyPr>
          <a:lstStyle>
            <a:lvl1pPr>
              <a:spcBef>
                <a:spcPct val="20000"/>
              </a:spcBef>
              <a:buClr>
                <a:schemeClr val="accent1"/>
              </a:buClr>
              <a:buFont typeface="Wingdings" panose="05000000000000000000" pitchFamily="2" charset="2"/>
              <a:buChar char="ü"/>
              <a:defRPr sz="24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ü"/>
              <a:defRPr sz="20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ü"/>
              <a:defRPr sz="16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ü"/>
              <a:defRPr sz="16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ü"/>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9pPr>
          </a:lstStyle>
          <a:p>
            <a:pPr>
              <a:lnSpc>
                <a:spcPct val="110000"/>
              </a:lnSpc>
              <a:spcBef>
                <a:spcPct val="0"/>
              </a:spcBef>
              <a:buClrTx/>
              <a:buFontTx/>
              <a:buNone/>
              <a:defRPr/>
            </a:pPr>
            <a:r>
              <a:rPr lang="pl-PL" altLang="pl-PL" sz="1600" dirty="0">
                <a:solidFill>
                  <a:schemeClr val="bg1"/>
                </a:solidFill>
                <a:latin typeface="Arial"/>
                <a:cs typeface="Arial"/>
              </a:rPr>
              <a:t>Moduł Obliczeń Sieciowych</a:t>
            </a:r>
            <a:r>
              <a:rPr lang="pl-PL" altLang="pl-PL" sz="1200" dirty="0">
                <a:solidFill>
                  <a:schemeClr val="bg1"/>
                </a:solidFill>
                <a:latin typeface="Arial"/>
                <a:cs typeface="Arial"/>
              </a:rPr>
              <a:t>. </a:t>
            </a:r>
          </a:p>
        </p:txBody>
      </p:sp>
      <p:sp>
        <p:nvSpPr>
          <p:cNvPr id="2" name="Prostokąt 1"/>
          <p:cNvSpPr/>
          <p:nvPr/>
        </p:nvSpPr>
        <p:spPr>
          <a:xfrm>
            <a:off x="476584" y="321699"/>
            <a:ext cx="2796663" cy="369332"/>
          </a:xfrm>
          <a:prstGeom prst="rect">
            <a:avLst/>
          </a:prstGeom>
        </p:spPr>
        <p:txBody>
          <a:bodyPr wrap="none">
            <a:spAutoFit/>
          </a:bodyPr>
          <a:lstStyle/>
          <a:p>
            <a:r>
              <a:rPr lang="pl-PL" sz="1800" dirty="0"/>
              <a:t>PSG Oddział w Tarnowie </a:t>
            </a:r>
          </a:p>
        </p:txBody>
      </p:sp>
    </p:spTree>
    <p:extLst>
      <p:ext uri="{BB962C8B-B14F-4D97-AF65-F5344CB8AC3E}">
        <p14:creationId xmlns:p14="http://schemas.microsoft.com/office/powerpoint/2010/main" val="301536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7341908" y="3593133"/>
            <a:ext cx="272311" cy="184666"/>
          </a:xfrm>
          <a:prstGeom prst="rect">
            <a:avLst/>
          </a:prstGeom>
          <a:noFill/>
        </p:spPr>
        <p:txBody>
          <a:bodyPr wrap="square" rtlCol="0">
            <a:spAutoFit/>
          </a:bodyPr>
          <a:lstStyle/>
          <a:p>
            <a:pPr algn="ctr"/>
            <a:r>
              <a:rPr lang="pl-PL" sz="600" dirty="0">
                <a:solidFill>
                  <a:schemeClr val="bg1"/>
                </a:solidFill>
                <a:ea typeface="Tahoma" panose="020B0604030504040204" pitchFamily="34" charset="0"/>
                <a:cs typeface="Tahoma" panose="020B0604030504040204" pitchFamily="34" charset="0"/>
              </a:rPr>
              <a:t>8</a:t>
            </a:r>
          </a:p>
        </p:txBody>
      </p:sp>
      <p:sp>
        <p:nvSpPr>
          <p:cNvPr id="5" name="pole tekstowe 4"/>
          <p:cNvSpPr txBox="1"/>
          <p:nvPr/>
        </p:nvSpPr>
        <p:spPr>
          <a:xfrm>
            <a:off x="6671176" y="2893661"/>
            <a:ext cx="300774" cy="184666"/>
          </a:xfrm>
          <a:prstGeom prst="rect">
            <a:avLst/>
          </a:prstGeom>
          <a:noFill/>
        </p:spPr>
        <p:txBody>
          <a:bodyPr wrap="square" rtlCol="0">
            <a:spAutoFit/>
          </a:bodyPr>
          <a:lstStyle/>
          <a:p>
            <a:pPr algn="ctr"/>
            <a:r>
              <a:rPr lang="pl-PL" sz="600" dirty="0">
                <a:solidFill>
                  <a:schemeClr val="bg1"/>
                </a:solidFill>
                <a:ea typeface="Tahoma" panose="020B0604030504040204" pitchFamily="34" charset="0"/>
                <a:cs typeface="Tahoma" panose="020B0604030504040204" pitchFamily="34" charset="0"/>
              </a:rPr>
              <a:t>31</a:t>
            </a:r>
          </a:p>
        </p:txBody>
      </p:sp>
      <p:sp>
        <p:nvSpPr>
          <p:cNvPr id="6" name="pole tekstowe 5"/>
          <p:cNvSpPr txBox="1"/>
          <p:nvPr/>
        </p:nvSpPr>
        <p:spPr>
          <a:xfrm>
            <a:off x="6888759" y="2501403"/>
            <a:ext cx="272310" cy="184666"/>
          </a:xfrm>
          <a:prstGeom prst="rect">
            <a:avLst/>
          </a:prstGeom>
          <a:noFill/>
        </p:spPr>
        <p:txBody>
          <a:bodyPr wrap="square" rtlCol="0">
            <a:spAutoFit/>
          </a:bodyPr>
          <a:lstStyle/>
          <a:p>
            <a:pPr algn="ctr"/>
            <a:r>
              <a:rPr lang="pl-PL" sz="600" dirty="0">
                <a:solidFill>
                  <a:schemeClr val="bg1"/>
                </a:solidFill>
                <a:ea typeface="Tahoma" panose="020B0604030504040204" pitchFamily="34" charset="0"/>
                <a:cs typeface="Tahoma" panose="020B0604030504040204" pitchFamily="34" charset="0"/>
              </a:rPr>
              <a:t>7</a:t>
            </a:r>
          </a:p>
        </p:txBody>
      </p:sp>
      <p:sp>
        <p:nvSpPr>
          <p:cNvPr id="7" name="pole tekstowe 6"/>
          <p:cNvSpPr txBox="1"/>
          <p:nvPr/>
        </p:nvSpPr>
        <p:spPr>
          <a:xfrm>
            <a:off x="6417710" y="2408265"/>
            <a:ext cx="277364" cy="184666"/>
          </a:xfrm>
          <a:prstGeom prst="rect">
            <a:avLst/>
          </a:prstGeom>
          <a:noFill/>
        </p:spPr>
        <p:txBody>
          <a:bodyPr wrap="square" rtlCol="0">
            <a:spAutoFit/>
          </a:bodyPr>
          <a:lstStyle/>
          <a:p>
            <a:pPr algn="ctr"/>
            <a:r>
              <a:rPr lang="pl-PL" sz="600" dirty="0">
                <a:solidFill>
                  <a:schemeClr val="bg1"/>
                </a:solidFill>
                <a:ea typeface="Tahoma" panose="020B0604030504040204" pitchFamily="34" charset="0"/>
                <a:cs typeface="Tahoma" panose="020B0604030504040204" pitchFamily="34" charset="0"/>
              </a:rPr>
              <a:t>26</a:t>
            </a:r>
          </a:p>
        </p:txBody>
      </p:sp>
      <p:sp>
        <p:nvSpPr>
          <p:cNvPr id="8" name="Freeform 5"/>
          <p:cNvSpPr>
            <a:spLocks/>
          </p:cNvSpPr>
          <p:nvPr/>
        </p:nvSpPr>
        <p:spPr bwMode="auto">
          <a:xfrm>
            <a:off x="5360259" y="1547666"/>
            <a:ext cx="2900298" cy="2711798"/>
          </a:xfrm>
          <a:custGeom>
            <a:avLst/>
            <a:gdLst>
              <a:gd name="T0" fmla="*/ 7356 w 20344"/>
              <a:gd name="T1" fmla="*/ 89 h 19023"/>
              <a:gd name="T2" fmla="*/ 5169 w 20344"/>
              <a:gd name="T3" fmla="*/ 844 h 19023"/>
              <a:gd name="T4" fmla="*/ 4097 w 20344"/>
              <a:gd name="T5" fmla="*/ 1811 h 19023"/>
              <a:gd name="T6" fmla="*/ 1482 w 20344"/>
              <a:gd name="T7" fmla="*/ 2471 h 19023"/>
              <a:gd name="T8" fmla="*/ 977 w 20344"/>
              <a:gd name="T9" fmla="*/ 3421 h 19023"/>
              <a:gd name="T10" fmla="*/ 382 w 20344"/>
              <a:gd name="T11" fmla="*/ 3512 h 19023"/>
              <a:gd name="T12" fmla="*/ 237 w 20344"/>
              <a:gd name="T13" fmla="*/ 5800 h 19023"/>
              <a:gd name="T14" fmla="*/ 74 w 20344"/>
              <a:gd name="T15" fmla="*/ 6455 h 19023"/>
              <a:gd name="T16" fmla="*/ 1035 w 20344"/>
              <a:gd name="T17" fmla="*/ 9055 h 19023"/>
              <a:gd name="T18" fmla="*/ 1058 w 20344"/>
              <a:gd name="T19" fmla="*/ 10789 h 19023"/>
              <a:gd name="T20" fmla="*/ 1366 w 20344"/>
              <a:gd name="T21" fmla="*/ 12056 h 19023"/>
              <a:gd name="T22" fmla="*/ 1652 w 20344"/>
              <a:gd name="T23" fmla="*/ 12524 h 19023"/>
              <a:gd name="T24" fmla="*/ 2384 w 20344"/>
              <a:gd name="T25" fmla="*/ 13243 h 19023"/>
              <a:gd name="T26" fmla="*/ 3212 w 20344"/>
              <a:gd name="T27" fmla="*/ 13581 h 19023"/>
              <a:gd name="T28" fmla="*/ 3628 w 20344"/>
              <a:gd name="T29" fmla="*/ 13853 h 19023"/>
              <a:gd name="T30" fmla="*/ 4182 w 20344"/>
              <a:gd name="T31" fmla="*/ 14121 h 19023"/>
              <a:gd name="T32" fmla="*/ 4248 w 20344"/>
              <a:gd name="T33" fmla="*/ 14836 h 19023"/>
              <a:gd name="T34" fmla="*/ 5135 w 20344"/>
              <a:gd name="T35" fmla="*/ 15345 h 19023"/>
              <a:gd name="T36" fmla="*/ 5383 w 20344"/>
              <a:gd name="T37" fmla="*/ 14527 h 19023"/>
              <a:gd name="T38" fmla="*/ 6517 w 20344"/>
              <a:gd name="T39" fmla="*/ 15095 h 19023"/>
              <a:gd name="T40" fmla="*/ 6686 w 20344"/>
              <a:gd name="T41" fmla="*/ 15523 h 19023"/>
              <a:gd name="T42" fmla="*/ 7571 w 20344"/>
              <a:gd name="T43" fmla="*/ 15898 h 19023"/>
              <a:gd name="T44" fmla="*/ 8452 w 20344"/>
              <a:gd name="T45" fmla="*/ 16252 h 19023"/>
              <a:gd name="T46" fmla="*/ 8771 w 20344"/>
              <a:gd name="T47" fmla="*/ 16577 h 19023"/>
              <a:gd name="T48" fmla="*/ 9603 w 20344"/>
              <a:gd name="T49" fmla="*/ 17832 h 19023"/>
              <a:gd name="T50" fmla="*/ 10549 w 20344"/>
              <a:gd name="T51" fmla="*/ 17385 h 19023"/>
              <a:gd name="T52" fmla="*/ 11415 w 20344"/>
              <a:gd name="T53" fmla="*/ 17920 h 19023"/>
              <a:gd name="T54" fmla="*/ 11617 w 20344"/>
              <a:gd name="T55" fmla="*/ 18558 h 19023"/>
              <a:gd name="T56" fmla="*/ 12290 w 20344"/>
              <a:gd name="T57" fmla="*/ 18114 h 19023"/>
              <a:gd name="T58" fmla="*/ 13292 w 20344"/>
              <a:gd name="T59" fmla="*/ 17901 h 19023"/>
              <a:gd name="T60" fmla="*/ 13930 w 20344"/>
              <a:gd name="T61" fmla="*/ 18141 h 19023"/>
              <a:gd name="T62" fmla="*/ 14757 w 20344"/>
              <a:gd name="T63" fmla="*/ 17781 h 19023"/>
              <a:gd name="T64" fmla="*/ 15667 w 20344"/>
              <a:gd name="T65" fmla="*/ 17961 h 19023"/>
              <a:gd name="T66" fmla="*/ 16681 w 20344"/>
              <a:gd name="T67" fmla="*/ 18671 h 19023"/>
              <a:gd name="T68" fmla="*/ 17060 w 20344"/>
              <a:gd name="T69" fmla="*/ 18795 h 19023"/>
              <a:gd name="T70" fmla="*/ 18015 w 20344"/>
              <a:gd name="T71" fmla="*/ 19023 h 19023"/>
              <a:gd name="T72" fmla="*/ 17577 w 20344"/>
              <a:gd name="T73" fmla="*/ 17002 h 19023"/>
              <a:gd name="T74" fmla="*/ 18998 w 20344"/>
              <a:gd name="T75" fmla="*/ 15087 h 19023"/>
              <a:gd name="T76" fmla="*/ 20344 w 20344"/>
              <a:gd name="T77" fmla="*/ 13821 h 19023"/>
              <a:gd name="T78" fmla="*/ 20224 w 20344"/>
              <a:gd name="T79" fmla="*/ 12883 h 19023"/>
              <a:gd name="T80" fmla="*/ 19882 w 20344"/>
              <a:gd name="T81" fmla="*/ 12274 h 19023"/>
              <a:gd name="T82" fmla="*/ 19207 w 20344"/>
              <a:gd name="T83" fmla="*/ 11288 h 19023"/>
              <a:gd name="T84" fmla="*/ 19020 w 20344"/>
              <a:gd name="T85" fmla="*/ 9675 h 19023"/>
              <a:gd name="T86" fmla="*/ 18056 w 20344"/>
              <a:gd name="T87" fmla="*/ 8103 h 19023"/>
              <a:gd name="T88" fmla="*/ 19026 w 20344"/>
              <a:gd name="T89" fmla="*/ 7067 h 19023"/>
              <a:gd name="T90" fmla="*/ 19397 w 20344"/>
              <a:gd name="T91" fmla="*/ 5387 h 19023"/>
              <a:gd name="T92" fmla="*/ 18476 w 20344"/>
              <a:gd name="T93" fmla="*/ 2968 h 19023"/>
              <a:gd name="T94" fmla="*/ 16906 w 20344"/>
              <a:gd name="T95" fmla="*/ 1296 h 19023"/>
              <a:gd name="T96" fmla="*/ 14124 w 20344"/>
              <a:gd name="T97" fmla="*/ 1583 h 19023"/>
              <a:gd name="T98" fmla="*/ 13126 w 20344"/>
              <a:gd name="T99" fmla="*/ 1542 h 19023"/>
              <a:gd name="T100" fmla="*/ 10990 w 20344"/>
              <a:gd name="T101" fmla="*/ 1446 h 19023"/>
              <a:gd name="T102" fmla="*/ 11081 w 20344"/>
              <a:gd name="T103" fmla="*/ 1277 h 19023"/>
              <a:gd name="T104" fmla="*/ 10365 w 20344"/>
              <a:gd name="T105" fmla="*/ 1507 h 19023"/>
              <a:gd name="T106" fmla="*/ 8888 w 20344"/>
              <a:gd name="T107" fmla="*/ 1273 h 19023"/>
              <a:gd name="T108" fmla="*/ 8728 w 20344"/>
              <a:gd name="T109" fmla="*/ 363 h 19023"/>
              <a:gd name="T110" fmla="*/ 9353 w 20344"/>
              <a:gd name="T111" fmla="*/ 636 h 19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344" h="19023">
                <a:moveTo>
                  <a:pt x="8464" y="0"/>
                </a:moveTo>
                <a:cubicBezTo>
                  <a:pt x="8257" y="0"/>
                  <a:pt x="8050" y="0"/>
                  <a:pt x="7843" y="0"/>
                </a:cubicBezTo>
                <a:cubicBezTo>
                  <a:pt x="7807" y="11"/>
                  <a:pt x="7773" y="26"/>
                  <a:pt x="7736" y="32"/>
                </a:cubicBezTo>
                <a:cubicBezTo>
                  <a:pt x="7699" y="38"/>
                  <a:pt x="7662" y="43"/>
                  <a:pt x="7624" y="48"/>
                </a:cubicBezTo>
                <a:cubicBezTo>
                  <a:pt x="7534" y="59"/>
                  <a:pt x="7444" y="69"/>
                  <a:pt x="7356" y="89"/>
                </a:cubicBezTo>
                <a:cubicBezTo>
                  <a:pt x="7125" y="143"/>
                  <a:pt x="6898" y="221"/>
                  <a:pt x="6665" y="263"/>
                </a:cubicBezTo>
                <a:cubicBezTo>
                  <a:pt x="6440" y="304"/>
                  <a:pt x="6225" y="353"/>
                  <a:pt x="6038" y="492"/>
                </a:cubicBezTo>
                <a:cubicBezTo>
                  <a:pt x="5955" y="554"/>
                  <a:pt x="5871" y="612"/>
                  <a:pt x="5786" y="671"/>
                </a:cubicBezTo>
                <a:cubicBezTo>
                  <a:pt x="5744" y="701"/>
                  <a:pt x="5705" y="744"/>
                  <a:pt x="5658" y="754"/>
                </a:cubicBezTo>
                <a:cubicBezTo>
                  <a:pt x="5496" y="791"/>
                  <a:pt x="5333" y="825"/>
                  <a:pt x="5169" y="844"/>
                </a:cubicBezTo>
                <a:cubicBezTo>
                  <a:pt x="4971" y="868"/>
                  <a:pt x="4847" y="959"/>
                  <a:pt x="4790" y="1144"/>
                </a:cubicBezTo>
                <a:cubicBezTo>
                  <a:pt x="4650" y="1247"/>
                  <a:pt x="4525" y="1361"/>
                  <a:pt x="4451" y="1526"/>
                </a:cubicBezTo>
                <a:cubicBezTo>
                  <a:pt x="4417" y="1600"/>
                  <a:pt x="4360" y="1667"/>
                  <a:pt x="4304" y="1729"/>
                </a:cubicBezTo>
                <a:cubicBezTo>
                  <a:pt x="4257" y="1779"/>
                  <a:pt x="4198" y="1812"/>
                  <a:pt x="4125" y="1812"/>
                </a:cubicBezTo>
                <a:cubicBezTo>
                  <a:pt x="4116" y="1812"/>
                  <a:pt x="4106" y="1812"/>
                  <a:pt x="4097" y="1811"/>
                </a:cubicBezTo>
                <a:cubicBezTo>
                  <a:pt x="4047" y="1805"/>
                  <a:pt x="3998" y="1802"/>
                  <a:pt x="3949" y="1802"/>
                </a:cubicBezTo>
                <a:cubicBezTo>
                  <a:pt x="3767" y="1802"/>
                  <a:pt x="3590" y="1842"/>
                  <a:pt x="3422" y="1918"/>
                </a:cubicBezTo>
                <a:cubicBezTo>
                  <a:pt x="3242" y="1998"/>
                  <a:pt x="3053" y="2035"/>
                  <a:pt x="2860" y="2047"/>
                </a:cubicBezTo>
                <a:cubicBezTo>
                  <a:pt x="2715" y="2057"/>
                  <a:pt x="2585" y="2095"/>
                  <a:pt x="2450" y="2144"/>
                </a:cubicBezTo>
                <a:cubicBezTo>
                  <a:pt x="2130" y="2260"/>
                  <a:pt x="1805" y="2363"/>
                  <a:pt x="1482" y="2471"/>
                </a:cubicBezTo>
                <a:cubicBezTo>
                  <a:pt x="1465" y="2477"/>
                  <a:pt x="1444" y="2476"/>
                  <a:pt x="1425" y="2478"/>
                </a:cubicBezTo>
                <a:cubicBezTo>
                  <a:pt x="1245" y="2491"/>
                  <a:pt x="1095" y="2582"/>
                  <a:pt x="945" y="2669"/>
                </a:cubicBezTo>
                <a:cubicBezTo>
                  <a:pt x="824" y="2739"/>
                  <a:pt x="786" y="2847"/>
                  <a:pt x="822" y="2979"/>
                </a:cubicBezTo>
                <a:cubicBezTo>
                  <a:pt x="995" y="3078"/>
                  <a:pt x="995" y="3078"/>
                  <a:pt x="1115" y="3272"/>
                </a:cubicBezTo>
                <a:cubicBezTo>
                  <a:pt x="1067" y="3321"/>
                  <a:pt x="999" y="3363"/>
                  <a:pt x="977" y="3421"/>
                </a:cubicBezTo>
                <a:cubicBezTo>
                  <a:pt x="969" y="3443"/>
                  <a:pt x="968" y="3467"/>
                  <a:pt x="970" y="3493"/>
                </a:cubicBezTo>
                <a:cubicBezTo>
                  <a:pt x="972" y="3534"/>
                  <a:pt x="984" y="3579"/>
                  <a:pt x="986" y="3620"/>
                </a:cubicBezTo>
                <a:cubicBezTo>
                  <a:pt x="871" y="3617"/>
                  <a:pt x="786" y="3565"/>
                  <a:pt x="707" y="3479"/>
                </a:cubicBezTo>
                <a:cubicBezTo>
                  <a:pt x="660" y="3428"/>
                  <a:pt x="612" y="3403"/>
                  <a:pt x="563" y="3403"/>
                </a:cubicBezTo>
                <a:cubicBezTo>
                  <a:pt x="504" y="3403"/>
                  <a:pt x="443" y="3440"/>
                  <a:pt x="382" y="3512"/>
                </a:cubicBezTo>
                <a:cubicBezTo>
                  <a:pt x="393" y="3537"/>
                  <a:pt x="403" y="3567"/>
                  <a:pt x="418" y="3595"/>
                </a:cubicBezTo>
                <a:cubicBezTo>
                  <a:pt x="468" y="3686"/>
                  <a:pt x="499" y="3779"/>
                  <a:pt x="505" y="3888"/>
                </a:cubicBezTo>
                <a:cubicBezTo>
                  <a:pt x="514" y="4060"/>
                  <a:pt x="544" y="4232"/>
                  <a:pt x="565" y="4404"/>
                </a:cubicBezTo>
                <a:cubicBezTo>
                  <a:pt x="595" y="4644"/>
                  <a:pt x="692" y="4878"/>
                  <a:pt x="617" y="5127"/>
                </a:cubicBezTo>
                <a:cubicBezTo>
                  <a:pt x="541" y="5380"/>
                  <a:pt x="484" y="5641"/>
                  <a:pt x="237" y="5800"/>
                </a:cubicBezTo>
                <a:cubicBezTo>
                  <a:pt x="138" y="5865"/>
                  <a:pt x="80" y="5966"/>
                  <a:pt x="65" y="6091"/>
                </a:cubicBezTo>
                <a:cubicBezTo>
                  <a:pt x="64" y="6100"/>
                  <a:pt x="63" y="6108"/>
                  <a:pt x="61" y="6116"/>
                </a:cubicBezTo>
                <a:cubicBezTo>
                  <a:pt x="48" y="6175"/>
                  <a:pt x="20" y="6231"/>
                  <a:pt x="0" y="6289"/>
                </a:cubicBezTo>
                <a:cubicBezTo>
                  <a:pt x="0" y="6315"/>
                  <a:pt x="0" y="6341"/>
                  <a:pt x="0" y="6367"/>
                </a:cubicBezTo>
                <a:cubicBezTo>
                  <a:pt x="25" y="6396"/>
                  <a:pt x="47" y="6429"/>
                  <a:pt x="74" y="6455"/>
                </a:cubicBezTo>
                <a:cubicBezTo>
                  <a:pt x="261" y="6633"/>
                  <a:pt x="451" y="6809"/>
                  <a:pt x="637" y="6987"/>
                </a:cubicBezTo>
                <a:cubicBezTo>
                  <a:pt x="785" y="7129"/>
                  <a:pt x="898" y="7291"/>
                  <a:pt x="917" y="7503"/>
                </a:cubicBezTo>
                <a:cubicBezTo>
                  <a:pt x="614" y="7973"/>
                  <a:pt x="716" y="8225"/>
                  <a:pt x="1057" y="8434"/>
                </a:cubicBezTo>
                <a:cubicBezTo>
                  <a:pt x="1016" y="8542"/>
                  <a:pt x="974" y="8654"/>
                  <a:pt x="936" y="8751"/>
                </a:cubicBezTo>
                <a:cubicBezTo>
                  <a:pt x="975" y="8863"/>
                  <a:pt x="1043" y="8962"/>
                  <a:pt x="1035" y="9055"/>
                </a:cubicBezTo>
                <a:cubicBezTo>
                  <a:pt x="1017" y="9258"/>
                  <a:pt x="989" y="9467"/>
                  <a:pt x="832" y="9625"/>
                </a:cubicBezTo>
                <a:cubicBezTo>
                  <a:pt x="777" y="9680"/>
                  <a:pt x="744" y="9757"/>
                  <a:pt x="782" y="9818"/>
                </a:cubicBezTo>
                <a:cubicBezTo>
                  <a:pt x="846" y="9922"/>
                  <a:pt x="868" y="10046"/>
                  <a:pt x="930" y="10143"/>
                </a:cubicBezTo>
                <a:cubicBezTo>
                  <a:pt x="1018" y="10285"/>
                  <a:pt x="1027" y="10421"/>
                  <a:pt x="983" y="10568"/>
                </a:cubicBezTo>
                <a:cubicBezTo>
                  <a:pt x="954" y="10666"/>
                  <a:pt x="989" y="10733"/>
                  <a:pt x="1058" y="10789"/>
                </a:cubicBezTo>
                <a:cubicBezTo>
                  <a:pt x="1098" y="10821"/>
                  <a:pt x="1143" y="10851"/>
                  <a:pt x="1191" y="10867"/>
                </a:cubicBezTo>
                <a:cubicBezTo>
                  <a:pt x="1350" y="10922"/>
                  <a:pt x="1425" y="11045"/>
                  <a:pt x="1458" y="11197"/>
                </a:cubicBezTo>
                <a:cubicBezTo>
                  <a:pt x="1482" y="11304"/>
                  <a:pt x="1496" y="11413"/>
                  <a:pt x="1508" y="11522"/>
                </a:cubicBezTo>
                <a:cubicBezTo>
                  <a:pt x="1521" y="11639"/>
                  <a:pt x="1508" y="11752"/>
                  <a:pt x="1446" y="11859"/>
                </a:cubicBezTo>
                <a:cubicBezTo>
                  <a:pt x="1411" y="11920"/>
                  <a:pt x="1387" y="11988"/>
                  <a:pt x="1366" y="12056"/>
                </a:cubicBezTo>
                <a:cubicBezTo>
                  <a:pt x="1278" y="12337"/>
                  <a:pt x="1219" y="12630"/>
                  <a:pt x="1004" y="12849"/>
                </a:cubicBezTo>
                <a:cubicBezTo>
                  <a:pt x="1066" y="12942"/>
                  <a:pt x="1133" y="12970"/>
                  <a:pt x="1199" y="12970"/>
                </a:cubicBezTo>
                <a:cubicBezTo>
                  <a:pt x="1275" y="12970"/>
                  <a:pt x="1351" y="12934"/>
                  <a:pt x="1423" y="12920"/>
                </a:cubicBezTo>
                <a:cubicBezTo>
                  <a:pt x="1543" y="12796"/>
                  <a:pt x="1532" y="12658"/>
                  <a:pt x="1479" y="12497"/>
                </a:cubicBezTo>
                <a:cubicBezTo>
                  <a:pt x="1545" y="12515"/>
                  <a:pt x="1600" y="12524"/>
                  <a:pt x="1652" y="12524"/>
                </a:cubicBezTo>
                <a:cubicBezTo>
                  <a:pt x="1691" y="12524"/>
                  <a:pt x="1728" y="12519"/>
                  <a:pt x="1767" y="12509"/>
                </a:cubicBezTo>
                <a:cubicBezTo>
                  <a:pt x="1784" y="12504"/>
                  <a:pt x="1801" y="12502"/>
                  <a:pt x="1818" y="12502"/>
                </a:cubicBezTo>
                <a:cubicBezTo>
                  <a:pt x="1911" y="12502"/>
                  <a:pt x="1986" y="12569"/>
                  <a:pt x="1969" y="12650"/>
                </a:cubicBezTo>
                <a:cubicBezTo>
                  <a:pt x="1941" y="12790"/>
                  <a:pt x="2003" y="12895"/>
                  <a:pt x="2045" y="13016"/>
                </a:cubicBezTo>
                <a:cubicBezTo>
                  <a:pt x="2105" y="13189"/>
                  <a:pt x="2223" y="13237"/>
                  <a:pt x="2384" y="13243"/>
                </a:cubicBezTo>
                <a:cubicBezTo>
                  <a:pt x="2439" y="13246"/>
                  <a:pt x="2500" y="13246"/>
                  <a:pt x="2551" y="13263"/>
                </a:cubicBezTo>
                <a:cubicBezTo>
                  <a:pt x="2559" y="13265"/>
                  <a:pt x="2566" y="13268"/>
                  <a:pt x="2573" y="13271"/>
                </a:cubicBezTo>
                <a:cubicBezTo>
                  <a:pt x="2728" y="13345"/>
                  <a:pt x="2884" y="13408"/>
                  <a:pt x="3050" y="13408"/>
                </a:cubicBezTo>
                <a:cubicBezTo>
                  <a:pt x="3060" y="13408"/>
                  <a:pt x="3069" y="13408"/>
                  <a:pt x="3079" y="13408"/>
                </a:cubicBezTo>
                <a:cubicBezTo>
                  <a:pt x="3130" y="13475"/>
                  <a:pt x="3173" y="13531"/>
                  <a:pt x="3212" y="13581"/>
                </a:cubicBezTo>
                <a:cubicBezTo>
                  <a:pt x="3283" y="13593"/>
                  <a:pt x="3344" y="13602"/>
                  <a:pt x="3413" y="13612"/>
                </a:cubicBezTo>
                <a:cubicBezTo>
                  <a:pt x="3413" y="13682"/>
                  <a:pt x="3404" y="13742"/>
                  <a:pt x="3417" y="13797"/>
                </a:cubicBezTo>
                <a:cubicBezTo>
                  <a:pt x="3425" y="13834"/>
                  <a:pt x="3461" y="13887"/>
                  <a:pt x="3492" y="13893"/>
                </a:cubicBezTo>
                <a:cubicBezTo>
                  <a:pt x="3497" y="13894"/>
                  <a:pt x="3503" y="13895"/>
                  <a:pt x="3510" y="13895"/>
                </a:cubicBezTo>
                <a:cubicBezTo>
                  <a:pt x="3549" y="13895"/>
                  <a:pt x="3595" y="13876"/>
                  <a:pt x="3628" y="13853"/>
                </a:cubicBezTo>
                <a:cubicBezTo>
                  <a:pt x="3658" y="13830"/>
                  <a:pt x="3669" y="13781"/>
                  <a:pt x="3689" y="13743"/>
                </a:cubicBezTo>
                <a:cubicBezTo>
                  <a:pt x="3775" y="13774"/>
                  <a:pt x="3846" y="13799"/>
                  <a:pt x="3911" y="13823"/>
                </a:cubicBezTo>
                <a:cubicBezTo>
                  <a:pt x="3998" y="13751"/>
                  <a:pt x="4051" y="13711"/>
                  <a:pt x="4096" y="13711"/>
                </a:cubicBezTo>
                <a:cubicBezTo>
                  <a:pt x="4156" y="13711"/>
                  <a:pt x="4203" y="13779"/>
                  <a:pt x="4296" y="13931"/>
                </a:cubicBezTo>
                <a:cubicBezTo>
                  <a:pt x="4261" y="13990"/>
                  <a:pt x="4225" y="14049"/>
                  <a:pt x="4182" y="14121"/>
                </a:cubicBezTo>
                <a:cubicBezTo>
                  <a:pt x="4182" y="14121"/>
                  <a:pt x="4181" y="14121"/>
                  <a:pt x="4180" y="14121"/>
                </a:cubicBezTo>
                <a:cubicBezTo>
                  <a:pt x="3956" y="14121"/>
                  <a:pt x="3887" y="14314"/>
                  <a:pt x="3779" y="14464"/>
                </a:cubicBezTo>
                <a:cubicBezTo>
                  <a:pt x="3837" y="14539"/>
                  <a:pt x="3887" y="14605"/>
                  <a:pt x="3941" y="14674"/>
                </a:cubicBezTo>
                <a:cubicBezTo>
                  <a:pt x="4004" y="14679"/>
                  <a:pt x="4067" y="14684"/>
                  <a:pt x="4090" y="14686"/>
                </a:cubicBezTo>
                <a:cubicBezTo>
                  <a:pt x="4160" y="14754"/>
                  <a:pt x="4196" y="14816"/>
                  <a:pt x="4248" y="14836"/>
                </a:cubicBezTo>
                <a:cubicBezTo>
                  <a:pt x="4347" y="14875"/>
                  <a:pt x="4379" y="14951"/>
                  <a:pt x="4410" y="15038"/>
                </a:cubicBezTo>
                <a:cubicBezTo>
                  <a:pt x="4456" y="15165"/>
                  <a:pt x="4501" y="15294"/>
                  <a:pt x="4560" y="15415"/>
                </a:cubicBezTo>
                <a:cubicBezTo>
                  <a:pt x="4623" y="15544"/>
                  <a:pt x="4715" y="15610"/>
                  <a:pt x="4812" y="15610"/>
                </a:cubicBezTo>
                <a:cubicBezTo>
                  <a:pt x="4897" y="15610"/>
                  <a:pt x="4986" y="15560"/>
                  <a:pt x="5062" y="15459"/>
                </a:cubicBezTo>
                <a:cubicBezTo>
                  <a:pt x="5089" y="15423"/>
                  <a:pt x="5112" y="15384"/>
                  <a:pt x="5135" y="15345"/>
                </a:cubicBezTo>
                <a:cubicBezTo>
                  <a:pt x="5176" y="15273"/>
                  <a:pt x="5232" y="15232"/>
                  <a:pt x="5319" y="15223"/>
                </a:cubicBezTo>
                <a:cubicBezTo>
                  <a:pt x="5407" y="15213"/>
                  <a:pt x="5493" y="15186"/>
                  <a:pt x="5571" y="15168"/>
                </a:cubicBezTo>
                <a:cubicBezTo>
                  <a:pt x="5589" y="15122"/>
                  <a:pt x="5596" y="15082"/>
                  <a:pt x="5594" y="15045"/>
                </a:cubicBezTo>
                <a:cubicBezTo>
                  <a:pt x="5590" y="14966"/>
                  <a:pt x="5543" y="14906"/>
                  <a:pt x="5473" y="14852"/>
                </a:cubicBezTo>
                <a:cubicBezTo>
                  <a:pt x="5367" y="14768"/>
                  <a:pt x="5340" y="14660"/>
                  <a:pt x="5383" y="14527"/>
                </a:cubicBezTo>
                <a:cubicBezTo>
                  <a:pt x="5485" y="14554"/>
                  <a:pt x="5575" y="14591"/>
                  <a:pt x="5669" y="14599"/>
                </a:cubicBezTo>
                <a:cubicBezTo>
                  <a:pt x="5795" y="14611"/>
                  <a:pt x="5882" y="14668"/>
                  <a:pt x="5962" y="14763"/>
                </a:cubicBezTo>
                <a:cubicBezTo>
                  <a:pt x="6048" y="14865"/>
                  <a:pt x="6145" y="14964"/>
                  <a:pt x="6255" y="15037"/>
                </a:cubicBezTo>
                <a:cubicBezTo>
                  <a:pt x="6323" y="15083"/>
                  <a:pt x="6425" y="15094"/>
                  <a:pt x="6512" y="15095"/>
                </a:cubicBezTo>
                <a:cubicBezTo>
                  <a:pt x="6514" y="15095"/>
                  <a:pt x="6516" y="15095"/>
                  <a:pt x="6517" y="15095"/>
                </a:cubicBezTo>
                <a:cubicBezTo>
                  <a:pt x="6617" y="15095"/>
                  <a:pt x="6717" y="15067"/>
                  <a:pt x="6817" y="15053"/>
                </a:cubicBezTo>
                <a:cubicBezTo>
                  <a:pt x="6880" y="15039"/>
                  <a:pt x="6869" y="14930"/>
                  <a:pt x="6951" y="14930"/>
                </a:cubicBezTo>
                <a:cubicBezTo>
                  <a:pt x="6958" y="14930"/>
                  <a:pt x="6967" y="14931"/>
                  <a:pt x="6977" y="14933"/>
                </a:cubicBezTo>
                <a:cubicBezTo>
                  <a:pt x="6977" y="15034"/>
                  <a:pt x="6977" y="15134"/>
                  <a:pt x="6977" y="15228"/>
                </a:cubicBezTo>
                <a:cubicBezTo>
                  <a:pt x="6851" y="15302"/>
                  <a:pt x="6652" y="15285"/>
                  <a:pt x="6686" y="15523"/>
                </a:cubicBezTo>
                <a:cubicBezTo>
                  <a:pt x="6771" y="15547"/>
                  <a:pt x="6855" y="15571"/>
                  <a:pt x="6954" y="15598"/>
                </a:cubicBezTo>
                <a:cubicBezTo>
                  <a:pt x="6977" y="15639"/>
                  <a:pt x="7008" y="15688"/>
                  <a:pt x="7030" y="15740"/>
                </a:cubicBezTo>
                <a:cubicBezTo>
                  <a:pt x="7079" y="15857"/>
                  <a:pt x="7169" y="15923"/>
                  <a:pt x="7282" y="15968"/>
                </a:cubicBezTo>
                <a:cubicBezTo>
                  <a:pt x="7331" y="15987"/>
                  <a:pt x="7371" y="15998"/>
                  <a:pt x="7406" y="15998"/>
                </a:cubicBezTo>
                <a:cubicBezTo>
                  <a:pt x="7466" y="15998"/>
                  <a:pt x="7513" y="15967"/>
                  <a:pt x="7571" y="15898"/>
                </a:cubicBezTo>
                <a:cubicBezTo>
                  <a:pt x="7614" y="15847"/>
                  <a:pt x="7655" y="15794"/>
                  <a:pt x="7703" y="15734"/>
                </a:cubicBezTo>
                <a:cubicBezTo>
                  <a:pt x="7806" y="15929"/>
                  <a:pt x="7951" y="16052"/>
                  <a:pt x="8103" y="16174"/>
                </a:cubicBezTo>
                <a:cubicBezTo>
                  <a:pt x="8192" y="16246"/>
                  <a:pt x="8291" y="16253"/>
                  <a:pt x="8390" y="16253"/>
                </a:cubicBezTo>
                <a:cubicBezTo>
                  <a:pt x="8400" y="16253"/>
                  <a:pt x="8410" y="16253"/>
                  <a:pt x="8421" y="16253"/>
                </a:cubicBezTo>
                <a:cubicBezTo>
                  <a:pt x="8431" y="16252"/>
                  <a:pt x="8441" y="16252"/>
                  <a:pt x="8452" y="16252"/>
                </a:cubicBezTo>
                <a:cubicBezTo>
                  <a:pt x="8520" y="16252"/>
                  <a:pt x="8589" y="16255"/>
                  <a:pt x="8653" y="16282"/>
                </a:cubicBezTo>
                <a:cubicBezTo>
                  <a:pt x="8655" y="16283"/>
                  <a:pt x="8658" y="16283"/>
                  <a:pt x="8660" y="16283"/>
                </a:cubicBezTo>
                <a:cubicBezTo>
                  <a:pt x="8680" y="16283"/>
                  <a:pt x="8712" y="16258"/>
                  <a:pt x="8748" y="16243"/>
                </a:cubicBezTo>
                <a:cubicBezTo>
                  <a:pt x="8781" y="16313"/>
                  <a:pt x="8810" y="16376"/>
                  <a:pt x="8836" y="16434"/>
                </a:cubicBezTo>
                <a:cubicBezTo>
                  <a:pt x="8802" y="16495"/>
                  <a:pt x="8780" y="16540"/>
                  <a:pt x="8771" y="16577"/>
                </a:cubicBezTo>
                <a:cubicBezTo>
                  <a:pt x="8754" y="16648"/>
                  <a:pt x="8785" y="16694"/>
                  <a:pt x="8875" y="16776"/>
                </a:cubicBezTo>
                <a:cubicBezTo>
                  <a:pt x="8974" y="16867"/>
                  <a:pt x="9085" y="16945"/>
                  <a:pt x="9193" y="17027"/>
                </a:cubicBezTo>
                <a:cubicBezTo>
                  <a:pt x="9270" y="17085"/>
                  <a:pt x="9324" y="17150"/>
                  <a:pt x="9311" y="17254"/>
                </a:cubicBezTo>
                <a:cubicBezTo>
                  <a:pt x="9297" y="17365"/>
                  <a:pt x="9336" y="17457"/>
                  <a:pt x="9424" y="17528"/>
                </a:cubicBezTo>
                <a:cubicBezTo>
                  <a:pt x="9521" y="17606"/>
                  <a:pt x="9590" y="17692"/>
                  <a:pt x="9603" y="17832"/>
                </a:cubicBezTo>
                <a:cubicBezTo>
                  <a:pt x="9613" y="17938"/>
                  <a:pt x="9666" y="17980"/>
                  <a:pt x="9755" y="17980"/>
                </a:cubicBezTo>
                <a:cubicBezTo>
                  <a:pt x="9777" y="17980"/>
                  <a:pt x="9802" y="17977"/>
                  <a:pt x="9828" y="17973"/>
                </a:cubicBezTo>
                <a:cubicBezTo>
                  <a:pt x="10002" y="17940"/>
                  <a:pt x="10152" y="17881"/>
                  <a:pt x="10203" y="17687"/>
                </a:cubicBezTo>
                <a:cubicBezTo>
                  <a:pt x="10211" y="17658"/>
                  <a:pt x="10237" y="17633"/>
                  <a:pt x="10256" y="17604"/>
                </a:cubicBezTo>
                <a:cubicBezTo>
                  <a:pt x="10403" y="17596"/>
                  <a:pt x="10494" y="17515"/>
                  <a:pt x="10549" y="17385"/>
                </a:cubicBezTo>
                <a:cubicBezTo>
                  <a:pt x="10571" y="17333"/>
                  <a:pt x="10600" y="17289"/>
                  <a:pt x="10658" y="17289"/>
                </a:cubicBezTo>
                <a:cubicBezTo>
                  <a:pt x="10678" y="17289"/>
                  <a:pt x="10702" y="17295"/>
                  <a:pt x="10731" y="17307"/>
                </a:cubicBezTo>
                <a:cubicBezTo>
                  <a:pt x="10747" y="17354"/>
                  <a:pt x="10774" y="17412"/>
                  <a:pt x="10787" y="17473"/>
                </a:cubicBezTo>
                <a:cubicBezTo>
                  <a:pt x="10837" y="17709"/>
                  <a:pt x="11030" y="17882"/>
                  <a:pt x="11270" y="17903"/>
                </a:cubicBezTo>
                <a:cubicBezTo>
                  <a:pt x="11313" y="17907"/>
                  <a:pt x="11356" y="17913"/>
                  <a:pt x="11415" y="17920"/>
                </a:cubicBezTo>
                <a:cubicBezTo>
                  <a:pt x="11401" y="18001"/>
                  <a:pt x="11394" y="18070"/>
                  <a:pt x="11376" y="18137"/>
                </a:cubicBezTo>
                <a:cubicBezTo>
                  <a:pt x="11356" y="18211"/>
                  <a:pt x="11320" y="18282"/>
                  <a:pt x="11301" y="18357"/>
                </a:cubicBezTo>
                <a:cubicBezTo>
                  <a:pt x="11265" y="18501"/>
                  <a:pt x="11339" y="18598"/>
                  <a:pt x="11465" y="18598"/>
                </a:cubicBezTo>
                <a:cubicBezTo>
                  <a:pt x="11490" y="18598"/>
                  <a:pt x="11516" y="18595"/>
                  <a:pt x="11545" y="18587"/>
                </a:cubicBezTo>
                <a:cubicBezTo>
                  <a:pt x="11569" y="18580"/>
                  <a:pt x="11594" y="18570"/>
                  <a:pt x="11617" y="18558"/>
                </a:cubicBezTo>
                <a:cubicBezTo>
                  <a:pt x="11659" y="18536"/>
                  <a:pt x="11700" y="18523"/>
                  <a:pt x="11738" y="18523"/>
                </a:cubicBezTo>
                <a:cubicBezTo>
                  <a:pt x="11787" y="18523"/>
                  <a:pt x="11834" y="18544"/>
                  <a:pt x="11879" y="18593"/>
                </a:cubicBezTo>
                <a:cubicBezTo>
                  <a:pt x="11904" y="18621"/>
                  <a:pt x="11957" y="18625"/>
                  <a:pt x="11990" y="18638"/>
                </a:cubicBezTo>
                <a:cubicBezTo>
                  <a:pt x="12077" y="18570"/>
                  <a:pt x="12086" y="18488"/>
                  <a:pt x="12081" y="18401"/>
                </a:cubicBezTo>
                <a:cubicBezTo>
                  <a:pt x="12073" y="18249"/>
                  <a:pt x="12155" y="18144"/>
                  <a:pt x="12290" y="18114"/>
                </a:cubicBezTo>
                <a:cubicBezTo>
                  <a:pt x="12406" y="18087"/>
                  <a:pt x="12482" y="18027"/>
                  <a:pt x="12527" y="17960"/>
                </a:cubicBezTo>
                <a:cubicBezTo>
                  <a:pt x="12561" y="17958"/>
                  <a:pt x="12594" y="17957"/>
                  <a:pt x="12627" y="17957"/>
                </a:cubicBezTo>
                <a:cubicBezTo>
                  <a:pt x="12678" y="17957"/>
                  <a:pt x="12729" y="17959"/>
                  <a:pt x="12779" y="17961"/>
                </a:cubicBezTo>
                <a:cubicBezTo>
                  <a:pt x="12828" y="17962"/>
                  <a:pt x="12878" y="17964"/>
                  <a:pt x="12926" y="17964"/>
                </a:cubicBezTo>
                <a:cubicBezTo>
                  <a:pt x="13050" y="17964"/>
                  <a:pt x="13171" y="17953"/>
                  <a:pt x="13292" y="17901"/>
                </a:cubicBezTo>
                <a:cubicBezTo>
                  <a:pt x="13361" y="17949"/>
                  <a:pt x="13424" y="18010"/>
                  <a:pt x="13498" y="18040"/>
                </a:cubicBezTo>
                <a:cubicBezTo>
                  <a:pt x="13581" y="18074"/>
                  <a:pt x="13663" y="18092"/>
                  <a:pt x="13738" y="18153"/>
                </a:cubicBezTo>
                <a:cubicBezTo>
                  <a:pt x="13755" y="18166"/>
                  <a:pt x="13788" y="18173"/>
                  <a:pt x="13822" y="18173"/>
                </a:cubicBezTo>
                <a:cubicBezTo>
                  <a:pt x="13832" y="18173"/>
                  <a:pt x="13842" y="18172"/>
                  <a:pt x="13851" y="18171"/>
                </a:cubicBezTo>
                <a:cubicBezTo>
                  <a:pt x="13886" y="18167"/>
                  <a:pt x="13917" y="18157"/>
                  <a:pt x="13930" y="18141"/>
                </a:cubicBezTo>
                <a:cubicBezTo>
                  <a:pt x="14011" y="18042"/>
                  <a:pt x="14156" y="17988"/>
                  <a:pt x="14155" y="17825"/>
                </a:cubicBezTo>
                <a:cubicBezTo>
                  <a:pt x="14223" y="17844"/>
                  <a:pt x="14288" y="17878"/>
                  <a:pt x="14347" y="17878"/>
                </a:cubicBezTo>
                <a:cubicBezTo>
                  <a:pt x="14381" y="17878"/>
                  <a:pt x="14413" y="17867"/>
                  <a:pt x="14442" y="17835"/>
                </a:cubicBezTo>
                <a:cubicBezTo>
                  <a:pt x="14498" y="17772"/>
                  <a:pt x="14557" y="17748"/>
                  <a:pt x="14619" y="17748"/>
                </a:cubicBezTo>
                <a:cubicBezTo>
                  <a:pt x="14663" y="17748"/>
                  <a:pt x="14709" y="17760"/>
                  <a:pt x="14757" y="17781"/>
                </a:cubicBezTo>
                <a:cubicBezTo>
                  <a:pt x="14822" y="17809"/>
                  <a:pt x="14885" y="17822"/>
                  <a:pt x="14949" y="17822"/>
                </a:cubicBezTo>
                <a:cubicBezTo>
                  <a:pt x="15010" y="17822"/>
                  <a:pt x="15072" y="17810"/>
                  <a:pt x="15134" y="17787"/>
                </a:cubicBezTo>
                <a:cubicBezTo>
                  <a:pt x="15181" y="17769"/>
                  <a:pt x="15232" y="17764"/>
                  <a:pt x="15295" y="17750"/>
                </a:cubicBezTo>
                <a:cubicBezTo>
                  <a:pt x="15382" y="17822"/>
                  <a:pt x="15471" y="17896"/>
                  <a:pt x="15567" y="17976"/>
                </a:cubicBezTo>
                <a:cubicBezTo>
                  <a:pt x="15602" y="17966"/>
                  <a:pt x="15635" y="17961"/>
                  <a:pt x="15667" y="17961"/>
                </a:cubicBezTo>
                <a:cubicBezTo>
                  <a:pt x="15800" y="17961"/>
                  <a:pt x="15903" y="18045"/>
                  <a:pt x="15993" y="18154"/>
                </a:cubicBezTo>
                <a:cubicBezTo>
                  <a:pt x="16029" y="18198"/>
                  <a:pt x="16041" y="18260"/>
                  <a:pt x="16073" y="18307"/>
                </a:cubicBezTo>
                <a:cubicBezTo>
                  <a:pt x="16100" y="18347"/>
                  <a:pt x="16136" y="18402"/>
                  <a:pt x="16176" y="18410"/>
                </a:cubicBezTo>
                <a:cubicBezTo>
                  <a:pt x="16339" y="18445"/>
                  <a:pt x="16468" y="18537"/>
                  <a:pt x="16595" y="18635"/>
                </a:cubicBezTo>
                <a:cubicBezTo>
                  <a:pt x="16619" y="18653"/>
                  <a:pt x="16652" y="18671"/>
                  <a:pt x="16681" y="18671"/>
                </a:cubicBezTo>
                <a:cubicBezTo>
                  <a:pt x="16681" y="18671"/>
                  <a:pt x="16682" y="18671"/>
                  <a:pt x="16683" y="18671"/>
                </a:cubicBezTo>
                <a:cubicBezTo>
                  <a:pt x="16688" y="18670"/>
                  <a:pt x="16694" y="18670"/>
                  <a:pt x="16699" y="18670"/>
                </a:cubicBezTo>
                <a:cubicBezTo>
                  <a:pt x="16788" y="18670"/>
                  <a:pt x="16861" y="18707"/>
                  <a:pt x="16933" y="18756"/>
                </a:cubicBezTo>
                <a:cubicBezTo>
                  <a:pt x="16966" y="18778"/>
                  <a:pt x="17011" y="18795"/>
                  <a:pt x="17050" y="18795"/>
                </a:cubicBezTo>
                <a:cubicBezTo>
                  <a:pt x="17053" y="18795"/>
                  <a:pt x="17057" y="18795"/>
                  <a:pt x="17060" y="18795"/>
                </a:cubicBezTo>
                <a:cubicBezTo>
                  <a:pt x="17079" y="18793"/>
                  <a:pt x="17097" y="18792"/>
                  <a:pt x="17115" y="18792"/>
                </a:cubicBezTo>
                <a:cubicBezTo>
                  <a:pt x="17138" y="18792"/>
                  <a:pt x="17161" y="18794"/>
                  <a:pt x="17184" y="18796"/>
                </a:cubicBezTo>
                <a:cubicBezTo>
                  <a:pt x="17388" y="18818"/>
                  <a:pt x="17569" y="18932"/>
                  <a:pt x="17770" y="18968"/>
                </a:cubicBezTo>
                <a:cubicBezTo>
                  <a:pt x="17790" y="18972"/>
                  <a:pt x="17804" y="19005"/>
                  <a:pt x="17821" y="19023"/>
                </a:cubicBezTo>
                <a:cubicBezTo>
                  <a:pt x="17885" y="19023"/>
                  <a:pt x="17950" y="19023"/>
                  <a:pt x="18015" y="19023"/>
                </a:cubicBezTo>
                <a:cubicBezTo>
                  <a:pt x="18101" y="18813"/>
                  <a:pt x="18072" y="18669"/>
                  <a:pt x="17831" y="18498"/>
                </a:cubicBezTo>
                <a:cubicBezTo>
                  <a:pt x="17759" y="18448"/>
                  <a:pt x="17679" y="18410"/>
                  <a:pt x="17595" y="18362"/>
                </a:cubicBezTo>
                <a:cubicBezTo>
                  <a:pt x="17653" y="18232"/>
                  <a:pt x="17740" y="18108"/>
                  <a:pt x="17702" y="17958"/>
                </a:cubicBezTo>
                <a:cubicBezTo>
                  <a:pt x="17672" y="17840"/>
                  <a:pt x="17642" y="17726"/>
                  <a:pt x="17577" y="17617"/>
                </a:cubicBezTo>
                <a:cubicBezTo>
                  <a:pt x="17460" y="17419"/>
                  <a:pt x="17420" y="17207"/>
                  <a:pt x="17577" y="17002"/>
                </a:cubicBezTo>
                <a:cubicBezTo>
                  <a:pt x="17620" y="16945"/>
                  <a:pt x="17655" y="16881"/>
                  <a:pt x="17707" y="16835"/>
                </a:cubicBezTo>
                <a:cubicBezTo>
                  <a:pt x="17905" y="16660"/>
                  <a:pt x="18030" y="16436"/>
                  <a:pt x="18164" y="16215"/>
                </a:cubicBezTo>
                <a:cubicBezTo>
                  <a:pt x="18277" y="16028"/>
                  <a:pt x="18388" y="15833"/>
                  <a:pt x="18536" y="15675"/>
                </a:cubicBezTo>
                <a:cubicBezTo>
                  <a:pt x="18647" y="15556"/>
                  <a:pt x="18749" y="15437"/>
                  <a:pt x="18833" y="15300"/>
                </a:cubicBezTo>
                <a:cubicBezTo>
                  <a:pt x="18880" y="15223"/>
                  <a:pt x="18933" y="15147"/>
                  <a:pt x="18998" y="15087"/>
                </a:cubicBezTo>
                <a:cubicBezTo>
                  <a:pt x="19159" y="14938"/>
                  <a:pt x="19328" y="14799"/>
                  <a:pt x="19492" y="14654"/>
                </a:cubicBezTo>
                <a:cubicBezTo>
                  <a:pt x="19525" y="14624"/>
                  <a:pt x="19560" y="14589"/>
                  <a:pt x="19574" y="14548"/>
                </a:cubicBezTo>
                <a:cubicBezTo>
                  <a:pt x="19630" y="14393"/>
                  <a:pt x="19744" y="14318"/>
                  <a:pt x="19896" y="14272"/>
                </a:cubicBezTo>
                <a:cubicBezTo>
                  <a:pt x="19972" y="14249"/>
                  <a:pt x="20067" y="14204"/>
                  <a:pt x="20100" y="14140"/>
                </a:cubicBezTo>
                <a:cubicBezTo>
                  <a:pt x="20165" y="14018"/>
                  <a:pt x="20257" y="13923"/>
                  <a:pt x="20344" y="13821"/>
                </a:cubicBezTo>
                <a:cubicBezTo>
                  <a:pt x="20344" y="13770"/>
                  <a:pt x="20344" y="13717"/>
                  <a:pt x="20344" y="13666"/>
                </a:cubicBezTo>
                <a:cubicBezTo>
                  <a:pt x="20280" y="13638"/>
                  <a:pt x="20262" y="13583"/>
                  <a:pt x="20271" y="13522"/>
                </a:cubicBezTo>
                <a:cubicBezTo>
                  <a:pt x="20296" y="13356"/>
                  <a:pt x="20222" y="13236"/>
                  <a:pt x="20107" y="13129"/>
                </a:cubicBezTo>
                <a:cubicBezTo>
                  <a:pt x="20043" y="13068"/>
                  <a:pt x="19997" y="12996"/>
                  <a:pt x="19979" y="12902"/>
                </a:cubicBezTo>
                <a:cubicBezTo>
                  <a:pt x="20071" y="12897"/>
                  <a:pt x="20150" y="12901"/>
                  <a:pt x="20224" y="12883"/>
                </a:cubicBezTo>
                <a:cubicBezTo>
                  <a:pt x="20258" y="12874"/>
                  <a:pt x="20299" y="12825"/>
                  <a:pt x="20304" y="12791"/>
                </a:cubicBezTo>
                <a:cubicBezTo>
                  <a:pt x="20305" y="12788"/>
                  <a:pt x="20305" y="12785"/>
                  <a:pt x="20305" y="12782"/>
                </a:cubicBezTo>
                <a:cubicBezTo>
                  <a:pt x="20305" y="12747"/>
                  <a:pt x="20278" y="12705"/>
                  <a:pt x="20253" y="12676"/>
                </a:cubicBezTo>
                <a:cubicBezTo>
                  <a:pt x="20235" y="12656"/>
                  <a:pt x="20195" y="12651"/>
                  <a:pt x="20165" y="12642"/>
                </a:cubicBezTo>
                <a:cubicBezTo>
                  <a:pt x="19975" y="12592"/>
                  <a:pt x="19896" y="12461"/>
                  <a:pt x="19882" y="12274"/>
                </a:cubicBezTo>
                <a:cubicBezTo>
                  <a:pt x="19877" y="12211"/>
                  <a:pt x="19864" y="12140"/>
                  <a:pt x="19828" y="12092"/>
                </a:cubicBezTo>
                <a:cubicBezTo>
                  <a:pt x="19721" y="11945"/>
                  <a:pt x="19685" y="11736"/>
                  <a:pt x="19479" y="11670"/>
                </a:cubicBezTo>
                <a:cubicBezTo>
                  <a:pt x="19469" y="11668"/>
                  <a:pt x="19463" y="11652"/>
                  <a:pt x="19455" y="11642"/>
                </a:cubicBezTo>
                <a:cubicBezTo>
                  <a:pt x="19371" y="11540"/>
                  <a:pt x="19287" y="11437"/>
                  <a:pt x="19196" y="11326"/>
                </a:cubicBezTo>
                <a:cubicBezTo>
                  <a:pt x="19196" y="11324"/>
                  <a:pt x="19199" y="11305"/>
                  <a:pt x="19207" y="11288"/>
                </a:cubicBezTo>
                <a:cubicBezTo>
                  <a:pt x="19259" y="11182"/>
                  <a:pt x="19273" y="11085"/>
                  <a:pt x="19255" y="10990"/>
                </a:cubicBezTo>
                <a:cubicBezTo>
                  <a:pt x="19239" y="10911"/>
                  <a:pt x="19200" y="10833"/>
                  <a:pt x="19139" y="10752"/>
                </a:cubicBezTo>
                <a:cubicBezTo>
                  <a:pt x="19031" y="10608"/>
                  <a:pt x="18987" y="10416"/>
                  <a:pt x="18922" y="10242"/>
                </a:cubicBezTo>
                <a:cubicBezTo>
                  <a:pt x="18911" y="10212"/>
                  <a:pt x="18936" y="10169"/>
                  <a:pt x="18943" y="10131"/>
                </a:cubicBezTo>
                <a:cubicBezTo>
                  <a:pt x="18971" y="9979"/>
                  <a:pt x="19010" y="9828"/>
                  <a:pt x="19020" y="9675"/>
                </a:cubicBezTo>
                <a:cubicBezTo>
                  <a:pt x="19030" y="9539"/>
                  <a:pt x="19039" y="9407"/>
                  <a:pt x="19084" y="9276"/>
                </a:cubicBezTo>
                <a:cubicBezTo>
                  <a:pt x="19135" y="9129"/>
                  <a:pt x="19130" y="8978"/>
                  <a:pt x="19014" y="8859"/>
                </a:cubicBezTo>
                <a:cubicBezTo>
                  <a:pt x="18848" y="8689"/>
                  <a:pt x="18695" y="8500"/>
                  <a:pt x="18445" y="8441"/>
                </a:cubicBezTo>
                <a:cubicBezTo>
                  <a:pt x="18352" y="8419"/>
                  <a:pt x="18262" y="8383"/>
                  <a:pt x="18152" y="8348"/>
                </a:cubicBezTo>
                <a:cubicBezTo>
                  <a:pt x="18126" y="8281"/>
                  <a:pt x="18093" y="8198"/>
                  <a:pt x="18056" y="8103"/>
                </a:cubicBezTo>
                <a:cubicBezTo>
                  <a:pt x="18185" y="7882"/>
                  <a:pt x="18313" y="7660"/>
                  <a:pt x="18443" y="7438"/>
                </a:cubicBezTo>
                <a:cubicBezTo>
                  <a:pt x="18462" y="7404"/>
                  <a:pt x="18482" y="7370"/>
                  <a:pt x="18506" y="7340"/>
                </a:cubicBezTo>
                <a:cubicBezTo>
                  <a:pt x="18633" y="7186"/>
                  <a:pt x="18777" y="7066"/>
                  <a:pt x="18990" y="7066"/>
                </a:cubicBezTo>
                <a:cubicBezTo>
                  <a:pt x="18997" y="7066"/>
                  <a:pt x="19005" y="7067"/>
                  <a:pt x="19013" y="7067"/>
                </a:cubicBezTo>
                <a:cubicBezTo>
                  <a:pt x="19017" y="7067"/>
                  <a:pt x="19022" y="7067"/>
                  <a:pt x="19026" y="7067"/>
                </a:cubicBezTo>
                <a:cubicBezTo>
                  <a:pt x="19084" y="7067"/>
                  <a:pt x="19152" y="7052"/>
                  <a:pt x="19197" y="7019"/>
                </a:cubicBezTo>
                <a:cubicBezTo>
                  <a:pt x="19405" y="6868"/>
                  <a:pt x="19584" y="6668"/>
                  <a:pt x="19512" y="6328"/>
                </a:cubicBezTo>
                <a:cubicBezTo>
                  <a:pt x="19477" y="6165"/>
                  <a:pt x="19431" y="6003"/>
                  <a:pt x="19464" y="5831"/>
                </a:cubicBezTo>
                <a:cubicBezTo>
                  <a:pt x="19475" y="5774"/>
                  <a:pt x="19448" y="5703"/>
                  <a:pt x="19421" y="5648"/>
                </a:cubicBezTo>
                <a:cubicBezTo>
                  <a:pt x="19378" y="5561"/>
                  <a:pt x="19363" y="5477"/>
                  <a:pt x="19397" y="5387"/>
                </a:cubicBezTo>
                <a:cubicBezTo>
                  <a:pt x="19437" y="5277"/>
                  <a:pt x="19398" y="5188"/>
                  <a:pt x="19333" y="5100"/>
                </a:cubicBezTo>
                <a:cubicBezTo>
                  <a:pt x="19264" y="5007"/>
                  <a:pt x="19199" y="4911"/>
                  <a:pt x="19143" y="4810"/>
                </a:cubicBezTo>
                <a:cubicBezTo>
                  <a:pt x="19046" y="4636"/>
                  <a:pt x="18953" y="4458"/>
                  <a:pt x="18865" y="4278"/>
                </a:cubicBezTo>
                <a:cubicBezTo>
                  <a:pt x="18759" y="4063"/>
                  <a:pt x="18677" y="3839"/>
                  <a:pt x="18643" y="3601"/>
                </a:cubicBezTo>
                <a:cubicBezTo>
                  <a:pt x="18612" y="3383"/>
                  <a:pt x="18563" y="3171"/>
                  <a:pt x="18476" y="2968"/>
                </a:cubicBezTo>
                <a:cubicBezTo>
                  <a:pt x="18404" y="2801"/>
                  <a:pt x="18360" y="2630"/>
                  <a:pt x="18364" y="2443"/>
                </a:cubicBezTo>
                <a:cubicBezTo>
                  <a:pt x="18371" y="2088"/>
                  <a:pt x="18199" y="1826"/>
                  <a:pt x="17899" y="1651"/>
                </a:cubicBezTo>
                <a:cubicBezTo>
                  <a:pt x="17682" y="1525"/>
                  <a:pt x="17454" y="1418"/>
                  <a:pt x="17237" y="1294"/>
                </a:cubicBezTo>
                <a:cubicBezTo>
                  <a:pt x="17181" y="1262"/>
                  <a:pt x="17127" y="1248"/>
                  <a:pt x="17074" y="1248"/>
                </a:cubicBezTo>
                <a:cubicBezTo>
                  <a:pt x="17017" y="1248"/>
                  <a:pt x="16961" y="1265"/>
                  <a:pt x="16906" y="1296"/>
                </a:cubicBezTo>
                <a:cubicBezTo>
                  <a:pt x="16674" y="1426"/>
                  <a:pt x="16421" y="1460"/>
                  <a:pt x="16161" y="1469"/>
                </a:cubicBezTo>
                <a:cubicBezTo>
                  <a:pt x="15755" y="1484"/>
                  <a:pt x="15349" y="1498"/>
                  <a:pt x="14943" y="1514"/>
                </a:cubicBezTo>
                <a:cubicBezTo>
                  <a:pt x="14899" y="1516"/>
                  <a:pt x="14855" y="1532"/>
                  <a:pt x="14810" y="1536"/>
                </a:cubicBezTo>
                <a:cubicBezTo>
                  <a:pt x="14585" y="1553"/>
                  <a:pt x="14361" y="1569"/>
                  <a:pt x="14135" y="1582"/>
                </a:cubicBezTo>
                <a:cubicBezTo>
                  <a:pt x="14132" y="1583"/>
                  <a:pt x="14128" y="1583"/>
                  <a:pt x="14124" y="1583"/>
                </a:cubicBezTo>
                <a:cubicBezTo>
                  <a:pt x="14084" y="1583"/>
                  <a:pt x="14043" y="1570"/>
                  <a:pt x="14002" y="1566"/>
                </a:cubicBezTo>
                <a:cubicBezTo>
                  <a:pt x="13823" y="1548"/>
                  <a:pt x="13644" y="1523"/>
                  <a:pt x="13464" y="1517"/>
                </a:cubicBezTo>
                <a:cubicBezTo>
                  <a:pt x="13457" y="1516"/>
                  <a:pt x="13450" y="1516"/>
                  <a:pt x="13443" y="1516"/>
                </a:cubicBezTo>
                <a:cubicBezTo>
                  <a:pt x="13390" y="1516"/>
                  <a:pt x="13337" y="1523"/>
                  <a:pt x="13284" y="1529"/>
                </a:cubicBezTo>
                <a:cubicBezTo>
                  <a:pt x="13231" y="1536"/>
                  <a:pt x="13178" y="1542"/>
                  <a:pt x="13126" y="1542"/>
                </a:cubicBezTo>
                <a:cubicBezTo>
                  <a:pt x="13111" y="1542"/>
                  <a:pt x="13095" y="1542"/>
                  <a:pt x="13080" y="1540"/>
                </a:cubicBezTo>
                <a:cubicBezTo>
                  <a:pt x="12869" y="1522"/>
                  <a:pt x="12657" y="1494"/>
                  <a:pt x="12451" y="1445"/>
                </a:cubicBezTo>
                <a:cubicBezTo>
                  <a:pt x="12104" y="1363"/>
                  <a:pt x="11753" y="1336"/>
                  <a:pt x="11399" y="1312"/>
                </a:cubicBezTo>
                <a:cubicBezTo>
                  <a:pt x="11385" y="1311"/>
                  <a:pt x="11370" y="1310"/>
                  <a:pt x="11356" y="1310"/>
                </a:cubicBezTo>
                <a:cubicBezTo>
                  <a:pt x="11216" y="1310"/>
                  <a:pt x="11102" y="1358"/>
                  <a:pt x="10990" y="1446"/>
                </a:cubicBezTo>
                <a:cubicBezTo>
                  <a:pt x="10896" y="1520"/>
                  <a:pt x="10783" y="1570"/>
                  <a:pt x="10677" y="1631"/>
                </a:cubicBezTo>
                <a:cubicBezTo>
                  <a:pt x="10540" y="1741"/>
                  <a:pt x="10403" y="1852"/>
                  <a:pt x="10250" y="1975"/>
                </a:cubicBezTo>
                <a:cubicBezTo>
                  <a:pt x="10221" y="1905"/>
                  <a:pt x="10195" y="1845"/>
                  <a:pt x="10171" y="1787"/>
                </a:cubicBezTo>
                <a:cubicBezTo>
                  <a:pt x="10352" y="1730"/>
                  <a:pt x="10514" y="1680"/>
                  <a:pt x="10676" y="1630"/>
                </a:cubicBezTo>
                <a:cubicBezTo>
                  <a:pt x="10811" y="1512"/>
                  <a:pt x="10942" y="1390"/>
                  <a:pt x="11081" y="1277"/>
                </a:cubicBezTo>
                <a:cubicBezTo>
                  <a:pt x="11193" y="1185"/>
                  <a:pt x="11281" y="1077"/>
                  <a:pt x="11348" y="951"/>
                </a:cubicBezTo>
                <a:cubicBezTo>
                  <a:pt x="11403" y="846"/>
                  <a:pt x="11394" y="807"/>
                  <a:pt x="11305" y="707"/>
                </a:cubicBezTo>
                <a:cubicBezTo>
                  <a:pt x="11256" y="758"/>
                  <a:pt x="11199" y="803"/>
                  <a:pt x="11162" y="860"/>
                </a:cubicBezTo>
                <a:cubicBezTo>
                  <a:pt x="11013" y="1086"/>
                  <a:pt x="10791" y="1236"/>
                  <a:pt x="10594" y="1410"/>
                </a:cubicBezTo>
                <a:cubicBezTo>
                  <a:pt x="10535" y="1462"/>
                  <a:pt x="10445" y="1487"/>
                  <a:pt x="10365" y="1507"/>
                </a:cubicBezTo>
                <a:cubicBezTo>
                  <a:pt x="10222" y="1541"/>
                  <a:pt x="10075" y="1558"/>
                  <a:pt x="9931" y="1589"/>
                </a:cubicBezTo>
                <a:cubicBezTo>
                  <a:pt x="9870" y="1602"/>
                  <a:pt x="9810" y="1608"/>
                  <a:pt x="9750" y="1608"/>
                </a:cubicBezTo>
                <a:cubicBezTo>
                  <a:pt x="9613" y="1608"/>
                  <a:pt x="9477" y="1581"/>
                  <a:pt x="9341" y="1565"/>
                </a:cubicBezTo>
                <a:cubicBezTo>
                  <a:pt x="9221" y="1550"/>
                  <a:pt x="9121" y="1501"/>
                  <a:pt x="9042" y="1405"/>
                </a:cubicBezTo>
                <a:cubicBezTo>
                  <a:pt x="9006" y="1362"/>
                  <a:pt x="8955" y="1330"/>
                  <a:pt x="8888" y="1273"/>
                </a:cubicBezTo>
                <a:cubicBezTo>
                  <a:pt x="8879" y="1168"/>
                  <a:pt x="8872" y="1041"/>
                  <a:pt x="8857" y="914"/>
                </a:cubicBezTo>
                <a:cubicBezTo>
                  <a:pt x="8849" y="846"/>
                  <a:pt x="8850" y="749"/>
                  <a:pt x="8808" y="718"/>
                </a:cubicBezTo>
                <a:cubicBezTo>
                  <a:pt x="8678" y="621"/>
                  <a:pt x="8692" y="460"/>
                  <a:pt x="8607" y="340"/>
                </a:cubicBezTo>
                <a:cubicBezTo>
                  <a:pt x="8617" y="339"/>
                  <a:pt x="8627" y="339"/>
                  <a:pt x="8637" y="339"/>
                </a:cubicBezTo>
                <a:cubicBezTo>
                  <a:pt x="8674" y="339"/>
                  <a:pt x="8707" y="344"/>
                  <a:pt x="8728" y="363"/>
                </a:cubicBezTo>
                <a:cubicBezTo>
                  <a:pt x="8894" y="510"/>
                  <a:pt x="9060" y="659"/>
                  <a:pt x="9219" y="814"/>
                </a:cubicBezTo>
                <a:cubicBezTo>
                  <a:pt x="9274" y="867"/>
                  <a:pt x="9311" y="895"/>
                  <a:pt x="9345" y="895"/>
                </a:cubicBezTo>
                <a:cubicBezTo>
                  <a:pt x="9362" y="895"/>
                  <a:pt x="9378" y="888"/>
                  <a:pt x="9395" y="873"/>
                </a:cubicBezTo>
                <a:cubicBezTo>
                  <a:pt x="9446" y="830"/>
                  <a:pt x="9444" y="766"/>
                  <a:pt x="9389" y="681"/>
                </a:cubicBezTo>
                <a:cubicBezTo>
                  <a:pt x="9379" y="665"/>
                  <a:pt x="9367" y="649"/>
                  <a:pt x="9353" y="636"/>
                </a:cubicBezTo>
                <a:cubicBezTo>
                  <a:pt x="9249" y="530"/>
                  <a:pt x="9151" y="416"/>
                  <a:pt x="9037" y="322"/>
                </a:cubicBezTo>
                <a:cubicBezTo>
                  <a:pt x="8890" y="202"/>
                  <a:pt x="8757" y="52"/>
                  <a:pt x="8541" y="52"/>
                </a:cubicBezTo>
                <a:cubicBezTo>
                  <a:pt x="8515" y="52"/>
                  <a:pt x="8489" y="18"/>
                  <a:pt x="8464" y="0"/>
                </a:cubicBezTo>
              </a:path>
            </a:pathLst>
          </a:custGeom>
          <a:solidFill>
            <a:schemeClr val="bg1"/>
          </a:solidFill>
          <a:ln w="9525">
            <a:solidFill>
              <a:srgbClr val="11AFF2"/>
            </a:solidFill>
            <a:round/>
            <a:headEnd/>
            <a:tailEnd/>
          </a:ln>
        </p:spPr>
        <p:txBody>
          <a:bodyPr vert="horz" wrap="square" lIns="68580" tIns="34290" rIns="68580" bIns="34290" numCol="1" anchor="t" anchorCtr="0" compatLnSpc="1">
            <a:prstTxWarp prst="textNoShape">
              <a:avLst/>
            </a:prstTxWarp>
          </a:bodyPr>
          <a:lstStyle/>
          <a:p>
            <a:endParaRPr lang="pl-PL" sz="1050" dirty="0"/>
          </a:p>
        </p:txBody>
      </p:sp>
      <p:grpSp>
        <p:nvGrpSpPr>
          <p:cNvPr id="9" name="Grupa 8"/>
          <p:cNvGrpSpPr/>
          <p:nvPr/>
        </p:nvGrpSpPr>
        <p:grpSpPr>
          <a:xfrm>
            <a:off x="6668542" y="2817741"/>
            <a:ext cx="306041" cy="306041"/>
            <a:chOff x="7109255" y="2635466"/>
            <a:chExt cx="543696" cy="543696"/>
          </a:xfrm>
        </p:grpSpPr>
        <p:sp>
          <p:nvSpPr>
            <p:cNvPr id="10" name="Elipsa 9"/>
            <p:cNvSpPr/>
            <p:nvPr/>
          </p:nvSpPr>
          <p:spPr>
            <a:xfrm>
              <a:off x="7109255" y="2635466"/>
              <a:ext cx="543696" cy="543696"/>
            </a:xfrm>
            <a:prstGeom prst="ellipse">
              <a:avLst/>
            </a:prstGeom>
            <a:no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sp>
          <p:nvSpPr>
            <p:cNvPr id="11" name="Elipsa 10"/>
            <p:cNvSpPr/>
            <p:nvPr/>
          </p:nvSpPr>
          <p:spPr>
            <a:xfrm>
              <a:off x="7199871" y="2726082"/>
              <a:ext cx="362464" cy="362464"/>
            </a:xfrm>
            <a:prstGeom prst="ellipse">
              <a:avLst/>
            </a:prstGeom>
            <a:solidFill>
              <a:srgbClr val="EF2A47"/>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sp>
        <p:nvSpPr>
          <p:cNvPr id="12" name="pole tekstowe 11"/>
          <p:cNvSpPr txBox="1"/>
          <p:nvPr/>
        </p:nvSpPr>
        <p:spPr>
          <a:xfrm>
            <a:off x="6623921" y="2684735"/>
            <a:ext cx="407277" cy="173124"/>
          </a:xfrm>
          <a:prstGeom prst="rect">
            <a:avLst/>
          </a:prstGeom>
          <a:noFill/>
        </p:spPr>
        <p:txBody>
          <a:bodyPr wrap="square" rtlCol="0">
            <a:spAutoFit/>
          </a:bodyPr>
          <a:lstStyle/>
          <a:p>
            <a:pPr algn="ctr"/>
            <a:r>
              <a:rPr lang="pl-PL" sz="525" dirty="0">
                <a:solidFill>
                  <a:schemeClr val="tx1">
                    <a:lumMod val="50000"/>
                  </a:schemeClr>
                </a:solidFill>
                <a:ea typeface="Tahoma" panose="020B0604030504040204" pitchFamily="34" charset="0"/>
                <a:cs typeface="Tahoma" panose="020B0604030504040204" pitchFamily="34" charset="0"/>
              </a:rPr>
              <a:t>ŁÓDŹ</a:t>
            </a:r>
          </a:p>
        </p:txBody>
      </p:sp>
      <p:sp>
        <p:nvSpPr>
          <p:cNvPr id="13" name="pole tekstowe 12"/>
          <p:cNvSpPr txBox="1"/>
          <p:nvPr/>
        </p:nvSpPr>
        <p:spPr>
          <a:xfrm>
            <a:off x="6815552" y="2290466"/>
            <a:ext cx="430722" cy="173124"/>
          </a:xfrm>
          <a:prstGeom prst="rect">
            <a:avLst/>
          </a:prstGeom>
          <a:noFill/>
        </p:spPr>
        <p:txBody>
          <a:bodyPr wrap="square" rtlCol="0">
            <a:spAutoFit/>
          </a:bodyPr>
          <a:lstStyle/>
          <a:p>
            <a:pPr algn="ctr"/>
            <a:r>
              <a:rPr lang="pl-PL" sz="525" dirty="0">
                <a:solidFill>
                  <a:schemeClr val="tx1">
                    <a:lumMod val="50000"/>
                  </a:schemeClr>
                </a:solidFill>
                <a:ea typeface="Tahoma" panose="020B0604030504040204" pitchFamily="34" charset="0"/>
                <a:cs typeface="Tahoma" panose="020B0604030504040204" pitchFamily="34" charset="0"/>
              </a:rPr>
              <a:t>PŁOCK</a:t>
            </a:r>
          </a:p>
        </p:txBody>
      </p:sp>
      <p:sp>
        <p:nvSpPr>
          <p:cNvPr id="14" name="pole tekstowe 13"/>
          <p:cNvSpPr txBox="1"/>
          <p:nvPr/>
        </p:nvSpPr>
        <p:spPr>
          <a:xfrm>
            <a:off x="6238010" y="2197615"/>
            <a:ext cx="633137" cy="173124"/>
          </a:xfrm>
          <a:prstGeom prst="rect">
            <a:avLst/>
          </a:prstGeom>
          <a:noFill/>
        </p:spPr>
        <p:txBody>
          <a:bodyPr wrap="square" rtlCol="0">
            <a:spAutoFit/>
          </a:bodyPr>
          <a:lstStyle/>
          <a:p>
            <a:pPr algn="ctr"/>
            <a:r>
              <a:rPr lang="pl-PL" sz="525" dirty="0">
                <a:solidFill>
                  <a:schemeClr val="tx1">
                    <a:lumMod val="50000"/>
                  </a:schemeClr>
                </a:solidFill>
                <a:ea typeface="Tahoma" panose="020B0604030504040204" pitchFamily="34" charset="0"/>
                <a:cs typeface="Tahoma" panose="020B0604030504040204" pitchFamily="34" charset="0"/>
              </a:rPr>
              <a:t>BYDGOSZCZ</a:t>
            </a:r>
          </a:p>
        </p:txBody>
      </p:sp>
      <p:grpSp>
        <p:nvGrpSpPr>
          <p:cNvPr id="15" name="Grupa 14"/>
          <p:cNvGrpSpPr/>
          <p:nvPr/>
        </p:nvGrpSpPr>
        <p:grpSpPr>
          <a:xfrm>
            <a:off x="6410304" y="2342403"/>
            <a:ext cx="288546" cy="288546"/>
            <a:chOff x="2112698" y="2399090"/>
            <a:chExt cx="459283" cy="459283"/>
          </a:xfrm>
        </p:grpSpPr>
        <p:sp>
          <p:nvSpPr>
            <p:cNvPr id="16" name="Elipsa 15"/>
            <p:cNvSpPr/>
            <p:nvPr/>
          </p:nvSpPr>
          <p:spPr>
            <a:xfrm>
              <a:off x="2189247" y="2475637"/>
              <a:ext cx="306190" cy="306189"/>
            </a:xfrm>
            <a:prstGeom prst="ellipse">
              <a:avLst/>
            </a:prstGeom>
            <a:solidFill>
              <a:srgbClr val="EF2A47"/>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sp>
          <p:nvSpPr>
            <p:cNvPr id="17" name="Elipsa 16"/>
            <p:cNvSpPr/>
            <p:nvPr/>
          </p:nvSpPr>
          <p:spPr>
            <a:xfrm>
              <a:off x="2112698" y="2399090"/>
              <a:ext cx="459283" cy="459283"/>
            </a:xfrm>
            <a:prstGeom prst="ellipse">
              <a:avLst/>
            </a:prstGeom>
            <a:no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sp>
        <p:nvSpPr>
          <p:cNvPr id="18" name="pole tekstowe 17"/>
          <p:cNvSpPr txBox="1"/>
          <p:nvPr/>
        </p:nvSpPr>
        <p:spPr>
          <a:xfrm>
            <a:off x="6172607" y="1548681"/>
            <a:ext cx="507302" cy="173124"/>
          </a:xfrm>
          <a:prstGeom prst="rect">
            <a:avLst/>
          </a:prstGeom>
          <a:noFill/>
        </p:spPr>
        <p:txBody>
          <a:bodyPr wrap="square" rtlCol="0">
            <a:spAutoFit/>
          </a:bodyPr>
          <a:lstStyle/>
          <a:p>
            <a:pPr algn="ctr"/>
            <a:r>
              <a:rPr lang="pl-PL" sz="525" dirty="0">
                <a:solidFill>
                  <a:schemeClr val="tx1">
                    <a:lumMod val="50000"/>
                  </a:schemeClr>
                </a:solidFill>
                <a:ea typeface="Tahoma" panose="020B0604030504040204" pitchFamily="34" charset="0"/>
                <a:cs typeface="Tahoma" panose="020B0604030504040204" pitchFamily="34" charset="0"/>
              </a:rPr>
              <a:t>GDAŃSK</a:t>
            </a:r>
          </a:p>
        </p:txBody>
      </p:sp>
      <p:grpSp>
        <p:nvGrpSpPr>
          <p:cNvPr id="19" name="Grupa 18"/>
          <p:cNvGrpSpPr/>
          <p:nvPr/>
        </p:nvGrpSpPr>
        <p:grpSpPr>
          <a:xfrm>
            <a:off x="6362802" y="1676741"/>
            <a:ext cx="398723" cy="398723"/>
            <a:chOff x="2037088" y="1339546"/>
            <a:chExt cx="634653" cy="634653"/>
          </a:xfrm>
        </p:grpSpPr>
        <p:sp>
          <p:nvSpPr>
            <p:cNvPr id="20" name="Elipsa 19"/>
            <p:cNvSpPr/>
            <p:nvPr/>
          </p:nvSpPr>
          <p:spPr>
            <a:xfrm>
              <a:off x="2142865" y="1445321"/>
              <a:ext cx="423104" cy="423102"/>
            </a:xfrm>
            <a:prstGeom prst="ellipse">
              <a:avLst/>
            </a:prstGeom>
            <a:solidFill>
              <a:srgbClr val="EF2A47"/>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sp>
          <p:nvSpPr>
            <p:cNvPr id="21" name="Elipsa 20"/>
            <p:cNvSpPr/>
            <p:nvPr/>
          </p:nvSpPr>
          <p:spPr>
            <a:xfrm>
              <a:off x="2037088" y="1339546"/>
              <a:ext cx="634653" cy="634653"/>
            </a:xfrm>
            <a:prstGeom prst="ellipse">
              <a:avLst/>
            </a:prstGeom>
            <a:no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grpSp>
        <p:nvGrpSpPr>
          <p:cNvPr id="22" name="Grupa 21"/>
          <p:cNvGrpSpPr/>
          <p:nvPr/>
        </p:nvGrpSpPr>
        <p:grpSpPr>
          <a:xfrm>
            <a:off x="5461754" y="2105482"/>
            <a:ext cx="277079" cy="277079"/>
            <a:chOff x="7109259" y="2635462"/>
            <a:chExt cx="543696" cy="543695"/>
          </a:xfrm>
        </p:grpSpPr>
        <p:sp>
          <p:nvSpPr>
            <p:cNvPr id="23" name="Elipsa 22"/>
            <p:cNvSpPr/>
            <p:nvPr/>
          </p:nvSpPr>
          <p:spPr>
            <a:xfrm>
              <a:off x="7199876" y="2726077"/>
              <a:ext cx="362465" cy="362464"/>
            </a:xfrm>
            <a:prstGeom prst="ellipse">
              <a:avLst/>
            </a:prstGeom>
            <a:solidFill>
              <a:srgbClr val="EF2A47"/>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bg1"/>
                </a:solidFill>
              </a:endParaRPr>
            </a:p>
          </p:txBody>
        </p:sp>
        <p:sp>
          <p:nvSpPr>
            <p:cNvPr id="24" name="Elipsa 23"/>
            <p:cNvSpPr/>
            <p:nvPr/>
          </p:nvSpPr>
          <p:spPr>
            <a:xfrm>
              <a:off x="7109259" y="2635462"/>
              <a:ext cx="543696" cy="543695"/>
            </a:xfrm>
            <a:prstGeom prst="ellipse">
              <a:avLst/>
            </a:prstGeom>
            <a:no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sp>
        <p:nvSpPr>
          <p:cNvPr id="25" name="pole tekstowe 24"/>
          <p:cNvSpPr txBox="1"/>
          <p:nvPr/>
        </p:nvSpPr>
        <p:spPr>
          <a:xfrm>
            <a:off x="5457996" y="1974075"/>
            <a:ext cx="535945" cy="173124"/>
          </a:xfrm>
          <a:prstGeom prst="rect">
            <a:avLst/>
          </a:prstGeom>
          <a:noFill/>
        </p:spPr>
        <p:txBody>
          <a:bodyPr wrap="square" rtlCol="0">
            <a:spAutoFit/>
          </a:bodyPr>
          <a:lstStyle/>
          <a:p>
            <a:pPr algn="ctr"/>
            <a:r>
              <a:rPr lang="pl-PL" sz="525" dirty="0">
                <a:solidFill>
                  <a:schemeClr val="tx1">
                    <a:lumMod val="50000"/>
                  </a:schemeClr>
                </a:solidFill>
                <a:ea typeface="Tahoma" panose="020B0604030504040204" pitchFamily="34" charset="0"/>
                <a:cs typeface="Tahoma" panose="020B0604030504040204" pitchFamily="34" charset="0"/>
              </a:rPr>
              <a:t>SZCZECIN</a:t>
            </a:r>
          </a:p>
        </p:txBody>
      </p:sp>
      <p:grpSp>
        <p:nvGrpSpPr>
          <p:cNvPr id="26" name="Grupa 25"/>
          <p:cNvGrpSpPr/>
          <p:nvPr/>
        </p:nvGrpSpPr>
        <p:grpSpPr>
          <a:xfrm>
            <a:off x="7708543" y="2301385"/>
            <a:ext cx="306041" cy="306041"/>
            <a:chOff x="7109255" y="2635466"/>
            <a:chExt cx="543696" cy="543696"/>
          </a:xfrm>
        </p:grpSpPr>
        <p:sp>
          <p:nvSpPr>
            <p:cNvPr id="27" name="pole tekstowe 26"/>
            <p:cNvSpPr txBox="1"/>
            <p:nvPr/>
          </p:nvSpPr>
          <p:spPr>
            <a:xfrm>
              <a:off x="7113934" y="2770762"/>
              <a:ext cx="534337" cy="328068"/>
            </a:xfrm>
            <a:prstGeom prst="rect">
              <a:avLst/>
            </a:prstGeom>
            <a:noFill/>
          </p:spPr>
          <p:txBody>
            <a:bodyPr wrap="square" rtlCol="0">
              <a:spAutoFit/>
            </a:bodyPr>
            <a:lstStyle/>
            <a:p>
              <a:pPr algn="ctr"/>
              <a:r>
                <a:rPr lang="pl-PL" sz="600" dirty="0">
                  <a:solidFill>
                    <a:schemeClr val="bg1"/>
                  </a:solidFill>
                  <a:ea typeface="Tahoma" panose="020B0604030504040204" pitchFamily="34" charset="0"/>
                  <a:cs typeface="Tahoma" panose="020B0604030504040204" pitchFamily="34" charset="0"/>
                </a:rPr>
                <a:t>16</a:t>
              </a:r>
            </a:p>
          </p:txBody>
        </p:sp>
        <p:sp>
          <p:nvSpPr>
            <p:cNvPr id="28" name="Elipsa 27"/>
            <p:cNvSpPr/>
            <p:nvPr/>
          </p:nvSpPr>
          <p:spPr>
            <a:xfrm>
              <a:off x="7109255" y="2635466"/>
              <a:ext cx="543696" cy="543696"/>
            </a:xfrm>
            <a:prstGeom prst="ellipse">
              <a:avLst/>
            </a:prstGeom>
            <a:no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sp>
          <p:nvSpPr>
            <p:cNvPr id="29" name="Elipsa 28"/>
            <p:cNvSpPr/>
            <p:nvPr/>
          </p:nvSpPr>
          <p:spPr>
            <a:xfrm>
              <a:off x="7199871" y="2726082"/>
              <a:ext cx="362464" cy="362464"/>
            </a:xfrm>
            <a:prstGeom prst="ellipse">
              <a:avLst/>
            </a:prstGeom>
            <a:solidFill>
              <a:srgbClr val="EF2A47"/>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sp>
        <p:nvSpPr>
          <p:cNvPr id="30" name="pole tekstowe 29"/>
          <p:cNvSpPr txBox="1"/>
          <p:nvPr/>
        </p:nvSpPr>
        <p:spPr>
          <a:xfrm>
            <a:off x="7573418" y="2163739"/>
            <a:ext cx="588285" cy="173124"/>
          </a:xfrm>
          <a:prstGeom prst="rect">
            <a:avLst/>
          </a:prstGeom>
          <a:noFill/>
        </p:spPr>
        <p:txBody>
          <a:bodyPr wrap="square" rtlCol="0">
            <a:spAutoFit/>
          </a:bodyPr>
          <a:lstStyle/>
          <a:p>
            <a:pPr algn="ctr"/>
            <a:r>
              <a:rPr lang="pl-PL" sz="525" dirty="0">
                <a:solidFill>
                  <a:schemeClr val="tx1">
                    <a:lumMod val="50000"/>
                  </a:schemeClr>
                </a:solidFill>
                <a:ea typeface="Tahoma" panose="020B0604030504040204" pitchFamily="34" charset="0"/>
                <a:cs typeface="Tahoma" panose="020B0604030504040204" pitchFamily="34" charset="0"/>
              </a:rPr>
              <a:t>BIAŁYSTOK</a:t>
            </a:r>
          </a:p>
        </p:txBody>
      </p:sp>
      <p:grpSp>
        <p:nvGrpSpPr>
          <p:cNvPr id="31" name="Grupa 30"/>
          <p:cNvGrpSpPr/>
          <p:nvPr/>
        </p:nvGrpSpPr>
        <p:grpSpPr>
          <a:xfrm>
            <a:off x="7628653" y="3117773"/>
            <a:ext cx="306041" cy="306041"/>
            <a:chOff x="7109255" y="2635466"/>
            <a:chExt cx="543696" cy="543696"/>
          </a:xfrm>
        </p:grpSpPr>
        <p:sp>
          <p:nvSpPr>
            <p:cNvPr id="32" name="pole tekstowe 31"/>
            <p:cNvSpPr txBox="1"/>
            <p:nvPr/>
          </p:nvSpPr>
          <p:spPr>
            <a:xfrm>
              <a:off x="7113934" y="2770762"/>
              <a:ext cx="534337" cy="328068"/>
            </a:xfrm>
            <a:prstGeom prst="rect">
              <a:avLst/>
            </a:prstGeom>
            <a:noFill/>
          </p:spPr>
          <p:txBody>
            <a:bodyPr wrap="square" rtlCol="0">
              <a:spAutoFit/>
            </a:bodyPr>
            <a:lstStyle/>
            <a:p>
              <a:pPr algn="ctr"/>
              <a:r>
                <a:rPr lang="pl-PL" sz="600" dirty="0">
                  <a:solidFill>
                    <a:schemeClr val="bg1"/>
                  </a:solidFill>
                  <a:ea typeface="Tahoma" panose="020B0604030504040204" pitchFamily="34" charset="0"/>
                  <a:cs typeface="Tahoma" panose="020B0604030504040204" pitchFamily="34" charset="0"/>
                </a:rPr>
                <a:t>23</a:t>
              </a:r>
            </a:p>
          </p:txBody>
        </p:sp>
        <p:sp>
          <p:nvSpPr>
            <p:cNvPr id="33" name="Elipsa 32"/>
            <p:cNvSpPr/>
            <p:nvPr/>
          </p:nvSpPr>
          <p:spPr>
            <a:xfrm>
              <a:off x="7109255" y="2635466"/>
              <a:ext cx="543696" cy="543696"/>
            </a:xfrm>
            <a:prstGeom prst="ellipse">
              <a:avLst/>
            </a:prstGeom>
            <a:no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sp>
          <p:nvSpPr>
            <p:cNvPr id="34" name="Elipsa 33"/>
            <p:cNvSpPr/>
            <p:nvPr/>
          </p:nvSpPr>
          <p:spPr>
            <a:xfrm>
              <a:off x="7199871" y="2726082"/>
              <a:ext cx="362464" cy="362464"/>
            </a:xfrm>
            <a:prstGeom prst="ellipse">
              <a:avLst/>
            </a:prstGeom>
            <a:solidFill>
              <a:srgbClr val="EF2A47"/>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sp>
        <p:nvSpPr>
          <p:cNvPr id="35" name="pole tekstowe 34"/>
          <p:cNvSpPr txBox="1"/>
          <p:nvPr/>
        </p:nvSpPr>
        <p:spPr>
          <a:xfrm>
            <a:off x="7563391" y="2978542"/>
            <a:ext cx="448560" cy="173124"/>
          </a:xfrm>
          <a:prstGeom prst="rect">
            <a:avLst/>
          </a:prstGeom>
          <a:noFill/>
        </p:spPr>
        <p:txBody>
          <a:bodyPr wrap="square" rtlCol="0">
            <a:spAutoFit/>
          </a:bodyPr>
          <a:lstStyle/>
          <a:p>
            <a:pPr algn="ctr"/>
            <a:r>
              <a:rPr lang="pl-PL" sz="525" dirty="0">
                <a:solidFill>
                  <a:schemeClr val="tx1">
                    <a:lumMod val="50000"/>
                  </a:schemeClr>
                </a:solidFill>
                <a:ea typeface="Tahoma" panose="020B0604030504040204" pitchFamily="34" charset="0"/>
                <a:cs typeface="Tahoma" panose="020B0604030504040204" pitchFamily="34" charset="0"/>
              </a:rPr>
              <a:t>LUBLIN</a:t>
            </a:r>
          </a:p>
        </p:txBody>
      </p:sp>
      <p:grpSp>
        <p:nvGrpSpPr>
          <p:cNvPr id="36" name="Grupa 35"/>
          <p:cNvGrpSpPr/>
          <p:nvPr/>
        </p:nvGrpSpPr>
        <p:grpSpPr>
          <a:xfrm>
            <a:off x="7339525" y="3527771"/>
            <a:ext cx="277079" cy="277079"/>
            <a:chOff x="7109259" y="2635462"/>
            <a:chExt cx="543696" cy="543695"/>
          </a:xfrm>
        </p:grpSpPr>
        <p:sp>
          <p:nvSpPr>
            <p:cNvPr id="37" name="Elipsa 36"/>
            <p:cNvSpPr/>
            <p:nvPr/>
          </p:nvSpPr>
          <p:spPr>
            <a:xfrm>
              <a:off x="7109259" y="2635462"/>
              <a:ext cx="543696" cy="543695"/>
            </a:xfrm>
            <a:prstGeom prst="ellipse">
              <a:avLst/>
            </a:prstGeom>
            <a:no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sp>
          <p:nvSpPr>
            <p:cNvPr id="38" name="Elipsa 37"/>
            <p:cNvSpPr/>
            <p:nvPr/>
          </p:nvSpPr>
          <p:spPr>
            <a:xfrm>
              <a:off x="7199876" y="2726077"/>
              <a:ext cx="362465" cy="362464"/>
            </a:xfrm>
            <a:prstGeom prst="ellipse">
              <a:avLst/>
            </a:prstGeom>
            <a:solidFill>
              <a:srgbClr val="EF2A47"/>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sp>
        <p:nvSpPr>
          <p:cNvPr id="39" name="pole tekstowe 38"/>
          <p:cNvSpPr txBox="1"/>
          <p:nvPr/>
        </p:nvSpPr>
        <p:spPr>
          <a:xfrm>
            <a:off x="7259578" y="3382021"/>
            <a:ext cx="448967" cy="173124"/>
          </a:xfrm>
          <a:prstGeom prst="rect">
            <a:avLst/>
          </a:prstGeom>
          <a:noFill/>
        </p:spPr>
        <p:txBody>
          <a:bodyPr wrap="square" rtlCol="0">
            <a:spAutoFit/>
          </a:bodyPr>
          <a:lstStyle/>
          <a:p>
            <a:pPr algn="ctr"/>
            <a:r>
              <a:rPr lang="pl-PL" sz="525" dirty="0">
                <a:solidFill>
                  <a:schemeClr val="tx1">
                    <a:lumMod val="50000"/>
                  </a:schemeClr>
                </a:solidFill>
                <a:ea typeface="Tahoma" panose="020B0604030504040204" pitchFamily="34" charset="0"/>
                <a:cs typeface="Tahoma" panose="020B0604030504040204" pitchFamily="34" charset="0"/>
              </a:rPr>
              <a:t>MIELEC</a:t>
            </a:r>
          </a:p>
        </p:txBody>
      </p:sp>
      <p:grpSp>
        <p:nvGrpSpPr>
          <p:cNvPr id="40" name="Grupa 39"/>
          <p:cNvGrpSpPr/>
          <p:nvPr/>
        </p:nvGrpSpPr>
        <p:grpSpPr>
          <a:xfrm>
            <a:off x="7242651" y="2593757"/>
            <a:ext cx="351887" cy="351887"/>
            <a:chOff x="7109255" y="2635466"/>
            <a:chExt cx="543696" cy="543696"/>
          </a:xfrm>
        </p:grpSpPr>
        <p:sp>
          <p:nvSpPr>
            <p:cNvPr id="41" name="Elipsa 40"/>
            <p:cNvSpPr/>
            <p:nvPr/>
          </p:nvSpPr>
          <p:spPr>
            <a:xfrm>
              <a:off x="7109255" y="2635466"/>
              <a:ext cx="543696" cy="543696"/>
            </a:xfrm>
            <a:prstGeom prst="ellipse">
              <a:avLst/>
            </a:prstGeom>
            <a:no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sp>
          <p:nvSpPr>
            <p:cNvPr id="42" name="Elipsa 41"/>
            <p:cNvSpPr/>
            <p:nvPr/>
          </p:nvSpPr>
          <p:spPr>
            <a:xfrm>
              <a:off x="7199871" y="2726082"/>
              <a:ext cx="362464" cy="362464"/>
            </a:xfrm>
            <a:prstGeom prst="ellipse">
              <a:avLst/>
            </a:prstGeom>
            <a:solidFill>
              <a:srgbClr val="11AFF2"/>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sp>
        <p:nvSpPr>
          <p:cNvPr id="43" name="pole tekstowe 42"/>
          <p:cNvSpPr txBox="1"/>
          <p:nvPr/>
        </p:nvSpPr>
        <p:spPr>
          <a:xfrm>
            <a:off x="7100103" y="2451416"/>
            <a:ext cx="637584" cy="173124"/>
          </a:xfrm>
          <a:prstGeom prst="rect">
            <a:avLst/>
          </a:prstGeom>
          <a:noFill/>
        </p:spPr>
        <p:txBody>
          <a:bodyPr wrap="square" rtlCol="0">
            <a:spAutoFit/>
          </a:bodyPr>
          <a:lstStyle/>
          <a:p>
            <a:pPr algn="ctr"/>
            <a:r>
              <a:rPr lang="pl-PL" sz="525" b="1" dirty="0">
                <a:solidFill>
                  <a:srgbClr val="11AFF2"/>
                </a:solidFill>
                <a:ea typeface="Tahoma" panose="020B0604030504040204" pitchFamily="34" charset="0"/>
                <a:cs typeface="Tahoma" panose="020B0604030504040204" pitchFamily="34" charset="0"/>
              </a:rPr>
              <a:t>WARSZAWA</a:t>
            </a:r>
          </a:p>
        </p:txBody>
      </p:sp>
      <p:grpSp>
        <p:nvGrpSpPr>
          <p:cNvPr id="44" name="Grupa 43"/>
          <p:cNvGrpSpPr/>
          <p:nvPr/>
        </p:nvGrpSpPr>
        <p:grpSpPr>
          <a:xfrm>
            <a:off x="5613128" y="2868201"/>
            <a:ext cx="277079" cy="277079"/>
            <a:chOff x="7109259" y="2635462"/>
            <a:chExt cx="543696" cy="543695"/>
          </a:xfrm>
        </p:grpSpPr>
        <p:sp>
          <p:nvSpPr>
            <p:cNvPr id="45" name="Elipsa 44"/>
            <p:cNvSpPr/>
            <p:nvPr/>
          </p:nvSpPr>
          <p:spPr>
            <a:xfrm>
              <a:off x="7109259" y="2635462"/>
              <a:ext cx="543696" cy="543695"/>
            </a:xfrm>
            <a:prstGeom prst="ellipse">
              <a:avLst/>
            </a:prstGeom>
            <a:no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sp>
          <p:nvSpPr>
            <p:cNvPr id="46" name="Elipsa 45"/>
            <p:cNvSpPr/>
            <p:nvPr/>
          </p:nvSpPr>
          <p:spPr>
            <a:xfrm>
              <a:off x="7199876" y="2726077"/>
              <a:ext cx="362465" cy="362464"/>
            </a:xfrm>
            <a:prstGeom prst="ellipse">
              <a:avLst/>
            </a:prstGeom>
            <a:solidFill>
              <a:srgbClr val="EF2A47"/>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sp>
        <p:nvSpPr>
          <p:cNvPr id="47" name="pole tekstowe 46"/>
          <p:cNvSpPr txBox="1"/>
          <p:nvPr/>
        </p:nvSpPr>
        <p:spPr>
          <a:xfrm>
            <a:off x="5476082" y="2688641"/>
            <a:ext cx="563160" cy="221599"/>
          </a:xfrm>
          <a:prstGeom prst="rect">
            <a:avLst/>
          </a:prstGeom>
          <a:noFill/>
        </p:spPr>
        <p:txBody>
          <a:bodyPr wrap="square" rtlCol="0">
            <a:spAutoFit/>
          </a:bodyPr>
          <a:lstStyle/>
          <a:p>
            <a:pPr algn="ctr">
              <a:lnSpc>
                <a:spcPct val="80000"/>
              </a:lnSpc>
            </a:pPr>
            <a:r>
              <a:rPr lang="pl-PL" sz="525" dirty="0">
                <a:solidFill>
                  <a:schemeClr val="tx1">
                    <a:lumMod val="50000"/>
                  </a:schemeClr>
                </a:solidFill>
                <a:ea typeface="Tahoma" panose="020B0604030504040204" pitchFamily="34" charset="0"/>
                <a:cs typeface="Tahoma" panose="020B0604030504040204" pitchFamily="34" charset="0"/>
              </a:rPr>
              <a:t>ZIELONA </a:t>
            </a:r>
            <a:br>
              <a:rPr lang="pl-PL" sz="525" dirty="0">
                <a:solidFill>
                  <a:schemeClr val="tx1">
                    <a:lumMod val="50000"/>
                  </a:schemeClr>
                </a:solidFill>
                <a:ea typeface="Tahoma" panose="020B0604030504040204" pitchFamily="34" charset="0"/>
                <a:cs typeface="Tahoma" panose="020B0604030504040204" pitchFamily="34" charset="0"/>
              </a:rPr>
            </a:br>
            <a:r>
              <a:rPr lang="pl-PL" sz="525" dirty="0">
                <a:solidFill>
                  <a:schemeClr val="tx1">
                    <a:lumMod val="50000"/>
                  </a:schemeClr>
                </a:solidFill>
                <a:ea typeface="Tahoma" panose="020B0604030504040204" pitchFamily="34" charset="0"/>
                <a:cs typeface="Tahoma" panose="020B0604030504040204" pitchFamily="34" charset="0"/>
              </a:rPr>
              <a:t>GÓRA</a:t>
            </a:r>
          </a:p>
        </p:txBody>
      </p:sp>
      <p:grpSp>
        <p:nvGrpSpPr>
          <p:cNvPr id="48" name="Grupa 47"/>
          <p:cNvGrpSpPr/>
          <p:nvPr/>
        </p:nvGrpSpPr>
        <p:grpSpPr>
          <a:xfrm>
            <a:off x="6091297" y="3118037"/>
            <a:ext cx="360623" cy="360623"/>
            <a:chOff x="7109259" y="2635462"/>
            <a:chExt cx="543696" cy="543695"/>
          </a:xfrm>
        </p:grpSpPr>
        <p:sp>
          <p:nvSpPr>
            <p:cNvPr id="49" name="Elipsa 48"/>
            <p:cNvSpPr/>
            <p:nvPr/>
          </p:nvSpPr>
          <p:spPr>
            <a:xfrm>
              <a:off x="7109259" y="2635462"/>
              <a:ext cx="543696" cy="543695"/>
            </a:xfrm>
            <a:prstGeom prst="ellipse">
              <a:avLst/>
            </a:prstGeom>
            <a:no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sp>
          <p:nvSpPr>
            <p:cNvPr id="50" name="Elipsa 49"/>
            <p:cNvSpPr/>
            <p:nvPr/>
          </p:nvSpPr>
          <p:spPr>
            <a:xfrm>
              <a:off x="7199876" y="2726077"/>
              <a:ext cx="362465" cy="362464"/>
            </a:xfrm>
            <a:prstGeom prst="ellipse">
              <a:avLst/>
            </a:prstGeom>
            <a:solidFill>
              <a:srgbClr val="EF2A47"/>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sp>
        <p:nvSpPr>
          <p:cNvPr id="51" name="pole tekstowe 50"/>
          <p:cNvSpPr txBox="1"/>
          <p:nvPr/>
        </p:nvSpPr>
        <p:spPr>
          <a:xfrm>
            <a:off x="5966612" y="2983659"/>
            <a:ext cx="621986" cy="173124"/>
          </a:xfrm>
          <a:prstGeom prst="rect">
            <a:avLst/>
          </a:prstGeom>
          <a:noFill/>
        </p:spPr>
        <p:txBody>
          <a:bodyPr wrap="square" rtlCol="0">
            <a:spAutoFit/>
          </a:bodyPr>
          <a:lstStyle/>
          <a:p>
            <a:pPr algn="ctr"/>
            <a:r>
              <a:rPr lang="pl-PL" sz="525" dirty="0">
                <a:solidFill>
                  <a:schemeClr val="tx1">
                    <a:lumMod val="50000"/>
                  </a:schemeClr>
                </a:solidFill>
                <a:ea typeface="Tahoma" panose="020B0604030504040204" pitchFamily="34" charset="0"/>
                <a:cs typeface="Tahoma" panose="020B0604030504040204" pitchFamily="34" charset="0"/>
              </a:rPr>
              <a:t>WROCŁAW</a:t>
            </a:r>
          </a:p>
        </p:txBody>
      </p:sp>
      <p:grpSp>
        <p:nvGrpSpPr>
          <p:cNvPr id="52" name="Grupa 51"/>
          <p:cNvGrpSpPr/>
          <p:nvPr/>
        </p:nvGrpSpPr>
        <p:grpSpPr>
          <a:xfrm>
            <a:off x="5958439" y="2593631"/>
            <a:ext cx="332861" cy="332861"/>
            <a:chOff x="7109259" y="2635462"/>
            <a:chExt cx="543696" cy="543695"/>
          </a:xfrm>
        </p:grpSpPr>
        <p:sp>
          <p:nvSpPr>
            <p:cNvPr id="53" name="Elipsa 52"/>
            <p:cNvSpPr/>
            <p:nvPr/>
          </p:nvSpPr>
          <p:spPr>
            <a:xfrm>
              <a:off x="7109259" y="2635462"/>
              <a:ext cx="543696" cy="543695"/>
            </a:xfrm>
            <a:prstGeom prst="ellipse">
              <a:avLst/>
            </a:prstGeom>
            <a:no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sp>
          <p:nvSpPr>
            <p:cNvPr id="54" name="Elipsa 53"/>
            <p:cNvSpPr/>
            <p:nvPr/>
          </p:nvSpPr>
          <p:spPr>
            <a:xfrm>
              <a:off x="7199876" y="2726077"/>
              <a:ext cx="362465" cy="362464"/>
            </a:xfrm>
            <a:prstGeom prst="ellipse">
              <a:avLst/>
            </a:prstGeom>
            <a:solidFill>
              <a:srgbClr val="EF2A47"/>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sp>
        <p:nvSpPr>
          <p:cNvPr id="55" name="pole tekstowe 54"/>
          <p:cNvSpPr txBox="1"/>
          <p:nvPr/>
        </p:nvSpPr>
        <p:spPr>
          <a:xfrm>
            <a:off x="5847604" y="2457138"/>
            <a:ext cx="553739" cy="173124"/>
          </a:xfrm>
          <a:prstGeom prst="rect">
            <a:avLst/>
          </a:prstGeom>
          <a:noFill/>
        </p:spPr>
        <p:txBody>
          <a:bodyPr wrap="square" rtlCol="0">
            <a:spAutoFit/>
          </a:bodyPr>
          <a:lstStyle/>
          <a:p>
            <a:pPr algn="ctr"/>
            <a:r>
              <a:rPr lang="pl-PL" sz="525" dirty="0">
                <a:solidFill>
                  <a:schemeClr val="tx1">
                    <a:lumMod val="50000"/>
                  </a:schemeClr>
                </a:solidFill>
                <a:ea typeface="Tahoma" panose="020B0604030504040204" pitchFamily="34" charset="0"/>
                <a:cs typeface="Tahoma" panose="020B0604030504040204" pitchFamily="34" charset="0"/>
              </a:rPr>
              <a:t>POZNAŃ</a:t>
            </a:r>
          </a:p>
        </p:txBody>
      </p:sp>
      <p:grpSp>
        <p:nvGrpSpPr>
          <p:cNvPr id="56" name="Grupa 55"/>
          <p:cNvGrpSpPr/>
          <p:nvPr/>
        </p:nvGrpSpPr>
        <p:grpSpPr>
          <a:xfrm>
            <a:off x="6525840" y="3461987"/>
            <a:ext cx="347966" cy="347966"/>
            <a:chOff x="7109259" y="2635462"/>
            <a:chExt cx="543696" cy="543695"/>
          </a:xfrm>
        </p:grpSpPr>
        <p:sp>
          <p:nvSpPr>
            <p:cNvPr id="57" name="Elipsa 56"/>
            <p:cNvSpPr/>
            <p:nvPr/>
          </p:nvSpPr>
          <p:spPr>
            <a:xfrm>
              <a:off x="7109259" y="2635462"/>
              <a:ext cx="543696" cy="543695"/>
            </a:xfrm>
            <a:prstGeom prst="ellipse">
              <a:avLst/>
            </a:prstGeom>
            <a:no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sp>
          <p:nvSpPr>
            <p:cNvPr id="58" name="Elipsa 57"/>
            <p:cNvSpPr/>
            <p:nvPr/>
          </p:nvSpPr>
          <p:spPr>
            <a:xfrm>
              <a:off x="7199876" y="2726077"/>
              <a:ext cx="362465" cy="362464"/>
            </a:xfrm>
            <a:prstGeom prst="ellipse">
              <a:avLst/>
            </a:prstGeom>
            <a:solidFill>
              <a:srgbClr val="EF2A47"/>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sp>
        <p:nvSpPr>
          <p:cNvPr id="59" name="pole tekstowe 58"/>
          <p:cNvSpPr txBox="1"/>
          <p:nvPr/>
        </p:nvSpPr>
        <p:spPr>
          <a:xfrm>
            <a:off x="6442748" y="3325896"/>
            <a:ext cx="526142" cy="173124"/>
          </a:xfrm>
          <a:prstGeom prst="rect">
            <a:avLst/>
          </a:prstGeom>
          <a:noFill/>
        </p:spPr>
        <p:txBody>
          <a:bodyPr wrap="square" rtlCol="0">
            <a:spAutoFit/>
          </a:bodyPr>
          <a:lstStyle/>
          <a:p>
            <a:pPr algn="ctr"/>
            <a:r>
              <a:rPr lang="pl-PL" sz="525" dirty="0">
                <a:solidFill>
                  <a:schemeClr val="tx1">
                    <a:lumMod val="50000"/>
                  </a:schemeClr>
                </a:solidFill>
                <a:ea typeface="Tahoma" panose="020B0604030504040204" pitchFamily="34" charset="0"/>
                <a:cs typeface="Tahoma" panose="020B0604030504040204" pitchFamily="34" charset="0"/>
              </a:rPr>
              <a:t>ZABRZE</a:t>
            </a:r>
          </a:p>
        </p:txBody>
      </p:sp>
      <p:grpSp>
        <p:nvGrpSpPr>
          <p:cNvPr id="60" name="Grupa 59"/>
          <p:cNvGrpSpPr/>
          <p:nvPr/>
        </p:nvGrpSpPr>
        <p:grpSpPr>
          <a:xfrm>
            <a:off x="6913413" y="3674516"/>
            <a:ext cx="332861" cy="332861"/>
            <a:chOff x="7109259" y="2635462"/>
            <a:chExt cx="543696" cy="543695"/>
          </a:xfrm>
        </p:grpSpPr>
        <p:sp>
          <p:nvSpPr>
            <p:cNvPr id="61" name="Elipsa 60"/>
            <p:cNvSpPr/>
            <p:nvPr/>
          </p:nvSpPr>
          <p:spPr>
            <a:xfrm>
              <a:off x="7109259" y="2635462"/>
              <a:ext cx="543696" cy="543695"/>
            </a:xfrm>
            <a:prstGeom prst="ellipse">
              <a:avLst/>
            </a:prstGeom>
            <a:no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sp>
          <p:nvSpPr>
            <p:cNvPr id="62" name="Elipsa 61"/>
            <p:cNvSpPr/>
            <p:nvPr/>
          </p:nvSpPr>
          <p:spPr>
            <a:xfrm>
              <a:off x="7199876" y="2726077"/>
              <a:ext cx="362465" cy="362464"/>
            </a:xfrm>
            <a:prstGeom prst="ellipse">
              <a:avLst/>
            </a:prstGeom>
            <a:solidFill>
              <a:srgbClr val="EF2A47"/>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sp>
        <p:nvSpPr>
          <p:cNvPr id="63" name="pole tekstowe 62"/>
          <p:cNvSpPr txBox="1"/>
          <p:nvPr/>
        </p:nvSpPr>
        <p:spPr>
          <a:xfrm>
            <a:off x="6821764" y="3539730"/>
            <a:ext cx="515375" cy="173124"/>
          </a:xfrm>
          <a:prstGeom prst="rect">
            <a:avLst/>
          </a:prstGeom>
          <a:noFill/>
        </p:spPr>
        <p:txBody>
          <a:bodyPr wrap="square" rtlCol="0">
            <a:spAutoFit/>
          </a:bodyPr>
          <a:lstStyle/>
          <a:p>
            <a:pPr algn="ctr"/>
            <a:r>
              <a:rPr lang="pl-PL" sz="525" dirty="0">
                <a:solidFill>
                  <a:schemeClr val="tx1">
                    <a:lumMod val="50000"/>
                  </a:schemeClr>
                </a:solidFill>
                <a:ea typeface="Tahoma" panose="020B0604030504040204" pitchFamily="34" charset="0"/>
                <a:cs typeface="Tahoma" panose="020B0604030504040204" pitchFamily="34" charset="0"/>
              </a:rPr>
              <a:t>KRAKÓW</a:t>
            </a:r>
          </a:p>
        </p:txBody>
      </p:sp>
      <p:grpSp>
        <p:nvGrpSpPr>
          <p:cNvPr id="64" name="Grupa 63"/>
          <p:cNvGrpSpPr/>
          <p:nvPr/>
        </p:nvGrpSpPr>
        <p:grpSpPr>
          <a:xfrm>
            <a:off x="6884967" y="4341965"/>
            <a:ext cx="2259033" cy="213585"/>
            <a:chOff x="7022816" y="6027162"/>
            <a:chExt cx="3012044" cy="284780"/>
          </a:xfrm>
        </p:grpSpPr>
        <p:grpSp>
          <p:nvGrpSpPr>
            <p:cNvPr id="65" name="Grupa 64"/>
            <p:cNvGrpSpPr/>
            <p:nvPr/>
          </p:nvGrpSpPr>
          <p:grpSpPr>
            <a:xfrm>
              <a:off x="8141725" y="6121188"/>
              <a:ext cx="1893135" cy="72000"/>
              <a:chOff x="8141725" y="2191881"/>
              <a:chExt cx="1893135" cy="72000"/>
            </a:xfrm>
          </p:grpSpPr>
          <p:cxnSp>
            <p:nvCxnSpPr>
              <p:cNvPr id="67" name="Łącznik prosty 66"/>
              <p:cNvCxnSpPr/>
              <p:nvPr/>
            </p:nvCxnSpPr>
            <p:spPr>
              <a:xfrm flipH="1">
                <a:off x="8213725" y="2226586"/>
                <a:ext cx="1821135"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68" name="Prostokąt 67"/>
              <p:cNvSpPr/>
              <p:nvPr/>
            </p:nvSpPr>
            <p:spPr>
              <a:xfrm>
                <a:off x="8141725" y="2191881"/>
                <a:ext cx="72000" cy="72000"/>
              </a:xfrm>
              <a:prstGeom prst="rect">
                <a:avLst/>
              </a:prstGeom>
              <a:solidFill>
                <a:srgbClr val="11A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sp>
          <p:nvSpPr>
            <p:cNvPr id="66" name="pole tekstowe 65"/>
            <p:cNvSpPr txBox="1"/>
            <p:nvPr/>
          </p:nvSpPr>
          <p:spPr>
            <a:xfrm>
              <a:off x="7022816" y="6027162"/>
              <a:ext cx="1110216" cy="284780"/>
            </a:xfrm>
            <a:prstGeom prst="rect">
              <a:avLst/>
            </a:prstGeom>
            <a:noFill/>
          </p:spPr>
          <p:txBody>
            <a:bodyPr wrap="square" rtlCol="0">
              <a:spAutoFit/>
            </a:bodyPr>
            <a:lstStyle/>
            <a:p>
              <a:pPr algn="r"/>
              <a:r>
                <a:rPr lang="pl-PL" sz="788" dirty="0">
                  <a:solidFill>
                    <a:schemeClr val="tx1">
                      <a:lumMod val="50000"/>
                    </a:schemeClr>
                  </a:solidFill>
                  <a:ea typeface="Tahoma" panose="020B0604030504040204" pitchFamily="34" charset="0"/>
                  <a:cs typeface="Tahoma" panose="020B0604030504040204" pitchFamily="34" charset="0"/>
                </a:rPr>
                <a:t>Centrala (HQ)</a:t>
              </a:r>
              <a:endParaRPr lang="en-US" sz="788" dirty="0">
                <a:solidFill>
                  <a:schemeClr val="tx1">
                    <a:lumMod val="50000"/>
                  </a:schemeClr>
                </a:solidFill>
                <a:ea typeface="Tahoma" panose="020B0604030504040204" pitchFamily="34" charset="0"/>
                <a:cs typeface="Tahoma" panose="020B0604030504040204" pitchFamily="34" charset="0"/>
              </a:endParaRPr>
            </a:p>
          </p:txBody>
        </p:sp>
      </p:grpSp>
      <p:grpSp>
        <p:nvGrpSpPr>
          <p:cNvPr id="69" name="Grupa 68"/>
          <p:cNvGrpSpPr/>
          <p:nvPr/>
        </p:nvGrpSpPr>
        <p:grpSpPr>
          <a:xfrm>
            <a:off x="6780624" y="4564297"/>
            <a:ext cx="2363376" cy="236907"/>
            <a:chOff x="6883692" y="6323604"/>
            <a:chExt cx="3151168" cy="315876"/>
          </a:xfrm>
        </p:grpSpPr>
        <p:sp>
          <p:nvSpPr>
            <p:cNvPr id="70" name="Prostokąt 69"/>
            <p:cNvSpPr/>
            <p:nvPr/>
          </p:nvSpPr>
          <p:spPr>
            <a:xfrm>
              <a:off x="8139376" y="6466125"/>
              <a:ext cx="72000" cy="72000"/>
            </a:xfrm>
            <a:prstGeom prst="rect">
              <a:avLst/>
            </a:prstGeom>
            <a:solidFill>
              <a:srgbClr val="EF2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nvGrpSpPr>
            <p:cNvPr id="71" name="Grupa 70"/>
            <p:cNvGrpSpPr/>
            <p:nvPr/>
          </p:nvGrpSpPr>
          <p:grpSpPr>
            <a:xfrm>
              <a:off x="6883692" y="6323604"/>
              <a:ext cx="3151168" cy="315876"/>
              <a:chOff x="6883692" y="6323604"/>
              <a:chExt cx="3151168" cy="315876"/>
            </a:xfrm>
          </p:grpSpPr>
          <p:grpSp>
            <p:nvGrpSpPr>
              <p:cNvPr id="72" name="Grupa 71"/>
              <p:cNvGrpSpPr/>
              <p:nvPr/>
            </p:nvGrpSpPr>
            <p:grpSpPr>
              <a:xfrm>
                <a:off x="8213725" y="6323604"/>
                <a:ext cx="1821135" cy="177107"/>
                <a:chOff x="6369199" y="6323604"/>
                <a:chExt cx="5432035" cy="177107"/>
              </a:xfrm>
            </p:grpSpPr>
            <p:cxnSp>
              <p:nvCxnSpPr>
                <p:cNvPr id="74" name="Łącznik prosty 73"/>
                <p:cNvCxnSpPr/>
                <p:nvPr/>
              </p:nvCxnSpPr>
              <p:spPr>
                <a:xfrm flipH="1">
                  <a:off x="7457453" y="6323604"/>
                  <a:ext cx="333490" cy="177107"/>
                </a:xfrm>
                <a:prstGeom prst="line">
                  <a:avLst/>
                </a:prstGeom>
                <a:ln w="6350">
                  <a:solidFill>
                    <a:srgbClr val="EF2A47"/>
                  </a:solidFill>
                </a:ln>
              </p:spPr>
              <p:style>
                <a:lnRef idx="1">
                  <a:schemeClr val="accent1"/>
                </a:lnRef>
                <a:fillRef idx="0">
                  <a:schemeClr val="accent1"/>
                </a:fillRef>
                <a:effectRef idx="0">
                  <a:schemeClr val="accent1"/>
                </a:effectRef>
                <a:fontRef idx="minor">
                  <a:schemeClr val="tx1"/>
                </a:fontRef>
              </p:style>
            </p:cxnSp>
            <p:cxnSp>
              <p:nvCxnSpPr>
                <p:cNvPr id="75" name="Łącznik prosty 74"/>
                <p:cNvCxnSpPr/>
                <p:nvPr/>
              </p:nvCxnSpPr>
              <p:spPr>
                <a:xfrm flipH="1">
                  <a:off x="6369199" y="6500711"/>
                  <a:ext cx="1088641" cy="0"/>
                </a:xfrm>
                <a:prstGeom prst="line">
                  <a:avLst/>
                </a:prstGeom>
                <a:ln w="6350">
                  <a:solidFill>
                    <a:srgbClr val="EF2A47"/>
                  </a:solidFill>
                </a:ln>
              </p:spPr>
              <p:style>
                <a:lnRef idx="1">
                  <a:schemeClr val="accent1"/>
                </a:lnRef>
                <a:fillRef idx="0">
                  <a:schemeClr val="accent1"/>
                </a:fillRef>
                <a:effectRef idx="0">
                  <a:schemeClr val="accent1"/>
                </a:effectRef>
                <a:fontRef idx="minor">
                  <a:schemeClr val="tx1"/>
                </a:fontRef>
              </p:style>
            </p:cxnSp>
            <p:cxnSp>
              <p:nvCxnSpPr>
                <p:cNvPr id="76" name="Łącznik prosty 75"/>
                <p:cNvCxnSpPr/>
                <p:nvPr/>
              </p:nvCxnSpPr>
              <p:spPr>
                <a:xfrm flipH="1">
                  <a:off x="7790291" y="6323939"/>
                  <a:ext cx="4010943" cy="0"/>
                </a:xfrm>
                <a:prstGeom prst="line">
                  <a:avLst/>
                </a:prstGeom>
                <a:ln w="6350">
                  <a:solidFill>
                    <a:srgbClr val="EF2A47"/>
                  </a:solidFill>
                </a:ln>
              </p:spPr>
              <p:style>
                <a:lnRef idx="1">
                  <a:schemeClr val="accent1"/>
                </a:lnRef>
                <a:fillRef idx="0">
                  <a:schemeClr val="accent1"/>
                </a:fillRef>
                <a:effectRef idx="0">
                  <a:schemeClr val="accent1"/>
                </a:effectRef>
                <a:fontRef idx="minor">
                  <a:schemeClr val="tx1"/>
                </a:fontRef>
              </p:style>
            </p:cxnSp>
          </p:grpSp>
          <p:sp>
            <p:nvSpPr>
              <p:cNvPr id="73" name="pole tekstowe 72"/>
              <p:cNvSpPr txBox="1"/>
              <p:nvPr/>
            </p:nvSpPr>
            <p:spPr>
              <a:xfrm>
                <a:off x="6883692" y="6354700"/>
                <a:ext cx="1249340" cy="284780"/>
              </a:xfrm>
              <a:prstGeom prst="rect">
                <a:avLst/>
              </a:prstGeom>
              <a:noFill/>
            </p:spPr>
            <p:txBody>
              <a:bodyPr wrap="square" rtlCol="0">
                <a:spAutoFit/>
              </a:bodyPr>
              <a:lstStyle/>
              <a:p>
                <a:pPr algn="r"/>
                <a:r>
                  <a:rPr lang="pl-PL" sz="788" dirty="0">
                    <a:solidFill>
                      <a:schemeClr val="tx1">
                        <a:lumMod val="50000"/>
                      </a:schemeClr>
                    </a:solidFill>
                    <a:ea typeface="Tahoma" panose="020B0604030504040204" pitchFamily="34" charset="0"/>
                    <a:cs typeface="Tahoma" panose="020B0604030504040204" pitchFamily="34" charset="0"/>
                  </a:rPr>
                  <a:t>Lokalizacje - 13</a:t>
                </a:r>
                <a:endParaRPr lang="en-US" sz="788" dirty="0">
                  <a:solidFill>
                    <a:schemeClr val="tx1">
                      <a:lumMod val="50000"/>
                    </a:schemeClr>
                  </a:solidFill>
                  <a:ea typeface="Tahoma" panose="020B0604030504040204" pitchFamily="34" charset="0"/>
                  <a:cs typeface="Tahoma" panose="020B0604030504040204" pitchFamily="34" charset="0"/>
                </a:endParaRPr>
              </a:p>
            </p:txBody>
          </p:sp>
        </p:grpSp>
      </p:grpSp>
      <p:grpSp>
        <p:nvGrpSpPr>
          <p:cNvPr id="77" name="Grupa 76"/>
          <p:cNvGrpSpPr/>
          <p:nvPr/>
        </p:nvGrpSpPr>
        <p:grpSpPr>
          <a:xfrm>
            <a:off x="6886376" y="2439848"/>
            <a:ext cx="277079" cy="277079"/>
            <a:chOff x="7109259" y="2635462"/>
            <a:chExt cx="543696" cy="543695"/>
          </a:xfrm>
        </p:grpSpPr>
        <p:sp>
          <p:nvSpPr>
            <p:cNvPr id="78" name="Elipsa 77"/>
            <p:cNvSpPr/>
            <p:nvPr/>
          </p:nvSpPr>
          <p:spPr>
            <a:xfrm>
              <a:off x="7109259" y="2635462"/>
              <a:ext cx="543696" cy="543695"/>
            </a:xfrm>
            <a:prstGeom prst="ellipse">
              <a:avLst/>
            </a:prstGeom>
            <a:noFill/>
            <a:ln w="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sp>
          <p:nvSpPr>
            <p:cNvPr id="79" name="Elipsa 78"/>
            <p:cNvSpPr/>
            <p:nvPr/>
          </p:nvSpPr>
          <p:spPr>
            <a:xfrm>
              <a:off x="7199876" y="2726077"/>
              <a:ext cx="362465" cy="362464"/>
            </a:xfrm>
            <a:prstGeom prst="ellipse">
              <a:avLst/>
            </a:prstGeom>
            <a:solidFill>
              <a:srgbClr val="EF2A47"/>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50" dirty="0">
                <a:solidFill>
                  <a:schemeClr val="tx1"/>
                </a:solidFill>
              </a:endParaRPr>
            </a:p>
          </p:txBody>
        </p:sp>
      </p:grpSp>
      <p:grpSp>
        <p:nvGrpSpPr>
          <p:cNvPr id="80" name="Grupa 79"/>
          <p:cNvGrpSpPr/>
          <p:nvPr/>
        </p:nvGrpSpPr>
        <p:grpSpPr>
          <a:xfrm>
            <a:off x="7535890" y="1068183"/>
            <a:ext cx="853303" cy="649955"/>
            <a:chOff x="7890713" y="1662111"/>
            <a:chExt cx="1137737" cy="866606"/>
          </a:xfrm>
        </p:grpSpPr>
        <p:sp>
          <p:nvSpPr>
            <p:cNvPr id="81" name="Freeform 5"/>
            <p:cNvSpPr>
              <a:spLocks/>
            </p:cNvSpPr>
            <p:nvPr/>
          </p:nvSpPr>
          <p:spPr bwMode="auto">
            <a:xfrm>
              <a:off x="7890713" y="1662111"/>
              <a:ext cx="1137737" cy="866606"/>
            </a:xfrm>
            <a:custGeom>
              <a:avLst/>
              <a:gdLst>
                <a:gd name="T0" fmla="*/ 249 w 379"/>
                <a:gd name="T1" fmla="*/ 276 h 288"/>
                <a:gd name="T2" fmla="*/ 253 w 379"/>
                <a:gd name="T3" fmla="*/ 258 h 288"/>
                <a:gd name="T4" fmla="*/ 274 w 379"/>
                <a:gd name="T5" fmla="*/ 247 h 288"/>
                <a:gd name="T6" fmla="*/ 298 w 379"/>
                <a:gd name="T7" fmla="*/ 250 h 288"/>
                <a:gd name="T8" fmla="*/ 298 w 379"/>
                <a:gd name="T9" fmla="*/ 258 h 288"/>
                <a:gd name="T10" fmla="*/ 311 w 379"/>
                <a:gd name="T11" fmla="*/ 251 h 288"/>
                <a:gd name="T12" fmla="*/ 298 w 379"/>
                <a:gd name="T13" fmla="*/ 239 h 288"/>
                <a:gd name="T14" fmla="*/ 301 w 379"/>
                <a:gd name="T15" fmla="*/ 222 h 288"/>
                <a:gd name="T16" fmla="*/ 307 w 379"/>
                <a:gd name="T17" fmla="*/ 202 h 288"/>
                <a:gd name="T18" fmla="*/ 312 w 379"/>
                <a:gd name="T19" fmla="*/ 183 h 288"/>
                <a:gd name="T20" fmla="*/ 337 w 379"/>
                <a:gd name="T21" fmla="*/ 166 h 288"/>
                <a:gd name="T22" fmla="*/ 342 w 379"/>
                <a:gd name="T23" fmla="*/ 150 h 288"/>
                <a:gd name="T24" fmla="*/ 363 w 379"/>
                <a:gd name="T25" fmla="*/ 147 h 288"/>
                <a:gd name="T26" fmla="*/ 376 w 379"/>
                <a:gd name="T27" fmla="*/ 133 h 288"/>
                <a:gd name="T28" fmla="*/ 359 w 379"/>
                <a:gd name="T29" fmla="*/ 126 h 288"/>
                <a:gd name="T30" fmla="*/ 359 w 379"/>
                <a:gd name="T31" fmla="*/ 111 h 288"/>
                <a:gd name="T32" fmla="*/ 364 w 379"/>
                <a:gd name="T33" fmla="*/ 87 h 288"/>
                <a:gd name="T34" fmla="*/ 323 w 379"/>
                <a:gd name="T35" fmla="*/ 54 h 288"/>
                <a:gd name="T36" fmla="*/ 284 w 379"/>
                <a:gd name="T37" fmla="*/ 33 h 288"/>
                <a:gd name="T38" fmla="*/ 259 w 379"/>
                <a:gd name="T39" fmla="*/ 10 h 288"/>
                <a:gd name="T40" fmla="*/ 244 w 379"/>
                <a:gd name="T41" fmla="*/ 5 h 288"/>
                <a:gd name="T42" fmla="*/ 221 w 379"/>
                <a:gd name="T43" fmla="*/ 20 h 288"/>
                <a:gd name="T44" fmla="*/ 198 w 379"/>
                <a:gd name="T45" fmla="*/ 15 h 288"/>
                <a:gd name="T46" fmla="*/ 181 w 379"/>
                <a:gd name="T47" fmla="*/ 10 h 288"/>
                <a:gd name="T48" fmla="*/ 159 w 379"/>
                <a:gd name="T49" fmla="*/ 11 h 288"/>
                <a:gd name="T50" fmla="*/ 143 w 379"/>
                <a:gd name="T51" fmla="*/ 12 h 288"/>
                <a:gd name="T52" fmla="*/ 132 w 379"/>
                <a:gd name="T53" fmla="*/ 7 h 288"/>
                <a:gd name="T54" fmla="*/ 117 w 379"/>
                <a:gd name="T55" fmla="*/ 9 h 288"/>
                <a:gd name="T56" fmla="*/ 93 w 379"/>
                <a:gd name="T57" fmla="*/ 5 h 288"/>
                <a:gd name="T58" fmla="*/ 63 w 379"/>
                <a:gd name="T59" fmla="*/ 6 h 288"/>
                <a:gd name="T60" fmla="*/ 44 w 379"/>
                <a:gd name="T61" fmla="*/ 15 h 288"/>
                <a:gd name="T62" fmla="*/ 27 w 379"/>
                <a:gd name="T63" fmla="*/ 24 h 288"/>
                <a:gd name="T64" fmla="*/ 14 w 379"/>
                <a:gd name="T65" fmla="*/ 41 h 288"/>
                <a:gd name="T66" fmla="*/ 8 w 379"/>
                <a:gd name="T67" fmla="*/ 71 h 288"/>
                <a:gd name="T68" fmla="*/ 5 w 379"/>
                <a:gd name="T69" fmla="*/ 132 h 288"/>
                <a:gd name="T70" fmla="*/ 12 w 379"/>
                <a:gd name="T71" fmla="*/ 116 h 288"/>
                <a:gd name="T72" fmla="*/ 14 w 379"/>
                <a:gd name="T73" fmla="*/ 101 h 288"/>
                <a:gd name="T74" fmla="*/ 15 w 379"/>
                <a:gd name="T75" fmla="*/ 86 h 288"/>
                <a:gd name="T76" fmla="*/ 20 w 379"/>
                <a:gd name="T77" fmla="*/ 107 h 288"/>
                <a:gd name="T78" fmla="*/ 19 w 379"/>
                <a:gd name="T79" fmla="*/ 124 h 288"/>
                <a:gd name="T80" fmla="*/ 25 w 379"/>
                <a:gd name="T81" fmla="*/ 130 h 288"/>
                <a:gd name="T82" fmla="*/ 26 w 379"/>
                <a:gd name="T83" fmla="*/ 134 h 288"/>
                <a:gd name="T84" fmla="*/ 33 w 379"/>
                <a:gd name="T85" fmla="*/ 136 h 288"/>
                <a:gd name="T86" fmla="*/ 47 w 379"/>
                <a:gd name="T87" fmla="*/ 144 h 288"/>
                <a:gd name="T88" fmla="*/ 62 w 379"/>
                <a:gd name="T89" fmla="*/ 153 h 288"/>
                <a:gd name="T90" fmla="*/ 73 w 379"/>
                <a:gd name="T91" fmla="*/ 158 h 288"/>
                <a:gd name="T92" fmla="*/ 86 w 379"/>
                <a:gd name="T93" fmla="*/ 157 h 288"/>
                <a:gd name="T94" fmla="*/ 106 w 379"/>
                <a:gd name="T95" fmla="*/ 156 h 288"/>
                <a:gd name="T96" fmla="*/ 114 w 379"/>
                <a:gd name="T97" fmla="*/ 169 h 288"/>
                <a:gd name="T98" fmla="*/ 125 w 379"/>
                <a:gd name="T99" fmla="*/ 185 h 288"/>
                <a:gd name="T100" fmla="*/ 115 w 379"/>
                <a:gd name="T101" fmla="*/ 200 h 288"/>
                <a:gd name="T102" fmla="*/ 118 w 379"/>
                <a:gd name="T103" fmla="*/ 234 h 288"/>
                <a:gd name="T104" fmla="*/ 129 w 379"/>
                <a:gd name="T105" fmla="*/ 232 h 288"/>
                <a:gd name="T106" fmla="*/ 141 w 379"/>
                <a:gd name="T107" fmla="*/ 243 h 288"/>
                <a:gd name="T108" fmla="*/ 157 w 379"/>
                <a:gd name="T109" fmla="*/ 251 h 288"/>
                <a:gd name="T110" fmla="*/ 165 w 379"/>
                <a:gd name="T111" fmla="*/ 264 h 288"/>
                <a:gd name="T112" fmla="*/ 168 w 379"/>
                <a:gd name="T113" fmla="*/ 280 h 288"/>
                <a:gd name="T114" fmla="*/ 187 w 379"/>
                <a:gd name="T115" fmla="*/ 282 h 288"/>
                <a:gd name="T116" fmla="*/ 205 w 379"/>
                <a:gd name="T117" fmla="*/ 279 h 288"/>
                <a:gd name="T118" fmla="*/ 221 w 379"/>
                <a:gd name="T119" fmla="*/ 28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9" h="288">
                  <a:moveTo>
                    <a:pt x="221" y="286"/>
                  </a:moveTo>
                  <a:cubicBezTo>
                    <a:pt x="221" y="286"/>
                    <a:pt x="229" y="279"/>
                    <a:pt x="231" y="278"/>
                  </a:cubicBezTo>
                  <a:cubicBezTo>
                    <a:pt x="233" y="277"/>
                    <a:pt x="241" y="276"/>
                    <a:pt x="241" y="276"/>
                  </a:cubicBezTo>
                  <a:cubicBezTo>
                    <a:pt x="249" y="276"/>
                    <a:pt x="249" y="276"/>
                    <a:pt x="249" y="276"/>
                  </a:cubicBezTo>
                  <a:cubicBezTo>
                    <a:pt x="249" y="276"/>
                    <a:pt x="248" y="275"/>
                    <a:pt x="249" y="271"/>
                  </a:cubicBezTo>
                  <a:cubicBezTo>
                    <a:pt x="249" y="267"/>
                    <a:pt x="248" y="267"/>
                    <a:pt x="249" y="264"/>
                  </a:cubicBezTo>
                  <a:cubicBezTo>
                    <a:pt x="249" y="262"/>
                    <a:pt x="246" y="266"/>
                    <a:pt x="249" y="262"/>
                  </a:cubicBezTo>
                  <a:cubicBezTo>
                    <a:pt x="253" y="258"/>
                    <a:pt x="253" y="258"/>
                    <a:pt x="253" y="258"/>
                  </a:cubicBezTo>
                  <a:cubicBezTo>
                    <a:pt x="253" y="258"/>
                    <a:pt x="260" y="258"/>
                    <a:pt x="261" y="258"/>
                  </a:cubicBezTo>
                  <a:cubicBezTo>
                    <a:pt x="263" y="258"/>
                    <a:pt x="266" y="260"/>
                    <a:pt x="268" y="258"/>
                  </a:cubicBezTo>
                  <a:cubicBezTo>
                    <a:pt x="270" y="256"/>
                    <a:pt x="271" y="255"/>
                    <a:pt x="272" y="253"/>
                  </a:cubicBezTo>
                  <a:cubicBezTo>
                    <a:pt x="273" y="251"/>
                    <a:pt x="274" y="247"/>
                    <a:pt x="274" y="247"/>
                  </a:cubicBezTo>
                  <a:cubicBezTo>
                    <a:pt x="278" y="247"/>
                    <a:pt x="278" y="247"/>
                    <a:pt x="278" y="247"/>
                  </a:cubicBezTo>
                  <a:cubicBezTo>
                    <a:pt x="278" y="247"/>
                    <a:pt x="275" y="249"/>
                    <a:pt x="281" y="247"/>
                  </a:cubicBezTo>
                  <a:cubicBezTo>
                    <a:pt x="288" y="245"/>
                    <a:pt x="293" y="243"/>
                    <a:pt x="293" y="243"/>
                  </a:cubicBezTo>
                  <a:cubicBezTo>
                    <a:pt x="298" y="250"/>
                    <a:pt x="298" y="250"/>
                    <a:pt x="298" y="250"/>
                  </a:cubicBezTo>
                  <a:cubicBezTo>
                    <a:pt x="292" y="250"/>
                    <a:pt x="292" y="250"/>
                    <a:pt x="292" y="250"/>
                  </a:cubicBezTo>
                  <a:cubicBezTo>
                    <a:pt x="292" y="250"/>
                    <a:pt x="294" y="252"/>
                    <a:pt x="294" y="253"/>
                  </a:cubicBezTo>
                  <a:cubicBezTo>
                    <a:pt x="295" y="255"/>
                    <a:pt x="295" y="255"/>
                    <a:pt x="295" y="255"/>
                  </a:cubicBezTo>
                  <a:cubicBezTo>
                    <a:pt x="298" y="258"/>
                    <a:pt x="298" y="258"/>
                    <a:pt x="298" y="258"/>
                  </a:cubicBezTo>
                  <a:cubicBezTo>
                    <a:pt x="298" y="258"/>
                    <a:pt x="299" y="259"/>
                    <a:pt x="302" y="258"/>
                  </a:cubicBezTo>
                  <a:cubicBezTo>
                    <a:pt x="305" y="258"/>
                    <a:pt x="305" y="258"/>
                    <a:pt x="305" y="258"/>
                  </a:cubicBezTo>
                  <a:cubicBezTo>
                    <a:pt x="311" y="255"/>
                    <a:pt x="311" y="255"/>
                    <a:pt x="311" y="255"/>
                  </a:cubicBezTo>
                  <a:cubicBezTo>
                    <a:pt x="311" y="255"/>
                    <a:pt x="310" y="253"/>
                    <a:pt x="311" y="251"/>
                  </a:cubicBezTo>
                  <a:cubicBezTo>
                    <a:pt x="311" y="248"/>
                    <a:pt x="314" y="247"/>
                    <a:pt x="311" y="246"/>
                  </a:cubicBezTo>
                  <a:cubicBezTo>
                    <a:pt x="308" y="244"/>
                    <a:pt x="307" y="245"/>
                    <a:pt x="306" y="243"/>
                  </a:cubicBezTo>
                  <a:cubicBezTo>
                    <a:pt x="306" y="241"/>
                    <a:pt x="310" y="238"/>
                    <a:pt x="304" y="239"/>
                  </a:cubicBezTo>
                  <a:cubicBezTo>
                    <a:pt x="298" y="239"/>
                    <a:pt x="298" y="239"/>
                    <a:pt x="298" y="239"/>
                  </a:cubicBezTo>
                  <a:cubicBezTo>
                    <a:pt x="298" y="239"/>
                    <a:pt x="294" y="238"/>
                    <a:pt x="296" y="234"/>
                  </a:cubicBezTo>
                  <a:cubicBezTo>
                    <a:pt x="298" y="231"/>
                    <a:pt x="298" y="231"/>
                    <a:pt x="298" y="231"/>
                  </a:cubicBezTo>
                  <a:cubicBezTo>
                    <a:pt x="298" y="231"/>
                    <a:pt x="301" y="228"/>
                    <a:pt x="301" y="227"/>
                  </a:cubicBezTo>
                  <a:cubicBezTo>
                    <a:pt x="301" y="225"/>
                    <a:pt x="301" y="222"/>
                    <a:pt x="301" y="222"/>
                  </a:cubicBezTo>
                  <a:cubicBezTo>
                    <a:pt x="301" y="222"/>
                    <a:pt x="301" y="221"/>
                    <a:pt x="303" y="219"/>
                  </a:cubicBezTo>
                  <a:cubicBezTo>
                    <a:pt x="304" y="217"/>
                    <a:pt x="307" y="216"/>
                    <a:pt x="307" y="215"/>
                  </a:cubicBezTo>
                  <a:cubicBezTo>
                    <a:pt x="308" y="213"/>
                    <a:pt x="309" y="214"/>
                    <a:pt x="309" y="211"/>
                  </a:cubicBezTo>
                  <a:cubicBezTo>
                    <a:pt x="309" y="207"/>
                    <a:pt x="307" y="202"/>
                    <a:pt x="307" y="202"/>
                  </a:cubicBezTo>
                  <a:cubicBezTo>
                    <a:pt x="307" y="202"/>
                    <a:pt x="307" y="201"/>
                    <a:pt x="307" y="197"/>
                  </a:cubicBezTo>
                  <a:cubicBezTo>
                    <a:pt x="307" y="194"/>
                    <a:pt x="307" y="195"/>
                    <a:pt x="307" y="191"/>
                  </a:cubicBezTo>
                  <a:cubicBezTo>
                    <a:pt x="307" y="188"/>
                    <a:pt x="309" y="185"/>
                    <a:pt x="309" y="185"/>
                  </a:cubicBezTo>
                  <a:cubicBezTo>
                    <a:pt x="309" y="185"/>
                    <a:pt x="312" y="186"/>
                    <a:pt x="312" y="183"/>
                  </a:cubicBezTo>
                  <a:cubicBezTo>
                    <a:pt x="313" y="180"/>
                    <a:pt x="310" y="180"/>
                    <a:pt x="312" y="177"/>
                  </a:cubicBezTo>
                  <a:cubicBezTo>
                    <a:pt x="314" y="174"/>
                    <a:pt x="310" y="176"/>
                    <a:pt x="314" y="174"/>
                  </a:cubicBezTo>
                  <a:cubicBezTo>
                    <a:pt x="318" y="171"/>
                    <a:pt x="324" y="170"/>
                    <a:pt x="326" y="169"/>
                  </a:cubicBezTo>
                  <a:cubicBezTo>
                    <a:pt x="329" y="168"/>
                    <a:pt x="337" y="166"/>
                    <a:pt x="337" y="166"/>
                  </a:cubicBezTo>
                  <a:cubicBezTo>
                    <a:pt x="337" y="162"/>
                    <a:pt x="337" y="162"/>
                    <a:pt x="337" y="162"/>
                  </a:cubicBezTo>
                  <a:cubicBezTo>
                    <a:pt x="337" y="162"/>
                    <a:pt x="334" y="162"/>
                    <a:pt x="337" y="160"/>
                  </a:cubicBezTo>
                  <a:cubicBezTo>
                    <a:pt x="339" y="157"/>
                    <a:pt x="338" y="161"/>
                    <a:pt x="339" y="157"/>
                  </a:cubicBezTo>
                  <a:cubicBezTo>
                    <a:pt x="340" y="154"/>
                    <a:pt x="342" y="150"/>
                    <a:pt x="342" y="150"/>
                  </a:cubicBezTo>
                  <a:cubicBezTo>
                    <a:pt x="342" y="150"/>
                    <a:pt x="338" y="148"/>
                    <a:pt x="342" y="148"/>
                  </a:cubicBezTo>
                  <a:cubicBezTo>
                    <a:pt x="346" y="147"/>
                    <a:pt x="347" y="147"/>
                    <a:pt x="351" y="148"/>
                  </a:cubicBezTo>
                  <a:cubicBezTo>
                    <a:pt x="355" y="148"/>
                    <a:pt x="351" y="148"/>
                    <a:pt x="355" y="148"/>
                  </a:cubicBezTo>
                  <a:cubicBezTo>
                    <a:pt x="359" y="149"/>
                    <a:pt x="363" y="147"/>
                    <a:pt x="363" y="147"/>
                  </a:cubicBezTo>
                  <a:cubicBezTo>
                    <a:pt x="363" y="147"/>
                    <a:pt x="366" y="140"/>
                    <a:pt x="366" y="140"/>
                  </a:cubicBezTo>
                  <a:cubicBezTo>
                    <a:pt x="367" y="140"/>
                    <a:pt x="361" y="140"/>
                    <a:pt x="366" y="138"/>
                  </a:cubicBezTo>
                  <a:cubicBezTo>
                    <a:pt x="372" y="137"/>
                    <a:pt x="372" y="137"/>
                    <a:pt x="372" y="137"/>
                  </a:cubicBezTo>
                  <a:cubicBezTo>
                    <a:pt x="376" y="133"/>
                    <a:pt x="376" y="133"/>
                    <a:pt x="376" y="133"/>
                  </a:cubicBezTo>
                  <a:cubicBezTo>
                    <a:pt x="376" y="133"/>
                    <a:pt x="379" y="129"/>
                    <a:pt x="376" y="128"/>
                  </a:cubicBezTo>
                  <a:cubicBezTo>
                    <a:pt x="372" y="128"/>
                    <a:pt x="366" y="128"/>
                    <a:pt x="366" y="128"/>
                  </a:cubicBezTo>
                  <a:cubicBezTo>
                    <a:pt x="360" y="128"/>
                    <a:pt x="360" y="128"/>
                    <a:pt x="360" y="128"/>
                  </a:cubicBezTo>
                  <a:cubicBezTo>
                    <a:pt x="360" y="128"/>
                    <a:pt x="362" y="127"/>
                    <a:pt x="359" y="126"/>
                  </a:cubicBezTo>
                  <a:cubicBezTo>
                    <a:pt x="357" y="124"/>
                    <a:pt x="357" y="128"/>
                    <a:pt x="357" y="124"/>
                  </a:cubicBezTo>
                  <a:cubicBezTo>
                    <a:pt x="357" y="121"/>
                    <a:pt x="356" y="125"/>
                    <a:pt x="357" y="121"/>
                  </a:cubicBezTo>
                  <a:cubicBezTo>
                    <a:pt x="357" y="117"/>
                    <a:pt x="357" y="117"/>
                    <a:pt x="358" y="114"/>
                  </a:cubicBezTo>
                  <a:cubicBezTo>
                    <a:pt x="359" y="111"/>
                    <a:pt x="357" y="115"/>
                    <a:pt x="359" y="111"/>
                  </a:cubicBezTo>
                  <a:cubicBezTo>
                    <a:pt x="361" y="107"/>
                    <a:pt x="361" y="108"/>
                    <a:pt x="361" y="105"/>
                  </a:cubicBezTo>
                  <a:cubicBezTo>
                    <a:pt x="362" y="102"/>
                    <a:pt x="361" y="101"/>
                    <a:pt x="362" y="99"/>
                  </a:cubicBezTo>
                  <a:cubicBezTo>
                    <a:pt x="363" y="97"/>
                    <a:pt x="363" y="95"/>
                    <a:pt x="363" y="93"/>
                  </a:cubicBezTo>
                  <a:cubicBezTo>
                    <a:pt x="364" y="91"/>
                    <a:pt x="364" y="87"/>
                    <a:pt x="364" y="87"/>
                  </a:cubicBezTo>
                  <a:cubicBezTo>
                    <a:pt x="353" y="83"/>
                    <a:pt x="353" y="83"/>
                    <a:pt x="353" y="83"/>
                  </a:cubicBezTo>
                  <a:cubicBezTo>
                    <a:pt x="353" y="83"/>
                    <a:pt x="354" y="89"/>
                    <a:pt x="349" y="83"/>
                  </a:cubicBezTo>
                  <a:cubicBezTo>
                    <a:pt x="344" y="78"/>
                    <a:pt x="341" y="76"/>
                    <a:pt x="340" y="75"/>
                  </a:cubicBezTo>
                  <a:cubicBezTo>
                    <a:pt x="339" y="73"/>
                    <a:pt x="329" y="59"/>
                    <a:pt x="323" y="54"/>
                  </a:cubicBezTo>
                  <a:cubicBezTo>
                    <a:pt x="316" y="49"/>
                    <a:pt x="310" y="42"/>
                    <a:pt x="310" y="42"/>
                  </a:cubicBezTo>
                  <a:cubicBezTo>
                    <a:pt x="307" y="38"/>
                    <a:pt x="307" y="38"/>
                    <a:pt x="307" y="38"/>
                  </a:cubicBezTo>
                  <a:cubicBezTo>
                    <a:pt x="305" y="33"/>
                    <a:pt x="305" y="33"/>
                    <a:pt x="305" y="33"/>
                  </a:cubicBezTo>
                  <a:cubicBezTo>
                    <a:pt x="284" y="33"/>
                    <a:pt x="284" y="33"/>
                    <a:pt x="284" y="33"/>
                  </a:cubicBezTo>
                  <a:cubicBezTo>
                    <a:pt x="284" y="33"/>
                    <a:pt x="281" y="30"/>
                    <a:pt x="278" y="29"/>
                  </a:cubicBezTo>
                  <a:cubicBezTo>
                    <a:pt x="274" y="28"/>
                    <a:pt x="268" y="28"/>
                    <a:pt x="266" y="26"/>
                  </a:cubicBezTo>
                  <a:cubicBezTo>
                    <a:pt x="264" y="24"/>
                    <a:pt x="261" y="17"/>
                    <a:pt x="261" y="16"/>
                  </a:cubicBezTo>
                  <a:cubicBezTo>
                    <a:pt x="261" y="14"/>
                    <a:pt x="259" y="12"/>
                    <a:pt x="259" y="10"/>
                  </a:cubicBezTo>
                  <a:cubicBezTo>
                    <a:pt x="259" y="9"/>
                    <a:pt x="259" y="7"/>
                    <a:pt x="257" y="5"/>
                  </a:cubicBezTo>
                  <a:cubicBezTo>
                    <a:pt x="256" y="3"/>
                    <a:pt x="254" y="0"/>
                    <a:pt x="254" y="0"/>
                  </a:cubicBezTo>
                  <a:cubicBezTo>
                    <a:pt x="252" y="4"/>
                    <a:pt x="252" y="4"/>
                    <a:pt x="252" y="4"/>
                  </a:cubicBezTo>
                  <a:cubicBezTo>
                    <a:pt x="244" y="5"/>
                    <a:pt x="244" y="5"/>
                    <a:pt x="244" y="5"/>
                  </a:cubicBezTo>
                  <a:cubicBezTo>
                    <a:pt x="238" y="7"/>
                    <a:pt x="238" y="7"/>
                    <a:pt x="238" y="7"/>
                  </a:cubicBezTo>
                  <a:cubicBezTo>
                    <a:pt x="234" y="15"/>
                    <a:pt x="234" y="15"/>
                    <a:pt x="234" y="15"/>
                  </a:cubicBezTo>
                  <a:cubicBezTo>
                    <a:pt x="230" y="20"/>
                    <a:pt x="230" y="20"/>
                    <a:pt x="230" y="20"/>
                  </a:cubicBezTo>
                  <a:cubicBezTo>
                    <a:pt x="221" y="20"/>
                    <a:pt x="221" y="20"/>
                    <a:pt x="221" y="20"/>
                  </a:cubicBezTo>
                  <a:cubicBezTo>
                    <a:pt x="221" y="20"/>
                    <a:pt x="215" y="17"/>
                    <a:pt x="213" y="19"/>
                  </a:cubicBezTo>
                  <a:cubicBezTo>
                    <a:pt x="211" y="21"/>
                    <a:pt x="210" y="21"/>
                    <a:pt x="207" y="21"/>
                  </a:cubicBezTo>
                  <a:cubicBezTo>
                    <a:pt x="204" y="21"/>
                    <a:pt x="204" y="21"/>
                    <a:pt x="204" y="21"/>
                  </a:cubicBezTo>
                  <a:cubicBezTo>
                    <a:pt x="204" y="21"/>
                    <a:pt x="202" y="16"/>
                    <a:pt x="198" y="15"/>
                  </a:cubicBezTo>
                  <a:cubicBezTo>
                    <a:pt x="195" y="14"/>
                    <a:pt x="195" y="14"/>
                    <a:pt x="195" y="14"/>
                  </a:cubicBezTo>
                  <a:cubicBezTo>
                    <a:pt x="187" y="13"/>
                    <a:pt x="187" y="13"/>
                    <a:pt x="187" y="13"/>
                  </a:cubicBezTo>
                  <a:cubicBezTo>
                    <a:pt x="181" y="13"/>
                    <a:pt x="181" y="13"/>
                    <a:pt x="181" y="13"/>
                  </a:cubicBezTo>
                  <a:cubicBezTo>
                    <a:pt x="181" y="10"/>
                    <a:pt x="181" y="10"/>
                    <a:pt x="181" y="10"/>
                  </a:cubicBezTo>
                  <a:cubicBezTo>
                    <a:pt x="174" y="9"/>
                    <a:pt x="174" y="9"/>
                    <a:pt x="174" y="9"/>
                  </a:cubicBezTo>
                  <a:cubicBezTo>
                    <a:pt x="174" y="9"/>
                    <a:pt x="169" y="9"/>
                    <a:pt x="168" y="10"/>
                  </a:cubicBezTo>
                  <a:cubicBezTo>
                    <a:pt x="168" y="12"/>
                    <a:pt x="167" y="13"/>
                    <a:pt x="165" y="13"/>
                  </a:cubicBezTo>
                  <a:cubicBezTo>
                    <a:pt x="163" y="13"/>
                    <a:pt x="160" y="12"/>
                    <a:pt x="159" y="11"/>
                  </a:cubicBezTo>
                  <a:cubicBezTo>
                    <a:pt x="157" y="11"/>
                    <a:pt x="155" y="9"/>
                    <a:pt x="154" y="9"/>
                  </a:cubicBezTo>
                  <a:cubicBezTo>
                    <a:pt x="152" y="9"/>
                    <a:pt x="150" y="8"/>
                    <a:pt x="150" y="8"/>
                  </a:cubicBezTo>
                  <a:cubicBezTo>
                    <a:pt x="150" y="8"/>
                    <a:pt x="148" y="8"/>
                    <a:pt x="147" y="8"/>
                  </a:cubicBezTo>
                  <a:cubicBezTo>
                    <a:pt x="145" y="9"/>
                    <a:pt x="143" y="12"/>
                    <a:pt x="143" y="12"/>
                  </a:cubicBezTo>
                  <a:cubicBezTo>
                    <a:pt x="139" y="15"/>
                    <a:pt x="139" y="15"/>
                    <a:pt x="139" y="15"/>
                  </a:cubicBezTo>
                  <a:cubicBezTo>
                    <a:pt x="135" y="14"/>
                    <a:pt x="135" y="14"/>
                    <a:pt x="135" y="14"/>
                  </a:cubicBezTo>
                  <a:cubicBezTo>
                    <a:pt x="135" y="14"/>
                    <a:pt x="134" y="10"/>
                    <a:pt x="133" y="9"/>
                  </a:cubicBezTo>
                  <a:cubicBezTo>
                    <a:pt x="132" y="7"/>
                    <a:pt x="133" y="10"/>
                    <a:pt x="132" y="7"/>
                  </a:cubicBezTo>
                  <a:cubicBezTo>
                    <a:pt x="130" y="4"/>
                    <a:pt x="133" y="5"/>
                    <a:pt x="130" y="4"/>
                  </a:cubicBezTo>
                  <a:cubicBezTo>
                    <a:pt x="128" y="3"/>
                    <a:pt x="123" y="4"/>
                    <a:pt x="123" y="4"/>
                  </a:cubicBezTo>
                  <a:cubicBezTo>
                    <a:pt x="120" y="6"/>
                    <a:pt x="120" y="6"/>
                    <a:pt x="120" y="6"/>
                  </a:cubicBezTo>
                  <a:cubicBezTo>
                    <a:pt x="120" y="6"/>
                    <a:pt x="121" y="8"/>
                    <a:pt x="117" y="9"/>
                  </a:cubicBezTo>
                  <a:cubicBezTo>
                    <a:pt x="113" y="11"/>
                    <a:pt x="113" y="11"/>
                    <a:pt x="113" y="11"/>
                  </a:cubicBezTo>
                  <a:cubicBezTo>
                    <a:pt x="113" y="11"/>
                    <a:pt x="109" y="9"/>
                    <a:pt x="108" y="8"/>
                  </a:cubicBezTo>
                  <a:cubicBezTo>
                    <a:pt x="106" y="7"/>
                    <a:pt x="101" y="6"/>
                    <a:pt x="101" y="6"/>
                  </a:cubicBezTo>
                  <a:cubicBezTo>
                    <a:pt x="101" y="6"/>
                    <a:pt x="95" y="5"/>
                    <a:pt x="93" y="5"/>
                  </a:cubicBezTo>
                  <a:cubicBezTo>
                    <a:pt x="92" y="5"/>
                    <a:pt x="87" y="5"/>
                    <a:pt x="87" y="5"/>
                  </a:cubicBezTo>
                  <a:cubicBezTo>
                    <a:pt x="87" y="5"/>
                    <a:pt x="86" y="5"/>
                    <a:pt x="84" y="5"/>
                  </a:cubicBezTo>
                  <a:cubicBezTo>
                    <a:pt x="81" y="5"/>
                    <a:pt x="86" y="5"/>
                    <a:pt x="81" y="5"/>
                  </a:cubicBezTo>
                  <a:cubicBezTo>
                    <a:pt x="77" y="4"/>
                    <a:pt x="63" y="6"/>
                    <a:pt x="63" y="6"/>
                  </a:cubicBezTo>
                  <a:cubicBezTo>
                    <a:pt x="56" y="11"/>
                    <a:pt x="56" y="11"/>
                    <a:pt x="56" y="11"/>
                  </a:cubicBezTo>
                  <a:cubicBezTo>
                    <a:pt x="56" y="11"/>
                    <a:pt x="59" y="13"/>
                    <a:pt x="56" y="13"/>
                  </a:cubicBezTo>
                  <a:cubicBezTo>
                    <a:pt x="53" y="13"/>
                    <a:pt x="51" y="14"/>
                    <a:pt x="51" y="14"/>
                  </a:cubicBezTo>
                  <a:cubicBezTo>
                    <a:pt x="44" y="15"/>
                    <a:pt x="44" y="15"/>
                    <a:pt x="44" y="15"/>
                  </a:cubicBezTo>
                  <a:cubicBezTo>
                    <a:pt x="39" y="21"/>
                    <a:pt x="39" y="21"/>
                    <a:pt x="39" y="21"/>
                  </a:cubicBezTo>
                  <a:cubicBezTo>
                    <a:pt x="35" y="23"/>
                    <a:pt x="35" y="23"/>
                    <a:pt x="35" y="23"/>
                  </a:cubicBezTo>
                  <a:cubicBezTo>
                    <a:pt x="32" y="23"/>
                    <a:pt x="32" y="23"/>
                    <a:pt x="32" y="23"/>
                  </a:cubicBezTo>
                  <a:cubicBezTo>
                    <a:pt x="27" y="24"/>
                    <a:pt x="27" y="24"/>
                    <a:pt x="27" y="24"/>
                  </a:cubicBezTo>
                  <a:cubicBezTo>
                    <a:pt x="22" y="30"/>
                    <a:pt x="22" y="30"/>
                    <a:pt x="22" y="30"/>
                  </a:cubicBezTo>
                  <a:cubicBezTo>
                    <a:pt x="22" y="38"/>
                    <a:pt x="22" y="38"/>
                    <a:pt x="22" y="38"/>
                  </a:cubicBezTo>
                  <a:cubicBezTo>
                    <a:pt x="16" y="41"/>
                    <a:pt x="16" y="41"/>
                    <a:pt x="16" y="41"/>
                  </a:cubicBezTo>
                  <a:cubicBezTo>
                    <a:pt x="14" y="41"/>
                    <a:pt x="14" y="41"/>
                    <a:pt x="14" y="41"/>
                  </a:cubicBezTo>
                  <a:cubicBezTo>
                    <a:pt x="11" y="41"/>
                    <a:pt x="11" y="41"/>
                    <a:pt x="11" y="41"/>
                  </a:cubicBezTo>
                  <a:cubicBezTo>
                    <a:pt x="8" y="46"/>
                    <a:pt x="8" y="46"/>
                    <a:pt x="8" y="46"/>
                  </a:cubicBezTo>
                  <a:cubicBezTo>
                    <a:pt x="8" y="62"/>
                    <a:pt x="8" y="62"/>
                    <a:pt x="8" y="62"/>
                  </a:cubicBezTo>
                  <a:cubicBezTo>
                    <a:pt x="8" y="71"/>
                    <a:pt x="8" y="71"/>
                    <a:pt x="8" y="71"/>
                  </a:cubicBezTo>
                  <a:cubicBezTo>
                    <a:pt x="8" y="80"/>
                    <a:pt x="8" y="80"/>
                    <a:pt x="8" y="80"/>
                  </a:cubicBezTo>
                  <a:cubicBezTo>
                    <a:pt x="8" y="80"/>
                    <a:pt x="14" y="91"/>
                    <a:pt x="12" y="98"/>
                  </a:cubicBezTo>
                  <a:cubicBezTo>
                    <a:pt x="10" y="106"/>
                    <a:pt x="0" y="133"/>
                    <a:pt x="0" y="133"/>
                  </a:cubicBezTo>
                  <a:cubicBezTo>
                    <a:pt x="5" y="132"/>
                    <a:pt x="5" y="132"/>
                    <a:pt x="5" y="132"/>
                  </a:cubicBezTo>
                  <a:cubicBezTo>
                    <a:pt x="9" y="127"/>
                    <a:pt x="9" y="127"/>
                    <a:pt x="9" y="127"/>
                  </a:cubicBezTo>
                  <a:cubicBezTo>
                    <a:pt x="9" y="127"/>
                    <a:pt x="10" y="125"/>
                    <a:pt x="10" y="124"/>
                  </a:cubicBezTo>
                  <a:cubicBezTo>
                    <a:pt x="11" y="122"/>
                    <a:pt x="11" y="122"/>
                    <a:pt x="11" y="121"/>
                  </a:cubicBezTo>
                  <a:cubicBezTo>
                    <a:pt x="11" y="119"/>
                    <a:pt x="12" y="117"/>
                    <a:pt x="12" y="116"/>
                  </a:cubicBezTo>
                  <a:cubicBezTo>
                    <a:pt x="12" y="115"/>
                    <a:pt x="12" y="118"/>
                    <a:pt x="12" y="115"/>
                  </a:cubicBezTo>
                  <a:cubicBezTo>
                    <a:pt x="13" y="112"/>
                    <a:pt x="13" y="111"/>
                    <a:pt x="13" y="109"/>
                  </a:cubicBezTo>
                  <a:cubicBezTo>
                    <a:pt x="13" y="107"/>
                    <a:pt x="13" y="108"/>
                    <a:pt x="14" y="105"/>
                  </a:cubicBezTo>
                  <a:cubicBezTo>
                    <a:pt x="14" y="103"/>
                    <a:pt x="14" y="103"/>
                    <a:pt x="14" y="101"/>
                  </a:cubicBezTo>
                  <a:cubicBezTo>
                    <a:pt x="14" y="99"/>
                    <a:pt x="14" y="98"/>
                    <a:pt x="14" y="97"/>
                  </a:cubicBezTo>
                  <a:cubicBezTo>
                    <a:pt x="14" y="95"/>
                    <a:pt x="14" y="94"/>
                    <a:pt x="14" y="93"/>
                  </a:cubicBezTo>
                  <a:cubicBezTo>
                    <a:pt x="14" y="92"/>
                    <a:pt x="15" y="88"/>
                    <a:pt x="15" y="88"/>
                  </a:cubicBezTo>
                  <a:cubicBezTo>
                    <a:pt x="15" y="88"/>
                    <a:pt x="14" y="86"/>
                    <a:pt x="15" y="86"/>
                  </a:cubicBezTo>
                  <a:cubicBezTo>
                    <a:pt x="15" y="86"/>
                    <a:pt x="17" y="90"/>
                    <a:pt x="17" y="91"/>
                  </a:cubicBezTo>
                  <a:cubicBezTo>
                    <a:pt x="17" y="93"/>
                    <a:pt x="17" y="96"/>
                    <a:pt x="17" y="98"/>
                  </a:cubicBezTo>
                  <a:cubicBezTo>
                    <a:pt x="18" y="99"/>
                    <a:pt x="19" y="100"/>
                    <a:pt x="20" y="103"/>
                  </a:cubicBezTo>
                  <a:cubicBezTo>
                    <a:pt x="20" y="105"/>
                    <a:pt x="20" y="104"/>
                    <a:pt x="20" y="107"/>
                  </a:cubicBezTo>
                  <a:cubicBezTo>
                    <a:pt x="21" y="110"/>
                    <a:pt x="20" y="112"/>
                    <a:pt x="21" y="113"/>
                  </a:cubicBezTo>
                  <a:cubicBezTo>
                    <a:pt x="22" y="115"/>
                    <a:pt x="22" y="116"/>
                    <a:pt x="22" y="118"/>
                  </a:cubicBezTo>
                  <a:cubicBezTo>
                    <a:pt x="22" y="119"/>
                    <a:pt x="22" y="120"/>
                    <a:pt x="22" y="121"/>
                  </a:cubicBezTo>
                  <a:cubicBezTo>
                    <a:pt x="21" y="121"/>
                    <a:pt x="19" y="124"/>
                    <a:pt x="19" y="124"/>
                  </a:cubicBezTo>
                  <a:cubicBezTo>
                    <a:pt x="19" y="124"/>
                    <a:pt x="18" y="127"/>
                    <a:pt x="19" y="126"/>
                  </a:cubicBezTo>
                  <a:cubicBezTo>
                    <a:pt x="21" y="126"/>
                    <a:pt x="22" y="125"/>
                    <a:pt x="22" y="125"/>
                  </a:cubicBezTo>
                  <a:cubicBezTo>
                    <a:pt x="23" y="126"/>
                    <a:pt x="23" y="126"/>
                    <a:pt x="23" y="127"/>
                  </a:cubicBezTo>
                  <a:cubicBezTo>
                    <a:pt x="23" y="128"/>
                    <a:pt x="25" y="130"/>
                    <a:pt x="25" y="130"/>
                  </a:cubicBezTo>
                  <a:cubicBezTo>
                    <a:pt x="25" y="130"/>
                    <a:pt x="25" y="131"/>
                    <a:pt x="25" y="132"/>
                  </a:cubicBezTo>
                  <a:cubicBezTo>
                    <a:pt x="24" y="134"/>
                    <a:pt x="24" y="135"/>
                    <a:pt x="24" y="135"/>
                  </a:cubicBezTo>
                  <a:cubicBezTo>
                    <a:pt x="24" y="135"/>
                    <a:pt x="23" y="137"/>
                    <a:pt x="24" y="136"/>
                  </a:cubicBezTo>
                  <a:cubicBezTo>
                    <a:pt x="25" y="135"/>
                    <a:pt x="25" y="135"/>
                    <a:pt x="26" y="134"/>
                  </a:cubicBezTo>
                  <a:cubicBezTo>
                    <a:pt x="26" y="133"/>
                    <a:pt x="26" y="133"/>
                    <a:pt x="27" y="132"/>
                  </a:cubicBezTo>
                  <a:cubicBezTo>
                    <a:pt x="28" y="132"/>
                    <a:pt x="28" y="131"/>
                    <a:pt x="29" y="131"/>
                  </a:cubicBezTo>
                  <a:cubicBezTo>
                    <a:pt x="31" y="132"/>
                    <a:pt x="31" y="133"/>
                    <a:pt x="32" y="134"/>
                  </a:cubicBezTo>
                  <a:cubicBezTo>
                    <a:pt x="32" y="135"/>
                    <a:pt x="32" y="134"/>
                    <a:pt x="33" y="136"/>
                  </a:cubicBezTo>
                  <a:cubicBezTo>
                    <a:pt x="35" y="138"/>
                    <a:pt x="36" y="136"/>
                    <a:pt x="37" y="139"/>
                  </a:cubicBezTo>
                  <a:cubicBezTo>
                    <a:pt x="38" y="141"/>
                    <a:pt x="38" y="142"/>
                    <a:pt x="39" y="143"/>
                  </a:cubicBezTo>
                  <a:cubicBezTo>
                    <a:pt x="40" y="144"/>
                    <a:pt x="42" y="142"/>
                    <a:pt x="44" y="143"/>
                  </a:cubicBezTo>
                  <a:cubicBezTo>
                    <a:pt x="45" y="144"/>
                    <a:pt x="46" y="143"/>
                    <a:pt x="47" y="144"/>
                  </a:cubicBezTo>
                  <a:cubicBezTo>
                    <a:pt x="49" y="145"/>
                    <a:pt x="52" y="146"/>
                    <a:pt x="53" y="147"/>
                  </a:cubicBezTo>
                  <a:cubicBezTo>
                    <a:pt x="54" y="149"/>
                    <a:pt x="54" y="149"/>
                    <a:pt x="55" y="150"/>
                  </a:cubicBezTo>
                  <a:cubicBezTo>
                    <a:pt x="56" y="151"/>
                    <a:pt x="55" y="150"/>
                    <a:pt x="58" y="151"/>
                  </a:cubicBezTo>
                  <a:cubicBezTo>
                    <a:pt x="60" y="152"/>
                    <a:pt x="60" y="152"/>
                    <a:pt x="62" y="153"/>
                  </a:cubicBezTo>
                  <a:cubicBezTo>
                    <a:pt x="64" y="155"/>
                    <a:pt x="65" y="155"/>
                    <a:pt x="66" y="155"/>
                  </a:cubicBezTo>
                  <a:cubicBezTo>
                    <a:pt x="68" y="155"/>
                    <a:pt x="69" y="154"/>
                    <a:pt x="69" y="154"/>
                  </a:cubicBezTo>
                  <a:cubicBezTo>
                    <a:pt x="72" y="155"/>
                    <a:pt x="72" y="155"/>
                    <a:pt x="72" y="155"/>
                  </a:cubicBezTo>
                  <a:cubicBezTo>
                    <a:pt x="72" y="155"/>
                    <a:pt x="73" y="158"/>
                    <a:pt x="73" y="158"/>
                  </a:cubicBezTo>
                  <a:cubicBezTo>
                    <a:pt x="73" y="159"/>
                    <a:pt x="70" y="158"/>
                    <a:pt x="73" y="159"/>
                  </a:cubicBezTo>
                  <a:cubicBezTo>
                    <a:pt x="75" y="160"/>
                    <a:pt x="76" y="160"/>
                    <a:pt x="78" y="160"/>
                  </a:cubicBezTo>
                  <a:cubicBezTo>
                    <a:pt x="79" y="159"/>
                    <a:pt x="79" y="159"/>
                    <a:pt x="80" y="159"/>
                  </a:cubicBezTo>
                  <a:cubicBezTo>
                    <a:pt x="82" y="158"/>
                    <a:pt x="86" y="157"/>
                    <a:pt x="86" y="157"/>
                  </a:cubicBezTo>
                  <a:cubicBezTo>
                    <a:pt x="86" y="157"/>
                    <a:pt x="88" y="156"/>
                    <a:pt x="91" y="157"/>
                  </a:cubicBezTo>
                  <a:cubicBezTo>
                    <a:pt x="93" y="157"/>
                    <a:pt x="94" y="157"/>
                    <a:pt x="96" y="157"/>
                  </a:cubicBezTo>
                  <a:cubicBezTo>
                    <a:pt x="98" y="157"/>
                    <a:pt x="102" y="156"/>
                    <a:pt x="103" y="156"/>
                  </a:cubicBezTo>
                  <a:cubicBezTo>
                    <a:pt x="104" y="156"/>
                    <a:pt x="105" y="154"/>
                    <a:pt x="106" y="156"/>
                  </a:cubicBezTo>
                  <a:cubicBezTo>
                    <a:pt x="108" y="157"/>
                    <a:pt x="108" y="156"/>
                    <a:pt x="108" y="158"/>
                  </a:cubicBezTo>
                  <a:cubicBezTo>
                    <a:pt x="109" y="160"/>
                    <a:pt x="109" y="160"/>
                    <a:pt x="109" y="162"/>
                  </a:cubicBezTo>
                  <a:cubicBezTo>
                    <a:pt x="109" y="163"/>
                    <a:pt x="108" y="163"/>
                    <a:pt x="110" y="165"/>
                  </a:cubicBezTo>
                  <a:cubicBezTo>
                    <a:pt x="112" y="168"/>
                    <a:pt x="112" y="169"/>
                    <a:pt x="114" y="169"/>
                  </a:cubicBezTo>
                  <a:cubicBezTo>
                    <a:pt x="115" y="170"/>
                    <a:pt x="116" y="168"/>
                    <a:pt x="118" y="171"/>
                  </a:cubicBezTo>
                  <a:cubicBezTo>
                    <a:pt x="119" y="173"/>
                    <a:pt x="119" y="172"/>
                    <a:pt x="121" y="175"/>
                  </a:cubicBezTo>
                  <a:cubicBezTo>
                    <a:pt x="123" y="178"/>
                    <a:pt x="124" y="178"/>
                    <a:pt x="124" y="179"/>
                  </a:cubicBezTo>
                  <a:cubicBezTo>
                    <a:pt x="125" y="181"/>
                    <a:pt x="125" y="185"/>
                    <a:pt x="125" y="185"/>
                  </a:cubicBezTo>
                  <a:cubicBezTo>
                    <a:pt x="125" y="185"/>
                    <a:pt x="125" y="187"/>
                    <a:pt x="123" y="189"/>
                  </a:cubicBezTo>
                  <a:cubicBezTo>
                    <a:pt x="122" y="191"/>
                    <a:pt x="121" y="192"/>
                    <a:pt x="121" y="192"/>
                  </a:cubicBezTo>
                  <a:cubicBezTo>
                    <a:pt x="117" y="196"/>
                    <a:pt x="117" y="196"/>
                    <a:pt x="117" y="196"/>
                  </a:cubicBezTo>
                  <a:cubicBezTo>
                    <a:pt x="115" y="200"/>
                    <a:pt x="115" y="200"/>
                    <a:pt x="115" y="200"/>
                  </a:cubicBezTo>
                  <a:cubicBezTo>
                    <a:pt x="115" y="200"/>
                    <a:pt x="113" y="216"/>
                    <a:pt x="114" y="216"/>
                  </a:cubicBezTo>
                  <a:cubicBezTo>
                    <a:pt x="114" y="217"/>
                    <a:pt x="113" y="219"/>
                    <a:pt x="114" y="220"/>
                  </a:cubicBezTo>
                  <a:cubicBezTo>
                    <a:pt x="114" y="222"/>
                    <a:pt x="113" y="226"/>
                    <a:pt x="114" y="228"/>
                  </a:cubicBezTo>
                  <a:cubicBezTo>
                    <a:pt x="115" y="229"/>
                    <a:pt x="117" y="234"/>
                    <a:pt x="118" y="234"/>
                  </a:cubicBezTo>
                  <a:cubicBezTo>
                    <a:pt x="118" y="235"/>
                    <a:pt x="122" y="237"/>
                    <a:pt x="122" y="236"/>
                  </a:cubicBezTo>
                  <a:cubicBezTo>
                    <a:pt x="122" y="235"/>
                    <a:pt x="123" y="233"/>
                    <a:pt x="123" y="232"/>
                  </a:cubicBezTo>
                  <a:cubicBezTo>
                    <a:pt x="124" y="231"/>
                    <a:pt x="124" y="231"/>
                    <a:pt x="125" y="231"/>
                  </a:cubicBezTo>
                  <a:cubicBezTo>
                    <a:pt x="126" y="231"/>
                    <a:pt x="127" y="230"/>
                    <a:pt x="129" y="232"/>
                  </a:cubicBezTo>
                  <a:cubicBezTo>
                    <a:pt x="131" y="233"/>
                    <a:pt x="132" y="234"/>
                    <a:pt x="133" y="234"/>
                  </a:cubicBezTo>
                  <a:cubicBezTo>
                    <a:pt x="133" y="235"/>
                    <a:pt x="134" y="236"/>
                    <a:pt x="135" y="237"/>
                  </a:cubicBezTo>
                  <a:cubicBezTo>
                    <a:pt x="135" y="238"/>
                    <a:pt x="136" y="238"/>
                    <a:pt x="137" y="240"/>
                  </a:cubicBezTo>
                  <a:cubicBezTo>
                    <a:pt x="138" y="242"/>
                    <a:pt x="138" y="243"/>
                    <a:pt x="141" y="243"/>
                  </a:cubicBezTo>
                  <a:cubicBezTo>
                    <a:pt x="144" y="243"/>
                    <a:pt x="145" y="243"/>
                    <a:pt x="146" y="243"/>
                  </a:cubicBezTo>
                  <a:cubicBezTo>
                    <a:pt x="147" y="243"/>
                    <a:pt x="148" y="245"/>
                    <a:pt x="150" y="246"/>
                  </a:cubicBezTo>
                  <a:cubicBezTo>
                    <a:pt x="151" y="247"/>
                    <a:pt x="153" y="247"/>
                    <a:pt x="154" y="248"/>
                  </a:cubicBezTo>
                  <a:cubicBezTo>
                    <a:pt x="155" y="249"/>
                    <a:pt x="156" y="250"/>
                    <a:pt x="157" y="251"/>
                  </a:cubicBezTo>
                  <a:cubicBezTo>
                    <a:pt x="157" y="252"/>
                    <a:pt x="159" y="252"/>
                    <a:pt x="159" y="253"/>
                  </a:cubicBezTo>
                  <a:cubicBezTo>
                    <a:pt x="159" y="254"/>
                    <a:pt x="161" y="255"/>
                    <a:pt x="161" y="256"/>
                  </a:cubicBezTo>
                  <a:cubicBezTo>
                    <a:pt x="162" y="257"/>
                    <a:pt x="163" y="259"/>
                    <a:pt x="163" y="259"/>
                  </a:cubicBezTo>
                  <a:cubicBezTo>
                    <a:pt x="163" y="259"/>
                    <a:pt x="165" y="261"/>
                    <a:pt x="165" y="264"/>
                  </a:cubicBezTo>
                  <a:cubicBezTo>
                    <a:pt x="166" y="268"/>
                    <a:pt x="167" y="269"/>
                    <a:pt x="166" y="270"/>
                  </a:cubicBezTo>
                  <a:cubicBezTo>
                    <a:pt x="166" y="271"/>
                    <a:pt x="166" y="273"/>
                    <a:pt x="165" y="274"/>
                  </a:cubicBezTo>
                  <a:cubicBezTo>
                    <a:pt x="165" y="275"/>
                    <a:pt x="164" y="276"/>
                    <a:pt x="164" y="277"/>
                  </a:cubicBezTo>
                  <a:cubicBezTo>
                    <a:pt x="164" y="277"/>
                    <a:pt x="168" y="280"/>
                    <a:pt x="168" y="280"/>
                  </a:cubicBezTo>
                  <a:cubicBezTo>
                    <a:pt x="169" y="281"/>
                    <a:pt x="170" y="282"/>
                    <a:pt x="171" y="283"/>
                  </a:cubicBezTo>
                  <a:cubicBezTo>
                    <a:pt x="173" y="283"/>
                    <a:pt x="176" y="284"/>
                    <a:pt x="179" y="284"/>
                  </a:cubicBezTo>
                  <a:cubicBezTo>
                    <a:pt x="181" y="283"/>
                    <a:pt x="181" y="282"/>
                    <a:pt x="182" y="282"/>
                  </a:cubicBezTo>
                  <a:cubicBezTo>
                    <a:pt x="184" y="282"/>
                    <a:pt x="185" y="282"/>
                    <a:pt x="187" y="282"/>
                  </a:cubicBezTo>
                  <a:cubicBezTo>
                    <a:pt x="189" y="281"/>
                    <a:pt x="190" y="280"/>
                    <a:pt x="192" y="280"/>
                  </a:cubicBezTo>
                  <a:cubicBezTo>
                    <a:pt x="194" y="280"/>
                    <a:pt x="195" y="278"/>
                    <a:pt x="196" y="280"/>
                  </a:cubicBezTo>
                  <a:cubicBezTo>
                    <a:pt x="197" y="281"/>
                    <a:pt x="196" y="282"/>
                    <a:pt x="199" y="281"/>
                  </a:cubicBezTo>
                  <a:cubicBezTo>
                    <a:pt x="202" y="281"/>
                    <a:pt x="204" y="280"/>
                    <a:pt x="205" y="279"/>
                  </a:cubicBezTo>
                  <a:cubicBezTo>
                    <a:pt x="206" y="278"/>
                    <a:pt x="208" y="278"/>
                    <a:pt x="208" y="278"/>
                  </a:cubicBezTo>
                  <a:cubicBezTo>
                    <a:pt x="208" y="278"/>
                    <a:pt x="210" y="279"/>
                    <a:pt x="211" y="281"/>
                  </a:cubicBezTo>
                  <a:cubicBezTo>
                    <a:pt x="213" y="283"/>
                    <a:pt x="214" y="283"/>
                    <a:pt x="215" y="284"/>
                  </a:cubicBezTo>
                  <a:cubicBezTo>
                    <a:pt x="216" y="285"/>
                    <a:pt x="219" y="288"/>
                    <a:pt x="221" y="286"/>
                  </a:cubicBezTo>
                  <a:close/>
                </a:path>
              </a:pathLst>
            </a:custGeom>
            <a:solidFill>
              <a:schemeClr val="bg1"/>
            </a:solidFill>
            <a:ln>
              <a:solidFill>
                <a:schemeClr val="accent1"/>
              </a:solidFill>
            </a:ln>
          </p:spPr>
          <p:txBody>
            <a:bodyPr vert="horz" wrap="square" lIns="68580" tIns="34290" rIns="68580" bIns="34290" numCol="1" anchor="t" anchorCtr="0" compatLnSpc="1">
              <a:prstTxWarp prst="textNoShape">
                <a:avLst/>
              </a:prstTxWarp>
            </a:bodyPr>
            <a:lstStyle/>
            <a:p>
              <a:endParaRPr lang="pl-PL" sz="1050" dirty="0"/>
            </a:p>
          </p:txBody>
        </p:sp>
        <p:sp>
          <p:nvSpPr>
            <p:cNvPr id="82" name="pole tekstowe 81"/>
            <p:cNvSpPr txBox="1"/>
            <p:nvPr/>
          </p:nvSpPr>
          <p:spPr>
            <a:xfrm>
              <a:off x="8076432" y="1913481"/>
              <a:ext cx="827330" cy="338554"/>
            </a:xfrm>
            <a:prstGeom prst="rect">
              <a:avLst/>
            </a:prstGeom>
            <a:noFill/>
          </p:spPr>
          <p:txBody>
            <a:bodyPr wrap="square" rtlCol="0">
              <a:spAutoFit/>
            </a:bodyPr>
            <a:lstStyle/>
            <a:p>
              <a:pPr algn="ctr"/>
              <a:r>
                <a:rPr lang="pl-PL" sz="525" dirty="0">
                  <a:solidFill>
                    <a:schemeClr val="tx1">
                      <a:lumMod val="50000"/>
                    </a:schemeClr>
                  </a:solidFill>
                  <a:ea typeface="Tahoma" panose="020B0604030504040204" pitchFamily="34" charset="0"/>
                  <a:cs typeface="Tahoma" panose="020B0604030504040204" pitchFamily="34" charset="0"/>
                </a:rPr>
                <a:t>WILNO, LITWA</a:t>
              </a:r>
            </a:p>
          </p:txBody>
        </p:sp>
      </p:grpSp>
      <p:grpSp>
        <p:nvGrpSpPr>
          <p:cNvPr id="83" name="Grupa 82"/>
          <p:cNvGrpSpPr/>
          <p:nvPr/>
        </p:nvGrpSpPr>
        <p:grpSpPr>
          <a:xfrm>
            <a:off x="5136041" y="3779161"/>
            <a:ext cx="1298934" cy="646031"/>
            <a:chOff x="4690914" y="5276748"/>
            <a:chExt cx="1731912" cy="861374"/>
          </a:xfrm>
        </p:grpSpPr>
        <p:sp>
          <p:nvSpPr>
            <p:cNvPr id="84" name="Freeform 7"/>
            <p:cNvSpPr>
              <a:spLocks/>
            </p:cNvSpPr>
            <p:nvPr/>
          </p:nvSpPr>
          <p:spPr bwMode="auto">
            <a:xfrm>
              <a:off x="4690914" y="5276748"/>
              <a:ext cx="1731912" cy="861374"/>
            </a:xfrm>
            <a:custGeom>
              <a:avLst/>
              <a:gdLst>
                <a:gd name="T0" fmla="*/ 397 w 399"/>
                <a:gd name="T1" fmla="*/ 66 h 198"/>
                <a:gd name="T2" fmla="*/ 390 w 399"/>
                <a:gd name="T3" fmla="*/ 55 h 198"/>
                <a:gd name="T4" fmla="*/ 377 w 399"/>
                <a:gd name="T5" fmla="*/ 49 h 198"/>
                <a:gd name="T6" fmla="*/ 363 w 399"/>
                <a:gd name="T7" fmla="*/ 42 h 198"/>
                <a:gd name="T8" fmla="*/ 349 w 399"/>
                <a:gd name="T9" fmla="*/ 25 h 198"/>
                <a:gd name="T10" fmla="*/ 336 w 399"/>
                <a:gd name="T11" fmla="*/ 21 h 198"/>
                <a:gd name="T12" fmla="*/ 310 w 399"/>
                <a:gd name="T13" fmla="*/ 17 h 198"/>
                <a:gd name="T14" fmla="*/ 295 w 399"/>
                <a:gd name="T15" fmla="*/ 20 h 198"/>
                <a:gd name="T16" fmla="*/ 290 w 399"/>
                <a:gd name="T17" fmla="*/ 31 h 198"/>
                <a:gd name="T18" fmla="*/ 280 w 399"/>
                <a:gd name="T19" fmla="*/ 31 h 198"/>
                <a:gd name="T20" fmla="*/ 263 w 399"/>
                <a:gd name="T21" fmla="*/ 23 h 198"/>
                <a:gd name="T22" fmla="*/ 249 w 399"/>
                <a:gd name="T23" fmla="*/ 24 h 198"/>
                <a:gd name="T24" fmla="*/ 241 w 399"/>
                <a:gd name="T25" fmla="*/ 29 h 198"/>
                <a:gd name="T26" fmla="*/ 225 w 399"/>
                <a:gd name="T27" fmla="*/ 47 h 198"/>
                <a:gd name="T28" fmla="*/ 204 w 399"/>
                <a:gd name="T29" fmla="*/ 42 h 198"/>
                <a:gd name="T30" fmla="*/ 205 w 399"/>
                <a:gd name="T31" fmla="*/ 25 h 198"/>
                <a:gd name="T32" fmla="*/ 194 w 399"/>
                <a:gd name="T33" fmla="*/ 19 h 198"/>
                <a:gd name="T34" fmla="*/ 185 w 399"/>
                <a:gd name="T35" fmla="*/ 4 h 198"/>
                <a:gd name="T36" fmla="*/ 167 w 399"/>
                <a:gd name="T37" fmla="*/ 12 h 198"/>
                <a:gd name="T38" fmla="*/ 154 w 399"/>
                <a:gd name="T39" fmla="*/ 23 h 198"/>
                <a:gd name="T40" fmla="*/ 147 w 399"/>
                <a:gd name="T41" fmla="*/ 14 h 198"/>
                <a:gd name="T42" fmla="*/ 126 w 399"/>
                <a:gd name="T43" fmla="*/ 13 h 198"/>
                <a:gd name="T44" fmla="*/ 116 w 399"/>
                <a:gd name="T45" fmla="*/ 20 h 198"/>
                <a:gd name="T46" fmla="*/ 107 w 399"/>
                <a:gd name="T47" fmla="*/ 30 h 198"/>
                <a:gd name="T48" fmla="*/ 91 w 399"/>
                <a:gd name="T49" fmla="*/ 38 h 198"/>
                <a:gd name="T50" fmla="*/ 85 w 399"/>
                <a:gd name="T51" fmla="*/ 61 h 198"/>
                <a:gd name="T52" fmla="*/ 73 w 399"/>
                <a:gd name="T53" fmla="*/ 67 h 198"/>
                <a:gd name="T54" fmla="*/ 69 w 399"/>
                <a:gd name="T55" fmla="*/ 74 h 198"/>
                <a:gd name="T56" fmla="*/ 48 w 399"/>
                <a:gd name="T57" fmla="*/ 85 h 198"/>
                <a:gd name="T58" fmla="*/ 38 w 399"/>
                <a:gd name="T59" fmla="*/ 85 h 198"/>
                <a:gd name="T60" fmla="*/ 17 w 399"/>
                <a:gd name="T61" fmla="*/ 87 h 198"/>
                <a:gd name="T62" fmla="*/ 9 w 399"/>
                <a:gd name="T63" fmla="*/ 107 h 198"/>
                <a:gd name="T64" fmla="*/ 2 w 399"/>
                <a:gd name="T65" fmla="*/ 120 h 198"/>
                <a:gd name="T66" fmla="*/ 5 w 399"/>
                <a:gd name="T67" fmla="*/ 140 h 198"/>
                <a:gd name="T68" fmla="*/ 12 w 399"/>
                <a:gd name="T69" fmla="*/ 157 h 198"/>
                <a:gd name="T70" fmla="*/ 19 w 399"/>
                <a:gd name="T71" fmla="*/ 170 h 198"/>
                <a:gd name="T72" fmla="*/ 38 w 399"/>
                <a:gd name="T73" fmla="*/ 174 h 198"/>
                <a:gd name="T74" fmla="*/ 52 w 399"/>
                <a:gd name="T75" fmla="*/ 190 h 198"/>
                <a:gd name="T76" fmla="*/ 77 w 399"/>
                <a:gd name="T77" fmla="*/ 198 h 198"/>
                <a:gd name="T78" fmla="*/ 129 w 399"/>
                <a:gd name="T79" fmla="*/ 195 h 198"/>
                <a:gd name="T80" fmla="*/ 135 w 399"/>
                <a:gd name="T81" fmla="*/ 182 h 198"/>
                <a:gd name="T82" fmla="*/ 143 w 399"/>
                <a:gd name="T83" fmla="*/ 166 h 198"/>
                <a:gd name="T84" fmla="*/ 168 w 399"/>
                <a:gd name="T85" fmla="*/ 166 h 198"/>
                <a:gd name="T86" fmla="*/ 186 w 399"/>
                <a:gd name="T87" fmla="*/ 159 h 198"/>
                <a:gd name="T88" fmla="*/ 197 w 399"/>
                <a:gd name="T89" fmla="*/ 149 h 198"/>
                <a:gd name="T90" fmla="*/ 211 w 399"/>
                <a:gd name="T91" fmla="*/ 156 h 198"/>
                <a:gd name="T92" fmla="*/ 227 w 399"/>
                <a:gd name="T93" fmla="*/ 151 h 198"/>
                <a:gd name="T94" fmla="*/ 240 w 399"/>
                <a:gd name="T95" fmla="*/ 143 h 198"/>
                <a:gd name="T96" fmla="*/ 250 w 399"/>
                <a:gd name="T97" fmla="*/ 134 h 198"/>
                <a:gd name="T98" fmla="*/ 257 w 399"/>
                <a:gd name="T99" fmla="*/ 117 h 198"/>
                <a:gd name="T100" fmla="*/ 284 w 399"/>
                <a:gd name="T101" fmla="*/ 113 h 198"/>
                <a:gd name="T102" fmla="*/ 308 w 399"/>
                <a:gd name="T103" fmla="*/ 118 h 198"/>
                <a:gd name="T104" fmla="*/ 317 w 399"/>
                <a:gd name="T105" fmla="*/ 114 h 198"/>
                <a:gd name="T106" fmla="*/ 333 w 399"/>
                <a:gd name="T107" fmla="*/ 121 h 198"/>
                <a:gd name="T108" fmla="*/ 347 w 399"/>
                <a:gd name="T109" fmla="*/ 136 h 198"/>
                <a:gd name="T110" fmla="*/ 369 w 399"/>
                <a:gd name="T111" fmla="*/ 131 h 198"/>
                <a:gd name="T112" fmla="*/ 373 w 399"/>
                <a:gd name="T113" fmla="*/ 115 h 198"/>
                <a:gd name="T114" fmla="*/ 387 w 399"/>
                <a:gd name="T115" fmla="*/ 96 h 198"/>
                <a:gd name="T116" fmla="*/ 390 w 399"/>
                <a:gd name="T117" fmla="*/ 81 h 198"/>
                <a:gd name="connsiteX0" fmla="*/ 9825 w 10000"/>
                <a:gd name="connsiteY0" fmla="*/ 3788 h 10000"/>
                <a:gd name="connsiteX1" fmla="*/ 9850 w 10000"/>
                <a:gd name="connsiteY1" fmla="*/ 3788 h 10000"/>
                <a:gd name="connsiteX2" fmla="*/ 9900 w 10000"/>
                <a:gd name="connsiteY2" fmla="*/ 3485 h 10000"/>
                <a:gd name="connsiteX3" fmla="*/ 9950 w 10000"/>
                <a:gd name="connsiteY3" fmla="*/ 3333 h 10000"/>
                <a:gd name="connsiteX4" fmla="*/ 9950 w 10000"/>
                <a:gd name="connsiteY4" fmla="*/ 3283 h 10000"/>
                <a:gd name="connsiteX5" fmla="*/ 10000 w 10000"/>
                <a:gd name="connsiteY5" fmla="*/ 2929 h 10000"/>
                <a:gd name="connsiteX6" fmla="*/ 9825 w 10000"/>
                <a:gd name="connsiteY6" fmla="*/ 2778 h 10000"/>
                <a:gd name="connsiteX7" fmla="*/ 9774 w 10000"/>
                <a:gd name="connsiteY7" fmla="*/ 2778 h 10000"/>
                <a:gd name="connsiteX8" fmla="*/ 9724 w 10000"/>
                <a:gd name="connsiteY8" fmla="*/ 2626 h 10000"/>
                <a:gd name="connsiteX9" fmla="*/ 9599 w 10000"/>
                <a:gd name="connsiteY9" fmla="*/ 2576 h 10000"/>
                <a:gd name="connsiteX10" fmla="*/ 9499 w 10000"/>
                <a:gd name="connsiteY10" fmla="*/ 2576 h 10000"/>
                <a:gd name="connsiteX11" fmla="*/ 9449 w 10000"/>
                <a:gd name="connsiteY11" fmla="*/ 2475 h 10000"/>
                <a:gd name="connsiteX12" fmla="*/ 9398 w 10000"/>
                <a:gd name="connsiteY12" fmla="*/ 2374 h 10000"/>
                <a:gd name="connsiteX13" fmla="*/ 9273 w 10000"/>
                <a:gd name="connsiteY13" fmla="*/ 2374 h 10000"/>
                <a:gd name="connsiteX14" fmla="*/ 9223 w 10000"/>
                <a:gd name="connsiteY14" fmla="*/ 2222 h 10000"/>
                <a:gd name="connsiteX15" fmla="*/ 9098 w 10000"/>
                <a:gd name="connsiteY15" fmla="*/ 2121 h 10000"/>
                <a:gd name="connsiteX16" fmla="*/ 9073 w 10000"/>
                <a:gd name="connsiteY16" fmla="*/ 2020 h 10000"/>
                <a:gd name="connsiteX17" fmla="*/ 8922 w 10000"/>
                <a:gd name="connsiteY17" fmla="*/ 1465 h 10000"/>
                <a:gd name="connsiteX18" fmla="*/ 8772 w 10000"/>
                <a:gd name="connsiteY18" fmla="*/ 1313 h 10000"/>
                <a:gd name="connsiteX19" fmla="*/ 8747 w 10000"/>
                <a:gd name="connsiteY19" fmla="*/ 1263 h 10000"/>
                <a:gd name="connsiteX20" fmla="*/ 8622 w 10000"/>
                <a:gd name="connsiteY20" fmla="*/ 1364 h 10000"/>
                <a:gd name="connsiteX21" fmla="*/ 8546 w 10000"/>
                <a:gd name="connsiteY21" fmla="*/ 1162 h 10000"/>
                <a:gd name="connsiteX22" fmla="*/ 8521 w 10000"/>
                <a:gd name="connsiteY22" fmla="*/ 1111 h 10000"/>
                <a:gd name="connsiteX23" fmla="*/ 8421 w 10000"/>
                <a:gd name="connsiteY23" fmla="*/ 1061 h 10000"/>
                <a:gd name="connsiteX24" fmla="*/ 8195 w 10000"/>
                <a:gd name="connsiteY24" fmla="*/ 1061 h 10000"/>
                <a:gd name="connsiteX25" fmla="*/ 8045 w 10000"/>
                <a:gd name="connsiteY25" fmla="*/ 1010 h 10000"/>
                <a:gd name="connsiteX26" fmla="*/ 7920 w 10000"/>
                <a:gd name="connsiteY26" fmla="*/ 1010 h 10000"/>
                <a:gd name="connsiteX27" fmla="*/ 7769 w 10000"/>
                <a:gd name="connsiteY27" fmla="*/ 859 h 10000"/>
                <a:gd name="connsiteX28" fmla="*/ 7744 w 10000"/>
                <a:gd name="connsiteY28" fmla="*/ 859 h 10000"/>
                <a:gd name="connsiteX29" fmla="*/ 7669 w 10000"/>
                <a:gd name="connsiteY29" fmla="*/ 1162 h 10000"/>
                <a:gd name="connsiteX30" fmla="*/ 7569 w 10000"/>
                <a:gd name="connsiteY30" fmla="*/ 1111 h 10000"/>
                <a:gd name="connsiteX31" fmla="*/ 7393 w 10000"/>
                <a:gd name="connsiteY31" fmla="*/ 1010 h 10000"/>
                <a:gd name="connsiteX32" fmla="*/ 7343 w 10000"/>
                <a:gd name="connsiteY32" fmla="*/ 1212 h 10000"/>
                <a:gd name="connsiteX33" fmla="*/ 7444 w 10000"/>
                <a:gd name="connsiteY33" fmla="*/ 1313 h 10000"/>
                <a:gd name="connsiteX34" fmla="*/ 7343 w 10000"/>
                <a:gd name="connsiteY34" fmla="*/ 1515 h 10000"/>
                <a:gd name="connsiteX35" fmla="*/ 7268 w 10000"/>
                <a:gd name="connsiteY35" fmla="*/ 1566 h 10000"/>
                <a:gd name="connsiteX36" fmla="*/ 7168 w 10000"/>
                <a:gd name="connsiteY36" fmla="*/ 1667 h 10000"/>
                <a:gd name="connsiteX37" fmla="*/ 7118 w 10000"/>
                <a:gd name="connsiteY37" fmla="*/ 1667 h 10000"/>
                <a:gd name="connsiteX38" fmla="*/ 7093 w 10000"/>
                <a:gd name="connsiteY38" fmla="*/ 1616 h 10000"/>
                <a:gd name="connsiteX39" fmla="*/ 7018 w 10000"/>
                <a:gd name="connsiteY39" fmla="*/ 1566 h 10000"/>
                <a:gd name="connsiteX40" fmla="*/ 6867 w 10000"/>
                <a:gd name="connsiteY40" fmla="*/ 1364 h 10000"/>
                <a:gd name="connsiteX41" fmla="*/ 6792 w 10000"/>
                <a:gd name="connsiteY41" fmla="*/ 1162 h 10000"/>
                <a:gd name="connsiteX42" fmla="*/ 6692 w 10000"/>
                <a:gd name="connsiteY42" fmla="*/ 1111 h 10000"/>
                <a:gd name="connsiteX43" fmla="*/ 6591 w 10000"/>
                <a:gd name="connsiteY43" fmla="*/ 1162 h 10000"/>
                <a:gd name="connsiteX44" fmla="*/ 6566 w 10000"/>
                <a:gd name="connsiteY44" fmla="*/ 1212 h 10000"/>
                <a:gd name="connsiteX45" fmla="*/ 6466 w 10000"/>
                <a:gd name="connsiteY45" fmla="*/ 1263 h 10000"/>
                <a:gd name="connsiteX46" fmla="*/ 6366 w 10000"/>
                <a:gd name="connsiteY46" fmla="*/ 1162 h 10000"/>
                <a:gd name="connsiteX47" fmla="*/ 6241 w 10000"/>
                <a:gd name="connsiteY47" fmla="*/ 1212 h 10000"/>
                <a:gd name="connsiteX48" fmla="*/ 6190 w 10000"/>
                <a:gd name="connsiteY48" fmla="*/ 1263 h 10000"/>
                <a:gd name="connsiteX49" fmla="*/ 6140 w 10000"/>
                <a:gd name="connsiteY49" fmla="*/ 1212 h 10000"/>
                <a:gd name="connsiteX50" fmla="*/ 6065 w 10000"/>
                <a:gd name="connsiteY50" fmla="*/ 1414 h 10000"/>
                <a:gd name="connsiteX51" fmla="*/ 6040 w 10000"/>
                <a:gd name="connsiteY51" fmla="*/ 1465 h 10000"/>
                <a:gd name="connsiteX52" fmla="*/ 5915 w 10000"/>
                <a:gd name="connsiteY52" fmla="*/ 1515 h 10000"/>
                <a:gd name="connsiteX53" fmla="*/ 5840 w 10000"/>
                <a:gd name="connsiteY53" fmla="*/ 1717 h 10000"/>
                <a:gd name="connsiteX54" fmla="*/ 5689 w 10000"/>
                <a:gd name="connsiteY54" fmla="*/ 2121 h 10000"/>
                <a:gd name="connsiteX55" fmla="*/ 5639 w 10000"/>
                <a:gd name="connsiteY55" fmla="*/ 2374 h 10000"/>
                <a:gd name="connsiteX56" fmla="*/ 5414 w 10000"/>
                <a:gd name="connsiteY56" fmla="*/ 2121 h 10000"/>
                <a:gd name="connsiteX57" fmla="*/ 5238 w 10000"/>
                <a:gd name="connsiteY57" fmla="*/ 2222 h 10000"/>
                <a:gd name="connsiteX58" fmla="*/ 5138 w 10000"/>
                <a:gd name="connsiteY58" fmla="*/ 2323 h 10000"/>
                <a:gd name="connsiteX59" fmla="*/ 5113 w 10000"/>
                <a:gd name="connsiteY59" fmla="*/ 2121 h 10000"/>
                <a:gd name="connsiteX60" fmla="*/ 5163 w 10000"/>
                <a:gd name="connsiteY60" fmla="*/ 1919 h 10000"/>
                <a:gd name="connsiteX61" fmla="*/ 5188 w 10000"/>
                <a:gd name="connsiteY61" fmla="*/ 1818 h 10000"/>
                <a:gd name="connsiteX62" fmla="*/ 5163 w 10000"/>
                <a:gd name="connsiteY62" fmla="*/ 1616 h 10000"/>
                <a:gd name="connsiteX63" fmla="*/ 5138 w 10000"/>
                <a:gd name="connsiteY63" fmla="*/ 1263 h 10000"/>
                <a:gd name="connsiteX64" fmla="*/ 5163 w 10000"/>
                <a:gd name="connsiteY64" fmla="*/ 1111 h 10000"/>
                <a:gd name="connsiteX65" fmla="*/ 4987 w 10000"/>
                <a:gd name="connsiteY65" fmla="*/ 1111 h 10000"/>
                <a:gd name="connsiteX66" fmla="*/ 4887 w 10000"/>
                <a:gd name="connsiteY66" fmla="*/ 1111 h 10000"/>
                <a:gd name="connsiteX67" fmla="*/ 4862 w 10000"/>
                <a:gd name="connsiteY67" fmla="*/ 960 h 10000"/>
                <a:gd name="connsiteX68" fmla="*/ 4812 w 10000"/>
                <a:gd name="connsiteY68" fmla="*/ 859 h 10000"/>
                <a:gd name="connsiteX69" fmla="*/ 4762 w 10000"/>
                <a:gd name="connsiteY69" fmla="*/ 758 h 10000"/>
                <a:gd name="connsiteX70" fmla="*/ 4687 w 10000"/>
                <a:gd name="connsiteY70" fmla="*/ 455 h 10000"/>
                <a:gd name="connsiteX71" fmla="*/ 4637 w 10000"/>
                <a:gd name="connsiteY71" fmla="*/ 202 h 10000"/>
                <a:gd name="connsiteX72" fmla="*/ 4536 w 10000"/>
                <a:gd name="connsiteY72" fmla="*/ 0 h 10000"/>
                <a:gd name="connsiteX73" fmla="*/ 4361 w 10000"/>
                <a:gd name="connsiteY73" fmla="*/ 505 h 10000"/>
                <a:gd name="connsiteX74" fmla="*/ 4286 w 10000"/>
                <a:gd name="connsiteY74" fmla="*/ 556 h 10000"/>
                <a:gd name="connsiteX75" fmla="*/ 4185 w 10000"/>
                <a:gd name="connsiteY75" fmla="*/ 606 h 10000"/>
                <a:gd name="connsiteX76" fmla="*/ 4110 w 10000"/>
                <a:gd name="connsiteY76" fmla="*/ 960 h 10000"/>
                <a:gd name="connsiteX77" fmla="*/ 4110 w 10000"/>
                <a:gd name="connsiteY77" fmla="*/ 1111 h 10000"/>
                <a:gd name="connsiteX78" fmla="*/ 4035 w 10000"/>
                <a:gd name="connsiteY78" fmla="*/ 1162 h 10000"/>
                <a:gd name="connsiteX79" fmla="*/ 3860 w 10000"/>
                <a:gd name="connsiteY79" fmla="*/ 1162 h 10000"/>
                <a:gd name="connsiteX80" fmla="*/ 3759 w 10000"/>
                <a:gd name="connsiteY80" fmla="*/ 1313 h 10000"/>
                <a:gd name="connsiteX81" fmla="*/ 3734 w 10000"/>
                <a:gd name="connsiteY81" fmla="*/ 1162 h 10000"/>
                <a:gd name="connsiteX82" fmla="*/ 3734 w 10000"/>
                <a:gd name="connsiteY82" fmla="*/ 909 h 10000"/>
                <a:gd name="connsiteX83" fmla="*/ 3684 w 10000"/>
                <a:gd name="connsiteY83" fmla="*/ 707 h 10000"/>
                <a:gd name="connsiteX84" fmla="*/ 3584 w 10000"/>
                <a:gd name="connsiteY84" fmla="*/ 556 h 10000"/>
                <a:gd name="connsiteX85" fmla="*/ 3409 w 10000"/>
                <a:gd name="connsiteY85" fmla="*/ 606 h 10000"/>
                <a:gd name="connsiteX86" fmla="*/ 3283 w 10000"/>
                <a:gd name="connsiteY86" fmla="*/ 707 h 10000"/>
                <a:gd name="connsiteX87" fmla="*/ 3158 w 10000"/>
                <a:gd name="connsiteY87" fmla="*/ 657 h 10000"/>
                <a:gd name="connsiteX88" fmla="*/ 3008 w 10000"/>
                <a:gd name="connsiteY88" fmla="*/ 657 h 10000"/>
                <a:gd name="connsiteX89" fmla="*/ 2932 w 10000"/>
                <a:gd name="connsiteY89" fmla="*/ 707 h 10000"/>
                <a:gd name="connsiteX90" fmla="*/ 2907 w 10000"/>
                <a:gd name="connsiteY90" fmla="*/ 859 h 10000"/>
                <a:gd name="connsiteX91" fmla="*/ 2907 w 10000"/>
                <a:gd name="connsiteY91" fmla="*/ 1010 h 10000"/>
                <a:gd name="connsiteX92" fmla="*/ 2782 w 10000"/>
                <a:gd name="connsiteY92" fmla="*/ 1111 h 10000"/>
                <a:gd name="connsiteX93" fmla="*/ 2732 w 10000"/>
                <a:gd name="connsiteY93" fmla="*/ 1162 h 10000"/>
                <a:gd name="connsiteX94" fmla="*/ 2682 w 10000"/>
                <a:gd name="connsiteY94" fmla="*/ 1313 h 10000"/>
                <a:gd name="connsiteX95" fmla="*/ 2682 w 10000"/>
                <a:gd name="connsiteY95" fmla="*/ 1515 h 10000"/>
                <a:gd name="connsiteX96" fmla="*/ 2581 w 10000"/>
                <a:gd name="connsiteY96" fmla="*/ 1616 h 10000"/>
                <a:gd name="connsiteX97" fmla="*/ 2481 w 10000"/>
                <a:gd name="connsiteY97" fmla="*/ 1667 h 10000"/>
                <a:gd name="connsiteX98" fmla="*/ 2356 w 10000"/>
                <a:gd name="connsiteY98" fmla="*/ 1869 h 10000"/>
                <a:gd name="connsiteX99" fmla="*/ 2281 w 10000"/>
                <a:gd name="connsiteY99" fmla="*/ 1919 h 10000"/>
                <a:gd name="connsiteX100" fmla="*/ 2231 w 10000"/>
                <a:gd name="connsiteY100" fmla="*/ 2222 h 10000"/>
                <a:gd name="connsiteX101" fmla="*/ 2180 w 10000"/>
                <a:gd name="connsiteY101" fmla="*/ 2525 h 10000"/>
                <a:gd name="connsiteX102" fmla="*/ 2180 w 10000"/>
                <a:gd name="connsiteY102" fmla="*/ 2828 h 10000"/>
                <a:gd name="connsiteX103" fmla="*/ 2130 w 10000"/>
                <a:gd name="connsiteY103" fmla="*/ 3081 h 10000"/>
                <a:gd name="connsiteX104" fmla="*/ 2055 w 10000"/>
                <a:gd name="connsiteY104" fmla="*/ 3232 h 10000"/>
                <a:gd name="connsiteX105" fmla="*/ 1905 w 10000"/>
                <a:gd name="connsiteY105" fmla="*/ 3232 h 10000"/>
                <a:gd name="connsiteX106" fmla="*/ 1880 w 10000"/>
                <a:gd name="connsiteY106" fmla="*/ 3283 h 10000"/>
                <a:gd name="connsiteX107" fmla="*/ 1830 w 10000"/>
                <a:gd name="connsiteY107" fmla="*/ 3384 h 10000"/>
                <a:gd name="connsiteX108" fmla="*/ 1805 w 10000"/>
                <a:gd name="connsiteY108" fmla="*/ 3535 h 10000"/>
                <a:gd name="connsiteX109" fmla="*/ 1779 w 10000"/>
                <a:gd name="connsiteY109" fmla="*/ 3636 h 10000"/>
                <a:gd name="connsiteX110" fmla="*/ 1754 w 10000"/>
                <a:gd name="connsiteY110" fmla="*/ 3737 h 10000"/>
                <a:gd name="connsiteX111" fmla="*/ 1729 w 10000"/>
                <a:gd name="connsiteY111" fmla="*/ 3737 h 10000"/>
                <a:gd name="connsiteX112" fmla="*/ 1679 w 10000"/>
                <a:gd name="connsiteY112" fmla="*/ 3788 h 10000"/>
                <a:gd name="connsiteX113" fmla="*/ 1479 w 10000"/>
                <a:gd name="connsiteY113" fmla="*/ 4091 h 10000"/>
                <a:gd name="connsiteX114" fmla="*/ 1303 w 10000"/>
                <a:gd name="connsiteY114" fmla="*/ 4242 h 10000"/>
                <a:gd name="connsiteX115" fmla="*/ 1203 w 10000"/>
                <a:gd name="connsiteY115" fmla="*/ 4293 h 10000"/>
                <a:gd name="connsiteX116" fmla="*/ 1128 w 10000"/>
                <a:gd name="connsiteY116" fmla="*/ 4192 h 10000"/>
                <a:gd name="connsiteX117" fmla="*/ 1078 w 10000"/>
                <a:gd name="connsiteY117" fmla="*/ 4141 h 10000"/>
                <a:gd name="connsiteX118" fmla="*/ 1003 w 10000"/>
                <a:gd name="connsiteY118" fmla="*/ 4293 h 10000"/>
                <a:gd name="connsiteX119" fmla="*/ 952 w 10000"/>
                <a:gd name="connsiteY119" fmla="*/ 4293 h 10000"/>
                <a:gd name="connsiteX120" fmla="*/ 852 w 10000"/>
                <a:gd name="connsiteY120" fmla="*/ 4192 h 10000"/>
                <a:gd name="connsiteX121" fmla="*/ 677 w 10000"/>
                <a:gd name="connsiteY121" fmla="*/ 4040 h 10000"/>
                <a:gd name="connsiteX122" fmla="*/ 602 w 10000"/>
                <a:gd name="connsiteY122" fmla="*/ 4040 h 10000"/>
                <a:gd name="connsiteX123" fmla="*/ 426 w 10000"/>
                <a:gd name="connsiteY123" fmla="*/ 4394 h 10000"/>
                <a:gd name="connsiteX124" fmla="*/ 301 w 10000"/>
                <a:gd name="connsiteY124" fmla="*/ 4697 h 10000"/>
                <a:gd name="connsiteX125" fmla="*/ 276 w 10000"/>
                <a:gd name="connsiteY125" fmla="*/ 4949 h 10000"/>
                <a:gd name="connsiteX126" fmla="*/ 251 w 10000"/>
                <a:gd name="connsiteY126" fmla="*/ 5253 h 10000"/>
                <a:gd name="connsiteX127" fmla="*/ 226 w 10000"/>
                <a:gd name="connsiteY127" fmla="*/ 5404 h 10000"/>
                <a:gd name="connsiteX128" fmla="*/ 175 w 10000"/>
                <a:gd name="connsiteY128" fmla="*/ 5556 h 10000"/>
                <a:gd name="connsiteX129" fmla="*/ 175 w 10000"/>
                <a:gd name="connsiteY129" fmla="*/ 5758 h 10000"/>
                <a:gd name="connsiteX130" fmla="*/ 125 w 10000"/>
                <a:gd name="connsiteY130" fmla="*/ 5909 h 10000"/>
                <a:gd name="connsiteX131" fmla="*/ 50 w 10000"/>
                <a:gd name="connsiteY131" fmla="*/ 6061 h 10000"/>
                <a:gd name="connsiteX132" fmla="*/ 0 w 10000"/>
                <a:gd name="connsiteY132" fmla="*/ 6364 h 10000"/>
                <a:gd name="connsiteX133" fmla="*/ 0 w 10000"/>
                <a:gd name="connsiteY133" fmla="*/ 6616 h 10000"/>
                <a:gd name="connsiteX134" fmla="*/ 50 w 10000"/>
                <a:gd name="connsiteY134" fmla="*/ 6818 h 10000"/>
                <a:gd name="connsiteX135" fmla="*/ 125 w 10000"/>
                <a:gd name="connsiteY135" fmla="*/ 7071 h 10000"/>
                <a:gd name="connsiteX136" fmla="*/ 175 w 10000"/>
                <a:gd name="connsiteY136" fmla="*/ 7222 h 10000"/>
                <a:gd name="connsiteX137" fmla="*/ 226 w 10000"/>
                <a:gd name="connsiteY137" fmla="*/ 7374 h 10000"/>
                <a:gd name="connsiteX138" fmla="*/ 251 w 10000"/>
                <a:gd name="connsiteY138" fmla="*/ 7879 h 10000"/>
                <a:gd name="connsiteX139" fmla="*/ 301 w 10000"/>
                <a:gd name="connsiteY139" fmla="*/ 7929 h 10000"/>
                <a:gd name="connsiteX140" fmla="*/ 351 w 10000"/>
                <a:gd name="connsiteY140" fmla="*/ 8030 h 10000"/>
                <a:gd name="connsiteX141" fmla="*/ 376 w 10000"/>
                <a:gd name="connsiteY141" fmla="*/ 8283 h 10000"/>
                <a:gd name="connsiteX142" fmla="*/ 426 w 10000"/>
                <a:gd name="connsiteY142" fmla="*/ 8535 h 10000"/>
                <a:gd name="connsiteX143" fmla="*/ 476 w 10000"/>
                <a:gd name="connsiteY143" fmla="*/ 8586 h 10000"/>
                <a:gd name="connsiteX144" fmla="*/ 576 w 10000"/>
                <a:gd name="connsiteY144" fmla="*/ 8586 h 10000"/>
                <a:gd name="connsiteX145" fmla="*/ 727 w 10000"/>
                <a:gd name="connsiteY145" fmla="*/ 8586 h 10000"/>
                <a:gd name="connsiteX146" fmla="*/ 802 w 10000"/>
                <a:gd name="connsiteY146" fmla="*/ 8687 h 10000"/>
                <a:gd name="connsiteX147" fmla="*/ 952 w 10000"/>
                <a:gd name="connsiteY147" fmla="*/ 8788 h 10000"/>
                <a:gd name="connsiteX148" fmla="*/ 1053 w 10000"/>
                <a:gd name="connsiteY148" fmla="*/ 9040 h 10000"/>
                <a:gd name="connsiteX149" fmla="*/ 1178 w 10000"/>
                <a:gd name="connsiteY149" fmla="*/ 9444 h 10000"/>
                <a:gd name="connsiteX150" fmla="*/ 1278 w 10000"/>
                <a:gd name="connsiteY150" fmla="*/ 9495 h 10000"/>
                <a:gd name="connsiteX151" fmla="*/ 1303 w 10000"/>
                <a:gd name="connsiteY151" fmla="*/ 9596 h 10000"/>
                <a:gd name="connsiteX152" fmla="*/ 1429 w 10000"/>
                <a:gd name="connsiteY152" fmla="*/ 9697 h 10000"/>
                <a:gd name="connsiteX153" fmla="*/ 1504 w 10000"/>
                <a:gd name="connsiteY153" fmla="*/ 9798 h 10000"/>
                <a:gd name="connsiteX154" fmla="*/ 1654 w 10000"/>
                <a:gd name="connsiteY154" fmla="*/ 9949 h 10000"/>
                <a:gd name="connsiteX155" fmla="*/ 1930 w 10000"/>
                <a:gd name="connsiteY155" fmla="*/ 10000 h 10000"/>
                <a:gd name="connsiteX156" fmla="*/ 2556 w 10000"/>
                <a:gd name="connsiteY156" fmla="*/ 9949 h 10000"/>
                <a:gd name="connsiteX157" fmla="*/ 2707 w 10000"/>
                <a:gd name="connsiteY157" fmla="*/ 9798 h 10000"/>
                <a:gd name="connsiteX158" fmla="*/ 2957 w 10000"/>
                <a:gd name="connsiteY158" fmla="*/ 9747 h 10000"/>
                <a:gd name="connsiteX159" fmla="*/ 3233 w 10000"/>
                <a:gd name="connsiteY159" fmla="*/ 9848 h 10000"/>
                <a:gd name="connsiteX160" fmla="*/ 3383 w 10000"/>
                <a:gd name="connsiteY160" fmla="*/ 9697 h 10000"/>
                <a:gd name="connsiteX161" fmla="*/ 3459 w 10000"/>
                <a:gd name="connsiteY161" fmla="*/ 9596 h 10000"/>
                <a:gd name="connsiteX162" fmla="*/ 3434 w 10000"/>
                <a:gd name="connsiteY162" fmla="*/ 9394 h 10000"/>
                <a:gd name="connsiteX163" fmla="*/ 3383 w 10000"/>
                <a:gd name="connsiteY163" fmla="*/ 9192 h 10000"/>
                <a:gd name="connsiteX164" fmla="*/ 3383 w 10000"/>
                <a:gd name="connsiteY164" fmla="*/ 8939 h 10000"/>
                <a:gd name="connsiteX165" fmla="*/ 3409 w 10000"/>
                <a:gd name="connsiteY165" fmla="*/ 8788 h 10000"/>
                <a:gd name="connsiteX166" fmla="*/ 3484 w 10000"/>
                <a:gd name="connsiteY166" fmla="*/ 8586 h 10000"/>
                <a:gd name="connsiteX167" fmla="*/ 3584 w 10000"/>
                <a:gd name="connsiteY167" fmla="*/ 8384 h 10000"/>
                <a:gd name="connsiteX168" fmla="*/ 3709 w 10000"/>
                <a:gd name="connsiteY168" fmla="*/ 8333 h 10000"/>
                <a:gd name="connsiteX169" fmla="*/ 3885 w 10000"/>
                <a:gd name="connsiteY169" fmla="*/ 8283 h 10000"/>
                <a:gd name="connsiteX170" fmla="*/ 4085 w 10000"/>
                <a:gd name="connsiteY170" fmla="*/ 8333 h 10000"/>
                <a:gd name="connsiteX171" fmla="*/ 4211 w 10000"/>
                <a:gd name="connsiteY171" fmla="*/ 8384 h 10000"/>
                <a:gd name="connsiteX172" fmla="*/ 4286 w 10000"/>
                <a:gd name="connsiteY172" fmla="*/ 8283 h 10000"/>
                <a:gd name="connsiteX173" fmla="*/ 4411 w 10000"/>
                <a:gd name="connsiteY173" fmla="*/ 8232 h 10000"/>
                <a:gd name="connsiteX174" fmla="*/ 4561 w 10000"/>
                <a:gd name="connsiteY174" fmla="*/ 8232 h 10000"/>
                <a:gd name="connsiteX175" fmla="*/ 4662 w 10000"/>
                <a:gd name="connsiteY175" fmla="*/ 8030 h 10000"/>
                <a:gd name="connsiteX176" fmla="*/ 4687 w 10000"/>
                <a:gd name="connsiteY176" fmla="*/ 7828 h 10000"/>
                <a:gd name="connsiteX177" fmla="*/ 4737 w 10000"/>
                <a:gd name="connsiteY177" fmla="*/ 7677 h 10000"/>
                <a:gd name="connsiteX178" fmla="*/ 4862 w 10000"/>
                <a:gd name="connsiteY178" fmla="*/ 7525 h 10000"/>
                <a:gd name="connsiteX179" fmla="*/ 4937 w 10000"/>
                <a:gd name="connsiteY179" fmla="*/ 7525 h 10000"/>
                <a:gd name="connsiteX180" fmla="*/ 5063 w 10000"/>
                <a:gd name="connsiteY180" fmla="*/ 7626 h 10000"/>
                <a:gd name="connsiteX181" fmla="*/ 5138 w 10000"/>
                <a:gd name="connsiteY181" fmla="*/ 7677 h 10000"/>
                <a:gd name="connsiteX182" fmla="*/ 5188 w 10000"/>
                <a:gd name="connsiteY182" fmla="*/ 7828 h 10000"/>
                <a:gd name="connsiteX183" fmla="*/ 5288 w 10000"/>
                <a:gd name="connsiteY183" fmla="*/ 7879 h 10000"/>
                <a:gd name="connsiteX184" fmla="*/ 5338 w 10000"/>
                <a:gd name="connsiteY184" fmla="*/ 7879 h 10000"/>
                <a:gd name="connsiteX185" fmla="*/ 5388 w 10000"/>
                <a:gd name="connsiteY185" fmla="*/ 7980 h 10000"/>
                <a:gd name="connsiteX186" fmla="*/ 5439 w 10000"/>
                <a:gd name="connsiteY186" fmla="*/ 7929 h 10000"/>
                <a:gd name="connsiteX187" fmla="*/ 5689 w 10000"/>
                <a:gd name="connsiteY187" fmla="*/ 7626 h 10000"/>
                <a:gd name="connsiteX188" fmla="*/ 5764 w 10000"/>
                <a:gd name="connsiteY188" fmla="*/ 7576 h 10000"/>
                <a:gd name="connsiteX189" fmla="*/ 5840 w 10000"/>
                <a:gd name="connsiteY189" fmla="*/ 7424 h 10000"/>
                <a:gd name="connsiteX190" fmla="*/ 5915 w 10000"/>
                <a:gd name="connsiteY190" fmla="*/ 7273 h 10000"/>
                <a:gd name="connsiteX191" fmla="*/ 6015 w 10000"/>
                <a:gd name="connsiteY191" fmla="*/ 7222 h 10000"/>
                <a:gd name="connsiteX192" fmla="*/ 6040 w 10000"/>
                <a:gd name="connsiteY192" fmla="*/ 7273 h 10000"/>
                <a:gd name="connsiteX193" fmla="*/ 6140 w 10000"/>
                <a:gd name="connsiteY193" fmla="*/ 7172 h 10000"/>
                <a:gd name="connsiteX194" fmla="*/ 6216 w 10000"/>
                <a:gd name="connsiteY194" fmla="*/ 7020 h 10000"/>
                <a:gd name="connsiteX195" fmla="*/ 6266 w 10000"/>
                <a:gd name="connsiteY195" fmla="*/ 6768 h 10000"/>
                <a:gd name="connsiteX196" fmla="*/ 6291 w 10000"/>
                <a:gd name="connsiteY196" fmla="*/ 6515 h 10000"/>
                <a:gd name="connsiteX197" fmla="*/ 6366 w 10000"/>
                <a:gd name="connsiteY197" fmla="*/ 6212 h 10000"/>
                <a:gd name="connsiteX198" fmla="*/ 6416 w 10000"/>
                <a:gd name="connsiteY198" fmla="*/ 6061 h 10000"/>
                <a:gd name="connsiteX199" fmla="*/ 6441 w 10000"/>
                <a:gd name="connsiteY199" fmla="*/ 5909 h 10000"/>
                <a:gd name="connsiteX200" fmla="*/ 6667 w 10000"/>
                <a:gd name="connsiteY200" fmla="*/ 5758 h 10000"/>
                <a:gd name="connsiteX201" fmla="*/ 6842 w 10000"/>
                <a:gd name="connsiteY201" fmla="*/ 5657 h 10000"/>
                <a:gd name="connsiteX202" fmla="*/ 6942 w 10000"/>
                <a:gd name="connsiteY202" fmla="*/ 5606 h 10000"/>
                <a:gd name="connsiteX203" fmla="*/ 7118 w 10000"/>
                <a:gd name="connsiteY203" fmla="*/ 5707 h 10000"/>
                <a:gd name="connsiteX204" fmla="*/ 7268 w 10000"/>
                <a:gd name="connsiteY204" fmla="*/ 5808 h 10000"/>
                <a:gd name="connsiteX205" fmla="*/ 7444 w 10000"/>
                <a:gd name="connsiteY205" fmla="*/ 6010 h 10000"/>
                <a:gd name="connsiteX206" fmla="*/ 7619 w 10000"/>
                <a:gd name="connsiteY206" fmla="*/ 6061 h 10000"/>
                <a:gd name="connsiteX207" fmla="*/ 7719 w 10000"/>
                <a:gd name="connsiteY207" fmla="*/ 5960 h 10000"/>
                <a:gd name="connsiteX208" fmla="*/ 7744 w 10000"/>
                <a:gd name="connsiteY208" fmla="*/ 5909 h 10000"/>
                <a:gd name="connsiteX209" fmla="*/ 7820 w 10000"/>
                <a:gd name="connsiteY209" fmla="*/ 5960 h 10000"/>
                <a:gd name="connsiteX210" fmla="*/ 7920 w 10000"/>
                <a:gd name="connsiteY210" fmla="*/ 5808 h 10000"/>
                <a:gd name="connsiteX211" fmla="*/ 7945 w 10000"/>
                <a:gd name="connsiteY211" fmla="*/ 5758 h 10000"/>
                <a:gd name="connsiteX212" fmla="*/ 8095 w 10000"/>
                <a:gd name="connsiteY212" fmla="*/ 5707 h 10000"/>
                <a:gd name="connsiteX213" fmla="*/ 8195 w 10000"/>
                <a:gd name="connsiteY213" fmla="*/ 5657 h 10000"/>
                <a:gd name="connsiteX214" fmla="*/ 8271 w 10000"/>
                <a:gd name="connsiteY214" fmla="*/ 5859 h 10000"/>
                <a:gd name="connsiteX215" fmla="*/ 8346 w 10000"/>
                <a:gd name="connsiteY215" fmla="*/ 6111 h 10000"/>
                <a:gd name="connsiteX216" fmla="*/ 8371 w 10000"/>
                <a:gd name="connsiteY216" fmla="*/ 6111 h 10000"/>
                <a:gd name="connsiteX217" fmla="*/ 8421 w 10000"/>
                <a:gd name="connsiteY217" fmla="*/ 6465 h 10000"/>
                <a:gd name="connsiteX218" fmla="*/ 8622 w 10000"/>
                <a:gd name="connsiteY218" fmla="*/ 6818 h 10000"/>
                <a:gd name="connsiteX219" fmla="*/ 8697 w 10000"/>
                <a:gd name="connsiteY219" fmla="*/ 6869 h 10000"/>
                <a:gd name="connsiteX220" fmla="*/ 8847 w 10000"/>
                <a:gd name="connsiteY220" fmla="*/ 6768 h 10000"/>
                <a:gd name="connsiteX221" fmla="*/ 8997 w 10000"/>
                <a:gd name="connsiteY221" fmla="*/ 6667 h 10000"/>
                <a:gd name="connsiteX222" fmla="*/ 9148 w 10000"/>
                <a:gd name="connsiteY222" fmla="*/ 6616 h 10000"/>
                <a:gd name="connsiteX223" fmla="*/ 9248 w 10000"/>
                <a:gd name="connsiteY223" fmla="*/ 6616 h 10000"/>
                <a:gd name="connsiteX224" fmla="*/ 9298 w 10000"/>
                <a:gd name="connsiteY224" fmla="*/ 6414 h 10000"/>
                <a:gd name="connsiteX225" fmla="*/ 9323 w 10000"/>
                <a:gd name="connsiteY225" fmla="*/ 6212 h 10000"/>
                <a:gd name="connsiteX226" fmla="*/ 9348 w 10000"/>
                <a:gd name="connsiteY226" fmla="*/ 6010 h 10000"/>
                <a:gd name="connsiteX227" fmla="*/ 9348 w 10000"/>
                <a:gd name="connsiteY227" fmla="*/ 5808 h 10000"/>
                <a:gd name="connsiteX228" fmla="*/ 9348 w 10000"/>
                <a:gd name="connsiteY228" fmla="*/ 5657 h 10000"/>
                <a:gd name="connsiteX229" fmla="*/ 9373 w 10000"/>
                <a:gd name="connsiteY229" fmla="*/ 5505 h 10000"/>
                <a:gd name="connsiteX230" fmla="*/ 9499 w 10000"/>
                <a:gd name="connsiteY230" fmla="*/ 5253 h 10000"/>
                <a:gd name="connsiteX231" fmla="*/ 9699 w 10000"/>
                <a:gd name="connsiteY231" fmla="*/ 4848 h 10000"/>
                <a:gd name="connsiteX232" fmla="*/ 9699 w 10000"/>
                <a:gd name="connsiteY232" fmla="*/ 4747 h 10000"/>
                <a:gd name="connsiteX233" fmla="*/ 9724 w 10000"/>
                <a:gd name="connsiteY233" fmla="*/ 4495 h 10000"/>
                <a:gd name="connsiteX234" fmla="*/ 9749 w 10000"/>
                <a:gd name="connsiteY234" fmla="*/ 4343 h 10000"/>
                <a:gd name="connsiteX235" fmla="*/ 9774 w 10000"/>
                <a:gd name="connsiteY235" fmla="*/ 4091 h 10000"/>
                <a:gd name="connsiteX236" fmla="*/ 9884 w 10000"/>
                <a:gd name="connsiteY236" fmla="*/ 37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0000" h="10000">
                  <a:moveTo>
                    <a:pt x="9825" y="3788"/>
                  </a:moveTo>
                  <a:lnTo>
                    <a:pt x="9850" y="3788"/>
                  </a:lnTo>
                  <a:cubicBezTo>
                    <a:pt x="9850" y="3737"/>
                    <a:pt x="9900" y="3535"/>
                    <a:pt x="9900" y="3485"/>
                  </a:cubicBezTo>
                  <a:cubicBezTo>
                    <a:pt x="9900" y="3434"/>
                    <a:pt x="9950" y="3333"/>
                    <a:pt x="9950" y="3333"/>
                  </a:cubicBezTo>
                  <a:cubicBezTo>
                    <a:pt x="9950" y="3333"/>
                    <a:pt x="9925" y="3434"/>
                    <a:pt x="9950" y="3283"/>
                  </a:cubicBezTo>
                  <a:cubicBezTo>
                    <a:pt x="10000" y="3081"/>
                    <a:pt x="10000" y="2929"/>
                    <a:pt x="10000" y="2929"/>
                  </a:cubicBezTo>
                  <a:cubicBezTo>
                    <a:pt x="9925" y="2879"/>
                    <a:pt x="9825" y="2778"/>
                    <a:pt x="9825" y="2778"/>
                  </a:cubicBezTo>
                  <a:cubicBezTo>
                    <a:pt x="9825" y="2778"/>
                    <a:pt x="9799" y="2879"/>
                    <a:pt x="9774" y="2778"/>
                  </a:cubicBezTo>
                  <a:cubicBezTo>
                    <a:pt x="9749" y="2727"/>
                    <a:pt x="9724" y="2626"/>
                    <a:pt x="9724" y="2626"/>
                  </a:cubicBezTo>
                  <a:cubicBezTo>
                    <a:pt x="9724" y="2626"/>
                    <a:pt x="9649" y="2576"/>
                    <a:pt x="9599" y="2576"/>
                  </a:cubicBezTo>
                  <a:lnTo>
                    <a:pt x="9499" y="2576"/>
                  </a:lnTo>
                  <a:cubicBezTo>
                    <a:pt x="9474" y="2576"/>
                    <a:pt x="9449" y="2525"/>
                    <a:pt x="9449" y="2475"/>
                  </a:cubicBezTo>
                  <a:cubicBezTo>
                    <a:pt x="9424" y="2475"/>
                    <a:pt x="9424" y="2374"/>
                    <a:pt x="9398" y="2374"/>
                  </a:cubicBezTo>
                  <a:cubicBezTo>
                    <a:pt x="9373" y="2374"/>
                    <a:pt x="9298" y="2424"/>
                    <a:pt x="9273" y="2374"/>
                  </a:cubicBezTo>
                  <a:cubicBezTo>
                    <a:pt x="9248" y="2323"/>
                    <a:pt x="9273" y="2323"/>
                    <a:pt x="9223" y="2222"/>
                  </a:cubicBezTo>
                  <a:cubicBezTo>
                    <a:pt x="9173" y="2172"/>
                    <a:pt x="9098" y="2121"/>
                    <a:pt x="9098" y="2121"/>
                  </a:cubicBezTo>
                  <a:lnTo>
                    <a:pt x="9073" y="2020"/>
                  </a:lnTo>
                  <a:cubicBezTo>
                    <a:pt x="9023" y="1919"/>
                    <a:pt x="8922" y="1465"/>
                    <a:pt x="8922" y="1465"/>
                  </a:cubicBezTo>
                  <a:cubicBezTo>
                    <a:pt x="8922" y="1465"/>
                    <a:pt x="8822" y="1313"/>
                    <a:pt x="8772" y="1313"/>
                  </a:cubicBezTo>
                  <a:lnTo>
                    <a:pt x="8747" y="1263"/>
                  </a:lnTo>
                  <a:lnTo>
                    <a:pt x="8622" y="1364"/>
                  </a:lnTo>
                  <a:cubicBezTo>
                    <a:pt x="8596" y="1364"/>
                    <a:pt x="8546" y="1212"/>
                    <a:pt x="8546" y="1162"/>
                  </a:cubicBezTo>
                  <a:cubicBezTo>
                    <a:pt x="8546" y="1162"/>
                    <a:pt x="8622" y="1111"/>
                    <a:pt x="8521" y="1111"/>
                  </a:cubicBezTo>
                  <a:cubicBezTo>
                    <a:pt x="8421" y="1061"/>
                    <a:pt x="8446" y="1111"/>
                    <a:pt x="8421" y="1061"/>
                  </a:cubicBezTo>
                  <a:cubicBezTo>
                    <a:pt x="8371" y="1061"/>
                    <a:pt x="8246" y="1111"/>
                    <a:pt x="8195" y="1061"/>
                  </a:cubicBezTo>
                  <a:cubicBezTo>
                    <a:pt x="8120" y="1010"/>
                    <a:pt x="8070" y="1010"/>
                    <a:pt x="8045" y="1010"/>
                  </a:cubicBezTo>
                  <a:cubicBezTo>
                    <a:pt x="8020" y="1010"/>
                    <a:pt x="7970" y="1061"/>
                    <a:pt x="7920" y="1010"/>
                  </a:cubicBezTo>
                  <a:lnTo>
                    <a:pt x="7769" y="859"/>
                  </a:lnTo>
                  <a:lnTo>
                    <a:pt x="7744" y="859"/>
                  </a:lnTo>
                  <a:cubicBezTo>
                    <a:pt x="7744" y="909"/>
                    <a:pt x="7694" y="1162"/>
                    <a:pt x="7669" y="1162"/>
                  </a:cubicBezTo>
                  <a:cubicBezTo>
                    <a:pt x="7619" y="1162"/>
                    <a:pt x="7694" y="1212"/>
                    <a:pt x="7569" y="1111"/>
                  </a:cubicBezTo>
                  <a:cubicBezTo>
                    <a:pt x="7444" y="960"/>
                    <a:pt x="7393" y="1010"/>
                    <a:pt x="7393" y="1010"/>
                  </a:cubicBezTo>
                  <a:cubicBezTo>
                    <a:pt x="7368" y="1061"/>
                    <a:pt x="7318" y="1212"/>
                    <a:pt x="7343" y="1212"/>
                  </a:cubicBezTo>
                  <a:cubicBezTo>
                    <a:pt x="7393" y="1263"/>
                    <a:pt x="7444" y="1313"/>
                    <a:pt x="7444" y="1313"/>
                  </a:cubicBezTo>
                  <a:cubicBezTo>
                    <a:pt x="7444" y="1364"/>
                    <a:pt x="7343" y="1515"/>
                    <a:pt x="7343" y="1515"/>
                  </a:cubicBezTo>
                  <a:cubicBezTo>
                    <a:pt x="7318" y="1515"/>
                    <a:pt x="7293" y="1566"/>
                    <a:pt x="7268" y="1566"/>
                  </a:cubicBezTo>
                  <a:cubicBezTo>
                    <a:pt x="7243" y="1616"/>
                    <a:pt x="7168" y="1667"/>
                    <a:pt x="7168" y="1667"/>
                  </a:cubicBezTo>
                  <a:cubicBezTo>
                    <a:pt x="7168" y="1667"/>
                    <a:pt x="7118" y="1717"/>
                    <a:pt x="7118" y="1667"/>
                  </a:cubicBezTo>
                  <a:cubicBezTo>
                    <a:pt x="7093" y="1616"/>
                    <a:pt x="7143" y="1667"/>
                    <a:pt x="7093" y="1616"/>
                  </a:cubicBezTo>
                  <a:cubicBezTo>
                    <a:pt x="7043" y="1566"/>
                    <a:pt x="7093" y="1616"/>
                    <a:pt x="7018" y="1566"/>
                  </a:cubicBezTo>
                  <a:cubicBezTo>
                    <a:pt x="6942" y="1465"/>
                    <a:pt x="6917" y="1465"/>
                    <a:pt x="6867" y="1364"/>
                  </a:cubicBezTo>
                  <a:cubicBezTo>
                    <a:pt x="6842" y="1313"/>
                    <a:pt x="6792" y="1162"/>
                    <a:pt x="6792" y="1162"/>
                  </a:cubicBezTo>
                  <a:lnTo>
                    <a:pt x="6692" y="1111"/>
                  </a:lnTo>
                  <a:cubicBezTo>
                    <a:pt x="6692" y="1111"/>
                    <a:pt x="6642" y="1111"/>
                    <a:pt x="6591" y="1162"/>
                  </a:cubicBezTo>
                  <a:lnTo>
                    <a:pt x="6566" y="1212"/>
                  </a:lnTo>
                  <a:cubicBezTo>
                    <a:pt x="6566" y="1212"/>
                    <a:pt x="6491" y="1313"/>
                    <a:pt x="6466" y="1263"/>
                  </a:cubicBezTo>
                  <a:cubicBezTo>
                    <a:pt x="6441" y="1263"/>
                    <a:pt x="6391" y="1212"/>
                    <a:pt x="6366" y="1162"/>
                  </a:cubicBezTo>
                  <a:cubicBezTo>
                    <a:pt x="6341" y="1162"/>
                    <a:pt x="6241" y="1212"/>
                    <a:pt x="6241" y="1212"/>
                  </a:cubicBezTo>
                  <a:lnTo>
                    <a:pt x="6190" y="1263"/>
                  </a:lnTo>
                  <a:cubicBezTo>
                    <a:pt x="6165" y="1212"/>
                    <a:pt x="6140" y="1212"/>
                    <a:pt x="6140" y="1212"/>
                  </a:cubicBezTo>
                  <a:lnTo>
                    <a:pt x="6065" y="1414"/>
                  </a:lnTo>
                  <a:lnTo>
                    <a:pt x="6040" y="1465"/>
                  </a:lnTo>
                  <a:cubicBezTo>
                    <a:pt x="5990" y="1515"/>
                    <a:pt x="5915" y="1515"/>
                    <a:pt x="5915" y="1515"/>
                  </a:cubicBezTo>
                  <a:lnTo>
                    <a:pt x="5840" y="1717"/>
                  </a:lnTo>
                  <a:lnTo>
                    <a:pt x="5689" y="2121"/>
                  </a:lnTo>
                  <a:lnTo>
                    <a:pt x="5639" y="2374"/>
                  </a:lnTo>
                  <a:cubicBezTo>
                    <a:pt x="5639" y="2374"/>
                    <a:pt x="5489" y="2121"/>
                    <a:pt x="5414" y="2121"/>
                  </a:cubicBezTo>
                  <a:cubicBezTo>
                    <a:pt x="5363" y="2121"/>
                    <a:pt x="5263" y="2222"/>
                    <a:pt x="5238" y="2222"/>
                  </a:cubicBezTo>
                  <a:cubicBezTo>
                    <a:pt x="5213" y="2273"/>
                    <a:pt x="5163" y="2424"/>
                    <a:pt x="5138" y="2323"/>
                  </a:cubicBezTo>
                  <a:cubicBezTo>
                    <a:pt x="5113" y="2222"/>
                    <a:pt x="5088" y="2273"/>
                    <a:pt x="5113" y="2121"/>
                  </a:cubicBezTo>
                  <a:cubicBezTo>
                    <a:pt x="5113" y="2020"/>
                    <a:pt x="5163" y="1919"/>
                    <a:pt x="5163" y="1919"/>
                  </a:cubicBezTo>
                  <a:cubicBezTo>
                    <a:pt x="5163" y="1919"/>
                    <a:pt x="5188" y="1919"/>
                    <a:pt x="5188" y="1818"/>
                  </a:cubicBezTo>
                  <a:cubicBezTo>
                    <a:pt x="5188" y="1717"/>
                    <a:pt x="5188" y="1667"/>
                    <a:pt x="5163" y="1616"/>
                  </a:cubicBezTo>
                  <a:cubicBezTo>
                    <a:pt x="5138" y="1515"/>
                    <a:pt x="5138" y="1364"/>
                    <a:pt x="5138" y="1263"/>
                  </a:cubicBezTo>
                  <a:cubicBezTo>
                    <a:pt x="5163" y="1212"/>
                    <a:pt x="5213" y="1111"/>
                    <a:pt x="5163" y="1111"/>
                  </a:cubicBezTo>
                  <a:lnTo>
                    <a:pt x="4987" y="1111"/>
                  </a:lnTo>
                  <a:lnTo>
                    <a:pt x="4887" y="1111"/>
                  </a:lnTo>
                  <a:cubicBezTo>
                    <a:pt x="4862" y="1061"/>
                    <a:pt x="4862" y="1010"/>
                    <a:pt x="4862" y="960"/>
                  </a:cubicBezTo>
                  <a:cubicBezTo>
                    <a:pt x="4862" y="960"/>
                    <a:pt x="4837" y="859"/>
                    <a:pt x="4812" y="859"/>
                  </a:cubicBezTo>
                  <a:cubicBezTo>
                    <a:pt x="4787" y="808"/>
                    <a:pt x="4762" y="808"/>
                    <a:pt x="4762" y="758"/>
                  </a:cubicBezTo>
                  <a:cubicBezTo>
                    <a:pt x="4737" y="707"/>
                    <a:pt x="4687" y="556"/>
                    <a:pt x="4687" y="455"/>
                  </a:cubicBezTo>
                  <a:cubicBezTo>
                    <a:pt x="4687" y="404"/>
                    <a:pt x="4662" y="253"/>
                    <a:pt x="4637" y="202"/>
                  </a:cubicBezTo>
                  <a:lnTo>
                    <a:pt x="4536" y="0"/>
                  </a:lnTo>
                  <a:lnTo>
                    <a:pt x="4361" y="505"/>
                  </a:lnTo>
                  <a:cubicBezTo>
                    <a:pt x="4361" y="505"/>
                    <a:pt x="4336" y="556"/>
                    <a:pt x="4286" y="556"/>
                  </a:cubicBezTo>
                  <a:cubicBezTo>
                    <a:pt x="4261" y="556"/>
                    <a:pt x="4185" y="606"/>
                    <a:pt x="4185" y="606"/>
                  </a:cubicBezTo>
                  <a:cubicBezTo>
                    <a:pt x="4185" y="606"/>
                    <a:pt x="4110" y="909"/>
                    <a:pt x="4110" y="960"/>
                  </a:cubicBezTo>
                  <a:cubicBezTo>
                    <a:pt x="4085" y="1010"/>
                    <a:pt x="4110" y="1111"/>
                    <a:pt x="4110" y="1111"/>
                  </a:cubicBezTo>
                  <a:cubicBezTo>
                    <a:pt x="4110" y="1111"/>
                    <a:pt x="4085" y="1162"/>
                    <a:pt x="4035" y="1162"/>
                  </a:cubicBezTo>
                  <a:cubicBezTo>
                    <a:pt x="4010" y="1162"/>
                    <a:pt x="3910" y="1111"/>
                    <a:pt x="3860" y="1162"/>
                  </a:cubicBezTo>
                  <a:cubicBezTo>
                    <a:pt x="3810" y="1212"/>
                    <a:pt x="3784" y="1313"/>
                    <a:pt x="3759" y="1313"/>
                  </a:cubicBezTo>
                  <a:cubicBezTo>
                    <a:pt x="3759" y="1313"/>
                    <a:pt x="3734" y="1364"/>
                    <a:pt x="3734" y="1162"/>
                  </a:cubicBezTo>
                  <a:cubicBezTo>
                    <a:pt x="3709" y="1010"/>
                    <a:pt x="3759" y="960"/>
                    <a:pt x="3734" y="909"/>
                  </a:cubicBezTo>
                  <a:lnTo>
                    <a:pt x="3684" y="707"/>
                  </a:lnTo>
                  <a:cubicBezTo>
                    <a:pt x="3659" y="657"/>
                    <a:pt x="3584" y="556"/>
                    <a:pt x="3584" y="556"/>
                  </a:cubicBezTo>
                  <a:lnTo>
                    <a:pt x="3409" y="606"/>
                  </a:lnTo>
                  <a:cubicBezTo>
                    <a:pt x="3409" y="606"/>
                    <a:pt x="3333" y="707"/>
                    <a:pt x="3283" y="707"/>
                  </a:cubicBezTo>
                  <a:cubicBezTo>
                    <a:pt x="3258" y="707"/>
                    <a:pt x="3183" y="707"/>
                    <a:pt x="3158" y="657"/>
                  </a:cubicBezTo>
                  <a:lnTo>
                    <a:pt x="3008" y="657"/>
                  </a:lnTo>
                  <a:cubicBezTo>
                    <a:pt x="2982" y="657"/>
                    <a:pt x="2932" y="657"/>
                    <a:pt x="2932" y="707"/>
                  </a:cubicBezTo>
                  <a:cubicBezTo>
                    <a:pt x="2932" y="707"/>
                    <a:pt x="2907" y="808"/>
                    <a:pt x="2907" y="859"/>
                  </a:cubicBezTo>
                  <a:cubicBezTo>
                    <a:pt x="2907" y="960"/>
                    <a:pt x="2957" y="1010"/>
                    <a:pt x="2907" y="1010"/>
                  </a:cubicBezTo>
                  <a:cubicBezTo>
                    <a:pt x="2857" y="1061"/>
                    <a:pt x="2807" y="1111"/>
                    <a:pt x="2782" y="1111"/>
                  </a:cubicBezTo>
                  <a:cubicBezTo>
                    <a:pt x="2757" y="1111"/>
                    <a:pt x="2757" y="1162"/>
                    <a:pt x="2732" y="1162"/>
                  </a:cubicBezTo>
                  <a:cubicBezTo>
                    <a:pt x="2707" y="1162"/>
                    <a:pt x="2682" y="1212"/>
                    <a:pt x="2682" y="1313"/>
                  </a:cubicBezTo>
                  <a:lnTo>
                    <a:pt x="2682" y="1515"/>
                  </a:lnTo>
                  <a:cubicBezTo>
                    <a:pt x="2682" y="1515"/>
                    <a:pt x="2632" y="1566"/>
                    <a:pt x="2581" y="1616"/>
                  </a:cubicBezTo>
                  <a:cubicBezTo>
                    <a:pt x="2556" y="1616"/>
                    <a:pt x="2531" y="1616"/>
                    <a:pt x="2481" y="1667"/>
                  </a:cubicBezTo>
                  <a:cubicBezTo>
                    <a:pt x="2431" y="1768"/>
                    <a:pt x="2381" y="1818"/>
                    <a:pt x="2356" y="1869"/>
                  </a:cubicBezTo>
                  <a:cubicBezTo>
                    <a:pt x="2306" y="1869"/>
                    <a:pt x="2281" y="1818"/>
                    <a:pt x="2281" y="1919"/>
                  </a:cubicBezTo>
                  <a:cubicBezTo>
                    <a:pt x="2256" y="1970"/>
                    <a:pt x="2256" y="2071"/>
                    <a:pt x="2231" y="2222"/>
                  </a:cubicBezTo>
                  <a:cubicBezTo>
                    <a:pt x="2206" y="2374"/>
                    <a:pt x="2180" y="2475"/>
                    <a:pt x="2180" y="2525"/>
                  </a:cubicBezTo>
                  <a:cubicBezTo>
                    <a:pt x="2180" y="2626"/>
                    <a:pt x="2206" y="2677"/>
                    <a:pt x="2180" y="2828"/>
                  </a:cubicBezTo>
                  <a:cubicBezTo>
                    <a:pt x="2155" y="2980"/>
                    <a:pt x="2155" y="2980"/>
                    <a:pt x="2130" y="3081"/>
                  </a:cubicBezTo>
                  <a:cubicBezTo>
                    <a:pt x="2130" y="3182"/>
                    <a:pt x="2080" y="3232"/>
                    <a:pt x="2055" y="3232"/>
                  </a:cubicBezTo>
                  <a:lnTo>
                    <a:pt x="1905" y="3232"/>
                  </a:lnTo>
                  <a:cubicBezTo>
                    <a:pt x="1905" y="3232"/>
                    <a:pt x="1880" y="3232"/>
                    <a:pt x="1880" y="3283"/>
                  </a:cubicBezTo>
                  <a:cubicBezTo>
                    <a:pt x="1855" y="3283"/>
                    <a:pt x="1855" y="3333"/>
                    <a:pt x="1830" y="3384"/>
                  </a:cubicBezTo>
                  <a:cubicBezTo>
                    <a:pt x="1830" y="3434"/>
                    <a:pt x="1830" y="3485"/>
                    <a:pt x="1805" y="3535"/>
                  </a:cubicBezTo>
                  <a:cubicBezTo>
                    <a:pt x="1805" y="3586"/>
                    <a:pt x="1805" y="3586"/>
                    <a:pt x="1779" y="3636"/>
                  </a:cubicBezTo>
                  <a:cubicBezTo>
                    <a:pt x="1779" y="3687"/>
                    <a:pt x="1779" y="3737"/>
                    <a:pt x="1754" y="3737"/>
                  </a:cubicBezTo>
                  <a:lnTo>
                    <a:pt x="1729" y="3737"/>
                  </a:lnTo>
                  <a:cubicBezTo>
                    <a:pt x="1704" y="3737"/>
                    <a:pt x="1679" y="3737"/>
                    <a:pt x="1679" y="3788"/>
                  </a:cubicBezTo>
                  <a:cubicBezTo>
                    <a:pt x="1654" y="3788"/>
                    <a:pt x="1554" y="3990"/>
                    <a:pt x="1479" y="4091"/>
                  </a:cubicBezTo>
                  <a:cubicBezTo>
                    <a:pt x="1404" y="4192"/>
                    <a:pt x="1328" y="4192"/>
                    <a:pt x="1303" y="4242"/>
                  </a:cubicBezTo>
                  <a:cubicBezTo>
                    <a:pt x="1253" y="4242"/>
                    <a:pt x="1278" y="4293"/>
                    <a:pt x="1203" y="4293"/>
                  </a:cubicBezTo>
                  <a:cubicBezTo>
                    <a:pt x="1153" y="4293"/>
                    <a:pt x="1128" y="4242"/>
                    <a:pt x="1128" y="4192"/>
                  </a:cubicBezTo>
                  <a:cubicBezTo>
                    <a:pt x="1103" y="4192"/>
                    <a:pt x="1103" y="4141"/>
                    <a:pt x="1078" y="4141"/>
                  </a:cubicBezTo>
                  <a:cubicBezTo>
                    <a:pt x="1053" y="4141"/>
                    <a:pt x="1003" y="4293"/>
                    <a:pt x="1003" y="4293"/>
                  </a:cubicBezTo>
                  <a:lnTo>
                    <a:pt x="952" y="4293"/>
                  </a:lnTo>
                  <a:lnTo>
                    <a:pt x="852" y="4192"/>
                  </a:lnTo>
                  <a:cubicBezTo>
                    <a:pt x="752" y="4141"/>
                    <a:pt x="677" y="4040"/>
                    <a:pt x="677" y="4040"/>
                  </a:cubicBezTo>
                  <a:cubicBezTo>
                    <a:pt x="677" y="4040"/>
                    <a:pt x="652" y="3990"/>
                    <a:pt x="602" y="4040"/>
                  </a:cubicBezTo>
                  <a:cubicBezTo>
                    <a:pt x="551" y="4040"/>
                    <a:pt x="451" y="4343"/>
                    <a:pt x="426" y="4394"/>
                  </a:cubicBezTo>
                  <a:cubicBezTo>
                    <a:pt x="401" y="4444"/>
                    <a:pt x="301" y="4596"/>
                    <a:pt x="301" y="4697"/>
                  </a:cubicBezTo>
                  <a:cubicBezTo>
                    <a:pt x="276" y="4747"/>
                    <a:pt x="276" y="4848"/>
                    <a:pt x="276" y="4949"/>
                  </a:cubicBezTo>
                  <a:cubicBezTo>
                    <a:pt x="276" y="5000"/>
                    <a:pt x="251" y="5202"/>
                    <a:pt x="251" y="5253"/>
                  </a:cubicBezTo>
                  <a:lnTo>
                    <a:pt x="226" y="5404"/>
                  </a:lnTo>
                  <a:cubicBezTo>
                    <a:pt x="201" y="5455"/>
                    <a:pt x="201" y="5505"/>
                    <a:pt x="175" y="5556"/>
                  </a:cubicBezTo>
                  <a:lnTo>
                    <a:pt x="175" y="5758"/>
                  </a:lnTo>
                  <a:cubicBezTo>
                    <a:pt x="150" y="5808"/>
                    <a:pt x="150" y="5859"/>
                    <a:pt x="125" y="5909"/>
                  </a:cubicBezTo>
                  <a:cubicBezTo>
                    <a:pt x="125" y="5960"/>
                    <a:pt x="50" y="6010"/>
                    <a:pt x="50" y="6061"/>
                  </a:cubicBezTo>
                  <a:cubicBezTo>
                    <a:pt x="50" y="6111"/>
                    <a:pt x="0" y="6364"/>
                    <a:pt x="0" y="6364"/>
                  </a:cubicBezTo>
                  <a:lnTo>
                    <a:pt x="0" y="6616"/>
                  </a:lnTo>
                  <a:lnTo>
                    <a:pt x="50" y="6818"/>
                  </a:lnTo>
                  <a:lnTo>
                    <a:pt x="125" y="7071"/>
                  </a:lnTo>
                  <a:cubicBezTo>
                    <a:pt x="125" y="7071"/>
                    <a:pt x="150" y="7172"/>
                    <a:pt x="175" y="7222"/>
                  </a:cubicBezTo>
                  <a:cubicBezTo>
                    <a:pt x="175" y="7222"/>
                    <a:pt x="226" y="7323"/>
                    <a:pt x="226" y="7374"/>
                  </a:cubicBezTo>
                  <a:cubicBezTo>
                    <a:pt x="226" y="7424"/>
                    <a:pt x="251" y="7879"/>
                    <a:pt x="251" y="7879"/>
                  </a:cubicBezTo>
                  <a:cubicBezTo>
                    <a:pt x="251" y="7879"/>
                    <a:pt x="276" y="7929"/>
                    <a:pt x="301" y="7929"/>
                  </a:cubicBezTo>
                  <a:cubicBezTo>
                    <a:pt x="326" y="7980"/>
                    <a:pt x="351" y="7980"/>
                    <a:pt x="351" y="8030"/>
                  </a:cubicBezTo>
                  <a:cubicBezTo>
                    <a:pt x="351" y="8081"/>
                    <a:pt x="376" y="8232"/>
                    <a:pt x="376" y="8283"/>
                  </a:cubicBezTo>
                  <a:cubicBezTo>
                    <a:pt x="376" y="8384"/>
                    <a:pt x="401" y="8485"/>
                    <a:pt x="426" y="8535"/>
                  </a:cubicBezTo>
                  <a:cubicBezTo>
                    <a:pt x="426" y="8535"/>
                    <a:pt x="451" y="8586"/>
                    <a:pt x="476" y="8586"/>
                  </a:cubicBezTo>
                  <a:cubicBezTo>
                    <a:pt x="526" y="8636"/>
                    <a:pt x="526" y="8586"/>
                    <a:pt x="576" y="8586"/>
                  </a:cubicBezTo>
                  <a:cubicBezTo>
                    <a:pt x="627" y="8636"/>
                    <a:pt x="677" y="8586"/>
                    <a:pt x="727" y="8586"/>
                  </a:cubicBezTo>
                  <a:cubicBezTo>
                    <a:pt x="752" y="8636"/>
                    <a:pt x="777" y="8636"/>
                    <a:pt x="802" y="8687"/>
                  </a:cubicBezTo>
                  <a:cubicBezTo>
                    <a:pt x="852" y="8687"/>
                    <a:pt x="877" y="8586"/>
                    <a:pt x="952" y="8788"/>
                  </a:cubicBezTo>
                  <a:cubicBezTo>
                    <a:pt x="1003" y="8939"/>
                    <a:pt x="1053" y="8939"/>
                    <a:pt x="1053" y="9040"/>
                  </a:cubicBezTo>
                  <a:cubicBezTo>
                    <a:pt x="1078" y="9091"/>
                    <a:pt x="1153" y="9394"/>
                    <a:pt x="1178" y="9444"/>
                  </a:cubicBezTo>
                  <a:lnTo>
                    <a:pt x="1278" y="9495"/>
                  </a:lnTo>
                  <a:cubicBezTo>
                    <a:pt x="1278" y="9495"/>
                    <a:pt x="1278" y="9545"/>
                    <a:pt x="1303" y="9596"/>
                  </a:cubicBezTo>
                  <a:cubicBezTo>
                    <a:pt x="1328" y="9596"/>
                    <a:pt x="1404" y="9646"/>
                    <a:pt x="1429" y="9697"/>
                  </a:cubicBezTo>
                  <a:cubicBezTo>
                    <a:pt x="1454" y="9697"/>
                    <a:pt x="1479" y="9697"/>
                    <a:pt x="1504" y="9798"/>
                  </a:cubicBezTo>
                  <a:cubicBezTo>
                    <a:pt x="1529" y="9899"/>
                    <a:pt x="1579" y="9899"/>
                    <a:pt x="1654" y="9949"/>
                  </a:cubicBezTo>
                  <a:cubicBezTo>
                    <a:pt x="1704" y="9949"/>
                    <a:pt x="1880" y="10000"/>
                    <a:pt x="1930" y="10000"/>
                  </a:cubicBezTo>
                  <a:cubicBezTo>
                    <a:pt x="1955" y="10000"/>
                    <a:pt x="2531" y="10000"/>
                    <a:pt x="2556" y="9949"/>
                  </a:cubicBezTo>
                  <a:cubicBezTo>
                    <a:pt x="2581" y="9949"/>
                    <a:pt x="2682" y="9798"/>
                    <a:pt x="2707" y="9798"/>
                  </a:cubicBezTo>
                  <a:cubicBezTo>
                    <a:pt x="2732" y="9747"/>
                    <a:pt x="2882" y="9747"/>
                    <a:pt x="2957" y="9747"/>
                  </a:cubicBezTo>
                  <a:cubicBezTo>
                    <a:pt x="3058" y="9747"/>
                    <a:pt x="3208" y="9899"/>
                    <a:pt x="3233" y="9848"/>
                  </a:cubicBezTo>
                  <a:cubicBezTo>
                    <a:pt x="3233" y="9848"/>
                    <a:pt x="3383" y="9747"/>
                    <a:pt x="3383" y="9697"/>
                  </a:cubicBezTo>
                  <a:lnTo>
                    <a:pt x="3459" y="9596"/>
                  </a:lnTo>
                  <a:cubicBezTo>
                    <a:pt x="3459" y="9596"/>
                    <a:pt x="3434" y="9444"/>
                    <a:pt x="3434" y="9394"/>
                  </a:cubicBezTo>
                  <a:cubicBezTo>
                    <a:pt x="3409" y="9343"/>
                    <a:pt x="3383" y="9293"/>
                    <a:pt x="3383" y="9192"/>
                  </a:cubicBezTo>
                  <a:cubicBezTo>
                    <a:pt x="3383" y="9141"/>
                    <a:pt x="3358" y="8990"/>
                    <a:pt x="3383" y="8939"/>
                  </a:cubicBezTo>
                  <a:cubicBezTo>
                    <a:pt x="3383" y="8889"/>
                    <a:pt x="3358" y="8889"/>
                    <a:pt x="3409" y="8788"/>
                  </a:cubicBezTo>
                  <a:cubicBezTo>
                    <a:pt x="3434" y="8636"/>
                    <a:pt x="3434" y="8687"/>
                    <a:pt x="3484" y="8586"/>
                  </a:cubicBezTo>
                  <a:lnTo>
                    <a:pt x="3584" y="8384"/>
                  </a:lnTo>
                  <a:cubicBezTo>
                    <a:pt x="3584" y="8384"/>
                    <a:pt x="3659" y="8333"/>
                    <a:pt x="3709" y="8333"/>
                  </a:cubicBezTo>
                  <a:cubicBezTo>
                    <a:pt x="3759" y="8283"/>
                    <a:pt x="3885" y="8283"/>
                    <a:pt x="3885" y="8283"/>
                  </a:cubicBezTo>
                  <a:cubicBezTo>
                    <a:pt x="3885" y="8283"/>
                    <a:pt x="4010" y="8283"/>
                    <a:pt x="4085" y="8333"/>
                  </a:cubicBezTo>
                  <a:cubicBezTo>
                    <a:pt x="4135" y="8333"/>
                    <a:pt x="4185" y="8485"/>
                    <a:pt x="4211" y="8384"/>
                  </a:cubicBezTo>
                  <a:cubicBezTo>
                    <a:pt x="4261" y="8333"/>
                    <a:pt x="4236" y="8283"/>
                    <a:pt x="4286" y="8283"/>
                  </a:cubicBezTo>
                  <a:cubicBezTo>
                    <a:pt x="4336" y="8232"/>
                    <a:pt x="4311" y="8232"/>
                    <a:pt x="4411" y="8232"/>
                  </a:cubicBezTo>
                  <a:cubicBezTo>
                    <a:pt x="4511" y="8232"/>
                    <a:pt x="4511" y="8283"/>
                    <a:pt x="4561" y="8232"/>
                  </a:cubicBezTo>
                  <a:cubicBezTo>
                    <a:pt x="4612" y="8131"/>
                    <a:pt x="4637" y="8182"/>
                    <a:pt x="4662" y="8030"/>
                  </a:cubicBezTo>
                  <a:cubicBezTo>
                    <a:pt x="4687" y="7929"/>
                    <a:pt x="4662" y="7929"/>
                    <a:pt x="4687" y="7828"/>
                  </a:cubicBezTo>
                  <a:cubicBezTo>
                    <a:pt x="4687" y="7778"/>
                    <a:pt x="4687" y="7727"/>
                    <a:pt x="4737" y="7677"/>
                  </a:cubicBezTo>
                  <a:cubicBezTo>
                    <a:pt x="4787" y="7626"/>
                    <a:pt x="4837" y="7525"/>
                    <a:pt x="4862" y="7525"/>
                  </a:cubicBezTo>
                  <a:cubicBezTo>
                    <a:pt x="4912" y="7525"/>
                    <a:pt x="4837" y="7424"/>
                    <a:pt x="4937" y="7525"/>
                  </a:cubicBezTo>
                  <a:cubicBezTo>
                    <a:pt x="5013" y="7576"/>
                    <a:pt x="5038" y="7576"/>
                    <a:pt x="5063" y="7626"/>
                  </a:cubicBezTo>
                  <a:cubicBezTo>
                    <a:pt x="5088" y="7626"/>
                    <a:pt x="5088" y="7525"/>
                    <a:pt x="5138" y="7677"/>
                  </a:cubicBezTo>
                  <a:cubicBezTo>
                    <a:pt x="5188" y="7778"/>
                    <a:pt x="5188" y="7828"/>
                    <a:pt x="5188" y="7828"/>
                  </a:cubicBezTo>
                  <a:cubicBezTo>
                    <a:pt x="5213" y="7879"/>
                    <a:pt x="5288" y="7879"/>
                    <a:pt x="5288" y="7879"/>
                  </a:cubicBezTo>
                  <a:cubicBezTo>
                    <a:pt x="5288" y="7879"/>
                    <a:pt x="5313" y="7828"/>
                    <a:pt x="5338" y="7879"/>
                  </a:cubicBezTo>
                  <a:cubicBezTo>
                    <a:pt x="5363" y="7929"/>
                    <a:pt x="5388" y="7980"/>
                    <a:pt x="5388" y="7980"/>
                  </a:cubicBezTo>
                  <a:lnTo>
                    <a:pt x="5439" y="7929"/>
                  </a:lnTo>
                  <a:cubicBezTo>
                    <a:pt x="5489" y="7879"/>
                    <a:pt x="5639" y="7677"/>
                    <a:pt x="5689" y="7626"/>
                  </a:cubicBezTo>
                  <a:cubicBezTo>
                    <a:pt x="5714" y="7626"/>
                    <a:pt x="5714" y="7626"/>
                    <a:pt x="5764" y="7576"/>
                  </a:cubicBezTo>
                  <a:cubicBezTo>
                    <a:pt x="5815" y="7525"/>
                    <a:pt x="5840" y="7424"/>
                    <a:pt x="5840" y="7424"/>
                  </a:cubicBezTo>
                  <a:cubicBezTo>
                    <a:pt x="5840" y="7424"/>
                    <a:pt x="5865" y="7323"/>
                    <a:pt x="5915" y="7273"/>
                  </a:cubicBezTo>
                  <a:cubicBezTo>
                    <a:pt x="5965" y="7273"/>
                    <a:pt x="6015" y="7222"/>
                    <a:pt x="6015" y="7222"/>
                  </a:cubicBezTo>
                  <a:lnTo>
                    <a:pt x="6040" y="7273"/>
                  </a:lnTo>
                  <a:cubicBezTo>
                    <a:pt x="6065" y="7273"/>
                    <a:pt x="6090" y="7222"/>
                    <a:pt x="6140" y="7172"/>
                  </a:cubicBezTo>
                  <a:cubicBezTo>
                    <a:pt x="6165" y="7121"/>
                    <a:pt x="6216" y="7071"/>
                    <a:pt x="6216" y="7020"/>
                  </a:cubicBezTo>
                  <a:cubicBezTo>
                    <a:pt x="6241" y="6970"/>
                    <a:pt x="6241" y="6869"/>
                    <a:pt x="6266" y="6768"/>
                  </a:cubicBezTo>
                  <a:cubicBezTo>
                    <a:pt x="6266" y="6717"/>
                    <a:pt x="6266" y="6667"/>
                    <a:pt x="6291" y="6515"/>
                  </a:cubicBezTo>
                  <a:cubicBezTo>
                    <a:pt x="6316" y="6364"/>
                    <a:pt x="6341" y="6263"/>
                    <a:pt x="6366" y="6212"/>
                  </a:cubicBezTo>
                  <a:cubicBezTo>
                    <a:pt x="6416" y="6111"/>
                    <a:pt x="6416" y="6111"/>
                    <a:pt x="6416" y="6061"/>
                  </a:cubicBezTo>
                  <a:cubicBezTo>
                    <a:pt x="6441" y="6010"/>
                    <a:pt x="6441" y="5909"/>
                    <a:pt x="6441" y="5909"/>
                  </a:cubicBezTo>
                  <a:cubicBezTo>
                    <a:pt x="6441" y="5859"/>
                    <a:pt x="6617" y="5758"/>
                    <a:pt x="6667" y="5758"/>
                  </a:cubicBezTo>
                  <a:cubicBezTo>
                    <a:pt x="6717" y="5707"/>
                    <a:pt x="6792" y="5657"/>
                    <a:pt x="6842" y="5657"/>
                  </a:cubicBezTo>
                  <a:cubicBezTo>
                    <a:pt x="6917" y="5606"/>
                    <a:pt x="6892" y="5556"/>
                    <a:pt x="6942" y="5606"/>
                  </a:cubicBezTo>
                  <a:cubicBezTo>
                    <a:pt x="6992" y="5606"/>
                    <a:pt x="7043" y="5657"/>
                    <a:pt x="7118" y="5707"/>
                  </a:cubicBezTo>
                  <a:lnTo>
                    <a:pt x="7268" y="5808"/>
                  </a:lnTo>
                  <a:cubicBezTo>
                    <a:pt x="7343" y="5909"/>
                    <a:pt x="7343" y="5960"/>
                    <a:pt x="7444" y="6010"/>
                  </a:cubicBezTo>
                  <a:cubicBezTo>
                    <a:pt x="7569" y="6061"/>
                    <a:pt x="7569" y="6111"/>
                    <a:pt x="7619" y="6061"/>
                  </a:cubicBezTo>
                  <a:cubicBezTo>
                    <a:pt x="7669" y="6010"/>
                    <a:pt x="7694" y="5960"/>
                    <a:pt x="7719" y="5960"/>
                  </a:cubicBezTo>
                  <a:lnTo>
                    <a:pt x="7744" y="5909"/>
                  </a:lnTo>
                  <a:lnTo>
                    <a:pt x="7820" y="5960"/>
                  </a:lnTo>
                  <a:cubicBezTo>
                    <a:pt x="7820" y="5960"/>
                    <a:pt x="7895" y="5859"/>
                    <a:pt x="7920" y="5808"/>
                  </a:cubicBezTo>
                  <a:cubicBezTo>
                    <a:pt x="7945" y="5758"/>
                    <a:pt x="7920" y="5758"/>
                    <a:pt x="7945" y="5758"/>
                  </a:cubicBezTo>
                  <a:cubicBezTo>
                    <a:pt x="7970" y="5758"/>
                    <a:pt x="8045" y="5707"/>
                    <a:pt x="8095" y="5707"/>
                  </a:cubicBezTo>
                  <a:cubicBezTo>
                    <a:pt x="8145" y="5707"/>
                    <a:pt x="8170" y="5606"/>
                    <a:pt x="8195" y="5657"/>
                  </a:cubicBezTo>
                  <a:cubicBezTo>
                    <a:pt x="8221" y="5758"/>
                    <a:pt x="8221" y="5758"/>
                    <a:pt x="8271" y="5859"/>
                  </a:cubicBezTo>
                  <a:cubicBezTo>
                    <a:pt x="8296" y="5960"/>
                    <a:pt x="8321" y="6111"/>
                    <a:pt x="8346" y="6111"/>
                  </a:cubicBezTo>
                  <a:cubicBezTo>
                    <a:pt x="8371" y="6111"/>
                    <a:pt x="8371" y="6061"/>
                    <a:pt x="8371" y="6111"/>
                  </a:cubicBezTo>
                  <a:cubicBezTo>
                    <a:pt x="8396" y="6212"/>
                    <a:pt x="8421" y="6465"/>
                    <a:pt x="8421" y="6465"/>
                  </a:cubicBezTo>
                  <a:cubicBezTo>
                    <a:pt x="8421" y="6465"/>
                    <a:pt x="8596" y="6818"/>
                    <a:pt x="8622" y="6818"/>
                  </a:cubicBezTo>
                  <a:cubicBezTo>
                    <a:pt x="8647" y="6869"/>
                    <a:pt x="8647" y="6869"/>
                    <a:pt x="8697" y="6869"/>
                  </a:cubicBezTo>
                  <a:cubicBezTo>
                    <a:pt x="8747" y="6869"/>
                    <a:pt x="8797" y="6818"/>
                    <a:pt x="8847" y="6768"/>
                  </a:cubicBezTo>
                  <a:cubicBezTo>
                    <a:pt x="8897" y="6717"/>
                    <a:pt x="8947" y="6667"/>
                    <a:pt x="8997" y="6667"/>
                  </a:cubicBezTo>
                  <a:cubicBezTo>
                    <a:pt x="9023" y="6667"/>
                    <a:pt x="9098" y="6616"/>
                    <a:pt x="9148" y="6616"/>
                  </a:cubicBezTo>
                  <a:cubicBezTo>
                    <a:pt x="9173" y="6616"/>
                    <a:pt x="9223" y="6667"/>
                    <a:pt x="9248" y="6616"/>
                  </a:cubicBezTo>
                  <a:cubicBezTo>
                    <a:pt x="9273" y="6566"/>
                    <a:pt x="9298" y="6465"/>
                    <a:pt x="9298" y="6414"/>
                  </a:cubicBezTo>
                  <a:cubicBezTo>
                    <a:pt x="9323" y="6313"/>
                    <a:pt x="9323" y="6313"/>
                    <a:pt x="9323" y="6212"/>
                  </a:cubicBezTo>
                  <a:cubicBezTo>
                    <a:pt x="9323" y="6162"/>
                    <a:pt x="9348" y="6111"/>
                    <a:pt x="9348" y="6010"/>
                  </a:cubicBezTo>
                  <a:lnTo>
                    <a:pt x="9348" y="5808"/>
                  </a:lnTo>
                  <a:cubicBezTo>
                    <a:pt x="9348" y="5758"/>
                    <a:pt x="9323" y="5707"/>
                    <a:pt x="9348" y="5657"/>
                  </a:cubicBezTo>
                  <a:cubicBezTo>
                    <a:pt x="9348" y="5556"/>
                    <a:pt x="9348" y="5556"/>
                    <a:pt x="9373" y="5505"/>
                  </a:cubicBezTo>
                  <a:lnTo>
                    <a:pt x="9499" y="5253"/>
                  </a:lnTo>
                  <a:cubicBezTo>
                    <a:pt x="9524" y="5202"/>
                    <a:pt x="9674" y="4899"/>
                    <a:pt x="9699" y="4848"/>
                  </a:cubicBezTo>
                  <a:lnTo>
                    <a:pt x="9699" y="4747"/>
                  </a:lnTo>
                  <a:cubicBezTo>
                    <a:pt x="9724" y="4646"/>
                    <a:pt x="9724" y="4545"/>
                    <a:pt x="9724" y="4495"/>
                  </a:cubicBezTo>
                  <a:cubicBezTo>
                    <a:pt x="9749" y="4444"/>
                    <a:pt x="9749" y="4444"/>
                    <a:pt x="9749" y="4343"/>
                  </a:cubicBezTo>
                  <a:cubicBezTo>
                    <a:pt x="9774" y="4293"/>
                    <a:pt x="9774" y="4141"/>
                    <a:pt x="9774" y="4091"/>
                  </a:cubicBezTo>
                  <a:cubicBezTo>
                    <a:pt x="9774" y="4040"/>
                    <a:pt x="9884" y="3714"/>
                    <a:pt x="9884" y="3714"/>
                  </a:cubicBezTo>
                </a:path>
              </a:pathLst>
            </a:custGeom>
            <a:solidFill>
              <a:schemeClr val="bg1"/>
            </a:solidFill>
            <a:ln>
              <a:solidFill>
                <a:schemeClr val="accent1"/>
              </a:solidFill>
            </a:ln>
          </p:spPr>
          <p:txBody>
            <a:bodyPr vert="horz" wrap="square" lIns="68580" tIns="34290" rIns="68580" bIns="34290" numCol="1" anchor="t" anchorCtr="0" compatLnSpc="1">
              <a:prstTxWarp prst="textNoShape">
                <a:avLst/>
              </a:prstTxWarp>
            </a:bodyPr>
            <a:lstStyle/>
            <a:p>
              <a:endParaRPr lang="pl-PL" sz="1050" dirty="0"/>
            </a:p>
          </p:txBody>
        </p:sp>
        <p:sp>
          <p:nvSpPr>
            <p:cNvPr id="85" name="pole tekstowe 84"/>
            <p:cNvSpPr txBox="1"/>
            <p:nvPr/>
          </p:nvSpPr>
          <p:spPr>
            <a:xfrm>
              <a:off x="5015489" y="5542482"/>
              <a:ext cx="1100143" cy="230832"/>
            </a:xfrm>
            <a:prstGeom prst="rect">
              <a:avLst/>
            </a:prstGeom>
            <a:noFill/>
          </p:spPr>
          <p:txBody>
            <a:bodyPr wrap="square" rtlCol="0">
              <a:spAutoFit/>
            </a:bodyPr>
            <a:lstStyle/>
            <a:p>
              <a:pPr algn="r"/>
              <a:r>
                <a:rPr lang="pl-PL" sz="525" dirty="0">
                  <a:cs typeface="Helvetica" pitchFamily="34" charset="0"/>
                </a:rPr>
                <a:t>ŻILINA, SŁOWACJA</a:t>
              </a:r>
            </a:p>
          </p:txBody>
        </p:sp>
      </p:grpSp>
      <p:grpSp>
        <p:nvGrpSpPr>
          <p:cNvPr id="86" name="Grupa 85"/>
          <p:cNvGrpSpPr/>
          <p:nvPr/>
        </p:nvGrpSpPr>
        <p:grpSpPr>
          <a:xfrm>
            <a:off x="4521305" y="1128806"/>
            <a:ext cx="1353741" cy="672704"/>
            <a:chOff x="3871266" y="1742941"/>
            <a:chExt cx="1804988" cy="896938"/>
          </a:xfrm>
        </p:grpSpPr>
        <p:sp>
          <p:nvSpPr>
            <p:cNvPr id="87" name="Freeform 6"/>
            <p:cNvSpPr>
              <a:spLocks/>
            </p:cNvSpPr>
            <p:nvPr/>
          </p:nvSpPr>
          <p:spPr bwMode="auto">
            <a:xfrm>
              <a:off x="3871266" y="1742941"/>
              <a:ext cx="1804988" cy="896938"/>
            </a:xfrm>
            <a:custGeom>
              <a:avLst/>
              <a:gdLst>
                <a:gd name="T0" fmla="*/ 62 w 480"/>
                <a:gd name="T1" fmla="*/ 158 h 238"/>
                <a:gd name="T2" fmla="*/ 39 w 480"/>
                <a:gd name="T3" fmla="*/ 149 h 238"/>
                <a:gd name="T4" fmla="*/ 26 w 480"/>
                <a:gd name="T5" fmla="*/ 132 h 238"/>
                <a:gd name="T6" fmla="*/ 16 w 480"/>
                <a:gd name="T7" fmla="*/ 116 h 238"/>
                <a:gd name="T8" fmla="*/ 7 w 480"/>
                <a:gd name="T9" fmla="*/ 97 h 238"/>
                <a:gd name="T10" fmla="*/ 5 w 480"/>
                <a:gd name="T11" fmla="*/ 73 h 238"/>
                <a:gd name="T12" fmla="*/ 9 w 480"/>
                <a:gd name="T13" fmla="*/ 47 h 238"/>
                <a:gd name="T14" fmla="*/ 10 w 480"/>
                <a:gd name="T15" fmla="*/ 28 h 238"/>
                <a:gd name="T16" fmla="*/ 6 w 480"/>
                <a:gd name="T17" fmla="*/ 11 h 238"/>
                <a:gd name="T18" fmla="*/ 19 w 480"/>
                <a:gd name="T19" fmla="*/ 23 h 238"/>
                <a:gd name="T20" fmla="*/ 20 w 480"/>
                <a:gd name="T21" fmla="*/ 7 h 238"/>
                <a:gd name="T22" fmla="*/ 250 w 480"/>
                <a:gd name="T23" fmla="*/ 2 h 238"/>
                <a:gd name="T24" fmla="*/ 267 w 480"/>
                <a:gd name="T25" fmla="*/ 9 h 238"/>
                <a:gd name="T26" fmla="*/ 289 w 480"/>
                <a:gd name="T27" fmla="*/ 13 h 238"/>
                <a:gd name="T28" fmla="*/ 280 w 480"/>
                <a:gd name="T29" fmla="*/ 18 h 238"/>
                <a:gd name="T30" fmla="*/ 282 w 480"/>
                <a:gd name="T31" fmla="*/ 29 h 238"/>
                <a:gd name="T32" fmla="*/ 303 w 480"/>
                <a:gd name="T33" fmla="*/ 21 h 238"/>
                <a:gd name="T34" fmla="*/ 319 w 480"/>
                <a:gd name="T35" fmla="*/ 31 h 238"/>
                <a:gd name="T36" fmla="*/ 336 w 480"/>
                <a:gd name="T37" fmla="*/ 32 h 238"/>
                <a:gd name="T38" fmla="*/ 315 w 480"/>
                <a:gd name="T39" fmla="*/ 38 h 238"/>
                <a:gd name="T40" fmla="*/ 309 w 480"/>
                <a:gd name="T41" fmla="*/ 59 h 238"/>
                <a:gd name="T42" fmla="*/ 316 w 480"/>
                <a:gd name="T43" fmla="*/ 76 h 238"/>
                <a:gd name="T44" fmla="*/ 324 w 480"/>
                <a:gd name="T45" fmla="*/ 48 h 238"/>
                <a:gd name="T46" fmla="*/ 342 w 480"/>
                <a:gd name="T47" fmla="*/ 42 h 238"/>
                <a:gd name="T48" fmla="*/ 345 w 480"/>
                <a:gd name="T49" fmla="*/ 59 h 238"/>
                <a:gd name="T50" fmla="*/ 344 w 480"/>
                <a:gd name="T51" fmla="*/ 74 h 238"/>
                <a:gd name="T52" fmla="*/ 364 w 480"/>
                <a:gd name="T53" fmla="*/ 78 h 238"/>
                <a:gd name="T54" fmla="*/ 392 w 480"/>
                <a:gd name="T55" fmla="*/ 62 h 238"/>
                <a:gd name="T56" fmla="*/ 420 w 480"/>
                <a:gd name="T57" fmla="*/ 46 h 238"/>
                <a:gd name="T58" fmla="*/ 461 w 480"/>
                <a:gd name="T59" fmla="*/ 22 h 238"/>
                <a:gd name="T60" fmla="*/ 476 w 480"/>
                <a:gd name="T61" fmla="*/ 38 h 238"/>
                <a:gd name="T62" fmla="*/ 468 w 480"/>
                <a:gd name="T63" fmla="*/ 53 h 238"/>
                <a:gd name="T64" fmla="*/ 452 w 480"/>
                <a:gd name="T65" fmla="*/ 61 h 238"/>
                <a:gd name="T66" fmla="*/ 447 w 480"/>
                <a:gd name="T67" fmla="*/ 82 h 238"/>
                <a:gd name="T68" fmla="*/ 429 w 480"/>
                <a:gd name="T69" fmla="*/ 85 h 238"/>
                <a:gd name="T70" fmla="*/ 429 w 480"/>
                <a:gd name="T71" fmla="*/ 92 h 238"/>
                <a:gd name="T72" fmla="*/ 414 w 480"/>
                <a:gd name="T73" fmla="*/ 106 h 238"/>
                <a:gd name="T74" fmla="*/ 410 w 480"/>
                <a:gd name="T75" fmla="*/ 116 h 238"/>
                <a:gd name="T76" fmla="*/ 404 w 480"/>
                <a:gd name="T77" fmla="*/ 110 h 238"/>
                <a:gd name="T78" fmla="*/ 398 w 480"/>
                <a:gd name="T79" fmla="*/ 114 h 238"/>
                <a:gd name="T80" fmla="*/ 405 w 480"/>
                <a:gd name="T81" fmla="*/ 127 h 238"/>
                <a:gd name="T82" fmla="*/ 405 w 480"/>
                <a:gd name="T83" fmla="*/ 140 h 238"/>
                <a:gd name="T84" fmla="*/ 387 w 480"/>
                <a:gd name="T85" fmla="*/ 157 h 238"/>
                <a:gd name="T86" fmla="*/ 367 w 480"/>
                <a:gd name="T87" fmla="*/ 171 h 238"/>
                <a:gd name="T88" fmla="*/ 364 w 480"/>
                <a:gd name="T89" fmla="*/ 201 h 238"/>
                <a:gd name="T90" fmla="*/ 365 w 480"/>
                <a:gd name="T91" fmla="*/ 236 h 238"/>
                <a:gd name="T92" fmla="*/ 353 w 480"/>
                <a:gd name="T93" fmla="*/ 221 h 238"/>
                <a:gd name="T94" fmla="*/ 346 w 480"/>
                <a:gd name="T95" fmla="*/ 199 h 238"/>
                <a:gd name="T96" fmla="*/ 331 w 480"/>
                <a:gd name="T97" fmla="*/ 194 h 238"/>
                <a:gd name="T98" fmla="*/ 311 w 480"/>
                <a:gd name="T99" fmla="*/ 189 h 238"/>
                <a:gd name="T100" fmla="*/ 291 w 480"/>
                <a:gd name="T101" fmla="*/ 188 h 238"/>
                <a:gd name="T102" fmla="*/ 289 w 480"/>
                <a:gd name="T103" fmla="*/ 195 h 238"/>
                <a:gd name="T104" fmla="*/ 269 w 480"/>
                <a:gd name="T105" fmla="*/ 195 h 238"/>
                <a:gd name="T106" fmla="*/ 245 w 480"/>
                <a:gd name="T107" fmla="*/ 200 h 238"/>
                <a:gd name="T108" fmla="*/ 228 w 480"/>
                <a:gd name="T109" fmla="*/ 212 h 238"/>
                <a:gd name="T110" fmla="*/ 228 w 480"/>
                <a:gd name="T111" fmla="*/ 225 h 238"/>
                <a:gd name="T112" fmla="*/ 214 w 480"/>
                <a:gd name="T113" fmla="*/ 223 h 238"/>
                <a:gd name="T114" fmla="*/ 200 w 480"/>
                <a:gd name="T115" fmla="*/ 198 h 238"/>
                <a:gd name="T116" fmla="*/ 171 w 480"/>
                <a:gd name="T117" fmla="*/ 197 h 238"/>
                <a:gd name="T118" fmla="*/ 145 w 480"/>
                <a:gd name="T119" fmla="*/ 17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0" h="238">
                  <a:moveTo>
                    <a:pt x="85" y="168"/>
                  </a:moveTo>
                  <a:cubicBezTo>
                    <a:pt x="85" y="168"/>
                    <a:pt x="75" y="169"/>
                    <a:pt x="74" y="170"/>
                  </a:cubicBezTo>
                  <a:cubicBezTo>
                    <a:pt x="72" y="170"/>
                    <a:pt x="67" y="169"/>
                    <a:pt x="66" y="170"/>
                  </a:cubicBezTo>
                  <a:cubicBezTo>
                    <a:pt x="65" y="171"/>
                    <a:pt x="62" y="173"/>
                    <a:pt x="62" y="168"/>
                  </a:cubicBezTo>
                  <a:cubicBezTo>
                    <a:pt x="62" y="163"/>
                    <a:pt x="64" y="158"/>
                    <a:pt x="62" y="158"/>
                  </a:cubicBezTo>
                  <a:cubicBezTo>
                    <a:pt x="60" y="157"/>
                    <a:pt x="60" y="155"/>
                    <a:pt x="58" y="154"/>
                  </a:cubicBezTo>
                  <a:cubicBezTo>
                    <a:pt x="56" y="153"/>
                    <a:pt x="52" y="153"/>
                    <a:pt x="51" y="153"/>
                  </a:cubicBezTo>
                  <a:cubicBezTo>
                    <a:pt x="50" y="153"/>
                    <a:pt x="48" y="156"/>
                    <a:pt x="46" y="153"/>
                  </a:cubicBezTo>
                  <a:cubicBezTo>
                    <a:pt x="44" y="150"/>
                    <a:pt x="47" y="151"/>
                    <a:pt x="44" y="150"/>
                  </a:cubicBezTo>
                  <a:cubicBezTo>
                    <a:pt x="41" y="149"/>
                    <a:pt x="39" y="149"/>
                    <a:pt x="39" y="149"/>
                  </a:cubicBezTo>
                  <a:cubicBezTo>
                    <a:pt x="38" y="149"/>
                    <a:pt x="36" y="147"/>
                    <a:pt x="36" y="146"/>
                  </a:cubicBezTo>
                  <a:cubicBezTo>
                    <a:pt x="36" y="144"/>
                    <a:pt x="37" y="145"/>
                    <a:pt x="36" y="143"/>
                  </a:cubicBezTo>
                  <a:cubicBezTo>
                    <a:pt x="34" y="141"/>
                    <a:pt x="34" y="141"/>
                    <a:pt x="33" y="140"/>
                  </a:cubicBezTo>
                  <a:cubicBezTo>
                    <a:pt x="31" y="139"/>
                    <a:pt x="29" y="137"/>
                    <a:pt x="28" y="135"/>
                  </a:cubicBezTo>
                  <a:cubicBezTo>
                    <a:pt x="27" y="134"/>
                    <a:pt x="27" y="133"/>
                    <a:pt x="26" y="132"/>
                  </a:cubicBezTo>
                  <a:cubicBezTo>
                    <a:pt x="26" y="130"/>
                    <a:pt x="26" y="132"/>
                    <a:pt x="26" y="130"/>
                  </a:cubicBezTo>
                  <a:cubicBezTo>
                    <a:pt x="26" y="128"/>
                    <a:pt x="25" y="127"/>
                    <a:pt x="24" y="125"/>
                  </a:cubicBezTo>
                  <a:cubicBezTo>
                    <a:pt x="22" y="124"/>
                    <a:pt x="23" y="126"/>
                    <a:pt x="22" y="124"/>
                  </a:cubicBezTo>
                  <a:cubicBezTo>
                    <a:pt x="21" y="121"/>
                    <a:pt x="21" y="121"/>
                    <a:pt x="21" y="119"/>
                  </a:cubicBezTo>
                  <a:cubicBezTo>
                    <a:pt x="20" y="117"/>
                    <a:pt x="17" y="117"/>
                    <a:pt x="16" y="116"/>
                  </a:cubicBezTo>
                  <a:cubicBezTo>
                    <a:pt x="15" y="115"/>
                    <a:pt x="16" y="116"/>
                    <a:pt x="14" y="113"/>
                  </a:cubicBezTo>
                  <a:cubicBezTo>
                    <a:pt x="13" y="111"/>
                    <a:pt x="11" y="110"/>
                    <a:pt x="11" y="109"/>
                  </a:cubicBezTo>
                  <a:cubicBezTo>
                    <a:pt x="10" y="107"/>
                    <a:pt x="9" y="107"/>
                    <a:pt x="9" y="105"/>
                  </a:cubicBezTo>
                  <a:cubicBezTo>
                    <a:pt x="8" y="103"/>
                    <a:pt x="10" y="104"/>
                    <a:pt x="9" y="101"/>
                  </a:cubicBezTo>
                  <a:cubicBezTo>
                    <a:pt x="8" y="99"/>
                    <a:pt x="7" y="98"/>
                    <a:pt x="7" y="97"/>
                  </a:cubicBezTo>
                  <a:cubicBezTo>
                    <a:pt x="7" y="95"/>
                    <a:pt x="8" y="93"/>
                    <a:pt x="7" y="92"/>
                  </a:cubicBezTo>
                  <a:cubicBezTo>
                    <a:pt x="6" y="90"/>
                    <a:pt x="7" y="90"/>
                    <a:pt x="7" y="88"/>
                  </a:cubicBezTo>
                  <a:cubicBezTo>
                    <a:pt x="7" y="85"/>
                    <a:pt x="6" y="84"/>
                    <a:pt x="7" y="82"/>
                  </a:cubicBezTo>
                  <a:cubicBezTo>
                    <a:pt x="7" y="80"/>
                    <a:pt x="7" y="80"/>
                    <a:pt x="7" y="78"/>
                  </a:cubicBezTo>
                  <a:cubicBezTo>
                    <a:pt x="6" y="76"/>
                    <a:pt x="5" y="76"/>
                    <a:pt x="5" y="73"/>
                  </a:cubicBezTo>
                  <a:cubicBezTo>
                    <a:pt x="5" y="71"/>
                    <a:pt x="5" y="69"/>
                    <a:pt x="5" y="69"/>
                  </a:cubicBezTo>
                  <a:cubicBezTo>
                    <a:pt x="5" y="69"/>
                    <a:pt x="5" y="67"/>
                    <a:pt x="5" y="65"/>
                  </a:cubicBezTo>
                  <a:cubicBezTo>
                    <a:pt x="6" y="63"/>
                    <a:pt x="3" y="63"/>
                    <a:pt x="5" y="60"/>
                  </a:cubicBezTo>
                  <a:cubicBezTo>
                    <a:pt x="7" y="58"/>
                    <a:pt x="8" y="56"/>
                    <a:pt x="8" y="53"/>
                  </a:cubicBezTo>
                  <a:cubicBezTo>
                    <a:pt x="9" y="50"/>
                    <a:pt x="9" y="49"/>
                    <a:pt x="9" y="47"/>
                  </a:cubicBezTo>
                  <a:cubicBezTo>
                    <a:pt x="9" y="46"/>
                    <a:pt x="9" y="42"/>
                    <a:pt x="8" y="40"/>
                  </a:cubicBezTo>
                  <a:cubicBezTo>
                    <a:pt x="8" y="38"/>
                    <a:pt x="8" y="37"/>
                    <a:pt x="8" y="36"/>
                  </a:cubicBezTo>
                  <a:cubicBezTo>
                    <a:pt x="8" y="35"/>
                    <a:pt x="7" y="34"/>
                    <a:pt x="8" y="34"/>
                  </a:cubicBezTo>
                  <a:cubicBezTo>
                    <a:pt x="8" y="33"/>
                    <a:pt x="10" y="31"/>
                    <a:pt x="10" y="31"/>
                  </a:cubicBezTo>
                  <a:cubicBezTo>
                    <a:pt x="10" y="31"/>
                    <a:pt x="10" y="29"/>
                    <a:pt x="10" y="28"/>
                  </a:cubicBezTo>
                  <a:cubicBezTo>
                    <a:pt x="9" y="27"/>
                    <a:pt x="9" y="27"/>
                    <a:pt x="8" y="25"/>
                  </a:cubicBezTo>
                  <a:cubicBezTo>
                    <a:pt x="7" y="22"/>
                    <a:pt x="4" y="19"/>
                    <a:pt x="3" y="17"/>
                  </a:cubicBezTo>
                  <a:cubicBezTo>
                    <a:pt x="2" y="16"/>
                    <a:pt x="2" y="15"/>
                    <a:pt x="2" y="15"/>
                  </a:cubicBezTo>
                  <a:cubicBezTo>
                    <a:pt x="2" y="15"/>
                    <a:pt x="1" y="13"/>
                    <a:pt x="2" y="12"/>
                  </a:cubicBezTo>
                  <a:cubicBezTo>
                    <a:pt x="3" y="11"/>
                    <a:pt x="0" y="11"/>
                    <a:pt x="6" y="11"/>
                  </a:cubicBezTo>
                  <a:cubicBezTo>
                    <a:pt x="12" y="11"/>
                    <a:pt x="16" y="11"/>
                    <a:pt x="16" y="11"/>
                  </a:cubicBezTo>
                  <a:cubicBezTo>
                    <a:pt x="18" y="13"/>
                    <a:pt x="18" y="13"/>
                    <a:pt x="18" y="13"/>
                  </a:cubicBezTo>
                  <a:cubicBezTo>
                    <a:pt x="16" y="17"/>
                    <a:pt x="16" y="17"/>
                    <a:pt x="16" y="17"/>
                  </a:cubicBezTo>
                  <a:cubicBezTo>
                    <a:pt x="16" y="20"/>
                    <a:pt x="16" y="20"/>
                    <a:pt x="16" y="20"/>
                  </a:cubicBezTo>
                  <a:cubicBezTo>
                    <a:pt x="19" y="23"/>
                    <a:pt x="19" y="23"/>
                    <a:pt x="19" y="23"/>
                  </a:cubicBezTo>
                  <a:cubicBezTo>
                    <a:pt x="21" y="22"/>
                    <a:pt x="21" y="22"/>
                    <a:pt x="21" y="22"/>
                  </a:cubicBezTo>
                  <a:cubicBezTo>
                    <a:pt x="21" y="22"/>
                    <a:pt x="22" y="18"/>
                    <a:pt x="22" y="17"/>
                  </a:cubicBezTo>
                  <a:cubicBezTo>
                    <a:pt x="22" y="16"/>
                    <a:pt x="22" y="15"/>
                    <a:pt x="21" y="14"/>
                  </a:cubicBezTo>
                  <a:cubicBezTo>
                    <a:pt x="21" y="12"/>
                    <a:pt x="21" y="12"/>
                    <a:pt x="20" y="11"/>
                  </a:cubicBezTo>
                  <a:cubicBezTo>
                    <a:pt x="20" y="9"/>
                    <a:pt x="20" y="8"/>
                    <a:pt x="20" y="7"/>
                  </a:cubicBezTo>
                  <a:cubicBezTo>
                    <a:pt x="20" y="6"/>
                    <a:pt x="20" y="6"/>
                    <a:pt x="20" y="6"/>
                  </a:cubicBezTo>
                  <a:cubicBezTo>
                    <a:pt x="246" y="5"/>
                    <a:pt x="246" y="5"/>
                    <a:pt x="246" y="5"/>
                  </a:cubicBezTo>
                  <a:cubicBezTo>
                    <a:pt x="246" y="5"/>
                    <a:pt x="245" y="2"/>
                    <a:pt x="246" y="1"/>
                  </a:cubicBezTo>
                  <a:cubicBezTo>
                    <a:pt x="247" y="1"/>
                    <a:pt x="249" y="0"/>
                    <a:pt x="249" y="0"/>
                  </a:cubicBezTo>
                  <a:cubicBezTo>
                    <a:pt x="249" y="0"/>
                    <a:pt x="250" y="1"/>
                    <a:pt x="250" y="2"/>
                  </a:cubicBezTo>
                  <a:cubicBezTo>
                    <a:pt x="251" y="4"/>
                    <a:pt x="247" y="3"/>
                    <a:pt x="250" y="5"/>
                  </a:cubicBezTo>
                  <a:cubicBezTo>
                    <a:pt x="254" y="6"/>
                    <a:pt x="256" y="7"/>
                    <a:pt x="256" y="7"/>
                  </a:cubicBezTo>
                  <a:cubicBezTo>
                    <a:pt x="256" y="7"/>
                    <a:pt x="255" y="8"/>
                    <a:pt x="259" y="8"/>
                  </a:cubicBezTo>
                  <a:cubicBezTo>
                    <a:pt x="262" y="8"/>
                    <a:pt x="262" y="8"/>
                    <a:pt x="264" y="8"/>
                  </a:cubicBezTo>
                  <a:cubicBezTo>
                    <a:pt x="265" y="8"/>
                    <a:pt x="266" y="8"/>
                    <a:pt x="267" y="9"/>
                  </a:cubicBezTo>
                  <a:cubicBezTo>
                    <a:pt x="268" y="10"/>
                    <a:pt x="268" y="10"/>
                    <a:pt x="270" y="11"/>
                  </a:cubicBezTo>
                  <a:cubicBezTo>
                    <a:pt x="272" y="13"/>
                    <a:pt x="273" y="12"/>
                    <a:pt x="274" y="13"/>
                  </a:cubicBezTo>
                  <a:cubicBezTo>
                    <a:pt x="276" y="14"/>
                    <a:pt x="276" y="14"/>
                    <a:pt x="278" y="14"/>
                  </a:cubicBezTo>
                  <a:cubicBezTo>
                    <a:pt x="279" y="14"/>
                    <a:pt x="279" y="14"/>
                    <a:pt x="281" y="14"/>
                  </a:cubicBezTo>
                  <a:cubicBezTo>
                    <a:pt x="282" y="14"/>
                    <a:pt x="289" y="13"/>
                    <a:pt x="289" y="13"/>
                  </a:cubicBezTo>
                  <a:cubicBezTo>
                    <a:pt x="292" y="14"/>
                    <a:pt x="292" y="14"/>
                    <a:pt x="292" y="14"/>
                  </a:cubicBezTo>
                  <a:cubicBezTo>
                    <a:pt x="292" y="15"/>
                    <a:pt x="292" y="15"/>
                    <a:pt x="292" y="15"/>
                  </a:cubicBezTo>
                  <a:cubicBezTo>
                    <a:pt x="292" y="15"/>
                    <a:pt x="291" y="16"/>
                    <a:pt x="289" y="16"/>
                  </a:cubicBezTo>
                  <a:cubicBezTo>
                    <a:pt x="288" y="17"/>
                    <a:pt x="289" y="16"/>
                    <a:pt x="286" y="17"/>
                  </a:cubicBezTo>
                  <a:cubicBezTo>
                    <a:pt x="283" y="18"/>
                    <a:pt x="281" y="18"/>
                    <a:pt x="280" y="18"/>
                  </a:cubicBezTo>
                  <a:cubicBezTo>
                    <a:pt x="280" y="19"/>
                    <a:pt x="276" y="19"/>
                    <a:pt x="275" y="20"/>
                  </a:cubicBezTo>
                  <a:cubicBezTo>
                    <a:pt x="274" y="21"/>
                    <a:pt x="273" y="21"/>
                    <a:pt x="273" y="24"/>
                  </a:cubicBezTo>
                  <a:cubicBezTo>
                    <a:pt x="272" y="27"/>
                    <a:pt x="272" y="25"/>
                    <a:pt x="272" y="27"/>
                  </a:cubicBezTo>
                  <a:cubicBezTo>
                    <a:pt x="273" y="28"/>
                    <a:pt x="276" y="29"/>
                    <a:pt x="278" y="29"/>
                  </a:cubicBezTo>
                  <a:cubicBezTo>
                    <a:pt x="279" y="29"/>
                    <a:pt x="280" y="28"/>
                    <a:pt x="282" y="29"/>
                  </a:cubicBezTo>
                  <a:cubicBezTo>
                    <a:pt x="283" y="30"/>
                    <a:pt x="283" y="31"/>
                    <a:pt x="285" y="30"/>
                  </a:cubicBezTo>
                  <a:cubicBezTo>
                    <a:pt x="288" y="30"/>
                    <a:pt x="286" y="30"/>
                    <a:pt x="291" y="29"/>
                  </a:cubicBezTo>
                  <a:cubicBezTo>
                    <a:pt x="295" y="27"/>
                    <a:pt x="296" y="26"/>
                    <a:pt x="297" y="25"/>
                  </a:cubicBezTo>
                  <a:cubicBezTo>
                    <a:pt x="298" y="24"/>
                    <a:pt x="298" y="24"/>
                    <a:pt x="299" y="23"/>
                  </a:cubicBezTo>
                  <a:cubicBezTo>
                    <a:pt x="301" y="22"/>
                    <a:pt x="303" y="21"/>
                    <a:pt x="303" y="21"/>
                  </a:cubicBezTo>
                  <a:cubicBezTo>
                    <a:pt x="303" y="25"/>
                    <a:pt x="303" y="25"/>
                    <a:pt x="303" y="25"/>
                  </a:cubicBezTo>
                  <a:cubicBezTo>
                    <a:pt x="303" y="25"/>
                    <a:pt x="306" y="26"/>
                    <a:pt x="307" y="26"/>
                  </a:cubicBezTo>
                  <a:cubicBezTo>
                    <a:pt x="308" y="27"/>
                    <a:pt x="307" y="27"/>
                    <a:pt x="310" y="29"/>
                  </a:cubicBezTo>
                  <a:cubicBezTo>
                    <a:pt x="313" y="31"/>
                    <a:pt x="311" y="31"/>
                    <a:pt x="314" y="31"/>
                  </a:cubicBezTo>
                  <a:cubicBezTo>
                    <a:pt x="317" y="31"/>
                    <a:pt x="317" y="32"/>
                    <a:pt x="319" y="31"/>
                  </a:cubicBezTo>
                  <a:cubicBezTo>
                    <a:pt x="321" y="31"/>
                    <a:pt x="319" y="31"/>
                    <a:pt x="321" y="31"/>
                  </a:cubicBezTo>
                  <a:cubicBezTo>
                    <a:pt x="323" y="30"/>
                    <a:pt x="323" y="30"/>
                    <a:pt x="325" y="29"/>
                  </a:cubicBezTo>
                  <a:cubicBezTo>
                    <a:pt x="327" y="29"/>
                    <a:pt x="329" y="28"/>
                    <a:pt x="330" y="29"/>
                  </a:cubicBezTo>
                  <a:cubicBezTo>
                    <a:pt x="331" y="30"/>
                    <a:pt x="330" y="31"/>
                    <a:pt x="332" y="31"/>
                  </a:cubicBezTo>
                  <a:cubicBezTo>
                    <a:pt x="333" y="32"/>
                    <a:pt x="334" y="32"/>
                    <a:pt x="336" y="32"/>
                  </a:cubicBezTo>
                  <a:cubicBezTo>
                    <a:pt x="337" y="32"/>
                    <a:pt x="340" y="32"/>
                    <a:pt x="339" y="34"/>
                  </a:cubicBezTo>
                  <a:cubicBezTo>
                    <a:pt x="338" y="35"/>
                    <a:pt x="340" y="36"/>
                    <a:pt x="337" y="36"/>
                  </a:cubicBezTo>
                  <a:cubicBezTo>
                    <a:pt x="334" y="36"/>
                    <a:pt x="330" y="36"/>
                    <a:pt x="327" y="36"/>
                  </a:cubicBezTo>
                  <a:cubicBezTo>
                    <a:pt x="325" y="36"/>
                    <a:pt x="320" y="36"/>
                    <a:pt x="318" y="36"/>
                  </a:cubicBezTo>
                  <a:cubicBezTo>
                    <a:pt x="317" y="37"/>
                    <a:pt x="316" y="37"/>
                    <a:pt x="315" y="38"/>
                  </a:cubicBezTo>
                  <a:cubicBezTo>
                    <a:pt x="314" y="39"/>
                    <a:pt x="309" y="41"/>
                    <a:pt x="309" y="43"/>
                  </a:cubicBezTo>
                  <a:cubicBezTo>
                    <a:pt x="308" y="44"/>
                    <a:pt x="307" y="46"/>
                    <a:pt x="307" y="47"/>
                  </a:cubicBezTo>
                  <a:cubicBezTo>
                    <a:pt x="308" y="49"/>
                    <a:pt x="308" y="49"/>
                    <a:pt x="310" y="50"/>
                  </a:cubicBezTo>
                  <a:cubicBezTo>
                    <a:pt x="311" y="51"/>
                    <a:pt x="312" y="50"/>
                    <a:pt x="311" y="53"/>
                  </a:cubicBezTo>
                  <a:cubicBezTo>
                    <a:pt x="310" y="56"/>
                    <a:pt x="309" y="58"/>
                    <a:pt x="309" y="59"/>
                  </a:cubicBezTo>
                  <a:cubicBezTo>
                    <a:pt x="309" y="61"/>
                    <a:pt x="309" y="61"/>
                    <a:pt x="308" y="64"/>
                  </a:cubicBezTo>
                  <a:cubicBezTo>
                    <a:pt x="307" y="68"/>
                    <a:pt x="307" y="68"/>
                    <a:pt x="307" y="71"/>
                  </a:cubicBezTo>
                  <a:cubicBezTo>
                    <a:pt x="307" y="75"/>
                    <a:pt x="307" y="76"/>
                    <a:pt x="308" y="77"/>
                  </a:cubicBezTo>
                  <a:cubicBezTo>
                    <a:pt x="309" y="79"/>
                    <a:pt x="310" y="80"/>
                    <a:pt x="312" y="79"/>
                  </a:cubicBezTo>
                  <a:cubicBezTo>
                    <a:pt x="314" y="78"/>
                    <a:pt x="316" y="76"/>
                    <a:pt x="316" y="76"/>
                  </a:cubicBezTo>
                  <a:cubicBezTo>
                    <a:pt x="316" y="76"/>
                    <a:pt x="318" y="74"/>
                    <a:pt x="318" y="73"/>
                  </a:cubicBezTo>
                  <a:cubicBezTo>
                    <a:pt x="319" y="71"/>
                    <a:pt x="319" y="69"/>
                    <a:pt x="319" y="67"/>
                  </a:cubicBezTo>
                  <a:cubicBezTo>
                    <a:pt x="319" y="64"/>
                    <a:pt x="320" y="65"/>
                    <a:pt x="320" y="60"/>
                  </a:cubicBezTo>
                  <a:cubicBezTo>
                    <a:pt x="321" y="55"/>
                    <a:pt x="320" y="54"/>
                    <a:pt x="321" y="52"/>
                  </a:cubicBezTo>
                  <a:cubicBezTo>
                    <a:pt x="323" y="50"/>
                    <a:pt x="324" y="49"/>
                    <a:pt x="324" y="48"/>
                  </a:cubicBezTo>
                  <a:cubicBezTo>
                    <a:pt x="325" y="47"/>
                    <a:pt x="323" y="49"/>
                    <a:pt x="325" y="47"/>
                  </a:cubicBezTo>
                  <a:cubicBezTo>
                    <a:pt x="327" y="45"/>
                    <a:pt x="326" y="45"/>
                    <a:pt x="329" y="44"/>
                  </a:cubicBezTo>
                  <a:cubicBezTo>
                    <a:pt x="331" y="42"/>
                    <a:pt x="330" y="41"/>
                    <a:pt x="333" y="41"/>
                  </a:cubicBezTo>
                  <a:cubicBezTo>
                    <a:pt x="335" y="41"/>
                    <a:pt x="335" y="41"/>
                    <a:pt x="337" y="41"/>
                  </a:cubicBezTo>
                  <a:cubicBezTo>
                    <a:pt x="339" y="41"/>
                    <a:pt x="341" y="40"/>
                    <a:pt x="342" y="42"/>
                  </a:cubicBezTo>
                  <a:cubicBezTo>
                    <a:pt x="344" y="44"/>
                    <a:pt x="344" y="43"/>
                    <a:pt x="344" y="46"/>
                  </a:cubicBezTo>
                  <a:cubicBezTo>
                    <a:pt x="343" y="49"/>
                    <a:pt x="343" y="51"/>
                    <a:pt x="342" y="54"/>
                  </a:cubicBezTo>
                  <a:cubicBezTo>
                    <a:pt x="340" y="56"/>
                    <a:pt x="339" y="55"/>
                    <a:pt x="339" y="58"/>
                  </a:cubicBezTo>
                  <a:cubicBezTo>
                    <a:pt x="338" y="60"/>
                    <a:pt x="335" y="60"/>
                    <a:pt x="338" y="60"/>
                  </a:cubicBezTo>
                  <a:cubicBezTo>
                    <a:pt x="341" y="61"/>
                    <a:pt x="345" y="59"/>
                    <a:pt x="345" y="59"/>
                  </a:cubicBezTo>
                  <a:cubicBezTo>
                    <a:pt x="347" y="58"/>
                    <a:pt x="347" y="58"/>
                    <a:pt x="347" y="58"/>
                  </a:cubicBezTo>
                  <a:cubicBezTo>
                    <a:pt x="348" y="61"/>
                    <a:pt x="349" y="64"/>
                    <a:pt x="350" y="67"/>
                  </a:cubicBezTo>
                  <a:cubicBezTo>
                    <a:pt x="350" y="70"/>
                    <a:pt x="349" y="72"/>
                    <a:pt x="350" y="74"/>
                  </a:cubicBezTo>
                  <a:cubicBezTo>
                    <a:pt x="350" y="75"/>
                    <a:pt x="351" y="77"/>
                    <a:pt x="350" y="77"/>
                  </a:cubicBezTo>
                  <a:cubicBezTo>
                    <a:pt x="349" y="77"/>
                    <a:pt x="344" y="74"/>
                    <a:pt x="344" y="74"/>
                  </a:cubicBezTo>
                  <a:cubicBezTo>
                    <a:pt x="344" y="74"/>
                    <a:pt x="343" y="76"/>
                    <a:pt x="343" y="77"/>
                  </a:cubicBezTo>
                  <a:cubicBezTo>
                    <a:pt x="343" y="78"/>
                    <a:pt x="342" y="79"/>
                    <a:pt x="344" y="80"/>
                  </a:cubicBezTo>
                  <a:cubicBezTo>
                    <a:pt x="346" y="82"/>
                    <a:pt x="350" y="83"/>
                    <a:pt x="353" y="83"/>
                  </a:cubicBezTo>
                  <a:cubicBezTo>
                    <a:pt x="355" y="83"/>
                    <a:pt x="356" y="83"/>
                    <a:pt x="358" y="82"/>
                  </a:cubicBezTo>
                  <a:cubicBezTo>
                    <a:pt x="360" y="81"/>
                    <a:pt x="364" y="78"/>
                    <a:pt x="364" y="78"/>
                  </a:cubicBezTo>
                  <a:cubicBezTo>
                    <a:pt x="364" y="78"/>
                    <a:pt x="373" y="74"/>
                    <a:pt x="374" y="74"/>
                  </a:cubicBezTo>
                  <a:cubicBezTo>
                    <a:pt x="374" y="73"/>
                    <a:pt x="379" y="71"/>
                    <a:pt x="380" y="70"/>
                  </a:cubicBezTo>
                  <a:cubicBezTo>
                    <a:pt x="381" y="69"/>
                    <a:pt x="381" y="67"/>
                    <a:pt x="382" y="66"/>
                  </a:cubicBezTo>
                  <a:cubicBezTo>
                    <a:pt x="383" y="64"/>
                    <a:pt x="383" y="62"/>
                    <a:pt x="386" y="62"/>
                  </a:cubicBezTo>
                  <a:cubicBezTo>
                    <a:pt x="388" y="62"/>
                    <a:pt x="386" y="63"/>
                    <a:pt x="392" y="62"/>
                  </a:cubicBezTo>
                  <a:cubicBezTo>
                    <a:pt x="397" y="61"/>
                    <a:pt x="398" y="61"/>
                    <a:pt x="400" y="60"/>
                  </a:cubicBezTo>
                  <a:cubicBezTo>
                    <a:pt x="403" y="59"/>
                    <a:pt x="404" y="57"/>
                    <a:pt x="405" y="56"/>
                  </a:cubicBezTo>
                  <a:cubicBezTo>
                    <a:pt x="406" y="54"/>
                    <a:pt x="405" y="52"/>
                    <a:pt x="408" y="51"/>
                  </a:cubicBezTo>
                  <a:cubicBezTo>
                    <a:pt x="411" y="49"/>
                    <a:pt x="412" y="47"/>
                    <a:pt x="415" y="47"/>
                  </a:cubicBezTo>
                  <a:cubicBezTo>
                    <a:pt x="417" y="46"/>
                    <a:pt x="415" y="46"/>
                    <a:pt x="420" y="46"/>
                  </a:cubicBezTo>
                  <a:cubicBezTo>
                    <a:pt x="424" y="46"/>
                    <a:pt x="427" y="45"/>
                    <a:pt x="430" y="45"/>
                  </a:cubicBezTo>
                  <a:cubicBezTo>
                    <a:pt x="434" y="45"/>
                    <a:pt x="439" y="45"/>
                    <a:pt x="440" y="45"/>
                  </a:cubicBezTo>
                  <a:cubicBezTo>
                    <a:pt x="442" y="45"/>
                    <a:pt x="447" y="43"/>
                    <a:pt x="449" y="42"/>
                  </a:cubicBezTo>
                  <a:cubicBezTo>
                    <a:pt x="451" y="40"/>
                    <a:pt x="453" y="31"/>
                    <a:pt x="453" y="31"/>
                  </a:cubicBezTo>
                  <a:cubicBezTo>
                    <a:pt x="453" y="31"/>
                    <a:pt x="460" y="23"/>
                    <a:pt x="461" y="22"/>
                  </a:cubicBezTo>
                  <a:cubicBezTo>
                    <a:pt x="463" y="21"/>
                    <a:pt x="466" y="20"/>
                    <a:pt x="466" y="20"/>
                  </a:cubicBezTo>
                  <a:cubicBezTo>
                    <a:pt x="467" y="21"/>
                    <a:pt x="468" y="24"/>
                    <a:pt x="471" y="23"/>
                  </a:cubicBezTo>
                  <a:cubicBezTo>
                    <a:pt x="473" y="23"/>
                    <a:pt x="472" y="22"/>
                    <a:pt x="473" y="23"/>
                  </a:cubicBezTo>
                  <a:cubicBezTo>
                    <a:pt x="474" y="23"/>
                    <a:pt x="474" y="24"/>
                    <a:pt x="474" y="27"/>
                  </a:cubicBezTo>
                  <a:cubicBezTo>
                    <a:pt x="474" y="30"/>
                    <a:pt x="475" y="37"/>
                    <a:pt x="476" y="38"/>
                  </a:cubicBezTo>
                  <a:cubicBezTo>
                    <a:pt x="476" y="40"/>
                    <a:pt x="479" y="43"/>
                    <a:pt x="479" y="43"/>
                  </a:cubicBezTo>
                  <a:cubicBezTo>
                    <a:pt x="479" y="43"/>
                    <a:pt x="480" y="45"/>
                    <a:pt x="479" y="47"/>
                  </a:cubicBezTo>
                  <a:cubicBezTo>
                    <a:pt x="479" y="49"/>
                    <a:pt x="479" y="51"/>
                    <a:pt x="477" y="51"/>
                  </a:cubicBezTo>
                  <a:cubicBezTo>
                    <a:pt x="475" y="52"/>
                    <a:pt x="475" y="53"/>
                    <a:pt x="473" y="53"/>
                  </a:cubicBezTo>
                  <a:cubicBezTo>
                    <a:pt x="471" y="53"/>
                    <a:pt x="468" y="53"/>
                    <a:pt x="468" y="53"/>
                  </a:cubicBezTo>
                  <a:cubicBezTo>
                    <a:pt x="465" y="52"/>
                    <a:pt x="465" y="52"/>
                    <a:pt x="465" y="52"/>
                  </a:cubicBezTo>
                  <a:cubicBezTo>
                    <a:pt x="465" y="52"/>
                    <a:pt x="462" y="54"/>
                    <a:pt x="461" y="55"/>
                  </a:cubicBezTo>
                  <a:cubicBezTo>
                    <a:pt x="461" y="56"/>
                    <a:pt x="462" y="55"/>
                    <a:pt x="461" y="56"/>
                  </a:cubicBezTo>
                  <a:cubicBezTo>
                    <a:pt x="459" y="57"/>
                    <a:pt x="457" y="58"/>
                    <a:pt x="456" y="58"/>
                  </a:cubicBezTo>
                  <a:cubicBezTo>
                    <a:pt x="454" y="59"/>
                    <a:pt x="454" y="60"/>
                    <a:pt x="452" y="61"/>
                  </a:cubicBezTo>
                  <a:cubicBezTo>
                    <a:pt x="450" y="63"/>
                    <a:pt x="449" y="63"/>
                    <a:pt x="449" y="64"/>
                  </a:cubicBezTo>
                  <a:cubicBezTo>
                    <a:pt x="449" y="66"/>
                    <a:pt x="448" y="67"/>
                    <a:pt x="448" y="69"/>
                  </a:cubicBezTo>
                  <a:cubicBezTo>
                    <a:pt x="447" y="72"/>
                    <a:pt x="448" y="74"/>
                    <a:pt x="448" y="74"/>
                  </a:cubicBezTo>
                  <a:cubicBezTo>
                    <a:pt x="448" y="74"/>
                    <a:pt x="450" y="76"/>
                    <a:pt x="450" y="78"/>
                  </a:cubicBezTo>
                  <a:cubicBezTo>
                    <a:pt x="449" y="80"/>
                    <a:pt x="448" y="81"/>
                    <a:pt x="447" y="82"/>
                  </a:cubicBezTo>
                  <a:cubicBezTo>
                    <a:pt x="446" y="82"/>
                    <a:pt x="446" y="82"/>
                    <a:pt x="445" y="81"/>
                  </a:cubicBezTo>
                  <a:cubicBezTo>
                    <a:pt x="443" y="80"/>
                    <a:pt x="443" y="80"/>
                    <a:pt x="443" y="80"/>
                  </a:cubicBezTo>
                  <a:cubicBezTo>
                    <a:pt x="443" y="80"/>
                    <a:pt x="441" y="80"/>
                    <a:pt x="440" y="81"/>
                  </a:cubicBezTo>
                  <a:cubicBezTo>
                    <a:pt x="439" y="83"/>
                    <a:pt x="438" y="83"/>
                    <a:pt x="436" y="83"/>
                  </a:cubicBezTo>
                  <a:cubicBezTo>
                    <a:pt x="434" y="84"/>
                    <a:pt x="431" y="85"/>
                    <a:pt x="429" y="85"/>
                  </a:cubicBezTo>
                  <a:cubicBezTo>
                    <a:pt x="427" y="85"/>
                    <a:pt x="423" y="88"/>
                    <a:pt x="423" y="88"/>
                  </a:cubicBezTo>
                  <a:cubicBezTo>
                    <a:pt x="423" y="88"/>
                    <a:pt x="434" y="84"/>
                    <a:pt x="435" y="85"/>
                  </a:cubicBezTo>
                  <a:cubicBezTo>
                    <a:pt x="436" y="86"/>
                    <a:pt x="438" y="88"/>
                    <a:pt x="437" y="88"/>
                  </a:cubicBezTo>
                  <a:cubicBezTo>
                    <a:pt x="436" y="89"/>
                    <a:pt x="436" y="90"/>
                    <a:pt x="434" y="90"/>
                  </a:cubicBezTo>
                  <a:cubicBezTo>
                    <a:pt x="431" y="91"/>
                    <a:pt x="431" y="93"/>
                    <a:pt x="429" y="92"/>
                  </a:cubicBezTo>
                  <a:cubicBezTo>
                    <a:pt x="427" y="91"/>
                    <a:pt x="424" y="90"/>
                    <a:pt x="423" y="91"/>
                  </a:cubicBezTo>
                  <a:cubicBezTo>
                    <a:pt x="422" y="91"/>
                    <a:pt x="419" y="91"/>
                    <a:pt x="419" y="93"/>
                  </a:cubicBezTo>
                  <a:cubicBezTo>
                    <a:pt x="419" y="95"/>
                    <a:pt x="420" y="98"/>
                    <a:pt x="419" y="99"/>
                  </a:cubicBezTo>
                  <a:cubicBezTo>
                    <a:pt x="418" y="101"/>
                    <a:pt x="417" y="102"/>
                    <a:pt x="416" y="103"/>
                  </a:cubicBezTo>
                  <a:cubicBezTo>
                    <a:pt x="415" y="105"/>
                    <a:pt x="414" y="106"/>
                    <a:pt x="414" y="106"/>
                  </a:cubicBezTo>
                  <a:cubicBezTo>
                    <a:pt x="414" y="106"/>
                    <a:pt x="412" y="106"/>
                    <a:pt x="412" y="105"/>
                  </a:cubicBezTo>
                  <a:cubicBezTo>
                    <a:pt x="412" y="104"/>
                    <a:pt x="412" y="104"/>
                    <a:pt x="412" y="104"/>
                  </a:cubicBezTo>
                  <a:cubicBezTo>
                    <a:pt x="410" y="106"/>
                    <a:pt x="410" y="106"/>
                    <a:pt x="410" y="106"/>
                  </a:cubicBezTo>
                  <a:cubicBezTo>
                    <a:pt x="410" y="106"/>
                    <a:pt x="412" y="108"/>
                    <a:pt x="412" y="110"/>
                  </a:cubicBezTo>
                  <a:cubicBezTo>
                    <a:pt x="412" y="111"/>
                    <a:pt x="411" y="113"/>
                    <a:pt x="410" y="116"/>
                  </a:cubicBezTo>
                  <a:cubicBezTo>
                    <a:pt x="409" y="118"/>
                    <a:pt x="408" y="121"/>
                    <a:pt x="408" y="121"/>
                  </a:cubicBezTo>
                  <a:cubicBezTo>
                    <a:pt x="406" y="121"/>
                    <a:pt x="406" y="120"/>
                    <a:pt x="405" y="118"/>
                  </a:cubicBezTo>
                  <a:cubicBezTo>
                    <a:pt x="405" y="117"/>
                    <a:pt x="405" y="115"/>
                    <a:pt x="405" y="115"/>
                  </a:cubicBezTo>
                  <a:cubicBezTo>
                    <a:pt x="405" y="115"/>
                    <a:pt x="405" y="114"/>
                    <a:pt x="404" y="113"/>
                  </a:cubicBezTo>
                  <a:cubicBezTo>
                    <a:pt x="404" y="112"/>
                    <a:pt x="405" y="112"/>
                    <a:pt x="404" y="110"/>
                  </a:cubicBezTo>
                  <a:cubicBezTo>
                    <a:pt x="403" y="109"/>
                    <a:pt x="402" y="105"/>
                    <a:pt x="402" y="103"/>
                  </a:cubicBezTo>
                  <a:cubicBezTo>
                    <a:pt x="402" y="102"/>
                    <a:pt x="401" y="105"/>
                    <a:pt x="401" y="105"/>
                  </a:cubicBezTo>
                  <a:cubicBezTo>
                    <a:pt x="401" y="112"/>
                    <a:pt x="401" y="112"/>
                    <a:pt x="401" y="112"/>
                  </a:cubicBezTo>
                  <a:cubicBezTo>
                    <a:pt x="399" y="113"/>
                    <a:pt x="399" y="113"/>
                    <a:pt x="399" y="113"/>
                  </a:cubicBezTo>
                  <a:cubicBezTo>
                    <a:pt x="399" y="113"/>
                    <a:pt x="398" y="113"/>
                    <a:pt x="398" y="114"/>
                  </a:cubicBezTo>
                  <a:cubicBezTo>
                    <a:pt x="397" y="114"/>
                    <a:pt x="395" y="116"/>
                    <a:pt x="395" y="116"/>
                  </a:cubicBezTo>
                  <a:cubicBezTo>
                    <a:pt x="399" y="118"/>
                    <a:pt x="399" y="118"/>
                    <a:pt x="399" y="118"/>
                  </a:cubicBezTo>
                  <a:cubicBezTo>
                    <a:pt x="399" y="118"/>
                    <a:pt x="402" y="123"/>
                    <a:pt x="402" y="124"/>
                  </a:cubicBezTo>
                  <a:cubicBezTo>
                    <a:pt x="401" y="124"/>
                    <a:pt x="400" y="127"/>
                    <a:pt x="400" y="127"/>
                  </a:cubicBezTo>
                  <a:cubicBezTo>
                    <a:pt x="400" y="127"/>
                    <a:pt x="404" y="126"/>
                    <a:pt x="405" y="127"/>
                  </a:cubicBezTo>
                  <a:cubicBezTo>
                    <a:pt x="406" y="129"/>
                    <a:pt x="406" y="128"/>
                    <a:pt x="406" y="131"/>
                  </a:cubicBezTo>
                  <a:cubicBezTo>
                    <a:pt x="406" y="134"/>
                    <a:pt x="406" y="132"/>
                    <a:pt x="406" y="134"/>
                  </a:cubicBezTo>
                  <a:cubicBezTo>
                    <a:pt x="405" y="135"/>
                    <a:pt x="408" y="136"/>
                    <a:pt x="408" y="136"/>
                  </a:cubicBezTo>
                  <a:cubicBezTo>
                    <a:pt x="407" y="139"/>
                    <a:pt x="407" y="139"/>
                    <a:pt x="407" y="139"/>
                  </a:cubicBezTo>
                  <a:cubicBezTo>
                    <a:pt x="407" y="139"/>
                    <a:pt x="407" y="140"/>
                    <a:pt x="405" y="140"/>
                  </a:cubicBezTo>
                  <a:cubicBezTo>
                    <a:pt x="403" y="141"/>
                    <a:pt x="399" y="141"/>
                    <a:pt x="399" y="141"/>
                  </a:cubicBezTo>
                  <a:cubicBezTo>
                    <a:pt x="399" y="141"/>
                    <a:pt x="398" y="140"/>
                    <a:pt x="398" y="141"/>
                  </a:cubicBezTo>
                  <a:cubicBezTo>
                    <a:pt x="398" y="142"/>
                    <a:pt x="399" y="147"/>
                    <a:pt x="399" y="147"/>
                  </a:cubicBezTo>
                  <a:cubicBezTo>
                    <a:pt x="399" y="147"/>
                    <a:pt x="397" y="149"/>
                    <a:pt x="396" y="149"/>
                  </a:cubicBezTo>
                  <a:cubicBezTo>
                    <a:pt x="396" y="150"/>
                    <a:pt x="387" y="157"/>
                    <a:pt x="387" y="157"/>
                  </a:cubicBezTo>
                  <a:cubicBezTo>
                    <a:pt x="387" y="157"/>
                    <a:pt x="386" y="157"/>
                    <a:pt x="383" y="158"/>
                  </a:cubicBezTo>
                  <a:cubicBezTo>
                    <a:pt x="380" y="158"/>
                    <a:pt x="376" y="159"/>
                    <a:pt x="375" y="160"/>
                  </a:cubicBezTo>
                  <a:cubicBezTo>
                    <a:pt x="375" y="161"/>
                    <a:pt x="375" y="165"/>
                    <a:pt x="375" y="165"/>
                  </a:cubicBezTo>
                  <a:cubicBezTo>
                    <a:pt x="375" y="165"/>
                    <a:pt x="375" y="166"/>
                    <a:pt x="372" y="167"/>
                  </a:cubicBezTo>
                  <a:cubicBezTo>
                    <a:pt x="369" y="168"/>
                    <a:pt x="368" y="170"/>
                    <a:pt x="367" y="171"/>
                  </a:cubicBezTo>
                  <a:cubicBezTo>
                    <a:pt x="366" y="172"/>
                    <a:pt x="364" y="174"/>
                    <a:pt x="364" y="176"/>
                  </a:cubicBezTo>
                  <a:cubicBezTo>
                    <a:pt x="363" y="177"/>
                    <a:pt x="362" y="180"/>
                    <a:pt x="362" y="181"/>
                  </a:cubicBezTo>
                  <a:cubicBezTo>
                    <a:pt x="361" y="183"/>
                    <a:pt x="361" y="184"/>
                    <a:pt x="361" y="187"/>
                  </a:cubicBezTo>
                  <a:cubicBezTo>
                    <a:pt x="361" y="190"/>
                    <a:pt x="361" y="191"/>
                    <a:pt x="361" y="193"/>
                  </a:cubicBezTo>
                  <a:cubicBezTo>
                    <a:pt x="362" y="196"/>
                    <a:pt x="364" y="199"/>
                    <a:pt x="364" y="201"/>
                  </a:cubicBezTo>
                  <a:cubicBezTo>
                    <a:pt x="364" y="202"/>
                    <a:pt x="365" y="204"/>
                    <a:pt x="366" y="206"/>
                  </a:cubicBezTo>
                  <a:cubicBezTo>
                    <a:pt x="367" y="209"/>
                    <a:pt x="368" y="214"/>
                    <a:pt x="368" y="216"/>
                  </a:cubicBezTo>
                  <a:cubicBezTo>
                    <a:pt x="369" y="217"/>
                    <a:pt x="369" y="228"/>
                    <a:pt x="369" y="228"/>
                  </a:cubicBezTo>
                  <a:cubicBezTo>
                    <a:pt x="369" y="229"/>
                    <a:pt x="369" y="232"/>
                    <a:pt x="368" y="233"/>
                  </a:cubicBezTo>
                  <a:cubicBezTo>
                    <a:pt x="367" y="234"/>
                    <a:pt x="365" y="236"/>
                    <a:pt x="365" y="236"/>
                  </a:cubicBezTo>
                  <a:cubicBezTo>
                    <a:pt x="365" y="236"/>
                    <a:pt x="363" y="238"/>
                    <a:pt x="363" y="236"/>
                  </a:cubicBezTo>
                  <a:cubicBezTo>
                    <a:pt x="363" y="235"/>
                    <a:pt x="362" y="233"/>
                    <a:pt x="361" y="232"/>
                  </a:cubicBezTo>
                  <a:cubicBezTo>
                    <a:pt x="360" y="231"/>
                    <a:pt x="359" y="231"/>
                    <a:pt x="358" y="229"/>
                  </a:cubicBezTo>
                  <a:cubicBezTo>
                    <a:pt x="356" y="228"/>
                    <a:pt x="356" y="227"/>
                    <a:pt x="355" y="226"/>
                  </a:cubicBezTo>
                  <a:cubicBezTo>
                    <a:pt x="354" y="225"/>
                    <a:pt x="353" y="222"/>
                    <a:pt x="353" y="221"/>
                  </a:cubicBezTo>
                  <a:cubicBezTo>
                    <a:pt x="353" y="220"/>
                    <a:pt x="355" y="223"/>
                    <a:pt x="353" y="220"/>
                  </a:cubicBezTo>
                  <a:cubicBezTo>
                    <a:pt x="351" y="217"/>
                    <a:pt x="350" y="217"/>
                    <a:pt x="350" y="215"/>
                  </a:cubicBezTo>
                  <a:cubicBezTo>
                    <a:pt x="349" y="213"/>
                    <a:pt x="349" y="210"/>
                    <a:pt x="349" y="209"/>
                  </a:cubicBezTo>
                  <a:cubicBezTo>
                    <a:pt x="348" y="208"/>
                    <a:pt x="349" y="208"/>
                    <a:pt x="348" y="204"/>
                  </a:cubicBezTo>
                  <a:cubicBezTo>
                    <a:pt x="347" y="201"/>
                    <a:pt x="347" y="202"/>
                    <a:pt x="346" y="199"/>
                  </a:cubicBezTo>
                  <a:cubicBezTo>
                    <a:pt x="345" y="197"/>
                    <a:pt x="345" y="196"/>
                    <a:pt x="344" y="195"/>
                  </a:cubicBezTo>
                  <a:cubicBezTo>
                    <a:pt x="343" y="194"/>
                    <a:pt x="341" y="193"/>
                    <a:pt x="340" y="192"/>
                  </a:cubicBezTo>
                  <a:cubicBezTo>
                    <a:pt x="338" y="191"/>
                    <a:pt x="341" y="191"/>
                    <a:pt x="338" y="191"/>
                  </a:cubicBezTo>
                  <a:cubicBezTo>
                    <a:pt x="336" y="191"/>
                    <a:pt x="338" y="190"/>
                    <a:pt x="335" y="192"/>
                  </a:cubicBezTo>
                  <a:cubicBezTo>
                    <a:pt x="333" y="193"/>
                    <a:pt x="331" y="194"/>
                    <a:pt x="331" y="194"/>
                  </a:cubicBezTo>
                  <a:cubicBezTo>
                    <a:pt x="331" y="194"/>
                    <a:pt x="328" y="195"/>
                    <a:pt x="327" y="194"/>
                  </a:cubicBezTo>
                  <a:cubicBezTo>
                    <a:pt x="326" y="193"/>
                    <a:pt x="326" y="191"/>
                    <a:pt x="325" y="189"/>
                  </a:cubicBezTo>
                  <a:cubicBezTo>
                    <a:pt x="323" y="187"/>
                    <a:pt x="322" y="186"/>
                    <a:pt x="322" y="186"/>
                  </a:cubicBezTo>
                  <a:cubicBezTo>
                    <a:pt x="316" y="188"/>
                    <a:pt x="316" y="188"/>
                    <a:pt x="316" y="188"/>
                  </a:cubicBezTo>
                  <a:cubicBezTo>
                    <a:pt x="311" y="189"/>
                    <a:pt x="311" y="189"/>
                    <a:pt x="311" y="189"/>
                  </a:cubicBezTo>
                  <a:cubicBezTo>
                    <a:pt x="308" y="186"/>
                    <a:pt x="308" y="186"/>
                    <a:pt x="308" y="186"/>
                  </a:cubicBezTo>
                  <a:cubicBezTo>
                    <a:pt x="308" y="186"/>
                    <a:pt x="307" y="184"/>
                    <a:pt x="306" y="184"/>
                  </a:cubicBezTo>
                  <a:cubicBezTo>
                    <a:pt x="305" y="184"/>
                    <a:pt x="304" y="188"/>
                    <a:pt x="304" y="188"/>
                  </a:cubicBezTo>
                  <a:cubicBezTo>
                    <a:pt x="299" y="188"/>
                    <a:pt x="299" y="188"/>
                    <a:pt x="299" y="188"/>
                  </a:cubicBezTo>
                  <a:cubicBezTo>
                    <a:pt x="291" y="188"/>
                    <a:pt x="291" y="188"/>
                    <a:pt x="291" y="188"/>
                  </a:cubicBezTo>
                  <a:cubicBezTo>
                    <a:pt x="291" y="188"/>
                    <a:pt x="292" y="194"/>
                    <a:pt x="292" y="194"/>
                  </a:cubicBezTo>
                  <a:cubicBezTo>
                    <a:pt x="293" y="195"/>
                    <a:pt x="298" y="200"/>
                    <a:pt x="298" y="200"/>
                  </a:cubicBezTo>
                  <a:cubicBezTo>
                    <a:pt x="298" y="200"/>
                    <a:pt x="295" y="201"/>
                    <a:pt x="294" y="200"/>
                  </a:cubicBezTo>
                  <a:cubicBezTo>
                    <a:pt x="293" y="199"/>
                    <a:pt x="291" y="195"/>
                    <a:pt x="291" y="195"/>
                  </a:cubicBezTo>
                  <a:cubicBezTo>
                    <a:pt x="291" y="195"/>
                    <a:pt x="290" y="195"/>
                    <a:pt x="289" y="195"/>
                  </a:cubicBezTo>
                  <a:cubicBezTo>
                    <a:pt x="289" y="195"/>
                    <a:pt x="288" y="196"/>
                    <a:pt x="286" y="197"/>
                  </a:cubicBezTo>
                  <a:cubicBezTo>
                    <a:pt x="285" y="197"/>
                    <a:pt x="282" y="198"/>
                    <a:pt x="282" y="198"/>
                  </a:cubicBezTo>
                  <a:cubicBezTo>
                    <a:pt x="282" y="198"/>
                    <a:pt x="277" y="198"/>
                    <a:pt x="277" y="197"/>
                  </a:cubicBezTo>
                  <a:cubicBezTo>
                    <a:pt x="276" y="196"/>
                    <a:pt x="275" y="194"/>
                    <a:pt x="275" y="194"/>
                  </a:cubicBezTo>
                  <a:cubicBezTo>
                    <a:pt x="269" y="195"/>
                    <a:pt x="269" y="195"/>
                    <a:pt x="269" y="195"/>
                  </a:cubicBezTo>
                  <a:cubicBezTo>
                    <a:pt x="263" y="194"/>
                    <a:pt x="263" y="194"/>
                    <a:pt x="263" y="194"/>
                  </a:cubicBezTo>
                  <a:cubicBezTo>
                    <a:pt x="258" y="192"/>
                    <a:pt x="258" y="192"/>
                    <a:pt x="258" y="192"/>
                  </a:cubicBezTo>
                  <a:cubicBezTo>
                    <a:pt x="258" y="192"/>
                    <a:pt x="253" y="193"/>
                    <a:pt x="252" y="194"/>
                  </a:cubicBezTo>
                  <a:cubicBezTo>
                    <a:pt x="252" y="194"/>
                    <a:pt x="251" y="196"/>
                    <a:pt x="250" y="197"/>
                  </a:cubicBezTo>
                  <a:cubicBezTo>
                    <a:pt x="249" y="197"/>
                    <a:pt x="248" y="198"/>
                    <a:pt x="245" y="200"/>
                  </a:cubicBezTo>
                  <a:cubicBezTo>
                    <a:pt x="243" y="202"/>
                    <a:pt x="241" y="204"/>
                    <a:pt x="241" y="204"/>
                  </a:cubicBezTo>
                  <a:cubicBezTo>
                    <a:pt x="240" y="204"/>
                    <a:pt x="237" y="204"/>
                    <a:pt x="236" y="204"/>
                  </a:cubicBezTo>
                  <a:cubicBezTo>
                    <a:pt x="235" y="204"/>
                    <a:pt x="234" y="203"/>
                    <a:pt x="233" y="206"/>
                  </a:cubicBezTo>
                  <a:cubicBezTo>
                    <a:pt x="232" y="208"/>
                    <a:pt x="233" y="209"/>
                    <a:pt x="231" y="210"/>
                  </a:cubicBezTo>
                  <a:cubicBezTo>
                    <a:pt x="230" y="211"/>
                    <a:pt x="229" y="211"/>
                    <a:pt x="228" y="212"/>
                  </a:cubicBezTo>
                  <a:cubicBezTo>
                    <a:pt x="226" y="213"/>
                    <a:pt x="228" y="214"/>
                    <a:pt x="228" y="215"/>
                  </a:cubicBezTo>
                  <a:cubicBezTo>
                    <a:pt x="228" y="216"/>
                    <a:pt x="230" y="215"/>
                    <a:pt x="228" y="216"/>
                  </a:cubicBezTo>
                  <a:cubicBezTo>
                    <a:pt x="227" y="218"/>
                    <a:pt x="226" y="219"/>
                    <a:pt x="226" y="219"/>
                  </a:cubicBezTo>
                  <a:cubicBezTo>
                    <a:pt x="226" y="219"/>
                    <a:pt x="226" y="221"/>
                    <a:pt x="227" y="222"/>
                  </a:cubicBezTo>
                  <a:cubicBezTo>
                    <a:pt x="227" y="224"/>
                    <a:pt x="227" y="223"/>
                    <a:pt x="228" y="225"/>
                  </a:cubicBezTo>
                  <a:cubicBezTo>
                    <a:pt x="228" y="227"/>
                    <a:pt x="228" y="227"/>
                    <a:pt x="228" y="227"/>
                  </a:cubicBezTo>
                  <a:cubicBezTo>
                    <a:pt x="228" y="227"/>
                    <a:pt x="231" y="229"/>
                    <a:pt x="227" y="228"/>
                  </a:cubicBezTo>
                  <a:cubicBezTo>
                    <a:pt x="223" y="227"/>
                    <a:pt x="222" y="226"/>
                    <a:pt x="220" y="225"/>
                  </a:cubicBezTo>
                  <a:cubicBezTo>
                    <a:pt x="217" y="225"/>
                    <a:pt x="215" y="224"/>
                    <a:pt x="215" y="224"/>
                  </a:cubicBezTo>
                  <a:cubicBezTo>
                    <a:pt x="214" y="223"/>
                    <a:pt x="218" y="231"/>
                    <a:pt x="214" y="223"/>
                  </a:cubicBezTo>
                  <a:cubicBezTo>
                    <a:pt x="210" y="216"/>
                    <a:pt x="209" y="213"/>
                    <a:pt x="209" y="213"/>
                  </a:cubicBezTo>
                  <a:cubicBezTo>
                    <a:pt x="206" y="210"/>
                    <a:pt x="206" y="210"/>
                    <a:pt x="206" y="210"/>
                  </a:cubicBezTo>
                  <a:cubicBezTo>
                    <a:pt x="206" y="210"/>
                    <a:pt x="205" y="209"/>
                    <a:pt x="204" y="207"/>
                  </a:cubicBezTo>
                  <a:cubicBezTo>
                    <a:pt x="203" y="205"/>
                    <a:pt x="202" y="202"/>
                    <a:pt x="201" y="200"/>
                  </a:cubicBezTo>
                  <a:cubicBezTo>
                    <a:pt x="200" y="198"/>
                    <a:pt x="200" y="198"/>
                    <a:pt x="200" y="198"/>
                  </a:cubicBezTo>
                  <a:cubicBezTo>
                    <a:pt x="200" y="198"/>
                    <a:pt x="199" y="196"/>
                    <a:pt x="196" y="195"/>
                  </a:cubicBezTo>
                  <a:cubicBezTo>
                    <a:pt x="193" y="194"/>
                    <a:pt x="190" y="191"/>
                    <a:pt x="190" y="191"/>
                  </a:cubicBezTo>
                  <a:cubicBezTo>
                    <a:pt x="186" y="192"/>
                    <a:pt x="186" y="192"/>
                    <a:pt x="186" y="192"/>
                  </a:cubicBezTo>
                  <a:cubicBezTo>
                    <a:pt x="186" y="192"/>
                    <a:pt x="184" y="201"/>
                    <a:pt x="180" y="201"/>
                  </a:cubicBezTo>
                  <a:cubicBezTo>
                    <a:pt x="177" y="200"/>
                    <a:pt x="171" y="199"/>
                    <a:pt x="171" y="197"/>
                  </a:cubicBezTo>
                  <a:cubicBezTo>
                    <a:pt x="170" y="196"/>
                    <a:pt x="170" y="193"/>
                    <a:pt x="169" y="191"/>
                  </a:cubicBezTo>
                  <a:cubicBezTo>
                    <a:pt x="169" y="190"/>
                    <a:pt x="169" y="191"/>
                    <a:pt x="167" y="187"/>
                  </a:cubicBezTo>
                  <a:cubicBezTo>
                    <a:pt x="166" y="184"/>
                    <a:pt x="168" y="185"/>
                    <a:pt x="163" y="181"/>
                  </a:cubicBezTo>
                  <a:cubicBezTo>
                    <a:pt x="157" y="177"/>
                    <a:pt x="154" y="174"/>
                    <a:pt x="154" y="174"/>
                  </a:cubicBezTo>
                  <a:cubicBezTo>
                    <a:pt x="154" y="174"/>
                    <a:pt x="146" y="177"/>
                    <a:pt x="145" y="177"/>
                  </a:cubicBezTo>
                  <a:cubicBezTo>
                    <a:pt x="143" y="177"/>
                    <a:pt x="143" y="175"/>
                    <a:pt x="140" y="177"/>
                  </a:cubicBezTo>
                  <a:cubicBezTo>
                    <a:pt x="137" y="178"/>
                    <a:pt x="136" y="179"/>
                    <a:pt x="136" y="179"/>
                  </a:cubicBezTo>
                  <a:cubicBezTo>
                    <a:pt x="113" y="179"/>
                    <a:pt x="113" y="179"/>
                    <a:pt x="113" y="179"/>
                  </a:cubicBezTo>
                  <a:cubicBezTo>
                    <a:pt x="113" y="179"/>
                    <a:pt x="85" y="172"/>
                    <a:pt x="85" y="168"/>
                  </a:cubicBezTo>
                  <a:close/>
                </a:path>
              </a:pathLst>
            </a:custGeom>
            <a:solidFill>
              <a:schemeClr val="bg1"/>
            </a:solidFill>
            <a:ln>
              <a:solidFill>
                <a:schemeClr val="accent1"/>
              </a:solidFill>
            </a:ln>
          </p:spPr>
          <p:txBody>
            <a:bodyPr vert="horz" wrap="square" lIns="68580" tIns="34290" rIns="68580" bIns="34290" numCol="1" anchor="t" anchorCtr="0" compatLnSpc="1">
              <a:prstTxWarp prst="textNoShape">
                <a:avLst/>
              </a:prstTxWarp>
            </a:bodyPr>
            <a:lstStyle/>
            <a:p>
              <a:endParaRPr lang="pl-PL" sz="1050" dirty="0"/>
            </a:p>
          </p:txBody>
        </p:sp>
        <p:sp>
          <p:nvSpPr>
            <p:cNvPr id="88" name="pole tekstowe 87"/>
            <p:cNvSpPr txBox="1"/>
            <p:nvPr/>
          </p:nvSpPr>
          <p:spPr>
            <a:xfrm>
              <a:off x="3926325" y="2043299"/>
              <a:ext cx="1291352" cy="246221"/>
            </a:xfrm>
            <a:prstGeom prst="rect">
              <a:avLst/>
            </a:prstGeom>
            <a:noFill/>
          </p:spPr>
          <p:txBody>
            <a:bodyPr wrap="square" rtlCol="0">
              <a:spAutoFit/>
            </a:bodyPr>
            <a:lstStyle/>
            <a:p>
              <a:pPr algn="r"/>
              <a:r>
                <a:rPr lang="pl-PL" sz="600" dirty="0">
                  <a:cs typeface="Helvetica" pitchFamily="34" charset="0"/>
                </a:rPr>
                <a:t>BOISE, IDAHO, USA</a:t>
              </a:r>
            </a:p>
          </p:txBody>
        </p:sp>
      </p:grpSp>
      <p:sp>
        <p:nvSpPr>
          <p:cNvPr id="137" name="Tytuł 1"/>
          <p:cNvSpPr>
            <a:spLocks noGrp="1"/>
          </p:cNvSpPr>
          <p:nvPr>
            <p:ph type="title"/>
          </p:nvPr>
        </p:nvSpPr>
        <p:spPr>
          <a:xfrm>
            <a:off x="321904" y="104510"/>
            <a:ext cx="8316257" cy="742157"/>
          </a:xfrm>
        </p:spPr>
        <p:txBody>
          <a:bodyPr/>
          <a:lstStyle/>
          <a:p>
            <a:r>
              <a:rPr lang="pl-PL" sz="1800" b="1" noProof="0" dirty="0">
                <a:solidFill>
                  <a:schemeClr val="bg2">
                    <a:lumMod val="50000"/>
                  </a:schemeClr>
                </a:solidFill>
              </a:rPr>
              <a:t>O Sygnity</a:t>
            </a:r>
          </a:p>
        </p:txBody>
      </p:sp>
      <p:pic>
        <p:nvPicPr>
          <p:cNvPr id="2" name="Obraz 1"/>
          <p:cNvPicPr>
            <a:picLocks noChangeAspect="1"/>
          </p:cNvPicPr>
          <p:nvPr/>
        </p:nvPicPr>
        <p:blipFill>
          <a:blip r:embed="rId2"/>
          <a:stretch>
            <a:fillRect/>
          </a:stretch>
        </p:blipFill>
        <p:spPr>
          <a:xfrm>
            <a:off x="817403" y="3973398"/>
            <a:ext cx="3304355" cy="857346"/>
          </a:xfrm>
          <a:prstGeom prst="rect">
            <a:avLst/>
          </a:prstGeom>
        </p:spPr>
      </p:pic>
      <p:pic>
        <p:nvPicPr>
          <p:cNvPr id="89" name="Obraz 88"/>
          <p:cNvPicPr>
            <a:picLocks noChangeAspect="1"/>
          </p:cNvPicPr>
          <p:nvPr/>
        </p:nvPicPr>
        <p:blipFill>
          <a:blip r:embed="rId3"/>
          <a:stretch>
            <a:fillRect/>
          </a:stretch>
        </p:blipFill>
        <p:spPr>
          <a:xfrm>
            <a:off x="1428835" y="909476"/>
            <a:ext cx="2081490" cy="2997578"/>
          </a:xfrm>
          <a:prstGeom prst="rect">
            <a:avLst/>
          </a:prstGeom>
        </p:spPr>
      </p:pic>
    </p:spTree>
    <p:extLst>
      <p:ext uri="{BB962C8B-B14F-4D97-AF65-F5344CB8AC3E}">
        <p14:creationId xmlns:p14="http://schemas.microsoft.com/office/powerpoint/2010/main" val="121055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noProof="0" dirty="0"/>
              <a:t>Sprzedawca gazu i energii elektrycznej na uwolnionym rynku energii w Polsce </a:t>
            </a:r>
          </a:p>
        </p:txBody>
      </p:sp>
    </p:spTree>
    <p:extLst>
      <p:ext uri="{BB962C8B-B14F-4D97-AF65-F5344CB8AC3E}">
        <p14:creationId xmlns:p14="http://schemas.microsoft.com/office/powerpoint/2010/main" val="392993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837" y="121443"/>
            <a:ext cx="8316257" cy="742157"/>
          </a:xfrm>
        </p:spPr>
        <p:txBody>
          <a:bodyPr/>
          <a:lstStyle/>
          <a:p>
            <a:r>
              <a:rPr lang="pl-PL" sz="1800" noProof="0" dirty="0">
                <a:solidFill>
                  <a:schemeClr val="bg2">
                    <a:lumMod val="50000"/>
                  </a:schemeClr>
                </a:solidFill>
              </a:rPr>
              <a:t>Zmiana dostawcy energii</a:t>
            </a:r>
          </a:p>
        </p:txBody>
      </p:sp>
      <p:pic>
        <p:nvPicPr>
          <p:cNvPr id="1026" name="Picture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647" y="1487154"/>
            <a:ext cx="4275194" cy="336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38228" y="4848198"/>
            <a:ext cx="1338828" cy="246221"/>
          </a:xfrm>
          <a:prstGeom prst="rect">
            <a:avLst/>
          </a:prstGeom>
          <a:noFill/>
        </p:spPr>
        <p:txBody>
          <a:bodyPr wrap="none" rtlCol="0">
            <a:spAutoFit/>
          </a:bodyPr>
          <a:lstStyle/>
          <a:p>
            <a:r>
              <a:rPr lang="pl-PL" sz="1000" b="1" i="1" dirty="0">
                <a:solidFill>
                  <a:schemeClr val="tx2">
                    <a:lumMod val="75000"/>
                  </a:schemeClr>
                </a:solidFill>
              </a:rPr>
              <a:t>Źródło: raport URE</a:t>
            </a:r>
          </a:p>
        </p:txBody>
      </p:sp>
      <p:sp>
        <p:nvSpPr>
          <p:cNvPr id="8" name="Symbol zastępczy zawartości 2"/>
          <p:cNvSpPr txBox="1">
            <a:spLocks/>
          </p:cNvSpPr>
          <p:nvPr/>
        </p:nvSpPr>
        <p:spPr>
          <a:xfrm>
            <a:off x="225985" y="1487154"/>
            <a:ext cx="4130355" cy="3245619"/>
          </a:xfrm>
          <a:prstGeom prst="rect">
            <a:avLst/>
          </a:prstGeom>
          <a:ln>
            <a:solidFill>
              <a:srgbClr val="00B0F0"/>
            </a:solidFill>
            <a:prstDash val="sysDash"/>
          </a:ln>
        </p:spPr>
        <p:txBody>
          <a:bodyPr vert="horz" lIns="68580" tIns="34290" rIns="68580" bIns="34290" numCol="1" rtlCol="0">
            <a:noAutofit/>
          </a:bodyPr>
          <a:lstStyle>
            <a:defPPr>
              <a:defRPr lang="pl-PL"/>
            </a:defPPr>
            <a:lvl1pPr indent="0" defTabSz="914400">
              <a:lnSpc>
                <a:spcPct val="90000"/>
              </a:lnSpc>
              <a:spcBef>
                <a:spcPts val="1000"/>
              </a:spcBef>
              <a:buFont typeface="Arial" panose="020B0604020202020204" pitchFamily="34" charset="0"/>
              <a:buNone/>
              <a:defRPr sz="1050" b="1">
                <a:solidFill>
                  <a:srgbClr val="00B0F0"/>
                </a:solidFill>
                <a:latin typeface="+mj-lt"/>
              </a:defRPr>
            </a:lvl1pPr>
            <a:lvl2pPr marL="270000" lvl="1" indent="-228600" defTabSz="914400">
              <a:lnSpc>
                <a:spcPct val="150000"/>
              </a:lnSpc>
              <a:spcBef>
                <a:spcPts val="0"/>
              </a:spcBef>
              <a:buClr>
                <a:srgbClr val="00B0F0"/>
              </a:buClr>
              <a:buFont typeface="Wingdings" panose="05000000000000000000" pitchFamily="2" charset="2"/>
              <a:buChar char="§"/>
              <a:defRPr sz="1050">
                <a:solidFill>
                  <a:srgbClr val="5A5A5A"/>
                </a:solidFill>
                <a:latin typeface="+mj-lt"/>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endParaRPr lang="pl-PL" b="1" dirty="0">
              <a:solidFill>
                <a:srgbClr val="00B0F0"/>
              </a:solidFill>
            </a:endParaRPr>
          </a:p>
          <a:p>
            <a:pPr marL="41400" lvl="1" indent="0">
              <a:buNone/>
            </a:pPr>
            <a:r>
              <a:rPr lang="pl-PL" b="1" dirty="0">
                <a:solidFill>
                  <a:srgbClr val="00B0F0"/>
                </a:solidFill>
              </a:rPr>
              <a:t>Obecna sytuacja:</a:t>
            </a:r>
          </a:p>
          <a:p>
            <a:pPr lvl="1"/>
            <a:r>
              <a:rPr lang="pl-PL" sz="1000" dirty="0">
                <a:solidFill>
                  <a:schemeClr val="tx1"/>
                </a:solidFill>
              </a:rPr>
              <a:t>Liczba odbiorców energii 16 mln i prawie 7mln odbiorców gazu.</a:t>
            </a:r>
          </a:p>
          <a:p>
            <a:pPr lvl="1"/>
            <a:r>
              <a:rPr lang="pl-PL" sz="1000" dirty="0">
                <a:solidFill>
                  <a:schemeClr val="tx1"/>
                </a:solidFill>
              </a:rPr>
              <a:t>W Polsce poziom zmian sprzedawców EE około 2-3% rynku</a:t>
            </a:r>
          </a:p>
          <a:p>
            <a:pPr lvl="1"/>
            <a:r>
              <a:rPr lang="pl-PL" sz="1000" dirty="0">
                <a:solidFill>
                  <a:schemeClr val="tx1"/>
                </a:solidFill>
              </a:rPr>
              <a:t>W Europie nawet 40%</a:t>
            </a:r>
          </a:p>
          <a:p>
            <a:pPr lvl="1"/>
            <a:r>
              <a:rPr lang="pl-PL" sz="1000" dirty="0">
                <a:solidFill>
                  <a:schemeClr val="tx1"/>
                </a:solidFill>
              </a:rPr>
              <a:t>Mała elastyczność jeżeli chodzi o taryfy, mała innowacyjność taryf</a:t>
            </a:r>
          </a:p>
          <a:p>
            <a:pPr lvl="1"/>
            <a:r>
              <a:rPr lang="pl-PL" sz="1000" dirty="0">
                <a:solidFill>
                  <a:schemeClr val="tx1"/>
                </a:solidFill>
              </a:rPr>
              <a:t>Liczba zmian sprzedawców gazu na koniec I </a:t>
            </a:r>
            <a:r>
              <a:rPr lang="pl-PL" sz="1000" dirty="0" err="1">
                <a:solidFill>
                  <a:schemeClr val="tx1"/>
                </a:solidFill>
              </a:rPr>
              <a:t>kw</a:t>
            </a:r>
            <a:r>
              <a:rPr lang="pl-PL" sz="1000" dirty="0">
                <a:solidFill>
                  <a:schemeClr val="tx1"/>
                </a:solidFill>
              </a:rPr>
              <a:t> 2016 około 50K</a:t>
            </a:r>
          </a:p>
          <a:p>
            <a:endParaRPr lang="pl-PL" b="1" dirty="0">
              <a:solidFill>
                <a:srgbClr val="00B0F0"/>
              </a:solidFill>
            </a:endParaRPr>
          </a:p>
          <a:p>
            <a:r>
              <a:rPr lang="pl-PL" b="1" dirty="0">
                <a:solidFill>
                  <a:srgbClr val="00B0F0"/>
                </a:solidFill>
              </a:rPr>
              <a:t>Aby zostać sprzedawcą energii należy spełnić następujące warunki:</a:t>
            </a:r>
          </a:p>
          <a:p>
            <a:pPr lvl="1"/>
            <a:r>
              <a:rPr lang="pl-PL" dirty="0"/>
              <a:t>zapewnić kompletną obsługę procesu zmiany sprzedawcy energii</a:t>
            </a:r>
          </a:p>
          <a:p>
            <a:pPr lvl="1"/>
            <a:r>
              <a:rPr lang="pl-PL" dirty="0"/>
              <a:t>być w stanie rozliczyć energię dostarczoną do klienta</a:t>
            </a:r>
          </a:p>
          <a:p>
            <a:pPr lvl="1"/>
            <a:r>
              <a:rPr lang="pl-PL" dirty="0"/>
              <a:t>zapewnić wysoki poziom obsługi klienta</a:t>
            </a:r>
          </a:p>
          <a:p>
            <a:pPr marL="41400" lvl="1" indent="0">
              <a:buNone/>
            </a:pPr>
            <a:r>
              <a:rPr lang="pl-PL" sz="1600" b="1" dirty="0">
                <a:solidFill>
                  <a:srgbClr val="FF0000"/>
                </a:solidFill>
              </a:rPr>
              <a:t>Sygnity jest partnerem w tym biznesie.</a:t>
            </a:r>
          </a:p>
          <a:p>
            <a:pPr marL="41400" lvl="1" indent="0">
              <a:buNone/>
            </a:pPr>
            <a:endParaRPr lang="pl-PL" b="1" dirty="0">
              <a:solidFill>
                <a:srgbClr val="00B0F0"/>
              </a:solidFill>
            </a:endParaRPr>
          </a:p>
          <a:p>
            <a:pPr marL="41400" lvl="1" indent="0">
              <a:buNone/>
            </a:pPr>
            <a:endParaRPr lang="pl-PL" b="1" dirty="0">
              <a:solidFill>
                <a:srgbClr val="FF0000"/>
              </a:solidFill>
            </a:endParaRPr>
          </a:p>
        </p:txBody>
      </p:sp>
      <p:sp>
        <p:nvSpPr>
          <p:cNvPr id="4" name="pole tekstowe 3"/>
          <p:cNvSpPr txBox="1"/>
          <p:nvPr/>
        </p:nvSpPr>
        <p:spPr>
          <a:xfrm>
            <a:off x="225985" y="1021488"/>
            <a:ext cx="4554452" cy="307777"/>
          </a:xfrm>
          <a:prstGeom prst="rect">
            <a:avLst/>
          </a:prstGeom>
          <a:noFill/>
        </p:spPr>
        <p:txBody>
          <a:bodyPr wrap="none" rtlCol="0">
            <a:spAutoFit/>
          </a:bodyPr>
          <a:lstStyle/>
          <a:p>
            <a:r>
              <a:rPr lang="pl-PL" dirty="0">
                <a:solidFill>
                  <a:schemeClr val="bg1"/>
                </a:solidFill>
              </a:rPr>
              <a:t>Silnie i dynamicznie rosnący trend zmian sprzedawców</a:t>
            </a:r>
          </a:p>
        </p:txBody>
      </p:sp>
    </p:spTree>
    <p:extLst>
      <p:ext uri="{BB962C8B-B14F-4D97-AF65-F5344CB8AC3E}">
        <p14:creationId xmlns:p14="http://schemas.microsoft.com/office/powerpoint/2010/main" val="361362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noProof="0" dirty="0"/>
              <a:t>Sytuacja rynkowa i istniejące wyzwania</a:t>
            </a:r>
          </a:p>
        </p:txBody>
      </p:sp>
      <p:sp>
        <p:nvSpPr>
          <p:cNvPr id="3" name="Symbol zastępczy zawartości 2"/>
          <p:cNvSpPr>
            <a:spLocks noGrp="1"/>
          </p:cNvSpPr>
          <p:nvPr>
            <p:ph sz="half" idx="1"/>
          </p:nvPr>
        </p:nvSpPr>
        <p:spPr>
          <a:xfrm>
            <a:off x="803088" y="1587495"/>
            <a:ext cx="6620359" cy="2533437"/>
          </a:xfrm>
        </p:spPr>
        <p:txBody>
          <a:bodyPr/>
          <a:lstStyle/>
          <a:p>
            <a:pPr lvl="0"/>
            <a:r>
              <a:rPr lang="pl-PL" b="1" noProof="0" dirty="0"/>
              <a:t>Wysoka konkurencja</a:t>
            </a:r>
            <a:r>
              <a:rPr lang="pl-PL" noProof="0" dirty="0"/>
              <a:t> - Konkurencja na rynku energii nieustannie wzrasta. Kluczowym obszarem są aktywne działania handlowe pozyskania i utrzymania klientów. </a:t>
            </a:r>
          </a:p>
          <a:p>
            <a:pPr lvl="0"/>
            <a:r>
              <a:rPr lang="pl-PL" b="1" noProof="0" dirty="0"/>
              <a:t>Procedury</a:t>
            </a:r>
            <a:r>
              <a:rPr lang="pl-PL" noProof="0" dirty="0"/>
              <a:t> - Pozyskanie klienta na uwolnionym rynku energii wymaga „przejścia” procedury zmiany sprzedawcy.  </a:t>
            </a:r>
          </a:p>
          <a:p>
            <a:pPr lvl="0"/>
            <a:r>
              <a:rPr lang="pl-PL" b="1" noProof="0" dirty="0"/>
              <a:t>Sprawna komunikacja</a:t>
            </a:r>
            <a:r>
              <a:rPr lang="pl-PL" noProof="0" dirty="0"/>
              <a:t> - Dla Sprzedawcy wolnorynkowego, źródłem danych pomiarowych są OSD na terenie których zlokalizowani są odbiorcy. </a:t>
            </a:r>
          </a:p>
          <a:p>
            <a:pPr lvl="0"/>
            <a:r>
              <a:rPr lang="pl-PL" b="1" noProof="0" dirty="0"/>
              <a:t>Oferta produktowa</a:t>
            </a:r>
            <a:r>
              <a:rPr lang="pl-PL" noProof="0" dirty="0"/>
              <a:t> - Podstawowym elementem budowania przewagi konkurencyjnej na uwolnionym rynku energii jest właściwa i nowoczesna oferta produktowa. </a:t>
            </a:r>
            <a:endParaRPr lang="pl-PL" noProof="0" dirty="0">
              <a:effectLst/>
            </a:endParaRPr>
          </a:p>
          <a:p>
            <a:pPr lvl="0"/>
            <a:r>
              <a:rPr lang="pl-PL" noProof="0" dirty="0"/>
              <a:t>Konieczność zapewnienia </a:t>
            </a:r>
            <a:r>
              <a:rPr lang="pl-PL" b="1" noProof="0" dirty="0"/>
              <a:t>wysokiego poziomu obsługi </a:t>
            </a:r>
            <a:r>
              <a:rPr lang="pl-PL" noProof="0" dirty="0"/>
              <a:t>klientów.</a:t>
            </a:r>
            <a:endParaRPr lang="pl-PL" noProof="0" dirty="0">
              <a:effectLst/>
            </a:endParaRPr>
          </a:p>
        </p:txBody>
      </p:sp>
      <p:sp>
        <p:nvSpPr>
          <p:cNvPr id="5" name="Symbol zastępczy numeru slajdu 4"/>
          <p:cNvSpPr>
            <a:spLocks noGrp="1"/>
          </p:cNvSpPr>
          <p:nvPr>
            <p:ph type="sldNum" sz="quarter" idx="12"/>
          </p:nvPr>
        </p:nvSpPr>
        <p:spPr/>
        <p:txBody>
          <a:bodyPr/>
          <a:lstStyle/>
          <a:p>
            <a:fld id="{70452DF8-7169-4963-BF29-A6A93ACD61BC}" type="slidenum">
              <a:rPr lang="pl-PL" smtClean="0"/>
              <a:pPr/>
              <a:t>5</a:t>
            </a:fld>
            <a:endParaRPr lang="pl-PL"/>
          </a:p>
        </p:txBody>
      </p:sp>
      <p:sp>
        <p:nvSpPr>
          <p:cNvPr id="6" name="pole tekstowe 5"/>
          <p:cNvSpPr txBox="1"/>
          <p:nvPr/>
        </p:nvSpPr>
        <p:spPr>
          <a:xfrm>
            <a:off x="1747470" y="4244043"/>
            <a:ext cx="6186309" cy="584775"/>
          </a:xfrm>
          <a:prstGeom prst="rect">
            <a:avLst/>
          </a:prstGeom>
          <a:noFill/>
        </p:spPr>
        <p:txBody>
          <a:bodyPr wrap="none" rtlCol="0">
            <a:spAutoFit/>
          </a:bodyPr>
          <a:lstStyle/>
          <a:p>
            <a:r>
              <a:rPr lang="pl-PL" sz="1600" b="1" dirty="0">
                <a:solidFill>
                  <a:srgbClr val="FF0000"/>
                </a:solidFill>
              </a:rPr>
              <a:t>Rozwiązanie Sygnity od lat wspiera sukces naszych klientów </a:t>
            </a:r>
          </a:p>
          <a:p>
            <a:r>
              <a:rPr lang="pl-PL" sz="1600" b="1" dirty="0">
                <a:solidFill>
                  <a:srgbClr val="FF0000"/>
                </a:solidFill>
              </a:rPr>
              <a:t>jako system on-</a:t>
            </a:r>
            <a:r>
              <a:rPr lang="pl-PL" sz="1600" b="1" dirty="0" err="1">
                <a:solidFill>
                  <a:srgbClr val="FF0000"/>
                </a:solidFill>
              </a:rPr>
              <a:t>premise</a:t>
            </a:r>
            <a:r>
              <a:rPr lang="pl-PL" sz="1600" b="1" dirty="0">
                <a:solidFill>
                  <a:srgbClr val="FF0000"/>
                </a:solidFill>
              </a:rPr>
              <a:t> jaki i rozwiązanie w chmurze (</a:t>
            </a:r>
            <a:r>
              <a:rPr lang="pl-PL" sz="1600" b="1" dirty="0" err="1">
                <a:solidFill>
                  <a:srgbClr val="FF0000"/>
                </a:solidFill>
              </a:rPr>
              <a:t>Azure</a:t>
            </a:r>
            <a:r>
              <a:rPr lang="pl-PL" sz="1600" b="1" dirty="0">
                <a:solidFill>
                  <a:srgbClr val="FF0000"/>
                </a:solidFill>
              </a:rPr>
              <a:t>)</a:t>
            </a:r>
          </a:p>
        </p:txBody>
      </p:sp>
      <p:sp>
        <p:nvSpPr>
          <p:cNvPr id="4" name="pole tekstowe 3"/>
          <p:cNvSpPr txBox="1"/>
          <p:nvPr/>
        </p:nvSpPr>
        <p:spPr>
          <a:xfrm>
            <a:off x="321905" y="1018108"/>
            <a:ext cx="6931706" cy="307777"/>
          </a:xfrm>
          <a:prstGeom prst="rect">
            <a:avLst/>
          </a:prstGeom>
          <a:noFill/>
        </p:spPr>
        <p:txBody>
          <a:bodyPr wrap="none" rtlCol="0">
            <a:spAutoFit/>
          </a:bodyPr>
          <a:lstStyle/>
          <a:p>
            <a:r>
              <a:rPr lang="pl-PL" dirty="0">
                <a:solidFill>
                  <a:schemeClr val="bg1"/>
                </a:solidFill>
              </a:rPr>
              <a:t>Sprzedawca oferując energię elektryczną i gaz musi pokonać </a:t>
            </a:r>
            <a:r>
              <a:rPr lang="pl-PL" dirty="0" smtClean="0">
                <a:solidFill>
                  <a:schemeClr val="bg1"/>
                </a:solidFill>
              </a:rPr>
              <a:t>następujące </a:t>
            </a:r>
            <a:r>
              <a:rPr lang="pl-PL" dirty="0">
                <a:solidFill>
                  <a:schemeClr val="bg1"/>
                </a:solidFill>
              </a:rPr>
              <a:t>wyzwania </a:t>
            </a:r>
          </a:p>
        </p:txBody>
      </p:sp>
    </p:spTree>
    <p:extLst>
      <p:ext uri="{BB962C8B-B14F-4D97-AF65-F5344CB8AC3E}">
        <p14:creationId xmlns:p14="http://schemas.microsoft.com/office/powerpoint/2010/main" val="2641711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837" y="121443"/>
            <a:ext cx="8316257" cy="742157"/>
          </a:xfrm>
        </p:spPr>
        <p:txBody>
          <a:bodyPr/>
          <a:lstStyle/>
          <a:p>
            <a:r>
              <a:rPr lang="pl-PL" sz="1800" noProof="0" dirty="0">
                <a:solidFill>
                  <a:schemeClr val="bg2">
                    <a:lumMod val="50000"/>
                  </a:schemeClr>
                </a:solidFill>
              </a:rPr>
              <a:t>Sygnity Utilities for Sales w akcji</a:t>
            </a:r>
          </a:p>
        </p:txBody>
      </p:sp>
      <p:grpSp>
        <p:nvGrpSpPr>
          <p:cNvPr id="16" name="Grupa 15"/>
          <p:cNvGrpSpPr/>
          <p:nvPr/>
        </p:nvGrpSpPr>
        <p:grpSpPr>
          <a:xfrm>
            <a:off x="186411" y="1484750"/>
            <a:ext cx="4130355" cy="2996815"/>
            <a:chOff x="225985" y="1119293"/>
            <a:chExt cx="4130355" cy="3237073"/>
          </a:xfrm>
        </p:grpSpPr>
        <p:sp>
          <p:nvSpPr>
            <p:cNvPr id="8" name="Symbol zastępczy zawartości 2"/>
            <p:cNvSpPr txBox="1">
              <a:spLocks/>
            </p:cNvSpPr>
            <p:nvPr/>
          </p:nvSpPr>
          <p:spPr>
            <a:xfrm>
              <a:off x="225985" y="1119293"/>
              <a:ext cx="4130355" cy="3237073"/>
            </a:xfrm>
            <a:prstGeom prst="rect">
              <a:avLst/>
            </a:prstGeom>
            <a:ln>
              <a:solidFill>
                <a:srgbClr val="00B0F0"/>
              </a:solidFill>
              <a:prstDash val="sysDash"/>
            </a:ln>
          </p:spPr>
          <p:txBody>
            <a:bodyPr vert="horz" lIns="68580" tIns="34290" rIns="68580" bIns="34290" numCol="1" rtlCol="0">
              <a:noAutofit/>
            </a:bodyPr>
            <a:lstStyle>
              <a:defPPr>
                <a:defRPr lang="pl-PL"/>
              </a:defPPr>
              <a:lvl1pPr indent="0" defTabSz="914400">
                <a:lnSpc>
                  <a:spcPct val="90000"/>
                </a:lnSpc>
                <a:spcBef>
                  <a:spcPts val="1000"/>
                </a:spcBef>
                <a:buFont typeface="Arial" panose="020B0604020202020204" pitchFamily="34" charset="0"/>
                <a:buNone/>
                <a:defRPr sz="1050" b="1">
                  <a:solidFill>
                    <a:srgbClr val="00B0F0"/>
                  </a:solidFill>
                  <a:latin typeface="+mj-lt"/>
                </a:defRPr>
              </a:lvl1pPr>
              <a:lvl2pPr marL="270000" lvl="1" indent="-228600" defTabSz="914400">
                <a:lnSpc>
                  <a:spcPct val="150000"/>
                </a:lnSpc>
                <a:spcBef>
                  <a:spcPts val="0"/>
                </a:spcBef>
                <a:buClr>
                  <a:srgbClr val="00B0F0"/>
                </a:buClr>
                <a:buFont typeface="Wingdings" panose="05000000000000000000" pitchFamily="2" charset="2"/>
                <a:buChar char="§"/>
                <a:defRPr sz="1050">
                  <a:solidFill>
                    <a:srgbClr val="5A5A5A"/>
                  </a:solidFill>
                  <a:latin typeface="+mj-lt"/>
                </a:defRPr>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defRPr sz="1800"/>
              </a:lvl4pPr>
              <a:lvl5pPr marL="2057400" indent="-228600" defTabSz="914400">
                <a:lnSpc>
                  <a:spcPct val="90000"/>
                </a:lnSpc>
                <a:spcBef>
                  <a:spcPts val="500"/>
                </a:spcBef>
                <a:buFont typeface="Arial" panose="020B0604020202020204" pitchFamily="34" charset="0"/>
                <a:buChar char="•"/>
                <a:defRPr sz="18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pl-PL" sz="1400" dirty="0"/>
                <a:t>SUS umożliwia</a:t>
              </a:r>
              <a:r>
                <a:rPr lang="pl-PL" dirty="0"/>
                <a:t>:</a:t>
              </a:r>
            </a:p>
            <a:p>
              <a:pPr marL="171450" indent="-171450">
                <a:buFont typeface="Arial" panose="020B0604020202020204" pitchFamily="34" charset="0"/>
                <a:buChar char="•"/>
              </a:pPr>
              <a:r>
                <a:rPr lang="en-GB" dirty="0"/>
                <a:t>Pozyskanie nowych klientów</a:t>
              </a:r>
            </a:p>
            <a:p>
              <a:pPr marL="171450" indent="-171450">
                <a:buFont typeface="Arial" panose="020B0604020202020204" pitchFamily="34" charset="0"/>
                <a:buChar char="•"/>
              </a:pPr>
              <a:r>
                <a:rPr lang="pl-PL" dirty="0"/>
                <a:t>Pozyskanie danych pomiarowych od OSD</a:t>
              </a:r>
            </a:p>
            <a:p>
              <a:pPr marL="171450" indent="-171450">
                <a:buFont typeface="Arial" panose="020B0604020202020204" pitchFamily="34" charset="0"/>
                <a:buChar char="•"/>
              </a:pPr>
              <a:r>
                <a:rPr lang="pl-PL" dirty="0"/>
                <a:t>Wystawienie faktury kompleksowej dla </a:t>
              </a:r>
              <a:endParaRPr lang="en-GB" dirty="0"/>
            </a:p>
            <a:p>
              <a:r>
                <a:rPr lang="pl-PL" dirty="0"/>
                <a:t>klienta</a:t>
              </a:r>
              <a:r>
                <a:rPr lang="en-GB" dirty="0"/>
                <a:t> </a:t>
              </a:r>
              <a:r>
                <a:rPr lang="pl-PL" dirty="0"/>
                <a:t>końcowego</a:t>
              </a:r>
            </a:p>
            <a:p>
              <a:pPr marL="171450" indent="-171450">
                <a:buFont typeface="Arial" panose="020B0604020202020204" pitchFamily="34" charset="0"/>
                <a:buChar char="•"/>
              </a:pPr>
              <a:r>
                <a:rPr lang="pl-PL" dirty="0"/>
                <a:t>Obsługę klienta za pomocą wbudowanego eBOK</a:t>
              </a:r>
            </a:p>
            <a:p>
              <a:r>
                <a:rPr lang="pl-PL" dirty="0"/>
                <a:t>z uwzględnieniem reklamacji I windykacji</a:t>
              </a:r>
            </a:p>
            <a:p>
              <a:pPr marL="171450" indent="-171450">
                <a:buFont typeface="Arial" panose="020B0604020202020204" pitchFamily="34" charset="0"/>
                <a:buChar char="•"/>
              </a:pPr>
              <a:r>
                <a:rPr lang="pl-PL" dirty="0"/>
                <a:t>Obsługę finansową</a:t>
              </a:r>
              <a:endParaRPr lang="en-GB" dirty="0"/>
            </a:p>
            <a:p>
              <a:pPr marL="171450" indent="-171450">
                <a:buFont typeface="Arial" panose="020B0604020202020204" pitchFamily="34" charset="0"/>
                <a:buChar char="•"/>
              </a:pPr>
              <a:r>
                <a:rPr lang="pl-PL" dirty="0"/>
                <a:t>Zarządzanie dokumentami</a:t>
              </a:r>
            </a:p>
            <a:p>
              <a:pPr marL="171450" indent="-171450">
                <a:buFont typeface="Arial" panose="020B0604020202020204" pitchFamily="34" charset="0"/>
                <a:buChar char="•"/>
              </a:pPr>
              <a:r>
                <a:rPr lang="pl-PL" dirty="0"/>
                <a:t>Obligatoryjne raportowanie wynikające z URE i ARE</a:t>
              </a:r>
            </a:p>
            <a:p>
              <a:pPr marL="171450" indent="-171450">
                <a:buFont typeface="Arial" panose="020B0604020202020204" pitchFamily="34" charset="0"/>
                <a:buChar char="•"/>
              </a:pPr>
              <a:r>
                <a:rPr lang="pl-PL" dirty="0"/>
                <a:t>Rozliczanie akcyzy</a:t>
              </a:r>
              <a:endParaRPr lang="en-GB" dirty="0"/>
            </a:p>
            <a:p>
              <a:endParaRPr lang="en-GB" dirty="0"/>
            </a:p>
          </p:txBody>
        </p:sp>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676" y="1168381"/>
              <a:ext cx="1068863" cy="916169"/>
            </a:xfrm>
            <a:prstGeom prst="rect">
              <a:avLst/>
            </a:prstGeom>
          </p:spPr>
        </p:pic>
      </p:grpSp>
      <p:sp>
        <p:nvSpPr>
          <p:cNvPr id="9" name="AutoShape 2" descr="Image result for dome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pole tekstowe 28"/>
          <p:cNvSpPr txBox="1"/>
          <p:nvPr/>
        </p:nvSpPr>
        <p:spPr>
          <a:xfrm>
            <a:off x="723745" y="4491924"/>
            <a:ext cx="3209533" cy="584775"/>
          </a:xfrm>
          <a:prstGeom prst="rect">
            <a:avLst/>
          </a:prstGeom>
          <a:noFill/>
        </p:spPr>
        <p:txBody>
          <a:bodyPr wrap="none" rtlCol="0">
            <a:spAutoFit/>
          </a:bodyPr>
          <a:lstStyle/>
          <a:p>
            <a:pPr algn="ctr"/>
            <a:r>
              <a:rPr lang="pl-PL" sz="1600" b="1" dirty="0">
                <a:solidFill>
                  <a:srgbClr val="FF0000"/>
                </a:solidFill>
              </a:rPr>
              <a:t>W pełni kompletne rozwiązanie</a:t>
            </a:r>
          </a:p>
          <a:p>
            <a:pPr algn="ctr"/>
            <a:r>
              <a:rPr lang="pl-PL" sz="1600" b="1" dirty="0">
                <a:solidFill>
                  <a:srgbClr val="FF0000"/>
                </a:solidFill>
              </a:rPr>
              <a:t> dla sprzedawcy energii</a:t>
            </a:r>
          </a:p>
        </p:txBody>
      </p:sp>
      <p:pic>
        <p:nvPicPr>
          <p:cNvPr id="30" name="Obraz 29"/>
          <p:cNvPicPr>
            <a:picLocks noChangeAspect="1"/>
          </p:cNvPicPr>
          <p:nvPr/>
        </p:nvPicPr>
        <p:blipFill>
          <a:blip r:embed="rId4"/>
          <a:stretch>
            <a:fillRect/>
          </a:stretch>
        </p:blipFill>
        <p:spPr>
          <a:xfrm>
            <a:off x="4548793" y="1530195"/>
            <a:ext cx="4493771" cy="3042116"/>
          </a:xfrm>
          <a:prstGeom prst="rect">
            <a:avLst/>
          </a:prstGeom>
        </p:spPr>
      </p:pic>
      <p:sp>
        <p:nvSpPr>
          <p:cNvPr id="3" name="pole tekstowe 2"/>
          <p:cNvSpPr txBox="1"/>
          <p:nvPr/>
        </p:nvSpPr>
        <p:spPr>
          <a:xfrm>
            <a:off x="186411" y="1017905"/>
            <a:ext cx="6497291" cy="307777"/>
          </a:xfrm>
          <a:prstGeom prst="rect">
            <a:avLst/>
          </a:prstGeom>
          <a:noFill/>
        </p:spPr>
        <p:txBody>
          <a:bodyPr wrap="none" rtlCol="0">
            <a:spAutoFit/>
          </a:bodyPr>
          <a:lstStyle/>
          <a:p>
            <a:r>
              <a:rPr lang="pl-PL" dirty="0">
                <a:solidFill>
                  <a:schemeClr val="bg1"/>
                </a:solidFill>
              </a:rPr>
              <a:t>SUS obejmuje wszystkie podstawowe </a:t>
            </a:r>
            <a:r>
              <a:rPr lang="pl-PL" dirty="0" smtClean="0">
                <a:solidFill>
                  <a:schemeClr val="bg1"/>
                </a:solidFill>
              </a:rPr>
              <a:t>procesy biznesowe u </a:t>
            </a:r>
            <a:r>
              <a:rPr lang="pl-PL" dirty="0">
                <a:solidFill>
                  <a:schemeClr val="bg1"/>
                </a:solidFill>
              </a:rPr>
              <a:t>sprzedawcy energii</a:t>
            </a:r>
          </a:p>
        </p:txBody>
      </p:sp>
    </p:spTree>
    <p:extLst>
      <p:ext uri="{BB962C8B-B14F-4D97-AF65-F5344CB8AC3E}">
        <p14:creationId xmlns:p14="http://schemas.microsoft.com/office/powerpoint/2010/main" val="178201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1904" y="104510"/>
            <a:ext cx="8316257" cy="742157"/>
          </a:xfrm>
        </p:spPr>
        <p:txBody>
          <a:bodyPr/>
          <a:lstStyle/>
          <a:p>
            <a:r>
              <a:rPr lang="pl-PL" sz="1800" noProof="0" dirty="0">
                <a:solidFill>
                  <a:schemeClr val="bg2">
                    <a:lumMod val="50000"/>
                  </a:schemeClr>
                </a:solidFill>
              </a:rPr>
              <a:t>Obsługa procesów sprzedażowych w SUS</a:t>
            </a:r>
            <a:endParaRPr lang="pl-PL" sz="1800" strike="sngStrike" noProof="0" dirty="0">
              <a:solidFill>
                <a:schemeClr val="bg2">
                  <a:lumMod val="50000"/>
                </a:schemeClr>
              </a:solidFill>
            </a:endParaRPr>
          </a:p>
        </p:txBody>
      </p:sp>
      <p:pic>
        <p:nvPicPr>
          <p:cNvPr id="3" name="Obraz 2"/>
          <p:cNvPicPr>
            <a:picLocks noChangeAspect="1"/>
          </p:cNvPicPr>
          <p:nvPr/>
        </p:nvPicPr>
        <p:blipFill>
          <a:blip r:embed="rId3"/>
          <a:stretch>
            <a:fillRect/>
          </a:stretch>
        </p:blipFill>
        <p:spPr>
          <a:xfrm>
            <a:off x="1149510" y="1489242"/>
            <a:ext cx="6860963" cy="3138361"/>
          </a:xfrm>
          <a:prstGeom prst="rect">
            <a:avLst/>
          </a:prstGeom>
        </p:spPr>
      </p:pic>
      <p:sp>
        <p:nvSpPr>
          <p:cNvPr id="4" name="pole tekstowe 3"/>
          <p:cNvSpPr txBox="1"/>
          <p:nvPr/>
        </p:nvSpPr>
        <p:spPr>
          <a:xfrm>
            <a:off x="140774" y="1014066"/>
            <a:ext cx="7879080" cy="307777"/>
          </a:xfrm>
          <a:prstGeom prst="rect">
            <a:avLst/>
          </a:prstGeom>
          <a:noFill/>
        </p:spPr>
        <p:txBody>
          <a:bodyPr wrap="none" rtlCol="0">
            <a:spAutoFit/>
          </a:bodyPr>
          <a:lstStyle/>
          <a:p>
            <a:r>
              <a:rPr lang="pl-PL" dirty="0">
                <a:solidFill>
                  <a:schemeClr val="bg1"/>
                </a:solidFill>
              </a:rPr>
              <a:t>System umożliwia realizację procesów zarówno sprzedaży EE jak i gazu w </a:t>
            </a:r>
            <a:r>
              <a:rPr lang="pl-PL" dirty="0" smtClean="0">
                <a:solidFill>
                  <a:schemeClr val="bg1"/>
                </a:solidFill>
              </a:rPr>
              <a:t>chmurze i on-</a:t>
            </a:r>
            <a:r>
              <a:rPr lang="pl-PL" dirty="0" err="1" smtClean="0">
                <a:solidFill>
                  <a:schemeClr val="bg1"/>
                </a:solidFill>
              </a:rPr>
              <a:t>premise</a:t>
            </a:r>
            <a:endParaRPr lang="pl-PL" dirty="0">
              <a:solidFill>
                <a:schemeClr val="bg1"/>
              </a:solidFill>
            </a:endParaRPr>
          </a:p>
        </p:txBody>
      </p:sp>
      <p:sp>
        <p:nvSpPr>
          <p:cNvPr id="6" name="pole tekstowe 5"/>
          <p:cNvSpPr txBox="1"/>
          <p:nvPr/>
        </p:nvSpPr>
        <p:spPr>
          <a:xfrm>
            <a:off x="1430264" y="4721319"/>
            <a:ext cx="5914369" cy="338554"/>
          </a:xfrm>
          <a:prstGeom prst="rect">
            <a:avLst/>
          </a:prstGeom>
          <a:noFill/>
        </p:spPr>
        <p:txBody>
          <a:bodyPr wrap="square" rtlCol="0">
            <a:spAutoFit/>
          </a:bodyPr>
          <a:lstStyle/>
          <a:p>
            <a:pPr algn="ctr"/>
            <a:r>
              <a:rPr lang="pl-PL" sz="1600" b="1" dirty="0">
                <a:solidFill>
                  <a:srgbClr val="FF0000"/>
                </a:solidFill>
              </a:rPr>
              <a:t>SUS w chmurze = Opłata początkowa + opłata miesięczna</a:t>
            </a:r>
          </a:p>
        </p:txBody>
      </p:sp>
    </p:spTree>
    <p:extLst>
      <p:ext uri="{BB962C8B-B14F-4D97-AF65-F5344CB8AC3E}">
        <p14:creationId xmlns:p14="http://schemas.microsoft.com/office/powerpoint/2010/main" val="8046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ytuł 1"/>
          <p:cNvSpPr txBox="1">
            <a:spLocks/>
          </p:cNvSpPr>
          <p:nvPr/>
        </p:nvSpPr>
        <p:spPr>
          <a:xfrm>
            <a:off x="321904" y="104510"/>
            <a:ext cx="8316257" cy="742157"/>
          </a:xfrm>
          <a:prstGeom prst="rect">
            <a:avLst/>
          </a:prstGeom>
        </p:spPr>
        <p:txBody>
          <a:bodyPr vert="horz" lIns="72000" tIns="34290" rIns="72000" bIns="34290" rtlCol="0" anchor="ctr">
            <a:noAutofit/>
          </a:bodyPr>
          <a:lstStyle>
            <a:lvl1pPr algn="l" defTabSz="685800" rtl="0" eaLnBrk="1" latinLnBrk="0" hangingPunct="1">
              <a:lnSpc>
                <a:spcPct val="100000"/>
              </a:lnSpc>
              <a:spcBef>
                <a:spcPts val="0"/>
              </a:spcBef>
              <a:buNone/>
              <a:defRPr sz="1500" b="0" kern="1200" baseline="0">
                <a:solidFill>
                  <a:schemeClr val="tx1"/>
                </a:solidFill>
                <a:latin typeface="+mj-lt"/>
                <a:ea typeface="Tahoma" panose="020B0604030504040204" pitchFamily="34" charset="0"/>
                <a:cs typeface="Tahoma" panose="020B0604030504040204" pitchFamily="34" charset="0"/>
              </a:defRPr>
            </a:lvl1pPr>
          </a:lstStyle>
          <a:p>
            <a:r>
              <a:rPr lang="pl-PL" sz="1800" b="1" dirty="0">
                <a:solidFill>
                  <a:schemeClr val="bg2">
                    <a:lumMod val="50000"/>
                  </a:schemeClr>
                </a:solidFill>
              </a:rPr>
              <a:t>Architektura rozwiązań OSD i Sprzedawcy</a:t>
            </a:r>
          </a:p>
        </p:txBody>
      </p:sp>
      <p:grpSp>
        <p:nvGrpSpPr>
          <p:cNvPr id="39" name="Grupa 38"/>
          <p:cNvGrpSpPr/>
          <p:nvPr/>
        </p:nvGrpSpPr>
        <p:grpSpPr>
          <a:xfrm>
            <a:off x="153243" y="1907110"/>
            <a:ext cx="8808431" cy="3074421"/>
            <a:chOff x="153243" y="1551070"/>
            <a:chExt cx="8808431" cy="3074421"/>
          </a:xfrm>
        </p:grpSpPr>
        <p:sp>
          <p:nvSpPr>
            <p:cNvPr id="40" name="Prostokąt 39"/>
            <p:cNvSpPr/>
            <p:nvPr/>
          </p:nvSpPr>
          <p:spPr>
            <a:xfrm>
              <a:off x="4263152" y="1551070"/>
              <a:ext cx="206123" cy="307442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endParaRPr lang="pl-PL" sz="825" dirty="0">
                <a:latin typeface="+mj-lt"/>
              </a:endParaRPr>
            </a:p>
          </p:txBody>
        </p:sp>
        <p:sp>
          <p:nvSpPr>
            <p:cNvPr id="41" name="Prostokąt 40"/>
            <p:cNvSpPr/>
            <p:nvPr/>
          </p:nvSpPr>
          <p:spPr>
            <a:xfrm>
              <a:off x="153243" y="1551070"/>
              <a:ext cx="4316032" cy="19330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r>
                <a:rPr lang="pl-PL" sz="825" b="1" dirty="0">
                  <a:latin typeface="+mj-lt"/>
                </a:rPr>
                <a:t>Polityki dostępu OSD</a:t>
              </a:r>
            </a:p>
          </p:txBody>
        </p:sp>
        <p:sp>
          <p:nvSpPr>
            <p:cNvPr id="42" name="Rectangle 13"/>
            <p:cNvSpPr/>
            <p:nvPr/>
          </p:nvSpPr>
          <p:spPr>
            <a:xfrm>
              <a:off x="168676" y="1817179"/>
              <a:ext cx="1448183" cy="2808312"/>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l-PL" sz="900" b="1" dirty="0">
                  <a:solidFill>
                    <a:schemeClr val="bg1"/>
                  </a:solidFill>
                  <a:latin typeface="+mj-lt"/>
                </a:rPr>
                <a:t>Sieć inteligentna</a:t>
              </a:r>
              <a:endParaRPr lang="en-US" sz="600" dirty="0">
                <a:solidFill>
                  <a:schemeClr val="bg1"/>
                </a:solidFill>
                <a:latin typeface="+mj-lt"/>
              </a:endParaRPr>
            </a:p>
          </p:txBody>
        </p:sp>
        <p:sp>
          <p:nvSpPr>
            <p:cNvPr id="43" name="Prostokąt 42"/>
            <p:cNvSpPr/>
            <p:nvPr/>
          </p:nvSpPr>
          <p:spPr>
            <a:xfrm>
              <a:off x="170801" y="1935642"/>
              <a:ext cx="1392051" cy="2504532"/>
            </a:xfrm>
            <a:prstGeom prst="rect">
              <a:avLst/>
            </a:prstGeom>
          </p:spPr>
          <p:txBody>
            <a:bodyPr wrap="square">
              <a:spAutoFit/>
            </a:bodyPr>
            <a:lstStyle/>
            <a:p>
              <a:pPr marL="128588" indent="-128588">
                <a:buClr>
                  <a:schemeClr val="bg1"/>
                </a:buClr>
                <a:buFont typeface="Wingdings" panose="05000000000000000000" pitchFamily="2" charset="2"/>
                <a:buChar char="§"/>
              </a:pPr>
              <a:r>
                <a:rPr lang="pl-PL" sz="825" dirty="0">
                  <a:solidFill>
                    <a:schemeClr val="bg1"/>
                  </a:solidFill>
                  <a:latin typeface="+mj-lt"/>
                </a:rPr>
                <a:t>2-kierunkowa komunikacja z licznikami</a:t>
              </a:r>
            </a:p>
            <a:p>
              <a:pPr marL="128588" indent="-128588">
                <a:buClr>
                  <a:schemeClr val="bg1"/>
                </a:buClr>
                <a:buFont typeface="Wingdings" panose="05000000000000000000" pitchFamily="2" charset="2"/>
                <a:buChar char="§"/>
              </a:pPr>
              <a:r>
                <a:rPr lang="pl-PL" sz="825" dirty="0">
                  <a:solidFill>
                    <a:schemeClr val="bg1"/>
                  </a:solidFill>
                  <a:latin typeface="+mj-lt"/>
                </a:rPr>
                <a:t>zdalna aktualizacja i konfiguracja</a:t>
              </a:r>
            </a:p>
            <a:p>
              <a:pPr marL="128588" indent="-128588">
                <a:buClr>
                  <a:schemeClr val="bg1"/>
                </a:buClr>
                <a:buFont typeface="Wingdings" panose="05000000000000000000" pitchFamily="2" charset="2"/>
                <a:buChar char="§"/>
              </a:pPr>
              <a:r>
                <a:rPr lang="pl-PL" sz="825" dirty="0">
                  <a:solidFill>
                    <a:schemeClr val="bg1"/>
                  </a:solidFill>
                  <a:latin typeface="+mj-lt"/>
                </a:rPr>
                <a:t>ograniczone kradzieże</a:t>
              </a:r>
            </a:p>
            <a:p>
              <a:pPr marL="128588" indent="-128588">
                <a:buClr>
                  <a:schemeClr val="bg1"/>
                </a:buClr>
                <a:buFont typeface="Wingdings" panose="05000000000000000000" pitchFamily="2" charset="2"/>
                <a:buChar char="§"/>
              </a:pPr>
              <a:r>
                <a:rPr lang="pl-PL" sz="825" dirty="0">
                  <a:solidFill>
                    <a:schemeClr val="bg1"/>
                  </a:solidFill>
                  <a:latin typeface="+mj-lt"/>
                </a:rPr>
                <a:t>urządzenia zabezpieczone przed przeciążeniem</a:t>
              </a:r>
            </a:p>
            <a:p>
              <a:pPr marL="128588" indent="-128588">
                <a:buClr>
                  <a:schemeClr val="bg1"/>
                </a:buClr>
                <a:buFont typeface="Wingdings" panose="05000000000000000000" pitchFamily="2" charset="2"/>
                <a:buChar char="§"/>
              </a:pPr>
              <a:r>
                <a:rPr lang="pl-PL" sz="825" dirty="0">
                  <a:solidFill>
                    <a:schemeClr val="bg1"/>
                  </a:solidFill>
                  <a:latin typeface="+mj-lt"/>
                </a:rPr>
                <a:t>selektywne ograniczenie mocy</a:t>
              </a:r>
            </a:p>
            <a:p>
              <a:pPr marL="128588" indent="-128588">
                <a:buClr>
                  <a:schemeClr val="bg1"/>
                </a:buClr>
                <a:buFont typeface="Wingdings" panose="05000000000000000000" pitchFamily="2" charset="2"/>
                <a:buChar char="§"/>
              </a:pPr>
              <a:r>
                <a:rPr lang="pl-PL" sz="825" dirty="0">
                  <a:solidFill>
                    <a:schemeClr val="bg1"/>
                  </a:solidFill>
                  <a:latin typeface="+mj-lt"/>
                </a:rPr>
                <a:t>wsparcie dla aktualnych i przyszłych aplikacji</a:t>
              </a:r>
            </a:p>
            <a:p>
              <a:pPr marL="128588" indent="-128588">
                <a:buClr>
                  <a:schemeClr val="bg1"/>
                </a:buClr>
                <a:buFont typeface="Wingdings" panose="05000000000000000000" pitchFamily="2" charset="2"/>
                <a:buChar char="§"/>
              </a:pPr>
              <a:r>
                <a:rPr lang="pl-PL" sz="825" dirty="0">
                  <a:solidFill>
                    <a:schemeClr val="bg1"/>
                  </a:solidFill>
                  <a:latin typeface="+mj-lt"/>
                </a:rPr>
                <a:t>samoobsługa / aplikacje dla odbiorców</a:t>
              </a:r>
            </a:p>
            <a:p>
              <a:pPr marL="128588" indent="-128588">
                <a:buClr>
                  <a:schemeClr val="bg1"/>
                </a:buClr>
                <a:buFont typeface="Wingdings" panose="05000000000000000000" pitchFamily="2" charset="2"/>
                <a:buChar char="§"/>
              </a:pPr>
              <a:r>
                <a:rPr lang="pl-PL" sz="825" dirty="0">
                  <a:solidFill>
                    <a:schemeClr val="bg1"/>
                  </a:solidFill>
                  <a:latin typeface="+mj-lt"/>
                </a:rPr>
                <a:t>elastyczność rozliczeń (przedpłaty)</a:t>
              </a:r>
            </a:p>
          </p:txBody>
        </p:sp>
        <p:sp>
          <p:nvSpPr>
            <p:cNvPr id="44" name="Prostokąt 43"/>
            <p:cNvSpPr/>
            <p:nvPr/>
          </p:nvSpPr>
          <p:spPr>
            <a:xfrm>
              <a:off x="1670864" y="3715535"/>
              <a:ext cx="1134126" cy="909956"/>
            </a:xfrm>
            <a:prstGeom prst="rect">
              <a:avLst/>
            </a:prstGeom>
            <a:solidFill>
              <a:srgbClr val="579F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825" b="1" dirty="0">
                  <a:solidFill>
                    <a:schemeClr val="bg1"/>
                  </a:solidFill>
                  <a:latin typeface="+mj-lt"/>
                </a:rPr>
                <a:t>Zarządzanie majątkiem / infrastruktura / GIS</a:t>
              </a:r>
            </a:p>
            <a:p>
              <a:pPr algn="ctr"/>
              <a:r>
                <a:rPr lang="pl-PL" sz="750" dirty="0">
                  <a:solidFill>
                    <a:schemeClr val="bg1"/>
                  </a:solidFill>
                  <a:latin typeface="+mj-lt"/>
                </a:rPr>
                <a:t>Sygnity EAM</a:t>
              </a:r>
            </a:p>
          </p:txBody>
        </p:sp>
        <p:sp>
          <p:nvSpPr>
            <p:cNvPr id="45" name="Prostokąt 44"/>
            <p:cNvSpPr/>
            <p:nvPr/>
          </p:nvSpPr>
          <p:spPr>
            <a:xfrm>
              <a:off x="1670864" y="1817179"/>
              <a:ext cx="1134126" cy="324036"/>
            </a:xfrm>
            <a:prstGeom prst="rect">
              <a:avLst/>
            </a:prstGeom>
            <a:solidFill>
              <a:srgbClr val="579F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825" b="1" dirty="0">
                  <a:solidFill>
                    <a:schemeClr val="bg1"/>
                  </a:solidFill>
                  <a:latin typeface="+mj-lt"/>
                </a:rPr>
                <a:t>AMI</a:t>
              </a:r>
            </a:p>
            <a:p>
              <a:pPr algn="ctr"/>
              <a:r>
                <a:rPr lang="pl-PL" sz="750" dirty="0">
                  <a:solidFill>
                    <a:schemeClr val="bg1"/>
                  </a:solidFill>
                  <a:latin typeface="+mj-lt"/>
                </a:rPr>
                <a:t>Sygnity AMS</a:t>
              </a:r>
            </a:p>
          </p:txBody>
        </p:sp>
        <p:sp>
          <p:nvSpPr>
            <p:cNvPr id="46" name="Prostokąt 45"/>
            <p:cNvSpPr/>
            <p:nvPr/>
          </p:nvSpPr>
          <p:spPr>
            <a:xfrm>
              <a:off x="1670864" y="2202359"/>
              <a:ext cx="1134126" cy="324036"/>
            </a:xfrm>
            <a:prstGeom prst="rect">
              <a:avLst/>
            </a:prstGeom>
            <a:solidFill>
              <a:srgbClr val="579F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825" b="1" dirty="0">
                  <a:solidFill>
                    <a:schemeClr val="bg1"/>
                  </a:solidFill>
                  <a:latin typeface="+mj-lt"/>
                </a:rPr>
                <a:t>Prognoza zużycia</a:t>
              </a:r>
            </a:p>
            <a:p>
              <a:pPr algn="ctr"/>
              <a:r>
                <a:rPr lang="pl-PL" sz="750" dirty="0">
                  <a:solidFill>
                    <a:schemeClr val="bg1"/>
                  </a:solidFill>
                  <a:latin typeface="+mj-lt"/>
                </a:rPr>
                <a:t>Sygnity AMS</a:t>
              </a:r>
            </a:p>
          </p:txBody>
        </p:sp>
        <p:sp>
          <p:nvSpPr>
            <p:cNvPr id="47" name="Prostokąt 46"/>
            <p:cNvSpPr/>
            <p:nvPr/>
          </p:nvSpPr>
          <p:spPr>
            <a:xfrm>
              <a:off x="1670864" y="2580653"/>
              <a:ext cx="1134126" cy="324036"/>
            </a:xfrm>
            <a:prstGeom prst="rect">
              <a:avLst/>
            </a:prstGeom>
            <a:solidFill>
              <a:srgbClr val="579F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825" b="1" dirty="0">
                  <a:solidFill>
                    <a:schemeClr val="bg1"/>
                  </a:solidFill>
                  <a:latin typeface="+mj-lt"/>
                </a:rPr>
                <a:t>Pomiary sieci</a:t>
              </a:r>
            </a:p>
            <a:p>
              <a:pPr algn="ctr"/>
              <a:r>
                <a:rPr lang="pl-PL" sz="750" dirty="0">
                  <a:solidFill>
                    <a:schemeClr val="bg1"/>
                  </a:solidFill>
                  <a:latin typeface="+mj-lt"/>
                </a:rPr>
                <a:t>Sygnity NMS</a:t>
              </a:r>
            </a:p>
          </p:txBody>
        </p:sp>
        <p:sp>
          <p:nvSpPr>
            <p:cNvPr id="48" name="Prostokąt 47"/>
            <p:cNvSpPr/>
            <p:nvPr/>
          </p:nvSpPr>
          <p:spPr>
            <a:xfrm>
              <a:off x="1670864" y="2958947"/>
              <a:ext cx="1134126" cy="324036"/>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750" dirty="0" err="1">
                  <a:solidFill>
                    <a:schemeClr val="bg1"/>
                  </a:solidFill>
                  <a:latin typeface="+mj-lt"/>
                </a:rPr>
                <a:t>Workforce</a:t>
              </a:r>
              <a:r>
                <a:rPr lang="pl-PL" sz="750" dirty="0">
                  <a:solidFill>
                    <a:schemeClr val="bg1"/>
                  </a:solidFill>
                  <a:latin typeface="+mj-lt"/>
                </a:rPr>
                <a:t> Automation</a:t>
              </a:r>
            </a:p>
          </p:txBody>
        </p:sp>
        <p:sp>
          <p:nvSpPr>
            <p:cNvPr id="49" name="Prostokąt 48"/>
            <p:cNvSpPr/>
            <p:nvPr/>
          </p:nvSpPr>
          <p:spPr>
            <a:xfrm>
              <a:off x="1670864" y="3337241"/>
              <a:ext cx="1134126" cy="324036"/>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750" dirty="0" err="1">
                  <a:solidFill>
                    <a:schemeClr val="bg1"/>
                  </a:solidFill>
                  <a:latin typeface="+mj-lt"/>
                </a:rPr>
                <a:t>Outage</a:t>
              </a:r>
              <a:r>
                <a:rPr lang="pl-PL" sz="750" dirty="0">
                  <a:solidFill>
                    <a:schemeClr val="bg1"/>
                  </a:solidFill>
                  <a:latin typeface="+mj-lt"/>
                </a:rPr>
                <a:t> Management</a:t>
              </a:r>
            </a:p>
          </p:txBody>
        </p:sp>
        <p:sp>
          <p:nvSpPr>
            <p:cNvPr id="50" name="Prostokąt 49"/>
            <p:cNvSpPr/>
            <p:nvPr/>
          </p:nvSpPr>
          <p:spPr>
            <a:xfrm>
              <a:off x="2858996" y="1817179"/>
              <a:ext cx="800189" cy="1087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825" b="1" dirty="0">
                  <a:solidFill>
                    <a:schemeClr val="bg1"/>
                  </a:solidFill>
                  <a:latin typeface="+mj-lt"/>
                </a:rPr>
                <a:t>Billing</a:t>
              </a:r>
            </a:p>
            <a:p>
              <a:pPr algn="ctr"/>
              <a:r>
                <a:rPr lang="pl-PL" sz="825" dirty="0">
                  <a:solidFill>
                    <a:schemeClr val="bg1"/>
                  </a:solidFill>
                  <a:latin typeface="+mj-lt"/>
                </a:rPr>
                <a:t>Sygnity D3S</a:t>
              </a:r>
            </a:p>
          </p:txBody>
        </p:sp>
        <p:sp>
          <p:nvSpPr>
            <p:cNvPr id="51" name="Prostokąt 50"/>
            <p:cNvSpPr/>
            <p:nvPr/>
          </p:nvSpPr>
          <p:spPr>
            <a:xfrm>
              <a:off x="2861606" y="2958947"/>
              <a:ext cx="800189" cy="166654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825" b="1" dirty="0">
                  <a:solidFill>
                    <a:schemeClr val="bg1"/>
                  </a:solidFill>
                  <a:latin typeface="+mj-lt"/>
                </a:rPr>
                <a:t>Obsługa Procesu Zmiana sprzedawcy</a:t>
              </a:r>
            </a:p>
            <a:p>
              <a:pPr algn="ctr"/>
              <a:r>
                <a:rPr lang="pl-PL" sz="825" dirty="0">
                  <a:solidFill>
                    <a:schemeClr val="bg1"/>
                  </a:solidFill>
                  <a:latin typeface="+mj-lt"/>
                </a:rPr>
                <a:t>Sygnity  CSS</a:t>
              </a:r>
            </a:p>
          </p:txBody>
        </p:sp>
        <p:sp>
          <p:nvSpPr>
            <p:cNvPr id="52" name="Prostokąt 51"/>
            <p:cNvSpPr/>
            <p:nvPr/>
          </p:nvSpPr>
          <p:spPr>
            <a:xfrm>
              <a:off x="3715117" y="1817179"/>
              <a:ext cx="481266" cy="2808312"/>
            </a:xfrm>
            <a:prstGeom prst="rect">
              <a:avLst/>
            </a:prstGeom>
            <a:solidFill>
              <a:srgbClr val="579F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1050" b="1" dirty="0">
                  <a:solidFill>
                    <a:schemeClr val="bg1"/>
                  </a:solidFill>
                  <a:latin typeface="+mj-lt"/>
                </a:rPr>
                <a:t>PWI</a:t>
              </a:r>
            </a:p>
            <a:p>
              <a:pPr algn="ctr"/>
              <a:r>
                <a:rPr lang="pl-PL" sz="675" dirty="0">
                  <a:solidFill>
                    <a:schemeClr val="bg1"/>
                  </a:solidFill>
                  <a:latin typeface="+mj-lt"/>
                </a:rPr>
                <a:t>Sygnity  PWI</a:t>
              </a:r>
            </a:p>
          </p:txBody>
        </p:sp>
        <p:sp>
          <p:nvSpPr>
            <p:cNvPr id="53" name="Prostokąt 52"/>
            <p:cNvSpPr/>
            <p:nvPr/>
          </p:nvSpPr>
          <p:spPr>
            <a:xfrm flipH="1">
              <a:off x="4587188" y="1551070"/>
              <a:ext cx="208915" cy="3074421"/>
            </a:xfrm>
            <a:prstGeom prst="rect">
              <a:avLst/>
            </a:prstGeom>
            <a:solidFill>
              <a:srgbClr val="A4468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endParaRPr lang="pl-PL" sz="825" b="1" dirty="0">
                <a:latin typeface="+mj-lt"/>
              </a:endParaRPr>
            </a:p>
          </p:txBody>
        </p:sp>
        <p:sp>
          <p:nvSpPr>
            <p:cNvPr id="54" name="Prostokąt 53"/>
            <p:cNvSpPr/>
            <p:nvPr/>
          </p:nvSpPr>
          <p:spPr>
            <a:xfrm flipH="1">
              <a:off x="4587188" y="1551070"/>
              <a:ext cx="4374486" cy="193301"/>
            </a:xfrm>
            <a:prstGeom prst="rect">
              <a:avLst/>
            </a:prstGeom>
            <a:solidFill>
              <a:srgbClr val="A44684"/>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r"/>
              <a:r>
                <a:rPr lang="pl-PL" sz="825" b="1" dirty="0">
                  <a:latin typeface="+mj-lt"/>
                </a:rPr>
                <a:t>Polityki dostępu Sprzedawcy</a:t>
              </a:r>
            </a:p>
          </p:txBody>
        </p:sp>
        <p:sp>
          <p:nvSpPr>
            <p:cNvPr id="55" name="Rectangle 13"/>
            <p:cNvSpPr/>
            <p:nvPr/>
          </p:nvSpPr>
          <p:spPr>
            <a:xfrm flipH="1">
              <a:off x="6696701" y="1817179"/>
              <a:ext cx="2241000" cy="2808312"/>
            </a:xfrm>
            <a:prstGeom prst="rect">
              <a:avLst/>
            </a:prstGeom>
            <a:solidFill>
              <a:srgbClr val="F79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pl-PL" sz="900" b="1" dirty="0">
                  <a:solidFill>
                    <a:prstClr val="white"/>
                  </a:solidFill>
                  <a:latin typeface="+mj-lt"/>
                </a:rPr>
                <a:t>Zaawansowana sprzedaż</a:t>
              </a:r>
              <a:endParaRPr lang="en-US" sz="600" dirty="0">
                <a:solidFill>
                  <a:prstClr val="white"/>
                </a:solidFill>
                <a:latin typeface="+mj-lt"/>
              </a:endParaRPr>
            </a:p>
          </p:txBody>
        </p:sp>
        <p:sp>
          <p:nvSpPr>
            <p:cNvPr id="56" name="Prostokąt 55"/>
            <p:cNvSpPr/>
            <p:nvPr/>
          </p:nvSpPr>
          <p:spPr>
            <a:xfrm flipH="1">
              <a:off x="6696375" y="1817179"/>
              <a:ext cx="2239752" cy="2460674"/>
            </a:xfrm>
            <a:prstGeom prst="rect">
              <a:avLst/>
            </a:prstGeom>
            <a:solidFill>
              <a:srgbClr val="A44684"/>
            </a:solidFill>
          </p:spPr>
          <p:txBody>
            <a:bodyPr wrap="square">
              <a:spAutoFit/>
            </a:bodyPr>
            <a:lstStyle/>
            <a:p>
              <a:pPr marL="214313" indent="-214313">
                <a:lnSpc>
                  <a:spcPct val="114000"/>
                </a:lnSpc>
                <a:buClr>
                  <a:schemeClr val="bg1"/>
                </a:buClr>
                <a:buFont typeface="Wingdings" panose="05000000000000000000" pitchFamily="2" charset="2"/>
                <a:buChar char="§"/>
              </a:pPr>
              <a:endParaRPr lang="pl-PL" sz="750" dirty="0">
                <a:solidFill>
                  <a:schemeClr val="bg1"/>
                </a:solidFill>
                <a:latin typeface="+mj-lt"/>
              </a:endParaRPr>
            </a:p>
            <a:p>
              <a:pPr marL="214313" indent="-214313">
                <a:lnSpc>
                  <a:spcPct val="114000"/>
                </a:lnSpc>
                <a:buClr>
                  <a:schemeClr val="bg1"/>
                </a:buClr>
                <a:buFont typeface="Wingdings" panose="05000000000000000000" pitchFamily="2" charset="2"/>
                <a:buChar char="§"/>
              </a:pPr>
              <a:r>
                <a:rPr lang="pl-PL" sz="750" dirty="0">
                  <a:solidFill>
                    <a:schemeClr val="bg1"/>
                  </a:solidFill>
                  <a:latin typeface="+mj-lt"/>
                </a:rPr>
                <a:t>agresywne działania na rynku sprzedaży energii elektrycznej i gazu w powiązaniu z produktami dodatkowymi (np. ubezpieczenia, </a:t>
              </a:r>
              <a:r>
                <a:rPr lang="pl-PL" sz="750" dirty="0" err="1">
                  <a:solidFill>
                    <a:schemeClr val="bg1"/>
                  </a:solidFill>
                  <a:latin typeface="+mj-lt"/>
                </a:rPr>
                <a:t>internet</a:t>
              </a:r>
              <a:r>
                <a:rPr lang="pl-PL" sz="750" dirty="0">
                  <a:solidFill>
                    <a:schemeClr val="bg1"/>
                  </a:solidFill>
                  <a:latin typeface="+mj-lt"/>
                </a:rPr>
                <a:t>).</a:t>
              </a:r>
            </a:p>
            <a:p>
              <a:pPr marL="214313" indent="-214313">
                <a:lnSpc>
                  <a:spcPct val="114000"/>
                </a:lnSpc>
                <a:buClr>
                  <a:schemeClr val="bg1"/>
                </a:buClr>
                <a:buFont typeface="Wingdings" panose="05000000000000000000" pitchFamily="2" charset="2"/>
                <a:buChar char="§"/>
              </a:pPr>
              <a:r>
                <a:rPr lang="pl-PL" sz="750" dirty="0">
                  <a:solidFill>
                    <a:schemeClr val="bg1"/>
                  </a:solidFill>
                  <a:latin typeface="+mj-lt"/>
                </a:rPr>
                <a:t>niskie TCO </a:t>
              </a:r>
            </a:p>
            <a:p>
              <a:pPr marL="214313" indent="-214313">
                <a:lnSpc>
                  <a:spcPct val="114000"/>
                </a:lnSpc>
                <a:buClr>
                  <a:schemeClr val="bg1"/>
                </a:buClr>
                <a:buFont typeface="Wingdings" panose="05000000000000000000" pitchFamily="2" charset="2"/>
                <a:buChar char="§"/>
              </a:pPr>
              <a:r>
                <a:rPr lang="pl-PL" sz="750" dirty="0">
                  <a:solidFill>
                    <a:schemeClr val="bg1"/>
                  </a:solidFill>
                  <a:latin typeface="+mj-lt"/>
                </a:rPr>
                <a:t>kompleksowe wsparcie działań sprzedawcy na każdym etapie cyklu sprzedażowego</a:t>
              </a:r>
            </a:p>
            <a:p>
              <a:pPr marL="214313" indent="-214313">
                <a:lnSpc>
                  <a:spcPct val="114000"/>
                </a:lnSpc>
                <a:buClr>
                  <a:schemeClr val="bg1"/>
                </a:buClr>
                <a:buFont typeface="Wingdings" panose="05000000000000000000" pitchFamily="2" charset="2"/>
                <a:buChar char="§"/>
              </a:pPr>
              <a:r>
                <a:rPr lang="pl-PL" sz="750" dirty="0">
                  <a:solidFill>
                    <a:schemeClr val="bg1"/>
                  </a:solidFill>
                  <a:latin typeface="+mj-lt"/>
                </a:rPr>
                <a:t>pełne oprzyrządowanie w zakresie danych pomiarowych niezbędne do realizacji umów sprzedaży</a:t>
              </a:r>
            </a:p>
            <a:p>
              <a:pPr marL="214313" indent="-214313">
                <a:lnSpc>
                  <a:spcPct val="114000"/>
                </a:lnSpc>
                <a:buClr>
                  <a:schemeClr val="bg1"/>
                </a:buClr>
                <a:buFont typeface="Wingdings" panose="05000000000000000000" pitchFamily="2" charset="2"/>
                <a:buChar char="§"/>
              </a:pPr>
              <a:r>
                <a:rPr lang="pl-PL" sz="750" dirty="0">
                  <a:solidFill>
                    <a:schemeClr val="bg1"/>
                  </a:solidFill>
                  <a:latin typeface="+mj-lt"/>
                </a:rPr>
                <a:t>kompleksowe spojrzenie na kontrahenta, widok 360 stopni </a:t>
              </a:r>
            </a:p>
            <a:p>
              <a:pPr marL="214313" indent="-214313">
                <a:lnSpc>
                  <a:spcPct val="114000"/>
                </a:lnSpc>
                <a:buClr>
                  <a:schemeClr val="bg1"/>
                </a:buClr>
                <a:buFont typeface="Wingdings" panose="05000000000000000000" pitchFamily="2" charset="2"/>
                <a:buChar char="§"/>
              </a:pPr>
              <a:r>
                <a:rPr lang="pl-PL" sz="750" dirty="0">
                  <a:solidFill>
                    <a:schemeClr val="bg1"/>
                  </a:solidFill>
                  <a:latin typeface="+mj-lt"/>
                </a:rPr>
                <a:t>możliwość skoncentrowania się na kluczowych aspektach biznesowych sprzedaży mediów a nie na technicznych aspektach wdrożenia i utrzymania rozwiązania</a:t>
              </a:r>
            </a:p>
          </p:txBody>
        </p:sp>
        <p:sp>
          <p:nvSpPr>
            <p:cNvPr id="57" name="Prostokąt 56"/>
            <p:cNvSpPr/>
            <p:nvPr/>
          </p:nvSpPr>
          <p:spPr>
            <a:xfrm flipH="1">
              <a:off x="5921978" y="3334114"/>
              <a:ext cx="726165" cy="6182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825" b="1" dirty="0">
                  <a:solidFill>
                    <a:schemeClr val="bg1"/>
                  </a:solidFill>
                  <a:latin typeface="+mj-lt"/>
                </a:rPr>
                <a:t>CRM</a:t>
              </a:r>
            </a:p>
            <a:p>
              <a:pPr algn="ctr"/>
              <a:r>
                <a:rPr lang="pl-PL" sz="675" dirty="0">
                  <a:solidFill>
                    <a:schemeClr val="bg1"/>
                  </a:solidFill>
                  <a:latin typeface="+mj-lt"/>
                </a:rPr>
                <a:t>Sygnity SUS</a:t>
              </a:r>
            </a:p>
          </p:txBody>
        </p:sp>
        <p:sp>
          <p:nvSpPr>
            <p:cNvPr id="58" name="Prostokąt 57"/>
            <p:cNvSpPr/>
            <p:nvPr/>
          </p:nvSpPr>
          <p:spPr>
            <a:xfrm flipH="1">
              <a:off x="5921978" y="4016161"/>
              <a:ext cx="726165" cy="6093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825" b="1" dirty="0">
                  <a:solidFill>
                    <a:schemeClr val="bg1"/>
                  </a:solidFill>
                  <a:latin typeface="+mj-lt"/>
                </a:rPr>
                <a:t>SFA</a:t>
              </a:r>
            </a:p>
            <a:p>
              <a:pPr algn="ctr"/>
              <a:r>
                <a:rPr lang="pl-PL" sz="675" dirty="0">
                  <a:solidFill>
                    <a:schemeClr val="bg1"/>
                  </a:solidFill>
                  <a:latin typeface="+mj-lt"/>
                </a:rPr>
                <a:t>Sygnity SUS</a:t>
              </a:r>
            </a:p>
          </p:txBody>
        </p:sp>
        <p:sp>
          <p:nvSpPr>
            <p:cNvPr id="59" name="Prostokąt 58"/>
            <p:cNvSpPr/>
            <p:nvPr/>
          </p:nvSpPr>
          <p:spPr>
            <a:xfrm flipH="1">
              <a:off x="5921974" y="2490250"/>
              <a:ext cx="720029" cy="79273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825" b="1" dirty="0">
                  <a:solidFill>
                    <a:schemeClr val="bg1"/>
                  </a:solidFill>
                  <a:latin typeface="+mj-lt"/>
                </a:rPr>
                <a:t>Billing</a:t>
              </a:r>
            </a:p>
            <a:p>
              <a:pPr algn="ctr"/>
              <a:r>
                <a:rPr lang="pl-PL" sz="675" dirty="0">
                  <a:solidFill>
                    <a:schemeClr val="bg1"/>
                  </a:solidFill>
                  <a:latin typeface="+mj-lt"/>
                </a:rPr>
                <a:t>Sygnity SUS</a:t>
              </a:r>
            </a:p>
          </p:txBody>
        </p:sp>
        <p:sp>
          <p:nvSpPr>
            <p:cNvPr id="60" name="Prostokąt 59"/>
            <p:cNvSpPr/>
            <p:nvPr/>
          </p:nvSpPr>
          <p:spPr>
            <a:xfrm flipH="1">
              <a:off x="4850838" y="1817179"/>
              <a:ext cx="1016438" cy="1465805"/>
            </a:xfrm>
            <a:prstGeom prst="rect">
              <a:avLst/>
            </a:prstGeom>
            <a:solidFill>
              <a:srgbClr val="579F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825" b="1" dirty="0">
                  <a:solidFill>
                    <a:schemeClr val="bg1"/>
                  </a:solidFill>
                  <a:latin typeface="+mj-lt"/>
                </a:rPr>
                <a:t>Obsługa procesu zmiana sprzedawcy</a:t>
              </a:r>
            </a:p>
            <a:p>
              <a:pPr algn="ctr"/>
              <a:r>
                <a:rPr lang="pl-PL" sz="825" dirty="0">
                  <a:solidFill>
                    <a:schemeClr val="bg1"/>
                  </a:solidFill>
                  <a:latin typeface="+mj-lt"/>
                </a:rPr>
                <a:t>Sygnity CCS</a:t>
              </a:r>
            </a:p>
          </p:txBody>
        </p:sp>
        <p:sp>
          <p:nvSpPr>
            <p:cNvPr id="61" name="Prostokąt 60"/>
            <p:cNvSpPr/>
            <p:nvPr/>
          </p:nvSpPr>
          <p:spPr>
            <a:xfrm flipH="1">
              <a:off x="4850838" y="3337241"/>
              <a:ext cx="1016438" cy="1288250"/>
            </a:xfrm>
            <a:prstGeom prst="rect">
              <a:avLst/>
            </a:prstGeom>
            <a:solidFill>
              <a:srgbClr val="579F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825" b="1" dirty="0">
                  <a:solidFill>
                    <a:schemeClr val="bg1"/>
                  </a:solidFill>
                  <a:latin typeface="+mj-lt"/>
                </a:rPr>
                <a:t>Pozyskanie danych pomiarowych</a:t>
              </a:r>
              <a:r>
                <a:rPr lang="pl-PL" sz="825" dirty="0">
                  <a:solidFill>
                    <a:schemeClr val="bg1"/>
                  </a:solidFill>
                  <a:latin typeface="+mj-lt"/>
                </a:rPr>
                <a:t> </a:t>
              </a:r>
            </a:p>
            <a:p>
              <a:pPr algn="ctr"/>
              <a:r>
                <a:rPr lang="pl-PL" sz="825" dirty="0">
                  <a:solidFill>
                    <a:schemeClr val="bg1"/>
                  </a:solidFill>
                  <a:latin typeface="+mj-lt"/>
                </a:rPr>
                <a:t>Sygnity SMS</a:t>
              </a:r>
            </a:p>
          </p:txBody>
        </p:sp>
        <p:sp>
          <p:nvSpPr>
            <p:cNvPr id="62" name="Prostokąt 61"/>
            <p:cNvSpPr/>
            <p:nvPr/>
          </p:nvSpPr>
          <p:spPr>
            <a:xfrm flipH="1">
              <a:off x="5927437" y="1825898"/>
              <a:ext cx="720029" cy="6005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l-PL" sz="825" b="1" dirty="0">
                  <a:solidFill>
                    <a:schemeClr val="bg1"/>
                  </a:solidFill>
                  <a:latin typeface="+mj-lt"/>
                </a:rPr>
                <a:t>eBOK</a:t>
              </a:r>
            </a:p>
            <a:p>
              <a:pPr algn="ctr"/>
              <a:r>
                <a:rPr lang="pl-PL" sz="675" dirty="0">
                  <a:solidFill>
                    <a:schemeClr val="bg1"/>
                  </a:solidFill>
                  <a:latin typeface="+mj-lt"/>
                </a:rPr>
                <a:t>Sygnity  eBOK</a:t>
              </a:r>
            </a:p>
          </p:txBody>
        </p:sp>
        <p:sp>
          <p:nvSpPr>
            <p:cNvPr id="63" name="Strzałka w prawo 62"/>
            <p:cNvSpPr/>
            <p:nvPr/>
          </p:nvSpPr>
          <p:spPr>
            <a:xfrm>
              <a:off x="4321067" y="3849189"/>
              <a:ext cx="414330" cy="264354"/>
            </a:xfrm>
            <a:prstGeom prst="rightArrow">
              <a:avLst/>
            </a:prstGeom>
            <a:solidFill>
              <a:srgbClr val="00B0F0"/>
            </a:solidFill>
            <a:ln w="12700">
              <a:solidFill>
                <a:srgbClr val="00B0F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l-PL" sz="825" dirty="0">
                <a:latin typeface="+mj-lt"/>
              </a:endParaRPr>
            </a:p>
          </p:txBody>
        </p:sp>
        <p:sp>
          <p:nvSpPr>
            <p:cNvPr id="64" name="Strzałka w lewo i prawo 63"/>
            <p:cNvSpPr/>
            <p:nvPr/>
          </p:nvSpPr>
          <p:spPr>
            <a:xfrm>
              <a:off x="4285297" y="2400954"/>
              <a:ext cx="482388" cy="270944"/>
            </a:xfrm>
            <a:prstGeom prst="leftRightArrow">
              <a:avLst>
                <a:gd name="adj1" fmla="val 41347"/>
                <a:gd name="adj2" fmla="val 31032"/>
              </a:avLst>
            </a:prstGeom>
            <a:solidFill>
              <a:srgbClr val="00B0F0"/>
            </a:solidFill>
            <a:ln w="12700">
              <a:solidFill>
                <a:srgbClr val="00B0F0"/>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l-PL" sz="825" dirty="0">
                <a:latin typeface="+mj-lt"/>
              </a:endParaRPr>
            </a:p>
          </p:txBody>
        </p:sp>
      </p:grpSp>
      <p:sp>
        <p:nvSpPr>
          <p:cNvPr id="65" name="Prostokąt 64"/>
          <p:cNvSpPr/>
          <p:nvPr/>
        </p:nvSpPr>
        <p:spPr>
          <a:xfrm>
            <a:off x="1641478" y="1497903"/>
            <a:ext cx="2579469" cy="3553357"/>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p:cNvSpPr/>
          <p:nvPr/>
        </p:nvSpPr>
        <p:spPr>
          <a:xfrm>
            <a:off x="4261579" y="1497903"/>
            <a:ext cx="523482" cy="3553357"/>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p:cNvSpPr/>
          <p:nvPr/>
        </p:nvSpPr>
        <p:spPr>
          <a:xfrm>
            <a:off x="4833294" y="1497903"/>
            <a:ext cx="1836000" cy="3553357"/>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ole tekstowe 67"/>
          <p:cNvSpPr txBox="1"/>
          <p:nvPr/>
        </p:nvSpPr>
        <p:spPr>
          <a:xfrm>
            <a:off x="1699761" y="1547491"/>
            <a:ext cx="2462901" cy="246221"/>
          </a:xfrm>
          <a:prstGeom prst="rect">
            <a:avLst/>
          </a:prstGeom>
          <a:noFill/>
        </p:spPr>
        <p:txBody>
          <a:bodyPr wrap="square" rtlCol="0">
            <a:spAutoFit/>
          </a:bodyPr>
          <a:lstStyle/>
          <a:p>
            <a:pPr algn="ctr"/>
            <a:r>
              <a:rPr lang="pl-PL" sz="1000" dirty="0">
                <a:solidFill>
                  <a:srgbClr val="505150"/>
                </a:solidFill>
              </a:rPr>
              <a:t>Systemy OSD</a:t>
            </a:r>
          </a:p>
        </p:txBody>
      </p:sp>
      <p:sp>
        <p:nvSpPr>
          <p:cNvPr id="69" name="pole tekstowe 68"/>
          <p:cNvSpPr txBox="1"/>
          <p:nvPr/>
        </p:nvSpPr>
        <p:spPr>
          <a:xfrm>
            <a:off x="4880098" y="1472519"/>
            <a:ext cx="1736022" cy="400110"/>
          </a:xfrm>
          <a:prstGeom prst="rect">
            <a:avLst/>
          </a:prstGeom>
          <a:noFill/>
        </p:spPr>
        <p:txBody>
          <a:bodyPr wrap="square" rtlCol="0">
            <a:spAutoFit/>
          </a:bodyPr>
          <a:lstStyle/>
          <a:p>
            <a:pPr algn="ctr"/>
            <a:r>
              <a:rPr lang="pl-PL" sz="1000" dirty="0">
                <a:solidFill>
                  <a:srgbClr val="505150"/>
                </a:solidFill>
              </a:rPr>
              <a:t>Billing i obsługa klienta sprzedawcy (TPA)</a:t>
            </a:r>
          </a:p>
        </p:txBody>
      </p:sp>
      <p:sp>
        <p:nvSpPr>
          <p:cNvPr id="70" name="pole tekstowe 69"/>
          <p:cNvSpPr txBox="1"/>
          <p:nvPr/>
        </p:nvSpPr>
        <p:spPr>
          <a:xfrm>
            <a:off x="4100748" y="1479872"/>
            <a:ext cx="845144" cy="400110"/>
          </a:xfrm>
          <a:prstGeom prst="rect">
            <a:avLst/>
          </a:prstGeom>
          <a:noFill/>
        </p:spPr>
        <p:txBody>
          <a:bodyPr wrap="square" rtlCol="0">
            <a:spAutoFit/>
          </a:bodyPr>
          <a:lstStyle/>
          <a:p>
            <a:pPr algn="ctr"/>
            <a:r>
              <a:rPr lang="pl-PL" sz="1000" dirty="0">
                <a:solidFill>
                  <a:schemeClr val="bg1">
                    <a:lumMod val="75000"/>
                  </a:schemeClr>
                </a:solidFill>
              </a:rPr>
              <a:t>CSWI (</a:t>
            </a:r>
            <a:r>
              <a:rPr lang="pl-PL" sz="1000" dirty="0" err="1">
                <a:solidFill>
                  <a:schemeClr val="bg1">
                    <a:lumMod val="75000"/>
                  </a:schemeClr>
                </a:solidFill>
              </a:rPr>
              <a:t>eBIX</a:t>
            </a:r>
            <a:r>
              <a:rPr lang="pl-PL" sz="1000" dirty="0">
                <a:solidFill>
                  <a:schemeClr val="bg1">
                    <a:lumMod val="75000"/>
                  </a:schemeClr>
                </a:solidFill>
              </a:rPr>
              <a:t>)</a:t>
            </a:r>
          </a:p>
        </p:txBody>
      </p:sp>
      <p:sp>
        <p:nvSpPr>
          <p:cNvPr id="2" name="pole tekstowe 1"/>
          <p:cNvSpPr txBox="1"/>
          <p:nvPr/>
        </p:nvSpPr>
        <p:spPr>
          <a:xfrm>
            <a:off x="168676" y="993413"/>
            <a:ext cx="7290778" cy="307777"/>
          </a:xfrm>
          <a:prstGeom prst="rect">
            <a:avLst/>
          </a:prstGeom>
          <a:noFill/>
        </p:spPr>
        <p:txBody>
          <a:bodyPr wrap="none" rtlCol="0">
            <a:spAutoFit/>
          </a:bodyPr>
          <a:lstStyle/>
          <a:p>
            <a:r>
              <a:rPr lang="pl-PL" dirty="0">
                <a:solidFill>
                  <a:schemeClr val="bg1"/>
                </a:solidFill>
              </a:rPr>
              <a:t>Rozwiązanie Sygnity obejmuje nie tylko stronę sprzedaży ale także stronę dystrybucyjną. </a:t>
            </a:r>
          </a:p>
        </p:txBody>
      </p:sp>
    </p:spTree>
    <p:extLst>
      <p:ext uri="{BB962C8B-B14F-4D97-AF65-F5344CB8AC3E}">
        <p14:creationId xmlns:p14="http://schemas.microsoft.com/office/powerpoint/2010/main" val="372504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rostokąt 1"/>
          <p:cNvSpPr>
            <a:spLocks noChangeArrowheads="1"/>
          </p:cNvSpPr>
          <p:nvPr/>
        </p:nvSpPr>
        <p:spPr bwMode="auto">
          <a:xfrm>
            <a:off x="108196" y="978487"/>
            <a:ext cx="8956146" cy="329321"/>
          </a:xfrm>
          <a:prstGeom prst="rect">
            <a:avLst/>
          </a:prstGeom>
          <a:noFill/>
          <a:ln>
            <a:noFill/>
          </a:ln>
          <a:extLst/>
        </p:spPr>
        <p:txBody>
          <a:bodyPr wrap="square" anchor="ctr">
            <a:spAutoFit/>
          </a:bodyPr>
          <a:lstStyle>
            <a:lvl1pPr>
              <a:spcBef>
                <a:spcPct val="20000"/>
              </a:spcBef>
              <a:buClr>
                <a:schemeClr val="accent1"/>
              </a:buClr>
              <a:buFont typeface="Wingdings" panose="05000000000000000000" pitchFamily="2" charset="2"/>
              <a:buChar char="ü"/>
              <a:defRPr sz="24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ü"/>
              <a:defRPr sz="20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ü"/>
              <a:defRPr sz="16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ü"/>
              <a:defRPr sz="16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ü"/>
              <a:defRPr sz="14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lr>
                <a:schemeClr val="accent1"/>
              </a:buClr>
              <a:buFont typeface="Wingdings" panose="05000000000000000000" pitchFamily="2" charset="2"/>
              <a:buChar char="ü"/>
              <a:defRPr sz="1400">
                <a:solidFill>
                  <a:schemeClr val="tx1"/>
                </a:solidFill>
                <a:latin typeface="Arial" panose="020B0604020202020204" pitchFamily="34" charset="0"/>
              </a:defRPr>
            </a:lvl9pPr>
          </a:lstStyle>
          <a:p>
            <a:pPr>
              <a:lnSpc>
                <a:spcPct val="110000"/>
              </a:lnSpc>
              <a:spcBef>
                <a:spcPct val="0"/>
              </a:spcBef>
              <a:buClrTx/>
              <a:buFontTx/>
              <a:buNone/>
              <a:defRPr/>
            </a:pPr>
            <a:r>
              <a:rPr lang="pl-PL" altLang="pl-PL" sz="1400">
                <a:solidFill>
                  <a:schemeClr val="bg1"/>
                </a:solidFill>
                <a:latin typeface="Arial"/>
                <a:cs typeface="Arial"/>
              </a:rPr>
              <a:t>SUS </a:t>
            </a:r>
            <a:r>
              <a:rPr lang="pl-PL" altLang="pl-PL" sz="1400" dirty="0">
                <a:solidFill>
                  <a:schemeClr val="bg1"/>
                </a:solidFill>
                <a:latin typeface="Arial"/>
                <a:cs typeface="Arial"/>
              </a:rPr>
              <a:t>w Multimedia Polska - nowy standard dla wdrożeń billingu energii.</a:t>
            </a:r>
          </a:p>
        </p:txBody>
      </p:sp>
      <p:sp>
        <p:nvSpPr>
          <p:cNvPr id="2" name="Prostokąt 1"/>
          <p:cNvSpPr/>
          <p:nvPr/>
        </p:nvSpPr>
        <p:spPr>
          <a:xfrm>
            <a:off x="211164" y="1461737"/>
            <a:ext cx="3176678" cy="1598258"/>
          </a:xfrm>
          <a:prstGeom prst="rect">
            <a:avLst/>
          </a:prstGeom>
          <a:solidFill>
            <a:srgbClr val="5A5A5A"/>
          </a:solidFill>
        </p:spPr>
        <p:txBody>
          <a:bodyPr wrap="square">
            <a:spAutoFit/>
          </a:bodyPr>
          <a:lstStyle/>
          <a:p>
            <a:pPr>
              <a:lnSpc>
                <a:spcPct val="115000"/>
              </a:lnSpc>
              <a:spcBef>
                <a:spcPts val="750"/>
              </a:spcBef>
            </a:pPr>
            <a:r>
              <a:rPr lang="pl-PL" sz="1050" b="1" dirty="0">
                <a:solidFill>
                  <a:schemeClr val="bg1"/>
                </a:solidFill>
              </a:rPr>
              <a:t>Potrzeba biznesowa Klienta </a:t>
            </a:r>
          </a:p>
          <a:p>
            <a:pPr marL="214313" indent="-214313">
              <a:lnSpc>
                <a:spcPct val="115000"/>
              </a:lnSpc>
              <a:spcBef>
                <a:spcPts val="750"/>
              </a:spcBef>
              <a:buClr>
                <a:schemeClr val="bg1"/>
              </a:buClr>
              <a:buFont typeface="Wingdings" panose="05000000000000000000" pitchFamily="2" charset="2"/>
              <a:buChar char="§"/>
            </a:pPr>
            <a:r>
              <a:rPr lang="pl-PL" sz="1050" dirty="0">
                <a:solidFill>
                  <a:schemeClr val="bg1"/>
                </a:solidFill>
              </a:rPr>
              <a:t>luty 2014 - podjęcie przez Klienta decyzji o wejściu na rynek energii </a:t>
            </a:r>
          </a:p>
          <a:p>
            <a:pPr marL="214313" indent="-214313">
              <a:lnSpc>
                <a:spcPct val="115000"/>
              </a:lnSpc>
              <a:spcBef>
                <a:spcPts val="750"/>
              </a:spcBef>
              <a:buClr>
                <a:schemeClr val="bg1"/>
              </a:buClr>
              <a:buFont typeface="Wingdings" panose="05000000000000000000" pitchFamily="2" charset="2"/>
              <a:buChar char="§"/>
            </a:pPr>
            <a:r>
              <a:rPr lang="pl-PL" sz="1050" dirty="0">
                <a:solidFill>
                  <a:schemeClr val="bg1"/>
                </a:solidFill>
              </a:rPr>
              <a:t>potrzeba wdrożenia biznes planu o ograniczonym ryzyku, zakładającego sprzedaż prądu jako pojedynczej usługi wyłącznie dla klientów indywidualnych</a:t>
            </a:r>
          </a:p>
        </p:txBody>
      </p:sp>
      <p:sp>
        <p:nvSpPr>
          <p:cNvPr id="4" name="Prostokąt 3"/>
          <p:cNvSpPr/>
          <p:nvPr/>
        </p:nvSpPr>
        <p:spPr>
          <a:xfrm>
            <a:off x="5291343" y="1461737"/>
            <a:ext cx="3533480" cy="1578894"/>
          </a:xfrm>
          <a:prstGeom prst="rect">
            <a:avLst/>
          </a:prstGeom>
          <a:solidFill>
            <a:srgbClr val="00B0F0"/>
          </a:solidFill>
        </p:spPr>
        <p:txBody>
          <a:bodyPr wrap="square">
            <a:spAutoFit/>
          </a:bodyPr>
          <a:lstStyle/>
          <a:p>
            <a:pPr>
              <a:lnSpc>
                <a:spcPct val="115000"/>
              </a:lnSpc>
              <a:spcBef>
                <a:spcPts val="750"/>
              </a:spcBef>
            </a:pPr>
            <a:r>
              <a:rPr lang="pl-PL" sz="1050" i="1" dirty="0">
                <a:solidFill>
                  <a:schemeClr val="bg1"/>
                </a:solidFill>
              </a:rPr>
              <a:t>"Wchodzenie na nowe rynki zawsze niesie ryzyko. Chcieliśmy je ograniczyć, wdrażając rozwiązanie nie wymagające istotnych modyfikacji deweloperskich czy prac integracyjnych. To miał być produkt działający ‘prosto z pudełka’, ale nadający się do rozbudowy z biegiem czasu."-  </a:t>
            </a:r>
            <a:r>
              <a:rPr lang="pl-PL" sz="1050" dirty="0">
                <a:solidFill>
                  <a:schemeClr val="bg1"/>
                </a:solidFill>
              </a:rPr>
              <a:t>Piotr Orlewicz, Dyrektor Departamentu Rozwoju Systemów Informatycznych w Multimedia Polska. </a:t>
            </a:r>
          </a:p>
        </p:txBody>
      </p:sp>
      <p:sp>
        <p:nvSpPr>
          <p:cNvPr id="5" name="Prostokąt 4"/>
          <p:cNvSpPr/>
          <p:nvPr/>
        </p:nvSpPr>
        <p:spPr>
          <a:xfrm>
            <a:off x="5291343" y="3081265"/>
            <a:ext cx="3533480" cy="1950534"/>
          </a:xfrm>
          <a:prstGeom prst="rect">
            <a:avLst/>
          </a:prstGeom>
          <a:solidFill>
            <a:srgbClr val="00B0F0"/>
          </a:solidFill>
        </p:spPr>
        <p:txBody>
          <a:bodyPr wrap="square">
            <a:spAutoFit/>
          </a:bodyPr>
          <a:lstStyle/>
          <a:p>
            <a:pPr>
              <a:lnSpc>
                <a:spcPct val="115000"/>
              </a:lnSpc>
              <a:spcBef>
                <a:spcPts val="750"/>
              </a:spcBef>
            </a:pPr>
            <a:r>
              <a:rPr lang="pl-PL" sz="1050" i="1" dirty="0">
                <a:solidFill>
                  <a:schemeClr val="bg1"/>
                </a:solidFill>
              </a:rPr>
              <a:t>"Mam za sobą kilkadziesiąt projektów, ale nigdy wcześniej nie brałem udziału w przedsięwzięciu o tak napiętym harmonogramie. Doświadczenie podpowiadało mi, że to nie może udać się w takim czasie - zakres wdrożenia był przecież bardzo duży. Szczerze mówiąc, byłem zaskoczony, gdy 15 czerwca dokonaliśmy pierwszego odbioru. Wszystko działało tak, jak zostało to wcześniej uzgodnione. Jeszcze tego samego dnia wystawiliśmy pierwsze faktury (…)."-  </a:t>
            </a:r>
            <a:r>
              <a:rPr lang="pl-PL" sz="1050" dirty="0">
                <a:solidFill>
                  <a:schemeClr val="bg1"/>
                </a:solidFill>
              </a:rPr>
              <a:t>Piotr Orlewicz. </a:t>
            </a:r>
          </a:p>
        </p:txBody>
      </p:sp>
      <p:sp>
        <p:nvSpPr>
          <p:cNvPr id="13" name="Symbol zastępczy tekstu 32"/>
          <p:cNvSpPr>
            <a:spLocks noGrp="1"/>
          </p:cNvSpPr>
          <p:nvPr>
            <p:ph type="body" sz="quarter" idx="4294967295"/>
          </p:nvPr>
        </p:nvSpPr>
        <p:spPr>
          <a:xfrm>
            <a:off x="1701157" y="3213811"/>
            <a:ext cx="2989781" cy="271182"/>
          </a:xfrm>
          <a:prstGeom prst="rect">
            <a:avLst/>
          </a:prstGeom>
        </p:spPr>
        <p:txBody>
          <a:bodyPr/>
          <a:lstStyle/>
          <a:p>
            <a:pPr marL="0" indent="0">
              <a:buNone/>
            </a:pPr>
            <a:r>
              <a:rPr lang="pl-PL" sz="1350" noProof="0" dirty="0">
                <a:solidFill>
                  <a:srgbClr val="00B0F0"/>
                </a:solidFill>
              </a:rPr>
              <a:t>czas wdrożenia rozwiązania</a:t>
            </a:r>
          </a:p>
        </p:txBody>
      </p:sp>
      <p:sp>
        <p:nvSpPr>
          <p:cNvPr id="14" name="Symbol zastępczy tekstu 33"/>
          <p:cNvSpPr>
            <a:spLocks noGrp="1"/>
          </p:cNvSpPr>
          <p:nvPr>
            <p:ph type="body" sz="quarter" idx="4294967295"/>
          </p:nvPr>
        </p:nvSpPr>
        <p:spPr>
          <a:xfrm>
            <a:off x="1701157" y="4373731"/>
            <a:ext cx="2989781" cy="555992"/>
          </a:xfrm>
          <a:prstGeom prst="rect">
            <a:avLst/>
          </a:prstGeom>
        </p:spPr>
        <p:txBody>
          <a:bodyPr/>
          <a:lstStyle/>
          <a:p>
            <a:pPr marL="0" indent="0">
              <a:buNone/>
            </a:pPr>
            <a:r>
              <a:rPr lang="pl-PL" sz="1350" noProof="0" dirty="0">
                <a:solidFill>
                  <a:srgbClr val="00B0F0"/>
                </a:solidFill>
              </a:rPr>
              <a:t>odbiór wdrożenia oraz wystawienie pierwszej faktury przez Klienta </a:t>
            </a:r>
          </a:p>
        </p:txBody>
      </p:sp>
      <p:sp>
        <p:nvSpPr>
          <p:cNvPr id="15" name="Symbol zastępczy tekstu 34"/>
          <p:cNvSpPr>
            <a:spLocks noGrp="1"/>
          </p:cNvSpPr>
          <p:nvPr>
            <p:ph type="body" sz="quarter" idx="4294967295"/>
          </p:nvPr>
        </p:nvSpPr>
        <p:spPr>
          <a:xfrm>
            <a:off x="1701157" y="3708025"/>
            <a:ext cx="3151526" cy="522221"/>
          </a:xfrm>
          <a:prstGeom prst="rect">
            <a:avLst/>
          </a:prstGeom>
        </p:spPr>
        <p:txBody>
          <a:bodyPr/>
          <a:lstStyle/>
          <a:p>
            <a:pPr marL="0" indent="0">
              <a:buNone/>
            </a:pPr>
            <a:r>
              <a:rPr lang="pl-PL" sz="1350" noProof="0" dirty="0">
                <a:solidFill>
                  <a:srgbClr val="00B0F0"/>
                </a:solidFill>
              </a:rPr>
              <a:t>zakończenie procesu wyboru systemu billingowego dla energii elektrycznej </a:t>
            </a:r>
          </a:p>
        </p:txBody>
      </p:sp>
      <p:sp>
        <p:nvSpPr>
          <p:cNvPr id="18" name="Symbol zastępczy tekstu 37"/>
          <p:cNvSpPr>
            <a:spLocks noGrp="1"/>
          </p:cNvSpPr>
          <p:nvPr>
            <p:ph type="body" sz="quarter" idx="4294967295"/>
          </p:nvPr>
        </p:nvSpPr>
        <p:spPr>
          <a:xfrm>
            <a:off x="211164" y="3221844"/>
            <a:ext cx="1671875" cy="395795"/>
          </a:xfrm>
          <a:prstGeom prst="rect">
            <a:avLst/>
          </a:prstGeom>
        </p:spPr>
        <p:txBody>
          <a:bodyPr/>
          <a:lstStyle/>
          <a:p>
            <a:pPr marL="0" indent="0">
              <a:buNone/>
            </a:pPr>
            <a:r>
              <a:rPr lang="pl-PL" b="1" noProof="0" dirty="0">
                <a:solidFill>
                  <a:srgbClr val="00B0F0"/>
                </a:solidFill>
              </a:rPr>
              <a:t>30 dni</a:t>
            </a:r>
          </a:p>
        </p:txBody>
      </p:sp>
      <p:sp>
        <p:nvSpPr>
          <p:cNvPr id="19" name="Symbol zastępczy tekstu 38"/>
          <p:cNvSpPr>
            <a:spLocks noGrp="1"/>
          </p:cNvSpPr>
          <p:nvPr>
            <p:ph type="body" sz="quarter" idx="4294967295"/>
          </p:nvPr>
        </p:nvSpPr>
        <p:spPr>
          <a:xfrm>
            <a:off x="211165" y="3771568"/>
            <a:ext cx="1671300" cy="396900"/>
          </a:xfrm>
          <a:prstGeom prst="rect">
            <a:avLst/>
          </a:prstGeom>
        </p:spPr>
        <p:txBody>
          <a:bodyPr/>
          <a:lstStyle/>
          <a:p>
            <a:pPr marL="0" indent="0">
              <a:buNone/>
            </a:pPr>
            <a:r>
              <a:rPr lang="pl-PL" b="1" noProof="0" dirty="0">
                <a:solidFill>
                  <a:srgbClr val="00B0F0"/>
                </a:solidFill>
              </a:rPr>
              <a:t>15.05.2014</a:t>
            </a:r>
          </a:p>
        </p:txBody>
      </p:sp>
      <p:sp>
        <p:nvSpPr>
          <p:cNvPr id="20" name="Symbol zastępczy tekstu 38"/>
          <p:cNvSpPr>
            <a:spLocks noGrp="1"/>
          </p:cNvSpPr>
          <p:nvPr>
            <p:ph type="body" sz="quarter" idx="4294967295"/>
          </p:nvPr>
        </p:nvSpPr>
        <p:spPr>
          <a:xfrm>
            <a:off x="211165" y="4453277"/>
            <a:ext cx="1671300" cy="396900"/>
          </a:xfrm>
          <a:prstGeom prst="rect">
            <a:avLst/>
          </a:prstGeom>
        </p:spPr>
        <p:txBody>
          <a:bodyPr/>
          <a:lstStyle/>
          <a:p>
            <a:pPr marL="0" indent="0">
              <a:buNone/>
            </a:pPr>
            <a:r>
              <a:rPr lang="pl-PL" b="1" noProof="0" dirty="0">
                <a:solidFill>
                  <a:srgbClr val="00B0F0"/>
                </a:solidFill>
              </a:rPr>
              <a:t>15.06.2014</a:t>
            </a:r>
          </a:p>
        </p:txBody>
      </p:sp>
      <p:sp>
        <p:nvSpPr>
          <p:cNvPr id="22" name="Tytuł 1"/>
          <p:cNvSpPr txBox="1">
            <a:spLocks/>
          </p:cNvSpPr>
          <p:nvPr/>
        </p:nvSpPr>
        <p:spPr>
          <a:xfrm>
            <a:off x="321905" y="104510"/>
            <a:ext cx="6482216" cy="742157"/>
          </a:xfrm>
          <a:prstGeom prst="rect">
            <a:avLst/>
          </a:prstGeom>
        </p:spPr>
        <p:txBody>
          <a:bodyPr lIns="72000" tIns="36000" rIns="72000" bIns="36000" anchor="ctr"/>
          <a:lstStyle>
            <a:lvl1pPr algn="l" defTabSz="685800" rtl="0" eaLnBrk="1" latinLnBrk="0" hangingPunct="1">
              <a:lnSpc>
                <a:spcPct val="100000"/>
              </a:lnSpc>
              <a:spcBef>
                <a:spcPts val="0"/>
              </a:spcBef>
              <a:buNone/>
              <a:defRPr sz="1700" b="1" kern="1200">
                <a:solidFill>
                  <a:schemeClr val="tx1"/>
                </a:solidFill>
                <a:latin typeface="+mj-lt"/>
                <a:ea typeface="+mj-ea"/>
                <a:cs typeface="+mj-cs"/>
              </a:defRPr>
            </a:lvl1pPr>
          </a:lstStyle>
          <a:p>
            <a:r>
              <a:rPr lang="pl-PL" sz="1600" dirty="0">
                <a:solidFill>
                  <a:schemeClr val="bg2">
                    <a:lumMod val="50000"/>
                  </a:schemeClr>
                </a:solidFill>
              </a:rPr>
              <a:t>Wybrane referencje Sygnity</a:t>
            </a:r>
          </a:p>
        </p:txBody>
      </p:sp>
    </p:spTree>
    <p:extLst>
      <p:ext uri="{BB962C8B-B14F-4D97-AF65-F5344CB8AC3E}">
        <p14:creationId xmlns:p14="http://schemas.microsoft.com/office/powerpoint/2010/main" val="86156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ygnity">
  <a:themeElements>
    <a:clrScheme name="Custom 16">
      <a:dk1>
        <a:srgbClr val="505150"/>
      </a:dk1>
      <a:lt1>
        <a:srgbClr val="FFFFFF"/>
      </a:lt1>
      <a:dk2>
        <a:srgbClr val="00AEEF"/>
      </a:dk2>
      <a:lt2>
        <a:srgbClr val="BBBEC0"/>
      </a:lt2>
      <a:accent1>
        <a:srgbClr val="00B0F0"/>
      </a:accent1>
      <a:accent2>
        <a:srgbClr val="00B0F0"/>
      </a:accent2>
      <a:accent3>
        <a:srgbClr val="00B0F0"/>
      </a:accent3>
      <a:accent4>
        <a:srgbClr val="00B0F0"/>
      </a:accent4>
      <a:accent5>
        <a:srgbClr val="00B0F0"/>
      </a:accent5>
      <a:accent6>
        <a:srgbClr val="00B0F0"/>
      </a:accent6>
      <a:hlink>
        <a:srgbClr val="00B0F0"/>
      </a:hlink>
      <a:folHlink>
        <a:srgbClr val="77787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4342</TotalTime>
  <Words>2213</Words>
  <Application>Microsoft Office PowerPoint</Application>
  <PresentationFormat>Pokaz na ekranie (16:9)</PresentationFormat>
  <Paragraphs>309</Paragraphs>
  <Slides>18</Slides>
  <Notes>10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18</vt:i4>
      </vt:variant>
    </vt:vector>
  </HeadingPairs>
  <TitlesOfParts>
    <vt:vector size="25" baseType="lpstr">
      <vt:lpstr>Arial</vt:lpstr>
      <vt:lpstr>Calibri</vt:lpstr>
      <vt:lpstr>Helvetica</vt:lpstr>
      <vt:lpstr>Tahoma</vt:lpstr>
      <vt:lpstr>Times New Roman</vt:lpstr>
      <vt:lpstr>Wingdings</vt:lpstr>
      <vt:lpstr>Sygnity</vt:lpstr>
      <vt:lpstr>Prezentacja programu PowerPoint</vt:lpstr>
      <vt:lpstr>O Sygnity</vt:lpstr>
      <vt:lpstr>Sprzedawca gazu i energii elektrycznej na uwolnionym rynku energii w Polsce </vt:lpstr>
      <vt:lpstr>Zmiana dostawcy energii</vt:lpstr>
      <vt:lpstr>Sytuacja rynkowa i istniejące wyzwania</vt:lpstr>
      <vt:lpstr>Sygnity Utilities for Sales w akcji</vt:lpstr>
      <vt:lpstr>Obsługa procesów sprzedażowych w SUS</vt:lpstr>
      <vt:lpstr>Prezentacja programu PowerPoint</vt:lpstr>
      <vt:lpstr>Prezentacja programu PowerPoint</vt:lpstr>
      <vt:lpstr>Wybrane referencje Sygnity</vt:lpstr>
      <vt:lpstr>Sygnity Billing w Polsce</vt:lpstr>
      <vt:lpstr>Dziękuję za uwagę. </vt:lpstr>
      <vt:lpstr>     Wybrane projekty zrealizowane przez Sygnity</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Beata Antosiewicz</dc:creator>
  <cp:lastModifiedBy>Piotr Wencel</cp:lastModifiedBy>
  <cp:revision>307</cp:revision>
  <dcterms:created xsi:type="dcterms:W3CDTF">2016-01-04T11:03:24Z</dcterms:created>
  <dcterms:modified xsi:type="dcterms:W3CDTF">2016-05-17T06:58:37Z</dcterms:modified>
</cp:coreProperties>
</file>