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  <p:sldMasterId id="2147484047" r:id="rId2"/>
    <p:sldMasterId id="2147484086" r:id="rId3"/>
    <p:sldMasterId id="2147484060" r:id="rId4"/>
    <p:sldMasterId id="2147484442" r:id="rId5"/>
    <p:sldMasterId id="2147484445" r:id="rId6"/>
  </p:sldMasterIdLst>
  <p:notesMasterIdLst>
    <p:notesMasterId r:id="rId16"/>
  </p:notesMasterIdLst>
  <p:handoutMasterIdLst>
    <p:handoutMasterId r:id="rId17"/>
  </p:handoutMasterIdLst>
  <p:sldIdLst>
    <p:sldId id="554" r:id="rId7"/>
    <p:sldId id="1321" r:id="rId8"/>
    <p:sldId id="1346" r:id="rId9"/>
    <p:sldId id="1347" r:id="rId10"/>
    <p:sldId id="1348" r:id="rId11"/>
    <p:sldId id="1349" r:id="rId12"/>
    <p:sldId id="1352" r:id="rId13"/>
    <p:sldId id="1351" r:id="rId14"/>
    <p:sldId id="1350" r:id="rId15"/>
  </p:sldIdLst>
  <p:sldSz cx="9144000" cy="6858000" type="screen4x3"/>
  <p:notesSz cx="9931400" cy="6794500"/>
  <p:defaultTextStyle>
    <a:defPPr>
      <a:defRPr lang="pl-P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C"/>
    <a:srgbClr val="4D4D4D"/>
    <a:srgbClr val="7F7F7F"/>
    <a:srgbClr val="00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8" autoAdjust="0"/>
    <p:restoredTop sz="94770" autoAdjust="0"/>
  </p:normalViewPr>
  <p:slideViewPr>
    <p:cSldViewPr snapToGrid="0" snapToObjects="1">
      <p:cViewPr varScale="1">
        <p:scale>
          <a:sx n="70" d="100"/>
          <a:sy n="70" d="100"/>
        </p:scale>
        <p:origin x="15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75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68"/>
    </p:cViewPr>
  </p:sorterViewPr>
  <p:notesViewPr>
    <p:cSldViewPr snapToGrid="0" snapToObjects="1">
      <p:cViewPr varScale="1">
        <p:scale>
          <a:sx n="74" d="100"/>
          <a:sy n="74" d="100"/>
        </p:scale>
        <p:origin x="-2160" y="-96"/>
      </p:cViewPr>
      <p:guideLst>
        <p:guide orient="horz" pos="214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943"/>
          </a:xfrm>
          <a:prstGeom prst="rect">
            <a:avLst/>
          </a:prstGeom>
        </p:spPr>
        <p:txBody>
          <a:bodyPr vert="horz" lIns="92293" tIns="46146" rIns="92293" bIns="461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4702" y="0"/>
            <a:ext cx="4304381" cy="339943"/>
          </a:xfrm>
          <a:prstGeom prst="rect">
            <a:avLst/>
          </a:prstGeom>
        </p:spPr>
        <p:txBody>
          <a:bodyPr vert="horz" lIns="92293" tIns="46146" rIns="92293" bIns="461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7BD327-BF0F-4813-8193-B6FD1F24BC5E}" type="datetimeFigureOut">
              <a:rPr lang="pl-PL"/>
              <a:pPr>
                <a:defRPr/>
              </a:pPr>
              <a:t>2016-05-17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53471"/>
            <a:ext cx="4304381" cy="339943"/>
          </a:xfrm>
          <a:prstGeom prst="rect">
            <a:avLst/>
          </a:prstGeom>
        </p:spPr>
        <p:txBody>
          <a:bodyPr vert="horz" lIns="92293" tIns="46146" rIns="92293" bIns="461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4702" y="6453471"/>
            <a:ext cx="4304381" cy="339943"/>
          </a:xfrm>
          <a:prstGeom prst="rect">
            <a:avLst/>
          </a:prstGeom>
        </p:spPr>
        <p:txBody>
          <a:bodyPr vert="horz" lIns="92293" tIns="46146" rIns="92293" bIns="461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356A4E-23D7-4643-9D7A-7A5ED7F5D70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3424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943"/>
          </a:xfrm>
          <a:prstGeom prst="rect">
            <a:avLst/>
          </a:prstGeom>
        </p:spPr>
        <p:txBody>
          <a:bodyPr vert="horz" lIns="92293" tIns="46146" rIns="92293" bIns="461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943"/>
          </a:xfrm>
          <a:prstGeom prst="rect">
            <a:avLst/>
          </a:prstGeom>
        </p:spPr>
        <p:txBody>
          <a:bodyPr vert="horz" lIns="92293" tIns="46146" rIns="92293" bIns="461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67DE00-4A84-4D7E-8CB3-2959160F92C3}" type="datetimeFigureOut">
              <a:rPr lang="pl-PL"/>
              <a:pPr>
                <a:defRPr/>
              </a:pPr>
              <a:t>2016-05-17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3" tIns="46146" rIns="92293" bIns="46146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3140" y="3227823"/>
            <a:ext cx="7945120" cy="3057308"/>
          </a:xfrm>
          <a:prstGeom prst="rect">
            <a:avLst/>
          </a:prstGeom>
        </p:spPr>
        <p:txBody>
          <a:bodyPr vert="horz" lIns="92293" tIns="46146" rIns="92293" bIns="46146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53471"/>
            <a:ext cx="4304381" cy="339943"/>
          </a:xfrm>
          <a:prstGeom prst="rect">
            <a:avLst/>
          </a:prstGeom>
        </p:spPr>
        <p:txBody>
          <a:bodyPr vert="horz" lIns="92293" tIns="46146" rIns="92293" bIns="461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4702" y="6453471"/>
            <a:ext cx="4304381" cy="339943"/>
          </a:xfrm>
          <a:prstGeom prst="rect">
            <a:avLst/>
          </a:prstGeom>
        </p:spPr>
        <p:txBody>
          <a:bodyPr vert="horz" lIns="92293" tIns="46146" rIns="92293" bIns="461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4EDD69-8C04-426F-8072-B1BF461FDEF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9934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6444" y="1636886"/>
            <a:ext cx="6801557" cy="5745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0"/>
          </p:nvPr>
        </p:nvSpPr>
        <p:spPr>
          <a:xfrm>
            <a:off x="1594733" y="2455687"/>
            <a:ext cx="6533268" cy="2864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6444" y="1636886"/>
            <a:ext cx="6801557" cy="5745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0"/>
          </p:nvPr>
        </p:nvSpPr>
        <p:spPr>
          <a:xfrm>
            <a:off x="1594733" y="2455687"/>
            <a:ext cx="6533268" cy="2864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6444" y="1636886"/>
            <a:ext cx="6801557" cy="5745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0"/>
          </p:nvPr>
        </p:nvSpPr>
        <p:spPr>
          <a:xfrm>
            <a:off x="1594733" y="2455687"/>
            <a:ext cx="6533268" cy="2864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383" y="2926702"/>
            <a:ext cx="8137235" cy="3199064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A7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5A7C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5A7C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383" y="1419808"/>
            <a:ext cx="8087005" cy="9543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7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382" y="2876473"/>
            <a:ext cx="8087006" cy="30640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  <a:lvl2pPr marL="1006734" indent="-566986">
              <a:buFont typeface="Wingdings" pitchFamily="2" charset="2"/>
              <a:buChar char="§"/>
              <a:defRPr sz="1300">
                <a:solidFill>
                  <a:srgbClr val="005A7C"/>
                </a:solidFill>
                <a:latin typeface="Arial" pitchFamily="34" charset="0"/>
                <a:cs typeface="Arial" pitchFamily="34" charset="0"/>
              </a:defRPr>
            </a:lvl2pPr>
            <a:lvl3pPr marL="1006734" indent="-566986">
              <a:buFont typeface="Wingdings" pitchFamily="2" charset="2"/>
              <a:buChar char="§"/>
              <a:defRPr sz="1300">
                <a:solidFill>
                  <a:srgbClr val="005A7C"/>
                </a:solidFill>
                <a:latin typeface="Arial" pitchFamily="34" charset="0"/>
                <a:cs typeface="Arial" pitchFamily="34" charset="0"/>
              </a:defRPr>
            </a:lvl3pPr>
            <a:lvl4pPr marL="1006734" indent="-566986">
              <a:buFont typeface="Wingdings" pitchFamily="2" charset="2"/>
              <a:buChar char="§"/>
              <a:defRPr sz="1300">
                <a:solidFill>
                  <a:srgbClr val="005A7C"/>
                </a:solidFill>
                <a:latin typeface="Arial" pitchFamily="34" charset="0"/>
                <a:cs typeface="Arial" pitchFamily="34" charset="0"/>
              </a:defRPr>
            </a:lvl4pPr>
            <a:lvl5pPr marL="1006734" indent="-566986">
              <a:buFont typeface="Wingdings" pitchFamily="2" charset="2"/>
              <a:buChar char="§"/>
              <a:defRPr sz="1300">
                <a:solidFill>
                  <a:srgbClr val="005A7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6444" y="1636886"/>
            <a:ext cx="6801557" cy="5745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0"/>
          </p:nvPr>
        </p:nvSpPr>
        <p:spPr>
          <a:xfrm>
            <a:off x="1594733" y="2455687"/>
            <a:ext cx="6533268" cy="2864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389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hyperlink" Target="http://www.wkb.com.pl" TargetMode="Externa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16" descr="wkb_prezentacja2.pd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  <p:sldLayoutId id="2147485102" r:id="rId2"/>
    <p:sldLayoutId id="2147485103" r:id="rId3"/>
    <p:sldLayoutId id="2147485104" r:id="rId4"/>
    <p:sldLayoutId id="2147485105" r:id="rId5"/>
    <p:sldLayoutId id="2147485106" r:id="rId6"/>
    <p:sldLayoutId id="2147485107" r:id="rId7"/>
    <p:sldLayoutId id="2147485108" r:id="rId8"/>
    <p:sldLayoutId id="2147485109" r:id="rId9"/>
    <p:sldLayoutId id="2147485110" r:id="rId10"/>
    <p:sldLayoutId id="2147485111" r:id="rId11"/>
    <p:sldLayoutId id="214748511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17" descr="wkb_prezentacja2.pd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  <p:sldLayoutId id="214748512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"/>
          <p:cNvGrpSpPr>
            <a:grpSpLocks/>
          </p:cNvGrpSpPr>
          <p:nvPr/>
        </p:nvGrpSpPr>
        <p:grpSpPr bwMode="auto">
          <a:xfrm>
            <a:off x="974725" y="6350"/>
            <a:ext cx="7308850" cy="6934200"/>
            <a:chOff x="971070" y="-1"/>
            <a:chExt cx="7309075" cy="6933384"/>
          </a:xfrm>
        </p:grpSpPr>
        <p:pic>
          <p:nvPicPr>
            <p:cNvPr id="3075" name="Obraz 3" descr="wkb.jpg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-5400000">
              <a:off x="710019" y="261050"/>
              <a:ext cx="767811" cy="24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Obraz 4" descr="trojkat.pdf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39868" y="6071178"/>
              <a:ext cx="740277" cy="86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  <p:sldLayoutId id="214748513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edyt. styl wz. tyt.</a:t>
            </a: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640EE74-E948-4800-AC1F-77D49EB194E4}" type="datetimeFigureOut">
              <a:rPr lang="pl-PL"/>
              <a:pPr>
                <a:defRPr/>
              </a:pPr>
              <a:t>2016-05-17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2292351-1D1E-4561-B042-B57B29680CD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4103" name="Obraz 8" descr="wkb_prezentacja2.pd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41" r:id="rId1"/>
    <p:sldLayoutId id="2147485142" r:id="rId2"/>
    <p:sldLayoutId id="2147485143" r:id="rId3"/>
    <p:sldLayoutId id="2147485144" r:id="rId4"/>
    <p:sldLayoutId id="2147485145" r:id="rId5"/>
    <p:sldLayoutId id="2147485146" r:id="rId6"/>
    <p:sldLayoutId id="2147485147" r:id="rId7"/>
    <p:sldLayoutId id="2147485148" r:id="rId8"/>
    <p:sldLayoutId id="2147485149" r:id="rId9"/>
    <p:sldLayoutId id="2147485150" r:id="rId10"/>
    <p:sldLayoutId id="21474851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313" y="-204788"/>
            <a:ext cx="10379076" cy="74295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1" name="AutoShape 2"/>
          <p:cNvSpPr>
            <a:spLocks/>
          </p:cNvSpPr>
          <p:nvPr/>
        </p:nvSpPr>
        <p:spPr bwMode="auto">
          <a:xfrm rot="11738535">
            <a:off x="-1587500" y="-1182688"/>
            <a:ext cx="2973388" cy="254317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pl-PL">
              <a:latin typeface="Arial" charset="0"/>
            </a:endParaRPr>
          </a:p>
        </p:txBody>
      </p:sp>
      <p:sp>
        <p:nvSpPr>
          <p:cNvPr id="2052" name="AutoShape 3"/>
          <p:cNvSpPr>
            <a:spLocks/>
          </p:cNvSpPr>
          <p:nvPr/>
        </p:nvSpPr>
        <p:spPr bwMode="auto">
          <a:xfrm rot="13343846" flipH="1">
            <a:off x="-1828800" y="6146800"/>
            <a:ext cx="2973388" cy="2544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pl-PL">
              <a:latin typeface="Arial" charset="0"/>
            </a:endParaRPr>
          </a:p>
        </p:txBody>
      </p:sp>
      <p:sp>
        <p:nvSpPr>
          <p:cNvPr id="2053" name="AutoShape 4"/>
          <p:cNvSpPr>
            <a:spLocks/>
          </p:cNvSpPr>
          <p:nvPr/>
        </p:nvSpPr>
        <p:spPr bwMode="auto">
          <a:xfrm rot="10020324" flipH="1">
            <a:off x="7867650" y="-995363"/>
            <a:ext cx="2973388" cy="254317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pl-PL">
              <a:latin typeface="Arial" charset="0"/>
            </a:endParaRPr>
          </a:p>
        </p:txBody>
      </p:sp>
      <p:sp>
        <p:nvSpPr>
          <p:cNvPr id="2054" name="AutoShape 5"/>
          <p:cNvSpPr>
            <a:spLocks/>
          </p:cNvSpPr>
          <p:nvPr/>
        </p:nvSpPr>
        <p:spPr bwMode="auto">
          <a:xfrm rot="1015651">
            <a:off x="7948613" y="5299075"/>
            <a:ext cx="2973387" cy="2544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pl-PL">
              <a:latin typeface="Arial" charset="0"/>
            </a:endParaRPr>
          </a:p>
        </p:txBody>
      </p:sp>
      <p:sp>
        <p:nvSpPr>
          <p:cNvPr id="2055" name="Rectangle 6"/>
          <p:cNvSpPr>
            <a:spLocks/>
          </p:cNvSpPr>
          <p:nvPr/>
        </p:nvSpPr>
        <p:spPr bwMode="auto">
          <a:xfrm>
            <a:off x="-88900" y="160338"/>
            <a:ext cx="9456738" cy="67960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pl-PL">
              <a:latin typeface="Arial" charset="0"/>
            </a:endParaRPr>
          </a:p>
        </p:txBody>
      </p:sp>
      <p:sp>
        <p:nvSpPr>
          <p:cNvPr id="5128" name="Symbol zastępczy tekstu 9"/>
          <p:cNvSpPr>
            <a:spLocks noGrp="1"/>
          </p:cNvSpPr>
          <p:nvPr>
            <p:ph type="body" idx="1"/>
          </p:nvPr>
        </p:nvSpPr>
        <p:spPr bwMode="auto">
          <a:xfrm>
            <a:off x="457200" y="2574925"/>
            <a:ext cx="82296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>
              <a:sym typeface="GillSans" pitchFamily="34" charset="0"/>
            </a:endParaRPr>
          </a:p>
        </p:txBody>
      </p:sp>
      <p:pic>
        <p:nvPicPr>
          <p:cNvPr id="5129" name="Obraz 9" descr="LOGO_cmyk.jpg"/>
          <p:cNvPicPr>
            <a:picLocks noChangeAspect="1" noChangeArrowheads="1"/>
          </p:cNvPicPr>
          <p:nvPr/>
        </p:nvPicPr>
        <p:blipFill>
          <a:blip r:embed="rId5" cstate="print"/>
          <a:srcRect l="9190" t="10664" r="10323" b="17606"/>
          <a:stretch>
            <a:fillRect/>
          </a:stretch>
        </p:blipFill>
        <p:spPr bwMode="auto">
          <a:xfrm>
            <a:off x="3001963" y="998538"/>
            <a:ext cx="31099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buChar char="•"/>
        <a:defRPr sz="2000" b="1">
          <a:solidFill>
            <a:srgbClr val="005A7C"/>
          </a:solidFill>
          <a:latin typeface="Arial" pitchFamily="34" charset="0"/>
          <a:ea typeface="+mn-ea"/>
          <a:cs typeface="Arial" pitchFamily="34" charset="0"/>
          <a:sym typeface="GillSans" pitchFamily="34" charset="0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Lucida Grande CE"/>
          <a:ea typeface="+mn-ea"/>
          <a:cs typeface="+mn-cs"/>
          <a:sym typeface="GillSans" pitchFamily="34" charset="0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Lucida Grande CE"/>
          <a:ea typeface="+mn-ea"/>
          <a:cs typeface="+mn-cs"/>
          <a:sym typeface="GillSans" pitchFamily="34" charset="0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Lucida Grande CE"/>
          <a:ea typeface="+mn-ea"/>
          <a:cs typeface="+mn-cs"/>
          <a:sym typeface="GillSans" pitchFamily="34" charset="0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Lucida Grande CE"/>
          <a:ea typeface="+mn-ea"/>
          <a:cs typeface="+mn-cs"/>
          <a:sym typeface="GillSans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8313" y="-204788"/>
            <a:ext cx="10379076" cy="74295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AutoShape 2"/>
          <p:cNvSpPr>
            <a:spLocks/>
          </p:cNvSpPr>
          <p:nvPr/>
        </p:nvSpPr>
        <p:spPr bwMode="auto">
          <a:xfrm rot="11738535">
            <a:off x="-1587500" y="-1182688"/>
            <a:ext cx="2973388" cy="254317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8" name="AutoShape 3"/>
          <p:cNvSpPr>
            <a:spLocks/>
          </p:cNvSpPr>
          <p:nvPr/>
        </p:nvSpPr>
        <p:spPr bwMode="auto">
          <a:xfrm rot="13343846" flipH="1">
            <a:off x="-1828800" y="6146800"/>
            <a:ext cx="2973388" cy="2544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9" name="AutoShape 4"/>
          <p:cNvSpPr>
            <a:spLocks/>
          </p:cNvSpPr>
          <p:nvPr/>
        </p:nvSpPr>
        <p:spPr bwMode="auto">
          <a:xfrm rot="10020324" flipH="1">
            <a:off x="7867650" y="-995363"/>
            <a:ext cx="2973388" cy="254317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0" name="AutoShape 5"/>
          <p:cNvSpPr>
            <a:spLocks/>
          </p:cNvSpPr>
          <p:nvPr/>
        </p:nvSpPr>
        <p:spPr bwMode="auto">
          <a:xfrm rot="1015651">
            <a:off x="7948613" y="5299075"/>
            <a:ext cx="2973387" cy="2544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1" name="Rectangle 6"/>
          <p:cNvSpPr>
            <a:spLocks/>
          </p:cNvSpPr>
          <p:nvPr/>
        </p:nvSpPr>
        <p:spPr bwMode="auto">
          <a:xfrm>
            <a:off x="-88900" y="160338"/>
            <a:ext cx="9456738" cy="67960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pl-PL" sz="1400" dirty="0">
              <a:solidFill>
                <a:srgbClr val="005A7C"/>
              </a:solidFill>
              <a:cs typeface="Arial" pitchFamily="34" charset="0"/>
            </a:endParaRPr>
          </a:p>
        </p:txBody>
      </p:sp>
      <p:sp>
        <p:nvSpPr>
          <p:cNvPr id="1033" name="Rectangle 8"/>
          <p:cNvSpPr>
            <a:spLocks/>
          </p:cNvSpPr>
          <p:nvPr/>
        </p:nvSpPr>
        <p:spPr bwMode="auto">
          <a:xfrm>
            <a:off x="2335213" y="6491288"/>
            <a:ext cx="4473575" cy="223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solidFill>
                  <a:srgbClr val="005A7C"/>
                </a:solidFill>
                <a:latin typeface="Lucida Grande"/>
                <a:ea typeface="Lucida Grande"/>
                <a:cs typeface="Lucida Grande"/>
                <a:sym typeface="Lucida Grande"/>
                <a:hlinkClick r:id="rId6"/>
              </a:rPr>
              <a:t>www.wkb.com.pl</a:t>
            </a:r>
            <a:endParaRPr lang="en-US" sz="1000" dirty="0">
              <a:solidFill>
                <a:srgbClr val="005A7C"/>
              </a:solidFill>
              <a:latin typeface="Lucida Grande"/>
              <a:ea typeface="Lucida Grande"/>
              <a:cs typeface="Lucida Grande"/>
              <a:sym typeface="Lucida Grande"/>
            </a:endParaRP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930275" y="6419850"/>
            <a:ext cx="7297738" cy="0"/>
          </a:xfrm>
          <a:prstGeom prst="line">
            <a:avLst/>
          </a:prstGeom>
          <a:noFill/>
          <a:ln w="12700">
            <a:solidFill>
              <a:srgbClr val="003C5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6154" name="Symbol zastępczy tytułu 10"/>
          <p:cNvSpPr>
            <a:spLocks noGrp="1"/>
          </p:cNvSpPr>
          <p:nvPr>
            <p:ph type="title"/>
          </p:nvPr>
        </p:nvSpPr>
        <p:spPr bwMode="auto">
          <a:xfrm>
            <a:off x="503238" y="1370013"/>
            <a:ext cx="8137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88" tIns="32144" rIns="64288" bIns="3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>
                <a:sym typeface="GillSans" pitchFamily="34" charset="0"/>
              </a:rPr>
              <a:t/>
            </a:r>
            <a:br>
              <a:rPr lang="pl-PL">
                <a:sym typeface="GillSans" pitchFamily="34" charset="0"/>
              </a:rPr>
            </a:br>
            <a:r>
              <a:rPr lang="pl-PL">
                <a:sym typeface="GillSans" pitchFamily="34" charset="0"/>
              </a:rPr>
              <a:t/>
            </a:r>
            <a:br>
              <a:rPr lang="pl-PL">
                <a:sym typeface="GillSans" pitchFamily="34" charset="0"/>
              </a:rPr>
            </a:br>
            <a:endParaRPr lang="pl-PL">
              <a:sym typeface="GillSans" pitchFamily="34" charset="0"/>
            </a:endParaRPr>
          </a:p>
        </p:txBody>
      </p:sp>
      <p:sp>
        <p:nvSpPr>
          <p:cNvPr id="6155" name="Symbol zastępczy tekstu 11"/>
          <p:cNvSpPr>
            <a:spLocks noGrp="1"/>
          </p:cNvSpPr>
          <p:nvPr>
            <p:ph type="body" idx="1"/>
          </p:nvPr>
        </p:nvSpPr>
        <p:spPr bwMode="auto">
          <a:xfrm>
            <a:off x="503238" y="2927350"/>
            <a:ext cx="8086725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88" tIns="32144" rIns="64288" bIns="32144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>
              <a:sym typeface="GillSans" pitchFamily="34" charset="0"/>
            </a:endParaRPr>
          </a:p>
          <a:p>
            <a:pPr lvl="0"/>
            <a:endParaRPr lang="pl-PL">
              <a:sym typeface="GillSans" pitchFamily="34" charset="0"/>
            </a:endParaRPr>
          </a:p>
          <a:p>
            <a:pPr lvl="0"/>
            <a:endParaRPr lang="pl-PL">
              <a:sym typeface="GillSans" pitchFamily="34" charset="0"/>
            </a:endParaRPr>
          </a:p>
        </p:txBody>
      </p:sp>
      <p:pic>
        <p:nvPicPr>
          <p:cNvPr id="6156" name="Obraz 12" descr="LOGO_cmyk.jpg"/>
          <p:cNvPicPr>
            <a:picLocks noChangeAspect="1" noChangeArrowheads="1"/>
          </p:cNvPicPr>
          <p:nvPr/>
        </p:nvPicPr>
        <p:blipFill>
          <a:blip r:embed="rId7" cstate="print"/>
          <a:srcRect l="9190" t="10664" r="10323" b="17606"/>
          <a:stretch>
            <a:fillRect/>
          </a:stretch>
        </p:blipFill>
        <p:spPr bwMode="auto">
          <a:xfrm>
            <a:off x="3963988" y="593725"/>
            <a:ext cx="1279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  <p:sldLayoutId id="2147485139" r:id="rId2"/>
    <p:sldLayoutId id="2147485153" r:id="rId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A7C"/>
          </a:solidFill>
          <a:latin typeface="Arial" pitchFamily="34" charset="0"/>
          <a:ea typeface="+mj-ea"/>
          <a:cs typeface="Arial" pitchFamily="34" charset="0"/>
          <a:sym typeface="GillSan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A7C"/>
          </a:solidFill>
          <a:latin typeface="Arial" pitchFamily="34" charset="0"/>
          <a:ea typeface="ヒラギノ角ゴ ProN W3" charset="0"/>
          <a:cs typeface="Arial" pitchFamily="34" charset="0"/>
          <a:sym typeface="Gill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A7C"/>
          </a:solidFill>
          <a:latin typeface="Arial" pitchFamily="34" charset="0"/>
          <a:ea typeface="ヒラギノ角ゴ ProN W3" charset="0"/>
          <a:cs typeface="Arial" pitchFamily="34" charset="0"/>
          <a:sym typeface="Gill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A7C"/>
          </a:solidFill>
          <a:latin typeface="Arial" pitchFamily="34" charset="0"/>
          <a:ea typeface="ヒラギノ角ゴ ProN W3" charset="0"/>
          <a:cs typeface="Arial" pitchFamily="34" charset="0"/>
          <a:sym typeface="Gill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A7C"/>
          </a:solidFill>
          <a:latin typeface="Arial" pitchFamily="34" charset="0"/>
          <a:ea typeface="ヒラギノ角ゴ ProN W3" charset="0"/>
          <a:cs typeface="Arial" pitchFamily="34" charset="0"/>
          <a:sym typeface="GillSans" pitchFamily="34" charset="0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34" charset="0"/>
        <a:buChar char="•"/>
        <a:defRPr sz="1400">
          <a:solidFill>
            <a:srgbClr val="005A7C"/>
          </a:solidFill>
          <a:latin typeface="Arial" pitchFamily="34" charset="0"/>
          <a:ea typeface="+mn-ea"/>
          <a:cs typeface="Arial" pitchFamily="34" charset="0"/>
          <a:sym typeface="GillSans" pitchFamily="34" charset="0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34" charset="0"/>
        <a:buChar char="–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34" charset="0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34" charset="0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34" charset="0"/>
        <a:buChar char="–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34" charset="0"/>
        </a:defRPr>
      </a:lvl4pPr>
      <a:lvl5pPr marL="187483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Sans" pitchFamily="34" charset="0"/>
        <a:buChar char="»"/>
        <a:defRPr sz="3000">
          <a:solidFill>
            <a:schemeClr val="tx1"/>
          </a:solidFill>
          <a:latin typeface="+mn-lt"/>
          <a:ea typeface="+mn-ea"/>
          <a:cs typeface="+mn-cs"/>
          <a:sym typeface="GillSans" pitchFamily="34" charset="0"/>
        </a:defRPr>
      </a:lvl5pPr>
      <a:lvl6pPr marL="2196513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2517953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2839395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3160835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iuro@wkb.com.pl" TargetMode="Externa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oleTekstowe 17"/>
          <p:cNvSpPr txBox="1">
            <a:spLocks noChangeArrowheads="1"/>
          </p:cNvSpPr>
          <p:nvPr/>
        </p:nvSpPr>
        <p:spPr bwMode="auto">
          <a:xfrm>
            <a:off x="285750" y="2840975"/>
            <a:ext cx="885825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/>
              <a:t>Detaryfikacja</a:t>
            </a:r>
            <a:r>
              <a:rPr lang="pl-PL" sz="2800" b="1" dirty="0"/>
              <a:t> – nadchodząca rewolucja (?) na rynku gazowym</a:t>
            </a:r>
            <a:endParaRPr lang="pl-PL" sz="1400" b="1" dirty="0" smtClean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endParaRPr lang="pl-PL" sz="1400" b="1" dirty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endParaRPr lang="pl-PL" sz="1400" b="1" dirty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endParaRPr lang="pl-PL" sz="1400" b="1" dirty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endParaRPr lang="pl-PL" sz="1400" b="1" dirty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endParaRPr lang="pl-PL" sz="1400" b="1" dirty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endParaRPr lang="pl-PL" sz="1400" b="1" dirty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endParaRPr lang="pl-PL" sz="1400" b="1" dirty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endParaRPr lang="pl-PL" sz="1400" b="1" dirty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endParaRPr lang="pl-PL" sz="1400" b="1" dirty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endParaRPr lang="pl-PL" sz="1400" b="1" dirty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r>
              <a:rPr lang="pl-PL" sz="1400" b="1" dirty="0">
                <a:solidFill>
                  <a:srgbClr val="005A7C"/>
                </a:solidFill>
                <a:cs typeface="Arial" pitchFamily="34" charset="0"/>
                <a:sym typeface="GillSans" pitchFamily="34" charset="0"/>
              </a:rPr>
              <a:t>dr </a:t>
            </a:r>
            <a:r>
              <a:rPr lang="pl-PL" sz="1400" b="1" dirty="0" smtClean="0">
                <a:solidFill>
                  <a:srgbClr val="005A7C"/>
                </a:solidFill>
                <a:cs typeface="Arial" pitchFamily="34" charset="0"/>
                <a:sym typeface="GillSans" pitchFamily="34" charset="0"/>
              </a:rPr>
              <a:t>Jerzy </a:t>
            </a:r>
            <a:r>
              <a:rPr lang="pl-PL" sz="1400" b="1" dirty="0" err="1" smtClean="0">
                <a:solidFill>
                  <a:srgbClr val="005A7C"/>
                </a:solidFill>
                <a:cs typeface="Arial" pitchFamily="34" charset="0"/>
                <a:sym typeface="GillSans" pitchFamily="34" charset="0"/>
              </a:rPr>
              <a:t>Baehr</a:t>
            </a:r>
            <a:r>
              <a:rPr lang="pl-PL" sz="1400" b="1" dirty="0" smtClean="0">
                <a:solidFill>
                  <a:srgbClr val="005A7C"/>
                </a:solidFill>
                <a:cs typeface="Arial" pitchFamily="34" charset="0"/>
                <a:sym typeface="GillSans" pitchFamily="34" charset="0"/>
              </a:rPr>
              <a:t>, Senior Partner w WKB </a:t>
            </a:r>
            <a:r>
              <a:rPr lang="pl-PL" sz="1400" b="1" dirty="0">
                <a:solidFill>
                  <a:srgbClr val="005A7C"/>
                </a:solidFill>
                <a:cs typeface="Arial" pitchFamily="34" charset="0"/>
                <a:sym typeface="GillSans" pitchFamily="34" charset="0"/>
              </a:rPr>
              <a:t>Wierciński Kwieciński </a:t>
            </a:r>
            <a:r>
              <a:rPr lang="pl-PL" sz="1400" b="1" dirty="0" err="1">
                <a:solidFill>
                  <a:srgbClr val="005A7C"/>
                </a:solidFill>
                <a:cs typeface="Arial" pitchFamily="34" charset="0"/>
                <a:sym typeface="GillSans" pitchFamily="34" charset="0"/>
              </a:rPr>
              <a:t>Baehr</a:t>
            </a:r>
            <a:endParaRPr lang="pl-PL" sz="1400" b="1" dirty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r>
              <a:rPr lang="pl-PL" sz="1400" b="1" dirty="0" smtClean="0">
                <a:solidFill>
                  <a:srgbClr val="005A7C"/>
                </a:solidFill>
                <a:cs typeface="Arial" pitchFamily="34" charset="0"/>
                <a:sym typeface="GillSans" pitchFamily="34" charset="0"/>
              </a:rPr>
              <a:t>dr </a:t>
            </a:r>
            <a:r>
              <a:rPr lang="pl-PL" sz="1400" b="1" dirty="0">
                <a:solidFill>
                  <a:srgbClr val="005A7C"/>
                </a:solidFill>
                <a:cs typeface="Arial" pitchFamily="34" charset="0"/>
                <a:sym typeface="GillSans" pitchFamily="34" charset="0"/>
              </a:rPr>
              <a:t>hab. Jakub Pokrzywniak, Partner </a:t>
            </a:r>
            <a:r>
              <a:rPr lang="pl-PL" sz="1400" b="1" dirty="0" smtClean="0">
                <a:solidFill>
                  <a:srgbClr val="005A7C"/>
                </a:solidFill>
                <a:cs typeface="Arial" pitchFamily="34" charset="0"/>
                <a:sym typeface="GillSans" pitchFamily="34" charset="0"/>
              </a:rPr>
              <a:t>w WKB </a:t>
            </a:r>
            <a:r>
              <a:rPr lang="pl-PL" sz="1400" b="1" dirty="0">
                <a:solidFill>
                  <a:srgbClr val="005A7C"/>
                </a:solidFill>
                <a:cs typeface="Arial" pitchFamily="34" charset="0"/>
                <a:sym typeface="GillSans" pitchFamily="34" charset="0"/>
              </a:rPr>
              <a:t>Wierciński Kwieciński </a:t>
            </a:r>
            <a:r>
              <a:rPr lang="pl-PL" sz="1400" b="1" dirty="0" err="1">
                <a:solidFill>
                  <a:srgbClr val="005A7C"/>
                </a:solidFill>
                <a:cs typeface="Arial" pitchFamily="34" charset="0"/>
                <a:sym typeface="GillSans" pitchFamily="34" charset="0"/>
              </a:rPr>
              <a:t>Baehr</a:t>
            </a:r>
            <a:endParaRPr lang="pl-PL" sz="1400" b="1" dirty="0">
              <a:solidFill>
                <a:srgbClr val="005A7C"/>
              </a:solidFill>
              <a:cs typeface="Arial" pitchFamily="34" charset="0"/>
              <a:sym typeface="GillSans" pitchFamily="34" charset="0"/>
            </a:endParaRPr>
          </a:p>
          <a:p>
            <a:pPr algn="ctr"/>
            <a:r>
              <a:rPr lang="pl-PL" sz="1400" b="1" dirty="0">
                <a:solidFill>
                  <a:srgbClr val="005A7C"/>
                </a:solidFill>
                <a:cs typeface="Arial" pitchFamily="34" charset="0"/>
                <a:sym typeface="GillSans" pitchFamily="34" charset="0"/>
              </a:rPr>
              <a:t> </a:t>
            </a:r>
          </a:p>
          <a:p>
            <a:pPr algn="ctr"/>
            <a:endParaRPr lang="pl-PL" sz="1600" dirty="0">
              <a:cs typeface="Arial" pitchFamily="34" charset="0"/>
            </a:endParaRPr>
          </a:p>
          <a:p>
            <a:pPr algn="ctr"/>
            <a:r>
              <a:rPr lang="pl-PL" sz="1600" dirty="0">
                <a:cs typeface="Arial" pitchFamily="34" charset="0"/>
              </a:rPr>
              <a:t/>
            </a:r>
            <a:br>
              <a:rPr lang="pl-PL" sz="1600" dirty="0">
                <a:cs typeface="Arial" pitchFamily="34" charset="0"/>
              </a:rPr>
            </a:br>
            <a:endParaRPr lang="pl-PL" sz="1600" b="1" dirty="0"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 idx="4294967295"/>
          </p:nvPr>
        </p:nvSpPr>
        <p:spPr>
          <a:xfrm>
            <a:off x="0" y="1636713"/>
            <a:ext cx="9144000" cy="574675"/>
          </a:xfrm>
        </p:spPr>
        <p:txBody>
          <a:bodyPr/>
          <a:lstStyle/>
          <a:p>
            <a:r>
              <a:rPr lang="pl-PL" dirty="0"/>
              <a:t>Projekt nowych przepisów dotyczących tzw. </a:t>
            </a:r>
            <a:r>
              <a:rPr lang="pl-PL" dirty="0" err="1"/>
              <a:t>detaryfikacji</a:t>
            </a:r>
            <a:r>
              <a:rPr lang="pl-PL" dirty="0"/>
              <a:t> obrotu paliwami gazowymi (projekt datowany na 21 kwietnia br.)</a:t>
            </a:r>
          </a:p>
        </p:txBody>
      </p:sp>
      <p:sp>
        <p:nvSpPr>
          <p:cNvPr id="6656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0" y="3403784"/>
            <a:ext cx="9144000" cy="3381375"/>
          </a:xfrm>
        </p:spPr>
        <p:txBody>
          <a:bodyPr/>
          <a:lstStyle/>
          <a:p>
            <a:pPr marL="0" lvl="1" indent="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B0FF"/>
              </a:buClr>
              <a:buNone/>
            </a:pPr>
            <a:r>
              <a:rPr lang="pl-PL" altLang="pl-PL" sz="1800" dirty="0">
                <a:latin typeface="Arial" pitchFamily="34" charset="0"/>
                <a:cs typeface="Arial" pitchFamily="34" charset="0"/>
              </a:rPr>
              <a:t>Stopniowe zwolnienie przedsiębiorstw energetycznych prowadzących działalność w zakresie obrotu paliwami gazowymi spod obowiązku przedkładania taryf do zatwierdzenia przez Prezesa URE. </a:t>
            </a:r>
          </a:p>
        </p:txBody>
      </p:sp>
    </p:spTree>
    <p:extLst>
      <p:ext uri="{BB962C8B-B14F-4D97-AF65-F5344CB8AC3E}">
        <p14:creationId xmlns:p14="http://schemas.microsoft.com/office/powerpoint/2010/main" val="1995532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 idx="4294967295"/>
          </p:nvPr>
        </p:nvSpPr>
        <p:spPr>
          <a:xfrm>
            <a:off x="0" y="1636713"/>
            <a:ext cx="9144000" cy="574675"/>
          </a:xfrm>
        </p:spPr>
        <p:txBody>
          <a:bodyPr/>
          <a:lstStyle/>
          <a:p>
            <a:r>
              <a:rPr lang="pl-PL" dirty="0"/>
              <a:t>Obecna regulacja prawna</a:t>
            </a:r>
          </a:p>
        </p:txBody>
      </p:sp>
      <p:sp>
        <p:nvSpPr>
          <p:cNvPr id="6656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0" y="2578160"/>
            <a:ext cx="9144000" cy="3381375"/>
          </a:xfrm>
        </p:spPr>
        <p:txBody>
          <a:bodyPr/>
          <a:lstStyle/>
          <a:p>
            <a:pPr marL="0" lvl="1" indent="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B0FF"/>
              </a:buClr>
              <a:buNone/>
            </a:pPr>
            <a:r>
              <a:rPr lang="pl-PL" altLang="pl-PL" sz="1800" dirty="0">
                <a:latin typeface="Arial" pitchFamily="34" charset="0"/>
                <a:cs typeface="Arial" pitchFamily="34" charset="0"/>
              </a:rPr>
              <a:t>Art. 49 Prawa energetycznego przyznaje Prezesowi URE kompetencję do zwalniania przedsiębiorstw energetycznych z obowiązku przedkładania taryf do zatwierdzenia, jeżeli organ ten stwierdzi, że działają one w warunkach konkurencji. Zarazem przepis ten przewiduje, że Prezes URE może cofnąć udzielone zwolnienie w przypadku ustania warunków uzasadniających zwolnienie. Zgodnie z ust. 2, zwolnienie może dotyczyć określonej części działalności prowadzonej przez przedsiębiorstwo energetyczne, w zakresie, w jakim działalność ta prowadzona jest na rynku konkurencyjnym. </a:t>
            </a:r>
            <a:endParaRPr lang="en-US" altLang="pl-PL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8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 idx="4294967295"/>
          </p:nvPr>
        </p:nvSpPr>
        <p:spPr>
          <a:xfrm>
            <a:off x="0" y="1636713"/>
            <a:ext cx="9144000" cy="574675"/>
          </a:xfrm>
        </p:spPr>
        <p:txBody>
          <a:bodyPr/>
          <a:lstStyle/>
          <a:p>
            <a:r>
              <a:rPr lang="en-GB" dirty="0" err="1"/>
              <a:t>Kontekst</a:t>
            </a:r>
            <a:r>
              <a:rPr lang="en-GB" dirty="0"/>
              <a:t> </a:t>
            </a:r>
            <a:r>
              <a:rPr lang="en-GB" dirty="0" err="1"/>
              <a:t>projektowanych</a:t>
            </a:r>
            <a:r>
              <a:rPr lang="en-GB" dirty="0"/>
              <a:t> </a:t>
            </a:r>
            <a:r>
              <a:rPr lang="en-GB" dirty="0" err="1"/>
              <a:t>przepisów</a:t>
            </a:r>
            <a:r>
              <a:rPr lang="en-GB" dirty="0"/>
              <a:t> </a:t>
            </a:r>
            <a:endParaRPr lang="pl-PL" dirty="0"/>
          </a:p>
        </p:txBody>
      </p:sp>
      <p:sp>
        <p:nvSpPr>
          <p:cNvPr id="6656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0" y="2267438"/>
            <a:ext cx="9144000" cy="3381375"/>
          </a:xfrm>
        </p:spPr>
        <p:txBody>
          <a:bodyPr/>
          <a:lstStyle/>
          <a:p>
            <a:pPr marL="0" lvl="1" indent="0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B0FF"/>
              </a:buClr>
              <a:buNone/>
            </a:pPr>
            <a:r>
              <a:rPr lang="pl-PL" altLang="pl-PL" sz="1400" dirty="0">
                <a:latin typeface="Arial" pitchFamily="34" charset="0"/>
                <a:cs typeface="Arial" pitchFamily="34" charset="0"/>
              </a:rPr>
              <a:t>W wyroku TSUE z dnia 10 września 2015 r. w sprawie C‑36/14 uznano, że „poprzez stosowanie systemu interwencji państwa w postaci nałożenia obowiązku stosowania przez przedsiębiorstwa energetyczne cen dostaw gazu ziemnego zatwierdzanych przez prezesa Urzędu Regulacji Energetyki, który to obowiązek nie jest ograniczony w czasie, w sytuacji gdy prawo krajowe nie zobowiązuje organów administracji do okresowego badania konieczności i zasad jego stosowania w sektorze gazowniczym z uwzględnieniem stopnia rozwoju tego sektora, oraz który cechuje zastosowanie do nieograniczonego kręgu beneficjentów lub odbiorców bez rozróżnienia pomiędzy odbiorcami oraz bez rozróżnienia sytuacji odbiorców w ramach poszczególnych ich kategorii, Rzeczpospolita Polska uchybiła zobowiązaniom, jakie ciążą na niej na mocy art. 3 ust. 1 w związku z art. 3 ust. 2 dyrektywy Parlamentu Europejskiego i Rady 2009/73/WE z dnia 13 lipca 2009 r. dotyczącej wspólnych zasad rynku wewnętrznego gazu ziemnego i uchylającej dyrektywę 2003/55/WE”. </a:t>
            </a:r>
            <a:endParaRPr lang="en-US" altLang="pl-PL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4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 idx="4294967295"/>
          </p:nvPr>
        </p:nvSpPr>
        <p:spPr>
          <a:xfrm>
            <a:off x="0" y="1636713"/>
            <a:ext cx="9144000" cy="574675"/>
          </a:xfrm>
        </p:spPr>
        <p:txBody>
          <a:bodyPr/>
          <a:lstStyle/>
          <a:p>
            <a:r>
              <a:rPr lang="pl-PL" dirty="0"/>
              <a:t>Kluczowe kierunki nowej regulacji prawnej </a:t>
            </a:r>
          </a:p>
        </p:txBody>
      </p:sp>
      <p:sp>
        <p:nvSpPr>
          <p:cNvPr id="6656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0" y="2267438"/>
            <a:ext cx="9144000" cy="4124218"/>
          </a:xfrm>
        </p:spPr>
        <p:txBody>
          <a:bodyPr/>
          <a:lstStyle/>
          <a:p>
            <a:pPr marL="222250" indent="0">
              <a:buNone/>
            </a:pPr>
            <a:r>
              <a:rPr lang="pl-PL" dirty="0">
                <a:solidFill>
                  <a:schemeClr val="tx1"/>
                </a:solidFill>
              </a:rPr>
              <a:t>1. W pierwszej kolejności zwolnienie obejmować będzie taryfy dla największych i najsilniejszych, tudzież najlepiej poruszających się na rynku odbiorców, tj.:</a:t>
            </a:r>
          </a:p>
          <a:p>
            <a:pPr marL="222250" indent="0">
              <a:buNone/>
            </a:pPr>
            <a:r>
              <a:rPr lang="pl-PL" dirty="0">
                <a:solidFill>
                  <a:schemeClr val="tx1"/>
                </a:solidFill>
              </a:rPr>
              <a:t>- odbiorców końcowych będących operatorami systemów gazowych, </a:t>
            </a:r>
          </a:p>
          <a:p>
            <a:pPr marL="222250" indent="0">
              <a:buNone/>
            </a:pPr>
            <a:r>
              <a:rPr lang="pl-PL" dirty="0">
                <a:solidFill>
                  <a:schemeClr val="tx1"/>
                </a:solidFill>
              </a:rPr>
              <a:t>- odbiorców końcowych, którzy w pojedynczym punkcie sieci danego operatora pobrali w 2015 paliwa gazowe w ilości co najmniej 278 </a:t>
            </a:r>
            <a:r>
              <a:rPr lang="pl-PL" dirty="0" err="1">
                <a:solidFill>
                  <a:schemeClr val="tx1"/>
                </a:solidFill>
              </a:rPr>
              <a:t>GWh</a:t>
            </a:r>
            <a:r>
              <a:rPr lang="pl-PL" dirty="0">
                <a:solidFill>
                  <a:schemeClr val="tx1"/>
                </a:solidFill>
              </a:rPr>
              <a:t>,</a:t>
            </a:r>
          </a:p>
          <a:p>
            <a:pPr marL="222250" indent="0">
              <a:buNone/>
            </a:pPr>
            <a:r>
              <a:rPr lang="pl-PL" dirty="0">
                <a:solidFill>
                  <a:schemeClr val="tx1"/>
                </a:solidFill>
              </a:rPr>
              <a:t>- odbiorców dokonujących zakupu paliw w tzw. punkcie wirtualnym, odbiorców nabywających LNG lub CNG, a także odbiorców nabywających paliwa gazowe w trybie aukcji, przetargów lub zamówień publicznych. </a:t>
            </a:r>
          </a:p>
          <a:p>
            <a:pPr marL="222250" indent="0">
              <a:buNone/>
            </a:pPr>
            <a:r>
              <a:rPr lang="pl-PL" dirty="0">
                <a:solidFill>
                  <a:schemeClr val="tx1"/>
                </a:solidFill>
              </a:rPr>
              <a:t>To zwolnienie będzie obowiązywać już od chwili wejścia w życie ustawy (1 kwietnia 2017 r</a:t>
            </a:r>
            <a:r>
              <a:rPr lang="pl-PL" dirty="0" smtClean="0">
                <a:solidFill>
                  <a:schemeClr val="tx1"/>
                </a:solidFill>
              </a:rPr>
              <a:t>.).</a:t>
            </a:r>
            <a:endParaRPr lang="pl-PL" dirty="0">
              <a:solidFill>
                <a:schemeClr val="tx1"/>
              </a:solidFill>
            </a:endParaRPr>
          </a:p>
          <a:p>
            <a:pPr marL="222250" indent="0">
              <a:buNone/>
            </a:pPr>
            <a:r>
              <a:rPr lang="pl-PL" dirty="0">
                <a:solidFill>
                  <a:schemeClr val="tx1"/>
                </a:solidFill>
              </a:rPr>
              <a:t>2. W drugiej kolejności zwolnieni zostaną odbiorcy końcowi, inni niż odbiorcy w gospodarstwie domowym, którzy w każdym pojedynczym punkcie sieci danego operatora pobrali w 2015 roku paliwa gazowe w ilości do 278 </a:t>
            </a:r>
            <a:r>
              <a:rPr lang="pl-PL" dirty="0" err="1">
                <a:solidFill>
                  <a:schemeClr val="tx1"/>
                </a:solidFill>
              </a:rPr>
              <a:t>GWh</a:t>
            </a:r>
            <a:r>
              <a:rPr lang="pl-PL" dirty="0">
                <a:solidFill>
                  <a:schemeClr val="tx1"/>
                </a:solidFill>
              </a:rPr>
              <a:t>. To zwolnienie będzie obowiązywać od 1 października 2017 roku. </a:t>
            </a:r>
          </a:p>
          <a:p>
            <a:pPr marL="222250" indent="0">
              <a:buNone/>
            </a:pPr>
            <a:r>
              <a:rPr lang="pl-PL" dirty="0">
                <a:solidFill>
                  <a:schemeClr val="tx1"/>
                </a:solidFill>
              </a:rPr>
              <a:t>3. Najpóźniej zwolnienie dotyczyć będzie odbiorców w gospodarstwie domowym, którzy pozostaną objęci systemem taryf zatwierdzanych poprzez Prezesa URE do końca 2023 roku. </a:t>
            </a:r>
          </a:p>
          <a:p>
            <a:pPr marL="357188" lvl="1" indent="-357188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F"/>
              </a:buClr>
              <a:buNone/>
            </a:pPr>
            <a:endParaRPr lang="en-US" altLang="pl-PL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60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 idx="4294967295"/>
          </p:nvPr>
        </p:nvSpPr>
        <p:spPr>
          <a:xfrm>
            <a:off x="0" y="1636713"/>
            <a:ext cx="9144000" cy="574675"/>
          </a:xfrm>
        </p:spPr>
        <p:txBody>
          <a:bodyPr/>
          <a:lstStyle/>
          <a:p>
            <a:r>
              <a:rPr lang="pl-PL" dirty="0"/>
              <a:t>Okres przejściowy</a:t>
            </a:r>
          </a:p>
        </p:txBody>
      </p:sp>
      <p:sp>
        <p:nvSpPr>
          <p:cNvPr id="6656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0" y="2267438"/>
            <a:ext cx="9144000" cy="4124218"/>
          </a:xfrm>
        </p:spPr>
        <p:txBody>
          <a:bodyPr/>
          <a:lstStyle/>
          <a:p>
            <a:pPr marL="222250" indent="0"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Projekt </a:t>
            </a:r>
            <a:r>
              <a:rPr lang="pl-PL" sz="1800" dirty="0">
                <a:solidFill>
                  <a:schemeClr val="tx1"/>
                </a:solidFill>
              </a:rPr>
              <a:t>ustawy zawiera przepisy zapewniające ciągłość rozliczeń, po ustaniu obowiązku przedkładania taryf do </a:t>
            </a:r>
            <a:r>
              <a:rPr lang="pl-PL" sz="1800" dirty="0" smtClean="0">
                <a:solidFill>
                  <a:schemeClr val="tx1"/>
                </a:solidFill>
              </a:rPr>
              <a:t>zatwierdzania. </a:t>
            </a:r>
          </a:p>
          <a:p>
            <a:pPr marL="222250" indent="0"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marL="222250" indent="0"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Ustawa </a:t>
            </a:r>
            <a:r>
              <a:rPr lang="pl-PL" sz="1800" dirty="0">
                <a:solidFill>
                  <a:schemeClr val="tx1"/>
                </a:solidFill>
              </a:rPr>
              <a:t>wprowadza zasadę stosowania ceny z ostatniej zatwierdzonej taryfy, w braku ustalenia nowej ceny w umowie, ale tylko przez określony, ograniczony czas </a:t>
            </a:r>
            <a:r>
              <a:rPr lang="pl-PL" sz="1800" dirty="0">
                <a:solidFill>
                  <a:schemeClr val="tx1"/>
                </a:solidFill>
              </a:rPr>
              <a:t>(do 31 marca 2018 dla odbiorców innych niż w gospodarstwie domowym, do 31 grudnia 2013 dla gospodarstw domowych). </a:t>
            </a:r>
            <a:endParaRPr lang="pl-PL" sz="1800" dirty="0">
              <a:solidFill>
                <a:schemeClr val="tx1"/>
              </a:solidFill>
            </a:endParaRPr>
          </a:p>
          <a:p>
            <a:pPr marL="222250" indent="0">
              <a:buNone/>
            </a:pPr>
            <a:r>
              <a:rPr lang="pl-PL" sz="1800" dirty="0">
                <a:solidFill>
                  <a:schemeClr val="tx1"/>
                </a:solidFill>
              </a:rPr>
              <a:t>Zarazem, przedsiębiorstwa obrotu mają zaproponować odbiorcom nowe warunki umów w zakresie ustalania cen dostarczanych paliw gazowych (art. 5).   </a:t>
            </a:r>
          </a:p>
          <a:p>
            <a:pPr marL="0" lvl="1" indent="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F"/>
              </a:buClr>
              <a:buNone/>
            </a:pPr>
            <a:endParaRPr lang="en-US" altLang="pl-PL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43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 idx="4294967295"/>
          </p:nvPr>
        </p:nvSpPr>
        <p:spPr>
          <a:xfrm>
            <a:off x="0" y="1636713"/>
            <a:ext cx="9144000" cy="574675"/>
          </a:xfrm>
        </p:spPr>
        <p:txBody>
          <a:bodyPr/>
          <a:lstStyle/>
          <a:p>
            <a:r>
              <a:rPr lang="pl-PL" dirty="0"/>
              <a:t>Okres przejściowy</a:t>
            </a:r>
          </a:p>
        </p:txBody>
      </p:sp>
      <p:sp>
        <p:nvSpPr>
          <p:cNvPr id="6656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0" y="2267438"/>
            <a:ext cx="9144000" cy="4124218"/>
          </a:xfrm>
        </p:spPr>
        <p:txBody>
          <a:bodyPr/>
          <a:lstStyle/>
          <a:p>
            <a:pPr marL="22225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Projekt nie określa skutków nieprzyjęcia przez odbiorcę propozycji przedsiębiorstwa energetycznego w zakresie określenia ceny.  Powstaje dylemat:</a:t>
            </a:r>
          </a:p>
          <a:p>
            <a:r>
              <a:rPr lang="pl-PL" dirty="0">
                <a:solidFill>
                  <a:schemeClr val="tx1"/>
                </a:solidFill>
              </a:rPr>
              <a:t>czy w takim wypadku umowa taka wygasa, jako pozbawiona jednego z elementów koniecznych – ceny,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czy </a:t>
            </a:r>
            <a:r>
              <a:rPr lang="pl-PL" dirty="0">
                <a:solidFill>
                  <a:schemeClr val="tx1"/>
                </a:solidFill>
              </a:rPr>
              <a:t>też stosuje się w takim wypadku art. 536 §  2 KC, który głosi, że „jeżeli z okoliczności wynika, że strony miały na względzie cenę przyjętą w stosunkach danego rodzaju, poczytuje się w razie wątpliwości, że chodziło o cenę w miejscu i czasie, w którym rzecz ma być kupującemu wydana”,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czy </a:t>
            </a:r>
            <a:r>
              <a:rPr lang="pl-PL" dirty="0">
                <a:solidFill>
                  <a:schemeClr val="tx1"/>
                </a:solidFill>
              </a:rPr>
              <a:t>może – w relacjach z odbiorcami profesjonalnymi – zastosowanie znajdzie art.  </a:t>
            </a:r>
            <a:r>
              <a:rPr lang="pl-PL" dirty="0" smtClean="0">
                <a:solidFill>
                  <a:schemeClr val="tx1"/>
                </a:solidFill>
              </a:rPr>
              <a:t>68[2] </a:t>
            </a:r>
            <a:r>
              <a:rPr lang="pl-PL" dirty="0">
                <a:solidFill>
                  <a:schemeClr val="tx1"/>
                </a:solidFill>
              </a:rPr>
              <a:t>KC, zgodnie z którym „jeżeli przedsiębiorca otrzymał od osoby, z którą pozostaje w stałych stosunkach gospodarczych, ofertę zawarcia umowy w ramach swej działalności, brak niezwłocznej odpowiedzi poczytuje się za przyjęcie oferty</a:t>
            </a:r>
            <a:r>
              <a:rPr lang="pl-PL" dirty="0" smtClean="0">
                <a:solidFill>
                  <a:schemeClr val="tx1"/>
                </a:solidFill>
              </a:rPr>
              <a:t>”,</a:t>
            </a:r>
          </a:p>
          <a:p>
            <a:r>
              <a:rPr lang="pl-PL" dirty="0">
                <a:solidFill>
                  <a:schemeClr val="tx1"/>
                </a:solidFill>
              </a:rPr>
              <a:t>a</a:t>
            </a:r>
            <a:r>
              <a:rPr lang="pl-PL" dirty="0" smtClean="0">
                <a:solidFill>
                  <a:schemeClr val="tx1"/>
                </a:solidFill>
              </a:rPr>
              <a:t>lbo: art. 5 ust. 5 PE, zgodnie z którym  „projekty </a:t>
            </a:r>
            <a:r>
              <a:rPr lang="pl-PL" dirty="0">
                <a:solidFill>
                  <a:schemeClr val="tx1"/>
                </a:solidFill>
              </a:rPr>
              <a:t>umów, o których mowa w ust. 1, 3 i 4, lub projekty wprowadzenia zmian w zawartych umowach, z wyjątkiem zmian cen lub stawek opłat określonych w zatwierdzonych taryfach, powinny być niezwłocznie przesłane odbiorcy; jeżeli w zawartych umowach mają być wprowadzone zmiany, wraz z projektem zmienianej umowy należy przesłać pisemną informację o prawie do wypowiedzenia umowy</a:t>
            </a:r>
            <a:r>
              <a:rPr lang="pl-PL" dirty="0" smtClean="0">
                <a:solidFill>
                  <a:schemeClr val="tx1"/>
                </a:solidFill>
              </a:rPr>
              <a:t>.”</a:t>
            </a:r>
            <a:endParaRPr lang="pl-PL" dirty="0">
              <a:solidFill>
                <a:schemeClr val="tx1"/>
              </a:solidFill>
            </a:endParaRPr>
          </a:p>
          <a:p>
            <a:pPr marL="0" lvl="1" indent="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F"/>
              </a:buClr>
              <a:buNone/>
            </a:pPr>
            <a:endParaRPr lang="en-US" altLang="pl-PL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0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 idx="4294967295"/>
          </p:nvPr>
        </p:nvSpPr>
        <p:spPr>
          <a:xfrm>
            <a:off x="0" y="1636713"/>
            <a:ext cx="9144000" cy="57467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656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0" y="2267438"/>
            <a:ext cx="9144000" cy="4124218"/>
          </a:xfrm>
        </p:spPr>
        <p:txBody>
          <a:bodyPr/>
          <a:lstStyle/>
          <a:p>
            <a:pPr marL="0" lvl="1" indent="0" algn="ct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F"/>
              </a:buClr>
              <a:buNone/>
            </a:pPr>
            <a:endParaRPr lang="pl-PL" altLang="pl-PL" sz="1800" dirty="0" smtClean="0">
              <a:latin typeface="Arial" pitchFamily="34" charset="0"/>
              <a:cs typeface="Arial" pitchFamily="34" charset="0"/>
            </a:endParaRPr>
          </a:p>
          <a:p>
            <a:pPr marL="0" lvl="1" indent="0" algn="ct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F"/>
              </a:buClr>
              <a:buNone/>
            </a:pPr>
            <a:endParaRPr lang="pl-PL" altLang="pl-PL" sz="1800" dirty="0">
              <a:latin typeface="Arial" pitchFamily="34" charset="0"/>
              <a:cs typeface="Arial" pitchFamily="34" charset="0"/>
            </a:endParaRPr>
          </a:p>
          <a:p>
            <a:pPr marL="0" lvl="1" indent="0" algn="ct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F"/>
              </a:buClr>
              <a:buNone/>
            </a:pPr>
            <a:endParaRPr lang="pl-PL" altLang="pl-PL" sz="1800" dirty="0" smtClean="0">
              <a:latin typeface="Arial" pitchFamily="34" charset="0"/>
              <a:cs typeface="Arial" pitchFamily="34" charset="0"/>
            </a:endParaRPr>
          </a:p>
          <a:p>
            <a:pPr marL="0" lvl="1" indent="0" algn="ct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F"/>
              </a:buClr>
              <a:buNone/>
            </a:pPr>
            <a:r>
              <a:rPr lang="pl-PL" altLang="pl-PL" sz="1800" b="1" dirty="0" smtClean="0">
                <a:latin typeface="Arial" pitchFamily="34" charset="0"/>
                <a:cs typeface="Arial" pitchFamily="34" charset="0"/>
              </a:rPr>
              <a:t>Dziękujemy za uwagę </a:t>
            </a:r>
            <a:endParaRPr lang="en-US" altLang="pl-PL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04988" y="2455863"/>
            <a:ext cx="3281362" cy="2863850"/>
          </a:xfrm>
        </p:spPr>
        <p:txBody>
          <a:bodyPr lIns="91440" tIns="45720" rIns="91440" bIns="45720"/>
          <a:lstStyle/>
          <a:p>
            <a:pPr defTabSz="457200" eaLnBrk="1" hangingPunct="1">
              <a:spcBef>
                <a:spcPct val="20000"/>
              </a:spcBef>
              <a:buFont typeface="GillSans"/>
              <a:buNone/>
              <a:defRPr/>
            </a:pPr>
            <a:r>
              <a:rPr lang="pl-PL" b="1" kern="1200" dirty="0">
                <a:solidFill>
                  <a:schemeClr val="tx1"/>
                </a:solidFill>
                <a:sym typeface="GillSans"/>
              </a:rPr>
              <a:t>Warszawa:</a:t>
            </a:r>
          </a:p>
          <a:p>
            <a:pPr defTabSz="457200" eaLnBrk="1" hangingPunct="1">
              <a:spcBef>
                <a:spcPct val="20000"/>
              </a:spcBef>
              <a:buFont typeface="GillSans"/>
              <a:buNone/>
              <a:defRPr/>
            </a:pPr>
            <a:r>
              <a:rPr lang="pl-PL" kern="1200" dirty="0">
                <a:solidFill>
                  <a:schemeClr val="tx1"/>
                </a:solidFill>
                <a:sym typeface="GillSans"/>
              </a:rPr>
              <a:t>IBC II</a:t>
            </a:r>
          </a:p>
          <a:p>
            <a:pPr defTabSz="457200" eaLnBrk="1" hangingPunct="1">
              <a:spcBef>
                <a:spcPct val="20000"/>
              </a:spcBef>
              <a:buFont typeface="GillSans"/>
              <a:buNone/>
              <a:defRPr/>
            </a:pPr>
            <a:r>
              <a:rPr lang="pl-PL" kern="1200" dirty="0">
                <a:solidFill>
                  <a:schemeClr val="tx1"/>
                </a:solidFill>
                <a:sym typeface="GillSans"/>
              </a:rPr>
              <a:t>ul. Polna 11</a:t>
            </a:r>
          </a:p>
          <a:p>
            <a:pPr defTabSz="457200" eaLnBrk="1" hangingPunct="1">
              <a:spcBef>
                <a:spcPct val="20000"/>
              </a:spcBef>
              <a:buFont typeface="GillSans"/>
              <a:buNone/>
              <a:defRPr/>
            </a:pPr>
            <a:r>
              <a:rPr lang="pl-PL" kern="1200" dirty="0">
                <a:solidFill>
                  <a:schemeClr val="tx1"/>
                </a:solidFill>
                <a:sym typeface="GillSans"/>
              </a:rPr>
              <a:t>00-633 Warszawa</a:t>
            </a:r>
          </a:p>
          <a:p>
            <a:pPr defTabSz="457200" eaLnBrk="1" hangingPunct="1">
              <a:spcBef>
                <a:spcPct val="20000"/>
              </a:spcBef>
              <a:buFont typeface="GillSans"/>
              <a:buNone/>
              <a:defRPr/>
            </a:pPr>
            <a:r>
              <a:rPr lang="pl-PL" kern="1200" dirty="0">
                <a:solidFill>
                  <a:schemeClr val="tx1"/>
                </a:solidFill>
                <a:sym typeface="GillSans"/>
              </a:rPr>
              <a:t>tel. </a:t>
            </a:r>
            <a:r>
              <a:rPr lang="en-US" kern="1200" dirty="0">
                <a:solidFill>
                  <a:schemeClr val="tx1"/>
                </a:solidFill>
                <a:sym typeface="GillSans"/>
              </a:rPr>
              <a:t>+48 22 201 00 00</a:t>
            </a:r>
            <a:endParaRPr lang="pl-PL" kern="1200" dirty="0">
              <a:solidFill>
                <a:schemeClr val="tx1"/>
              </a:solidFill>
              <a:sym typeface="GillSans"/>
            </a:endParaRPr>
          </a:p>
          <a:p>
            <a:pPr defTabSz="457200" eaLnBrk="1" hangingPunct="1">
              <a:spcBef>
                <a:spcPct val="20000"/>
              </a:spcBef>
              <a:buFont typeface="GillSans"/>
              <a:buNone/>
              <a:defRPr/>
            </a:pPr>
            <a:r>
              <a:rPr lang="en-US" kern="1200" dirty="0" err="1">
                <a:solidFill>
                  <a:schemeClr val="tx1"/>
                </a:solidFill>
                <a:sym typeface="GillSans"/>
              </a:rPr>
              <a:t>faks</a:t>
            </a:r>
            <a:r>
              <a:rPr lang="en-US" kern="1200" dirty="0">
                <a:solidFill>
                  <a:schemeClr val="tx1"/>
                </a:solidFill>
                <a:sym typeface="GillSans"/>
              </a:rPr>
              <a:t> +48 22 201 00 99</a:t>
            </a:r>
            <a:endParaRPr lang="pl-PL" kern="1200" dirty="0">
              <a:solidFill>
                <a:schemeClr val="tx1"/>
              </a:solidFill>
              <a:sym typeface="GillSans"/>
            </a:endParaRPr>
          </a:p>
          <a:p>
            <a:pPr defTabSz="457200" eaLnBrk="1" hangingPunct="1">
              <a:spcBef>
                <a:spcPct val="20000"/>
              </a:spcBef>
              <a:buFont typeface="GillSans"/>
              <a:buNone/>
              <a:defRPr/>
            </a:pPr>
            <a:r>
              <a:rPr lang="en-US" kern="1200" dirty="0">
                <a:solidFill>
                  <a:schemeClr val="tx1"/>
                </a:solidFill>
                <a:sym typeface="GillSans"/>
              </a:rPr>
              <a:t>e-mail</a:t>
            </a:r>
            <a:endParaRPr lang="pl-PL" kern="1200" dirty="0">
              <a:solidFill>
                <a:schemeClr val="tx1"/>
              </a:solidFill>
              <a:sym typeface="GillSans"/>
            </a:endParaRPr>
          </a:p>
          <a:p>
            <a:pPr defTabSz="457200" eaLnBrk="1" hangingPunct="1">
              <a:spcBef>
                <a:spcPct val="20000"/>
              </a:spcBef>
              <a:buFont typeface="GillSans"/>
              <a:buNone/>
              <a:defRPr/>
            </a:pPr>
            <a:r>
              <a:rPr lang="en-US" kern="1200" dirty="0">
                <a:solidFill>
                  <a:schemeClr val="tx1"/>
                </a:solidFill>
                <a:sym typeface="GillSans"/>
                <a:hlinkClick r:id="rId2"/>
              </a:rPr>
              <a:t>biuro@wkb.com.pl</a:t>
            </a:r>
            <a:endParaRPr lang="pl-PL" kern="1200" dirty="0">
              <a:solidFill>
                <a:schemeClr val="tx1"/>
              </a:solidFill>
              <a:sym typeface="GillSans"/>
            </a:endParaRPr>
          </a:p>
          <a:p>
            <a:pPr eaLnBrk="1" hangingPunct="1">
              <a:spcBef>
                <a:spcPts val="1687"/>
              </a:spcBef>
              <a:buFont typeface="GillSans"/>
              <a:buNone/>
              <a:defRPr/>
            </a:pPr>
            <a:endParaRPr lang="pl-PL" dirty="0">
              <a:sym typeface="GillSans"/>
            </a:endParaRPr>
          </a:p>
        </p:txBody>
      </p:sp>
      <p:sp>
        <p:nvSpPr>
          <p:cNvPr id="81924" name="Text Placeholder 2"/>
          <p:cNvSpPr txBox="1">
            <a:spLocks/>
          </p:cNvSpPr>
          <p:nvPr/>
        </p:nvSpPr>
        <p:spPr bwMode="auto">
          <a:xfrm>
            <a:off x="5253038" y="2455863"/>
            <a:ext cx="32813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pl-PL" b="1">
                <a:cs typeface="Arial" pitchFamily="34" charset="0"/>
              </a:rPr>
              <a:t>Poznań:</a:t>
            </a:r>
            <a:endParaRPr lang="pl-PL"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pl-PL">
                <a:cs typeface="Arial" pitchFamily="34" charset="0"/>
              </a:rPr>
              <a:t>ul. Paderewskiego 7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pl-PL">
                <a:cs typeface="Arial" pitchFamily="34" charset="0"/>
              </a:rPr>
              <a:t>61-770 Poznań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pl-PL">
                <a:cs typeface="Arial" pitchFamily="34" charset="0"/>
              </a:rPr>
              <a:t>tel. </a:t>
            </a:r>
            <a:r>
              <a:rPr lang="en-US">
                <a:cs typeface="Arial" pitchFamily="34" charset="0"/>
              </a:rPr>
              <a:t>+48 61 855 32 20</a:t>
            </a:r>
            <a:br>
              <a:rPr lang="en-US">
                <a:cs typeface="Arial" pitchFamily="34" charset="0"/>
              </a:rPr>
            </a:br>
            <a:r>
              <a:rPr lang="en-US">
                <a:cs typeface="Arial" pitchFamily="34" charset="0"/>
              </a:rPr>
              <a:t>faks +48 61 851 32 52 </a:t>
            </a:r>
            <a:endParaRPr lang="pl-PL"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cs typeface="Arial" pitchFamily="34" charset="0"/>
              </a:rPr>
              <a:t>e-mail</a:t>
            </a:r>
            <a:endParaRPr lang="pl-PL"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u="sng">
                <a:cs typeface="Arial" pitchFamily="34" charset="0"/>
                <a:hlinkClick r:id="rId2"/>
              </a:rPr>
              <a:t>biuro@wkb.com.pl</a:t>
            </a:r>
            <a:endParaRPr lang="pl-PL"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pl-PL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aster #1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32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B0ADAA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1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Master #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zablon_prezentacji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32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B0AD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XT 1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XT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432F00"/>
    </a:accent1>
    <a:accent2>
      <a:srgbClr val="333399"/>
    </a:accent2>
    <a:accent3>
      <a:srgbClr val="FFFFFF"/>
    </a:accent3>
    <a:accent4>
      <a:srgbClr val="000000"/>
    </a:accent4>
    <a:accent5>
      <a:srgbClr val="B0ADAA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13926</TotalTime>
  <Words>851</Words>
  <Application>Microsoft Office PowerPoint</Application>
  <PresentationFormat>Pokaz na ekranie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9</vt:i4>
      </vt:variant>
    </vt:vector>
  </HeadingPairs>
  <TitlesOfParts>
    <vt:vector size="22" baseType="lpstr">
      <vt:lpstr>Arial</vt:lpstr>
      <vt:lpstr>Calibri</vt:lpstr>
      <vt:lpstr>GillSans</vt:lpstr>
      <vt:lpstr>Lucida Grande</vt:lpstr>
      <vt:lpstr>Lucida Grande CE</vt:lpstr>
      <vt:lpstr>Wingdings</vt:lpstr>
      <vt:lpstr>ヒラギノ角ゴ ProN W3</vt:lpstr>
      <vt:lpstr>Projekt niestandardowy</vt:lpstr>
      <vt:lpstr>1_Projekt niestandardowy</vt:lpstr>
      <vt:lpstr>4_Projekt niestandardowy</vt:lpstr>
      <vt:lpstr>2_Projekt niestandardowy</vt:lpstr>
      <vt:lpstr>Master #11</vt:lpstr>
      <vt:lpstr>Szablon_prezentacji</vt:lpstr>
      <vt:lpstr>Prezentacja programu PowerPoint</vt:lpstr>
      <vt:lpstr>Projekt nowych przepisów dotyczących tzw. detaryfikacji obrotu paliwami gazowymi (projekt datowany na 21 kwietnia br.)</vt:lpstr>
      <vt:lpstr>Obecna regulacja prawna</vt:lpstr>
      <vt:lpstr>Kontekst projektowanych przepisów </vt:lpstr>
      <vt:lpstr>Kluczowe kierunki nowej regulacji prawnej </vt:lpstr>
      <vt:lpstr>Okres przejściowy</vt:lpstr>
      <vt:lpstr>Okres przejściowy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</dc:creator>
  <cp:lastModifiedBy>Jakub Pokrzywniak</cp:lastModifiedBy>
  <cp:revision>968</cp:revision>
  <cp:lastPrinted>2014-10-21T09:53:30Z</cp:lastPrinted>
  <dcterms:created xsi:type="dcterms:W3CDTF">2011-09-23T13:54:23Z</dcterms:created>
  <dcterms:modified xsi:type="dcterms:W3CDTF">2016-05-17T06:54:00Z</dcterms:modified>
</cp:coreProperties>
</file>