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0" r:id="rId2"/>
    <p:sldId id="297" r:id="rId3"/>
    <p:sldId id="328" r:id="rId4"/>
    <p:sldId id="307" r:id="rId5"/>
    <p:sldId id="415" r:id="rId6"/>
    <p:sldId id="412" r:id="rId7"/>
    <p:sldId id="384" r:id="rId8"/>
    <p:sldId id="386" r:id="rId9"/>
    <p:sldId id="385" r:id="rId10"/>
    <p:sldId id="419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17" r:id="rId27"/>
    <p:sldId id="418" r:id="rId28"/>
    <p:sldId id="416" r:id="rId29"/>
    <p:sldId id="338" r:id="rId30"/>
    <p:sldId id="302" r:id="rId31"/>
    <p:sldId id="348" r:id="rId32"/>
    <p:sldId id="342" r:id="rId33"/>
    <p:sldId id="346" r:id="rId34"/>
    <p:sldId id="345" r:id="rId35"/>
    <p:sldId id="350" r:id="rId36"/>
    <p:sldId id="381" r:id="rId37"/>
    <p:sldId id="382" r:id="rId38"/>
    <p:sldId id="351" r:id="rId39"/>
    <p:sldId id="408" r:id="rId40"/>
    <p:sldId id="409" r:id="rId41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BB1A10E-F502-4655-A380-A62CF21A175C}">
          <p14:sldIdLst>
            <p14:sldId id="380"/>
            <p14:sldId id="297"/>
            <p14:sldId id="328"/>
            <p14:sldId id="307"/>
            <p14:sldId id="415"/>
            <p14:sldId id="412"/>
          </p14:sldIdLst>
        </p14:section>
        <p14:section name="Bezpieczeństwo infrastruktury krytycznej" id="{60E44110-F4D9-4E55-A9EE-673969AA991E}">
          <p14:sldIdLst>
            <p14:sldId id="384"/>
            <p14:sldId id="386"/>
            <p14:sldId id="385"/>
            <p14:sldId id="419"/>
            <p14:sldId id="387"/>
            <p14:sldId id="388"/>
            <p14:sldId id="389"/>
            <p14:sldId id="390"/>
            <p14:sldId id="391"/>
            <p14:sldId id="392"/>
            <p14:sldId id="393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17"/>
            <p14:sldId id="418"/>
            <p14:sldId id="416"/>
          </p14:sldIdLst>
        </p14:section>
        <p14:section name="Ochrona informacji o infrastrukturze krytycznej" id="{14EC5D7A-E3C1-45D5-86F8-1A84CD74C6A1}">
          <p14:sldIdLst>
            <p14:sldId id="338"/>
            <p14:sldId id="302"/>
            <p14:sldId id="348"/>
            <p14:sldId id="342"/>
            <p14:sldId id="346"/>
            <p14:sldId id="345"/>
            <p14:sldId id="350"/>
            <p14:sldId id="381"/>
            <p14:sldId id="382"/>
            <p14:sldId id="351"/>
          </p14:sldIdLst>
        </p14:section>
        <p14:section name="HxGN Local Poland" id="{58A79A1E-E733-4474-B7CE-16098AB0BFEE}">
          <p14:sldIdLst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bbs, James J (Jim)" initials="JJ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2451" autoAdjust="0"/>
  </p:normalViewPr>
  <p:slideViewPr>
    <p:cSldViewPr snapToGrid="0" snapToObjects="1">
      <p:cViewPr varScale="1">
        <p:scale>
          <a:sx n="88" d="100"/>
          <a:sy n="88" d="100"/>
        </p:scale>
        <p:origin x="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24D71-C16D-413A-9CBB-BA665A7E670E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0F2382F4-44BB-43C6-BCD2-C8C70C1B9AB9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6BD06-BDC0-4358-9D30-93A92997E697}" type="parTrans" cxnId="{2C8EF3CA-2CB5-4EC3-8C56-B7CD9143AC26}">
      <dgm:prSet/>
      <dgm:spPr/>
      <dgm:t>
        <a:bodyPr/>
        <a:lstStyle/>
        <a:p>
          <a:endParaRPr lang="de-DE"/>
        </a:p>
      </dgm:t>
    </dgm:pt>
    <dgm:pt modelId="{5F3E3B0D-E24B-4E55-8BDF-82378CDCAD46}" type="sibTrans" cxnId="{2C8EF3CA-2CB5-4EC3-8C56-B7CD9143AC26}">
      <dgm:prSet/>
      <dgm:spPr/>
      <dgm:t>
        <a:bodyPr/>
        <a:lstStyle/>
        <a:p>
          <a:endParaRPr lang="de-DE"/>
        </a:p>
      </dgm:t>
    </dgm:pt>
    <dgm:pt modelId="{A16F90BC-F7D8-40E9-8FF6-1B45D58A1F95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63E84-BDD5-4E45-85ED-E88AABFBDEDD}" type="parTrans" cxnId="{0893975C-BBEF-46D7-BFE8-09C0D231CB0A}">
      <dgm:prSet/>
      <dgm:spPr/>
      <dgm:t>
        <a:bodyPr/>
        <a:lstStyle/>
        <a:p>
          <a:endParaRPr lang="de-DE"/>
        </a:p>
      </dgm:t>
    </dgm:pt>
    <dgm:pt modelId="{E3EED2D7-A7F3-4FCC-A550-C67804F4F3B1}" type="sibTrans" cxnId="{0893975C-BBEF-46D7-BFE8-09C0D231CB0A}">
      <dgm:prSet/>
      <dgm:spPr/>
      <dgm:t>
        <a:bodyPr/>
        <a:lstStyle/>
        <a:p>
          <a:endParaRPr lang="de-DE"/>
        </a:p>
      </dgm:t>
    </dgm:pt>
    <dgm:pt modelId="{E27FF770-DB87-4361-8846-BF7D99536BD6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18DC-D587-4F05-8797-CCAF573DF983}" type="parTrans" cxnId="{4C19AD90-FF01-4552-92F4-0F63EECB80B7}">
      <dgm:prSet/>
      <dgm:spPr/>
      <dgm:t>
        <a:bodyPr/>
        <a:lstStyle/>
        <a:p>
          <a:endParaRPr lang="de-DE"/>
        </a:p>
      </dgm:t>
    </dgm:pt>
    <dgm:pt modelId="{C1333B36-7097-4C02-85FA-B904523D2F23}" type="sibTrans" cxnId="{4C19AD90-FF01-4552-92F4-0F63EECB80B7}">
      <dgm:prSet/>
      <dgm:spPr/>
      <dgm:t>
        <a:bodyPr/>
        <a:lstStyle/>
        <a:p>
          <a:endParaRPr lang="de-DE"/>
        </a:p>
      </dgm:t>
    </dgm:pt>
    <dgm:pt modelId="{1A77E345-D7BA-49DE-974C-D3CA6BD9D9AC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0D61E-0EC7-4D86-B935-5BCEF27A1475}" type="parTrans" cxnId="{E72F1815-43F9-4898-8BB0-A11C4242BBC3}">
      <dgm:prSet/>
      <dgm:spPr/>
      <dgm:t>
        <a:bodyPr/>
        <a:lstStyle/>
        <a:p>
          <a:endParaRPr lang="de-DE"/>
        </a:p>
      </dgm:t>
    </dgm:pt>
    <dgm:pt modelId="{7FF0A1C2-0C07-42E6-AE47-075568B3CBC9}" type="sibTrans" cxnId="{E72F1815-43F9-4898-8BB0-A11C4242BBC3}">
      <dgm:prSet/>
      <dgm:spPr/>
      <dgm:t>
        <a:bodyPr/>
        <a:lstStyle/>
        <a:p>
          <a:endParaRPr lang="de-DE"/>
        </a:p>
      </dgm:t>
    </dgm:pt>
    <dgm:pt modelId="{AE154B3B-B08B-4837-933B-2A2DCEBB3764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4837-93EB-49E7-80F2-18A53ECBCF68}" type="parTrans" cxnId="{0CB1237D-0985-4425-BC98-3E091D4DBA0F}">
      <dgm:prSet/>
      <dgm:spPr/>
      <dgm:t>
        <a:bodyPr/>
        <a:lstStyle/>
        <a:p>
          <a:endParaRPr lang="de-DE"/>
        </a:p>
      </dgm:t>
    </dgm:pt>
    <dgm:pt modelId="{036384E6-5306-4FF1-8F5B-A50687FC301B}" type="sibTrans" cxnId="{0CB1237D-0985-4425-BC98-3E091D4DBA0F}">
      <dgm:prSet/>
      <dgm:spPr/>
      <dgm:t>
        <a:bodyPr/>
        <a:lstStyle/>
        <a:p>
          <a:endParaRPr lang="de-DE"/>
        </a:p>
      </dgm:t>
    </dgm:pt>
    <dgm:pt modelId="{3AD8E0FC-1E70-4609-939F-43E9F5428B80}" type="pres">
      <dgm:prSet presAssocID="{3A524D71-C16D-413A-9CBB-BA665A7E670E}" presName="Name0" presStyleCnt="0">
        <dgm:presLayoutVars>
          <dgm:dir/>
          <dgm:animLvl val="lvl"/>
          <dgm:resizeHandles val="exact"/>
        </dgm:presLayoutVars>
      </dgm:prSet>
      <dgm:spPr/>
    </dgm:pt>
    <dgm:pt modelId="{65D8CABB-E988-46EF-9D13-5F92E89D6B35}" type="pres">
      <dgm:prSet presAssocID="{A16F90BC-F7D8-40E9-8FF6-1B45D58A1F95}" presName="Name8" presStyleCnt="0"/>
      <dgm:spPr/>
    </dgm:pt>
    <dgm:pt modelId="{137C0968-9EDC-4464-9526-B5FA2DA01DC4}" type="pres">
      <dgm:prSet presAssocID="{A16F90BC-F7D8-40E9-8FF6-1B45D58A1F9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E9D58-4249-4DB7-AB4F-D579EF1CAE38}" type="pres">
      <dgm:prSet presAssocID="{A16F90BC-F7D8-40E9-8FF6-1B45D58A1F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43E63-2EF7-4195-A9A4-AA3B22E78A7F}" type="pres">
      <dgm:prSet presAssocID="{E27FF770-DB87-4361-8846-BF7D99536BD6}" presName="Name8" presStyleCnt="0"/>
      <dgm:spPr/>
    </dgm:pt>
    <dgm:pt modelId="{447241AB-3D82-4C5D-BD54-64B71B3FF91D}" type="pres">
      <dgm:prSet presAssocID="{E27FF770-DB87-4361-8846-BF7D99536BD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9C73E-228B-4E2F-8C6E-55B21272DAB4}" type="pres">
      <dgm:prSet presAssocID="{E27FF770-DB87-4361-8846-BF7D99536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42E1D-EB9D-48E5-BC37-200901621B22}" type="pres">
      <dgm:prSet presAssocID="{1A77E345-D7BA-49DE-974C-D3CA6BD9D9AC}" presName="Name8" presStyleCnt="0"/>
      <dgm:spPr/>
    </dgm:pt>
    <dgm:pt modelId="{5E144862-D433-4BCE-83E3-13AB913A9BDD}" type="pres">
      <dgm:prSet presAssocID="{1A77E345-D7BA-49DE-974C-D3CA6BD9D9A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AE6FEB-DA48-4DF5-ACCF-4F1C75BA6D07}" type="pres">
      <dgm:prSet presAssocID="{1A77E345-D7BA-49DE-974C-D3CA6BD9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2D264-6A4B-4F67-B645-B54525E9B6FF}" type="pres">
      <dgm:prSet presAssocID="{AE154B3B-B08B-4837-933B-2A2DCEBB3764}" presName="Name8" presStyleCnt="0"/>
      <dgm:spPr/>
    </dgm:pt>
    <dgm:pt modelId="{41201D8F-0D51-46AE-A4F6-C10A489A325B}" type="pres">
      <dgm:prSet presAssocID="{AE154B3B-B08B-4837-933B-2A2DCEBB376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0F104-F570-499D-BBA9-74451A103AFE}" type="pres">
      <dgm:prSet presAssocID="{AE154B3B-B08B-4837-933B-2A2DCEBB37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E1284-F15B-4A30-AEB0-A272EFAD336A}" type="pres">
      <dgm:prSet presAssocID="{0F2382F4-44BB-43C6-BCD2-C8C70C1B9AB9}" presName="Name8" presStyleCnt="0"/>
      <dgm:spPr/>
    </dgm:pt>
    <dgm:pt modelId="{97A13E5B-17E1-43E5-89D2-0DA6CA0C6A12}" type="pres">
      <dgm:prSet presAssocID="{0F2382F4-44BB-43C6-BCD2-C8C70C1B9AB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E5809-9FF2-475C-AB9B-E7F107F40DFA}" type="pres">
      <dgm:prSet presAssocID="{0F2382F4-44BB-43C6-BCD2-C8C70C1B9A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B06CF2-D81C-461F-B68D-5B72D892A283}" type="presOf" srcId="{A16F90BC-F7D8-40E9-8FF6-1B45D58A1F95}" destId="{A06E9D58-4249-4DB7-AB4F-D579EF1CAE38}" srcOrd="1" destOrd="0" presId="urn:microsoft.com/office/officeart/2005/8/layout/pyramid1"/>
    <dgm:cxn modelId="{005F3420-02FE-4B0A-9373-F0D347F26703}" type="presOf" srcId="{1A77E345-D7BA-49DE-974C-D3CA6BD9D9AC}" destId="{5E144862-D433-4BCE-83E3-13AB913A9BDD}" srcOrd="0" destOrd="0" presId="urn:microsoft.com/office/officeart/2005/8/layout/pyramid1"/>
    <dgm:cxn modelId="{0C75A7BB-06AF-4B8A-8A50-B5D9FA5CAE12}" type="presOf" srcId="{A16F90BC-F7D8-40E9-8FF6-1B45D58A1F95}" destId="{137C0968-9EDC-4464-9526-B5FA2DA01DC4}" srcOrd="0" destOrd="0" presId="urn:microsoft.com/office/officeart/2005/8/layout/pyramid1"/>
    <dgm:cxn modelId="{0893975C-BBEF-46D7-BFE8-09C0D231CB0A}" srcId="{3A524D71-C16D-413A-9CBB-BA665A7E670E}" destId="{A16F90BC-F7D8-40E9-8FF6-1B45D58A1F95}" srcOrd="0" destOrd="0" parTransId="{4DA63E84-BDD5-4E45-85ED-E88AABFBDEDD}" sibTransId="{E3EED2D7-A7F3-4FCC-A550-C67804F4F3B1}"/>
    <dgm:cxn modelId="{2C8EF3CA-2CB5-4EC3-8C56-B7CD9143AC26}" srcId="{3A524D71-C16D-413A-9CBB-BA665A7E670E}" destId="{0F2382F4-44BB-43C6-BCD2-C8C70C1B9AB9}" srcOrd="4" destOrd="0" parTransId="{4E26BD06-BDC0-4358-9D30-93A92997E697}" sibTransId="{5F3E3B0D-E24B-4E55-8BDF-82378CDCAD46}"/>
    <dgm:cxn modelId="{D2D3E063-A3EA-43F4-B724-B4D7D1C27E56}" type="presOf" srcId="{0F2382F4-44BB-43C6-BCD2-C8C70C1B9AB9}" destId="{97A13E5B-17E1-43E5-89D2-0DA6CA0C6A12}" srcOrd="0" destOrd="0" presId="urn:microsoft.com/office/officeart/2005/8/layout/pyramid1"/>
    <dgm:cxn modelId="{4C19AD90-FF01-4552-92F4-0F63EECB80B7}" srcId="{3A524D71-C16D-413A-9CBB-BA665A7E670E}" destId="{E27FF770-DB87-4361-8846-BF7D99536BD6}" srcOrd="1" destOrd="0" parTransId="{354418DC-D587-4F05-8797-CCAF573DF983}" sibTransId="{C1333B36-7097-4C02-85FA-B904523D2F23}"/>
    <dgm:cxn modelId="{DD9CA0EE-C6D1-4361-BAF9-CA260A4DC9E8}" type="presOf" srcId="{E27FF770-DB87-4361-8846-BF7D99536BD6}" destId="{447241AB-3D82-4C5D-BD54-64B71B3FF91D}" srcOrd="0" destOrd="0" presId="urn:microsoft.com/office/officeart/2005/8/layout/pyramid1"/>
    <dgm:cxn modelId="{0CB1237D-0985-4425-BC98-3E091D4DBA0F}" srcId="{3A524D71-C16D-413A-9CBB-BA665A7E670E}" destId="{AE154B3B-B08B-4837-933B-2A2DCEBB3764}" srcOrd="3" destOrd="0" parTransId="{45794837-93EB-49E7-80F2-18A53ECBCF68}" sibTransId="{036384E6-5306-4FF1-8F5B-A50687FC301B}"/>
    <dgm:cxn modelId="{E6666397-0D72-43D8-A1BA-41E544563694}" type="presOf" srcId="{0F2382F4-44BB-43C6-BCD2-C8C70C1B9AB9}" destId="{F8EE5809-9FF2-475C-AB9B-E7F107F40DFA}" srcOrd="1" destOrd="0" presId="urn:microsoft.com/office/officeart/2005/8/layout/pyramid1"/>
    <dgm:cxn modelId="{A1346770-B331-4166-9EE6-696486267868}" type="presOf" srcId="{AE154B3B-B08B-4837-933B-2A2DCEBB3764}" destId="{41201D8F-0D51-46AE-A4F6-C10A489A325B}" srcOrd="0" destOrd="0" presId="urn:microsoft.com/office/officeart/2005/8/layout/pyramid1"/>
    <dgm:cxn modelId="{05574145-F8B2-43B1-8F92-90F3EB303D79}" type="presOf" srcId="{E27FF770-DB87-4361-8846-BF7D99536BD6}" destId="{BE49C73E-228B-4E2F-8C6E-55B21272DAB4}" srcOrd="1" destOrd="0" presId="urn:microsoft.com/office/officeart/2005/8/layout/pyramid1"/>
    <dgm:cxn modelId="{E72F1815-43F9-4898-8BB0-A11C4242BBC3}" srcId="{3A524D71-C16D-413A-9CBB-BA665A7E670E}" destId="{1A77E345-D7BA-49DE-974C-D3CA6BD9D9AC}" srcOrd="2" destOrd="0" parTransId="{DC10D61E-0EC7-4D86-B935-5BCEF27A1475}" sibTransId="{7FF0A1C2-0C07-42E6-AE47-075568B3CBC9}"/>
    <dgm:cxn modelId="{0204A08E-7E5B-4241-9906-D9930189C30D}" type="presOf" srcId="{3A524D71-C16D-413A-9CBB-BA665A7E670E}" destId="{3AD8E0FC-1E70-4609-939F-43E9F5428B80}" srcOrd="0" destOrd="0" presId="urn:microsoft.com/office/officeart/2005/8/layout/pyramid1"/>
    <dgm:cxn modelId="{D79781CF-7C1D-45FF-9040-E9374D5AB9FD}" type="presOf" srcId="{1A77E345-D7BA-49DE-974C-D3CA6BD9D9AC}" destId="{D7AE6FEB-DA48-4DF5-ACCF-4F1C75BA6D07}" srcOrd="1" destOrd="0" presId="urn:microsoft.com/office/officeart/2005/8/layout/pyramid1"/>
    <dgm:cxn modelId="{6004C190-6911-481E-A575-63310BF9702D}" type="presOf" srcId="{AE154B3B-B08B-4837-933B-2A2DCEBB3764}" destId="{BA30F104-F570-499D-BBA9-74451A103AFE}" srcOrd="1" destOrd="0" presId="urn:microsoft.com/office/officeart/2005/8/layout/pyramid1"/>
    <dgm:cxn modelId="{21C835BC-9C60-42CA-971E-5C90802CE328}" type="presParOf" srcId="{3AD8E0FC-1E70-4609-939F-43E9F5428B80}" destId="{65D8CABB-E988-46EF-9D13-5F92E89D6B35}" srcOrd="0" destOrd="0" presId="urn:microsoft.com/office/officeart/2005/8/layout/pyramid1"/>
    <dgm:cxn modelId="{BB93ED08-6674-44E8-97D6-73B6C2A15B14}" type="presParOf" srcId="{65D8CABB-E988-46EF-9D13-5F92E89D6B35}" destId="{137C0968-9EDC-4464-9526-B5FA2DA01DC4}" srcOrd="0" destOrd="0" presId="urn:microsoft.com/office/officeart/2005/8/layout/pyramid1"/>
    <dgm:cxn modelId="{AD022C68-81A5-43E6-A4FE-DAAAC1BA845B}" type="presParOf" srcId="{65D8CABB-E988-46EF-9D13-5F92E89D6B35}" destId="{A06E9D58-4249-4DB7-AB4F-D579EF1CAE38}" srcOrd="1" destOrd="0" presId="urn:microsoft.com/office/officeart/2005/8/layout/pyramid1"/>
    <dgm:cxn modelId="{E2CDD59D-F3A2-4C55-B196-2EC2B07C77D1}" type="presParOf" srcId="{3AD8E0FC-1E70-4609-939F-43E9F5428B80}" destId="{A4543E63-2EF7-4195-A9A4-AA3B22E78A7F}" srcOrd="1" destOrd="0" presId="urn:microsoft.com/office/officeart/2005/8/layout/pyramid1"/>
    <dgm:cxn modelId="{47F2906B-D488-4ECB-8340-AFA3223A755F}" type="presParOf" srcId="{A4543E63-2EF7-4195-A9A4-AA3B22E78A7F}" destId="{447241AB-3D82-4C5D-BD54-64B71B3FF91D}" srcOrd="0" destOrd="0" presId="urn:microsoft.com/office/officeart/2005/8/layout/pyramid1"/>
    <dgm:cxn modelId="{01366F07-B472-49E5-8352-576543E52FF8}" type="presParOf" srcId="{A4543E63-2EF7-4195-A9A4-AA3B22E78A7F}" destId="{BE49C73E-228B-4E2F-8C6E-55B21272DAB4}" srcOrd="1" destOrd="0" presId="urn:microsoft.com/office/officeart/2005/8/layout/pyramid1"/>
    <dgm:cxn modelId="{87A9C0BF-EB00-4326-8329-352D8B3C049B}" type="presParOf" srcId="{3AD8E0FC-1E70-4609-939F-43E9F5428B80}" destId="{3C542E1D-EB9D-48E5-BC37-200901621B22}" srcOrd="2" destOrd="0" presId="urn:microsoft.com/office/officeart/2005/8/layout/pyramid1"/>
    <dgm:cxn modelId="{3C823A0F-5369-40C9-8D31-7DCD83A36756}" type="presParOf" srcId="{3C542E1D-EB9D-48E5-BC37-200901621B22}" destId="{5E144862-D433-4BCE-83E3-13AB913A9BDD}" srcOrd="0" destOrd="0" presId="urn:microsoft.com/office/officeart/2005/8/layout/pyramid1"/>
    <dgm:cxn modelId="{989E0F8D-5320-49B4-B93A-44F91594C843}" type="presParOf" srcId="{3C542E1D-EB9D-48E5-BC37-200901621B22}" destId="{D7AE6FEB-DA48-4DF5-ACCF-4F1C75BA6D07}" srcOrd="1" destOrd="0" presId="urn:microsoft.com/office/officeart/2005/8/layout/pyramid1"/>
    <dgm:cxn modelId="{E4336233-8794-4244-A3FE-CDF056ACB135}" type="presParOf" srcId="{3AD8E0FC-1E70-4609-939F-43E9F5428B80}" destId="{0332D264-6A4B-4F67-B645-B54525E9B6FF}" srcOrd="3" destOrd="0" presId="urn:microsoft.com/office/officeart/2005/8/layout/pyramid1"/>
    <dgm:cxn modelId="{95DAD4A0-A97C-4C0F-9EC1-816DB3CDD0D6}" type="presParOf" srcId="{0332D264-6A4B-4F67-B645-B54525E9B6FF}" destId="{41201D8F-0D51-46AE-A4F6-C10A489A325B}" srcOrd="0" destOrd="0" presId="urn:microsoft.com/office/officeart/2005/8/layout/pyramid1"/>
    <dgm:cxn modelId="{ED81891A-B77D-4A91-98AD-3EF781514ABA}" type="presParOf" srcId="{0332D264-6A4B-4F67-B645-B54525E9B6FF}" destId="{BA30F104-F570-499D-BBA9-74451A103AFE}" srcOrd="1" destOrd="0" presId="urn:microsoft.com/office/officeart/2005/8/layout/pyramid1"/>
    <dgm:cxn modelId="{7893E285-ED0A-4112-9427-B9824DEDCDFD}" type="presParOf" srcId="{3AD8E0FC-1E70-4609-939F-43E9F5428B80}" destId="{9D5E1284-F15B-4A30-AEB0-A272EFAD336A}" srcOrd="4" destOrd="0" presId="urn:microsoft.com/office/officeart/2005/8/layout/pyramid1"/>
    <dgm:cxn modelId="{AA07ED0C-A21C-41F1-BD53-4D898ADC6145}" type="presParOf" srcId="{9D5E1284-F15B-4A30-AEB0-A272EFAD336A}" destId="{97A13E5B-17E1-43E5-89D2-0DA6CA0C6A12}" srcOrd="0" destOrd="0" presId="urn:microsoft.com/office/officeart/2005/8/layout/pyramid1"/>
    <dgm:cxn modelId="{BC84EB5A-31DE-4822-93A3-DF5013BD5407}" type="presParOf" srcId="{9D5E1284-F15B-4A30-AEB0-A272EFAD336A}" destId="{F8EE5809-9FF2-475C-AB9B-E7F107F40D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24D71-C16D-413A-9CBB-BA665A7E670E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0F2382F4-44BB-43C6-BCD2-C8C70C1B9AB9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6BD06-BDC0-4358-9D30-93A92997E697}" type="parTrans" cxnId="{2C8EF3CA-2CB5-4EC3-8C56-B7CD9143AC26}">
      <dgm:prSet/>
      <dgm:spPr/>
      <dgm:t>
        <a:bodyPr/>
        <a:lstStyle/>
        <a:p>
          <a:endParaRPr lang="de-DE"/>
        </a:p>
      </dgm:t>
    </dgm:pt>
    <dgm:pt modelId="{5F3E3B0D-E24B-4E55-8BDF-82378CDCAD46}" type="sibTrans" cxnId="{2C8EF3CA-2CB5-4EC3-8C56-B7CD9143AC26}">
      <dgm:prSet/>
      <dgm:spPr/>
      <dgm:t>
        <a:bodyPr/>
        <a:lstStyle/>
        <a:p>
          <a:endParaRPr lang="de-DE"/>
        </a:p>
      </dgm:t>
    </dgm:pt>
    <dgm:pt modelId="{A16F90BC-F7D8-40E9-8FF6-1B45D58A1F95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63E84-BDD5-4E45-85ED-E88AABFBDEDD}" type="parTrans" cxnId="{0893975C-BBEF-46D7-BFE8-09C0D231CB0A}">
      <dgm:prSet/>
      <dgm:spPr/>
      <dgm:t>
        <a:bodyPr/>
        <a:lstStyle/>
        <a:p>
          <a:endParaRPr lang="de-DE"/>
        </a:p>
      </dgm:t>
    </dgm:pt>
    <dgm:pt modelId="{E3EED2D7-A7F3-4FCC-A550-C67804F4F3B1}" type="sibTrans" cxnId="{0893975C-BBEF-46D7-BFE8-09C0D231CB0A}">
      <dgm:prSet/>
      <dgm:spPr/>
      <dgm:t>
        <a:bodyPr/>
        <a:lstStyle/>
        <a:p>
          <a:endParaRPr lang="de-DE"/>
        </a:p>
      </dgm:t>
    </dgm:pt>
    <dgm:pt modelId="{E27FF770-DB87-4361-8846-BF7D99536BD6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18DC-D587-4F05-8797-CCAF573DF983}" type="parTrans" cxnId="{4C19AD90-FF01-4552-92F4-0F63EECB80B7}">
      <dgm:prSet/>
      <dgm:spPr/>
      <dgm:t>
        <a:bodyPr/>
        <a:lstStyle/>
        <a:p>
          <a:endParaRPr lang="de-DE"/>
        </a:p>
      </dgm:t>
    </dgm:pt>
    <dgm:pt modelId="{C1333B36-7097-4C02-85FA-B904523D2F23}" type="sibTrans" cxnId="{4C19AD90-FF01-4552-92F4-0F63EECB80B7}">
      <dgm:prSet/>
      <dgm:spPr/>
      <dgm:t>
        <a:bodyPr/>
        <a:lstStyle/>
        <a:p>
          <a:endParaRPr lang="de-DE"/>
        </a:p>
      </dgm:t>
    </dgm:pt>
    <dgm:pt modelId="{1A77E345-D7BA-49DE-974C-D3CA6BD9D9AC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0D61E-0EC7-4D86-B935-5BCEF27A1475}" type="parTrans" cxnId="{E72F1815-43F9-4898-8BB0-A11C4242BBC3}">
      <dgm:prSet/>
      <dgm:spPr/>
      <dgm:t>
        <a:bodyPr/>
        <a:lstStyle/>
        <a:p>
          <a:endParaRPr lang="de-DE"/>
        </a:p>
      </dgm:t>
    </dgm:pt>
    <dgm:pt modelId="{7FF0A1C2-0C07-42E6-AE47-075568B3CBC9}" type="sibTrans" cxnId="{E72F1815-43F9-4898-8BB0-A11C4242BBC3}">
      <dgm:prSet/>
      <dgm:spPr/>
      <dgm:t>
        <a:bodyPr/>
        <a:lstStyle/>
        <a:p>
          <a:endParaRPr lang="de-DE"/>
        </a:p>
      </dgm:t>
    </dgm:pt>
    <dgm:pt modelId="{AE154B3B-B08B-4837-933B-2A2DCEBB3764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4837-93EB-49E7-80F2-18A53ECBCF68}" type="parTrans" cxnId="{0CB1237D-0985-4425-BC98-3E091D4DBA0F}">
      <dgm:prSet/>
      <dgm:spPr/>
      <dgm:t>
        <a:bodyPr/>
        <a:lstStyle/>
        <a:p>
          <a:endParaRPr lang="de-DE"/>
        </a:p>
      </dgm:t>
    </dgm:pt>
    <dgm:pt modelId="{036384E6-5306-4FF1-8F5B-A50687FC301B}" type="sibTrans" cxnId="{0CB1237D-0985-4425-BC98-3E091D4DBA0F}">
      <dgm:prSet/>
      <dgm:spPr/>
      <dgm:t>
        <a:bodyPr/>
        <a:lstStyle/>
        <a:p>
          <a:endParaRPr lang="de-DE"/>
        </a:p>
      </dgm:t>
    </dgm:pt>
    <dgm:pt modelId="{3AD8E0FC-1E70-4609-939F-43E9F5428B80}" type="pres">
      <dgm:prSet presAssocID="{3A524D71-C16D-413A-9CBB-BA665A7E670E}" presName="Name0" presStyleCnt="0">
        <dgm:presLayoutVars>
          <dgm:dir/>
          <dgm:animLvl val="lvl"/>
          <dgm:resizeHandles val="exact"/>
        </dgm:presLayoutVars>
      </dgm:prSet>
      <dgm:spPr/>
    </dgm:pt>
    <dgm:pt modelId="{65D8CABB-E988-46EF-9D13-5F92E89D6B35}" type="pres">
      <dgm:prSet presAssocID="{A16F90BC-F7D8-40E9-8FF6-1B45D58A1F95}" presName="Name8" presStyleCnt="0"/>
      <dgm:spPr/>
    </dgm:pt>
    <dgm:pt modelId="{137C0968-9EDC-4464-9526-B5FA2DA01DC4}" type="pres">
      <dgm:prSet presAssocID="{A16F90BC-F7D8-40E9-8FF6-1B45D58A1F9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E9D58-4249-4DB7-AB4F-D579EF1CAE38}" type="pres">
      <dgm:prSet presAssocID="{A16F90BC-F7D8-40E9-8FF6-1B45D58A1F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43E63-2EF7-4195-A9A4-AA3B22E78A7F}" type="pres">
      <dgm:prSet presAssocID="{E27FF770-DB87-4361-8846-BF7D99536BD6}" presName="Name8" presStyleCnt="0"/>
      <dgm:spPr/>
    </dgm:pt>
    <dgm:pt modelId="{447241AB-3D82-4C5D-BD54-64B71B3FF91D}" type="pres">
      <dgm:prSet presAssocID="{E27FF770-DB87-4361-8846-BF7D99536BD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9C73E-228B-4E2F-8C6E-55B21272DAB4}" type="pres">
      <dgm:prSet presAssocID="{E27FF770-DB87-4361-8846-BF7D99536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42E1D-EB9D-48E5-BC37-200901621B22}" type="pres">
      <dgm:prSet presAssocID="{1A77E345-D7BA-49DE-974C-D3CA6BD9D9AC}" presName="Name8" presStyleCnt="0"/>
      <dgm:spPr/>
    </dgm:pt>
    <dgm:pt modelId="{5E144862-D433-4BCE-83E3-13AB913A9BDD}" type="pres">
      <dgm:prSet presAssocID="{1A77E345-D7BA-49DE-974C-D3CA6BD9D9A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AE6FEB-DA48-4DF5-ACCF-4F1C75BA6D07}" type="pres">
      <dgm:prSet presAssocID="{1A77E345-D7BA-49DE-974C-D3CA6BD9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2D264-6A4B-4F67-B645-B54525E9B6FF}" type="pres">
      <dgm:prSet presAssocID="{AE154B3B-B08B-4837-933B-2A2DCEBB3764}" presName="Name8" presStyleCnt="0"/>
      <dgm:spPr/>
    </dgm:pt>
    <dgm:pt modelId="{41201D8F-0D51-46AE-A4F6-C10A489A325B}" type="pres">
      <dgm:prSet presAssocID="{AE154B3B-B08B-4837-933B-2A2DCEBB376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0F104-F570-499D-BBA9-74451A103AFE}" type="pres">
      <dgm:prSet presAssocID="{AE154B3B-B08B-4837-933B-2A2DCEBB37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E1284-F15B-4A30-AEB0-A272EFAD336A}" type="pres">
      <dgm:prSet presAssocID="{0F2382F4-44BB-43C6-BCD2-C8C70C1B9AB9}" presName="Name8" presStyleCnt="0"/>
      <dgm:spPr/>
    </dgm:pt>
    <dgm:pt modelId="{97A13E5B-17E1-43E5-89D2-0DA6CA0C6A12}" type="pres">
      <dgm:prSet presAssocID="{0F2382F4-44BB-43C6-BCD2-C8C70C1B9AB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E5809-9FF2-475C-AB9B-E7F107F40DFA}" type="pres">
      <dgm:prSet presAssocID="{0F2382F4-44BB-43C6-BCD2-C8C70C1B9A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08B62E-3509-4341-B510-27D79BB138EF}" type="presOf" srcId="{0F2382F4-44BB-43C6-BCD2-C8C70C1B9AB9}" destId="{97A13E5B-17E1-43E5-89D2-0DA6CA0C6A12}" srcOrd="0" destOrd="0" presId="urn:microsoft.com/office/officeart/2005/8/layout/pyramid1"/>
    <dgm:cxn modelId="{7331F536-6850-4C4C-91C1-ED8C8117A650}" type="presOf" srcId="{1A77E345-D7BA-49DE-974C-D3CA6BD9D9AC}" destId="{D7AE6FEB-DA48-4DF5-ACCF-4F1C75BA6D07}" srcOrd="1" destOrd="0" presId="urn:microsoft.com/office/officeart/2005/8/layout/pyramid1"/>
    <dgm:cxn modelId="{E3B426E5-6069-4208-8DF3-19466F2EFAEF}" type="presOf" srcId="{0F2382F4-44BB-43C6-BCD2-C8C70C1B9AB9}" destId="{F8EE5809-9FF2-475C-AB9B-E7F107F40DFA}" srcOrd="1" destOrd="0" presId="urn:microsoft.com/office/officeart/2005/8/layout/pyramid1"/>
    <dgm:cxn modelId="{45247602-4247-4D2C-872E-17C742E438BA}" type="presOf" srcId="{1A77E345-D7BA-49DE-974C-D3CA6BD9D9AC}" destId="{5E144862-D433-4BCE-83E3-13AB913A9BDD}" srcOrd="0" destOrd="0" presId="urn:microsoft.com/office/officeart/2005/8/layout/pyramid1"/>
    <dgm:cxn modelId="{0A10D76D-DFDC-4056-BBDD-3C13842AD97A}" type="presOf" srcId="{E27FF770-DB87-4361-8846-BF7D99536BD6}" destId="{447241AB-3D82-4C5D-BD54-64B71B3FF91D}" srcOrd="0" destOrd="0" presId="urn:microsoft.com/office/officeart/2005/8/layout/pyramid1"/>
    <dgm:cxn modelId="{0EE201D2-7D8A-4B5B-AB61-BC0C957B37F1}" type="presOf" srcId="{A16F90BC-F7D8-40E9-8FF6-1B45D58A1F95}" destId="{137C0968-9EDC-4464-9526-B5FA2DA01DC4}" srcOrd="0" destOrd="0" presId="urn:microsoft.com/office/officeart/2005/8/layout/pyramid1"/>
    <dgm:cxn modelId="{0893975C-BBEF-46D7-BFE8-09C0D231CB0A}" srcId="{3A524D71-C16D-413A-9CBB-BA665A7E670E}" destId="{A16F90BC-F7D8-40E9-8FF6-1B45D58A1F95}" srcOrd="0" destOrd="0" parTransId="{4DA63E84-BDD5-4E45-85ED-E88AABFBDEDD}" sibTransId="{E3EED2D7-A7F3-4FCC-A550-C67804F4F3B1}"/>
    <dgm:cxn modelId="{2C8EF3CA-2CB5-4EC3-8C56-B7CD9143AC26}" srcId="{3A524D71-C16D-413A-9CBB-BA665A7E670E}" destId="{0F2382F4-44BB-43C6-BCD2-C8C70C1B9AB9}" srcOrd="4" destOrd="0" parTransId="{4E26BD06-BDC0-4358-9D30-93A92997E697}" sibTransId="{5F3E3B0D-E24B-4E55-8BDF-82378CDCAD46}"/>
    <dgm:cxn modelId="{859BA2E4-41DD-475D-993E-3FFBFA128041}" type="presOf" srcId="{E27FF770-DB87-4361-8846-BF7D99536BD6}" destId="{BE49C73E-228B-4E2F-8C6E-55B21272DAB4}" srcOrd="1" destOrd="0" presId="urn:microsoft.com/office/officeart/2005/8/layout/pyramid1"/>
    <dgm:cxn modelId="{0942D1F6-1980-4E4E-9B65-F86CD1AB26BB}" type="presOf" srcId="{AE154B3B-B08B-4837-933B-2A2DCEBB3764}" destId="{BA30F104-F570-499D-BBA9-74451A103AFE}" srcOrd="1" destOrd="0" presId="urn:microsoft.com/office/officeart/2005/8/layout/pyramid1"/>
    <dgm:cxn modelId="{4C19AD90-FF01-4552-92F4-0F63EECB80B7}" srcId="{3A524D71-C16D-413A-9CBB-BA665A7E670E}" destId="{E27FF770-DB87-4361-8846-BF7D99536BD6}" srcOrd="1" destOrd="0" parTransId="{354418DC-D587-4F05-8797-CCAF573DF983}" sibTransId="{C1333B36-7097-4C02-85FA-B904523D2F23}"/>
    <dgm:cxn modelId="{0CB1237D-0985-4425-BC98-3E091D4DBA0F}" srcId="{3A524D71-C16D-413A-9CBB-BA665A7E670E}" destId="{AE154B3B-B08B-4837-933B-2A2DCEBB3764}" srcOrd="3" destOrd="0" parTransId="{45794837-93EB-49E7-80F2-18A53ECBCF68}" sibTransId="{036384E6-5306-4FF1-8F5B-A50687FC301B}"/>
    <dgm:cxn modelId="{E71388DD-1DEA-4BFA-97B2-3B397F6C0C1D}" type="presOf" srcId="{AE154B3B-B08B-4837-933B-2A2DCEBB3764}" destId="{41201D8F-0D51-46AE-A4F6-C10A489A325B}" srcOrd="0" destOrd="0" presId="urn:microsoft.com/office/officeart/2005/8/layout/pyramid1"/>
    <dgm:cxn modelId="{0D0F56A0-2135-425B-A06E-8CBEE7171758}" type="presOf" srcId="{A16F90BC-F7D8-40E9-8FF6-1B45D58A1F95}" destId="{A06E9D58-4249-4DB7-AB4F-D579EF1CAE38}" srcOrd="1" destOrd="0" presId="urn:microsoft.com/office/officeart/2005/8/layout/pyramid1"/>
    <dgm:cxn modelId="{E72F1815-43F9-4898-8BB0-A11C4242BBC3}" srcId="{3A524D71-C16D-413A-9CBB-BA665A7E670E}" destId="{1A77E345-D7BA-49DE-974C-D3CA6BD9D9AC}" srcOrd="2" destOrd="0" parTransId="{DC10D61E-0EC7-4D86-B935-5BCEF27A1475}" sibTransId="{7FF0A1C2-0C07-42E6-AE47-075568B3CBC9}"/>
    <dgm:cxn modelId="{ECBB48D0-1E83-487B-9863-65C2E3A395A7}" type="presOf" srcId="{3A524D71-C16D-413A-9CBB-BA665A7E670E}" destId="{3AD8E0FC-1E70-4609-939F-43E9F5428B80}" srcOrd="0" destOrd="0" presId="urn:microsoft.com/office/officeart/2005/8/layout/pyramid1"/>
    <dgm:cxn modelId="{9C001335-2ABB-470A-9944-8A6881D105D0}" type="presParOf" srcId="{3AD8E0FC-1E70-4609-939F-43E9F5428B80}" destId="{65D8CABB-E988-46EF-9D13-5F92E89D6B35}" srcOrd="0" destOrd="0" presId="urn:microsoft.com/office/officeart/2005/8/layout/pyramid1"/>
    <dgm:cxn modelId="{21836D0F-248D-4CA8-B005-C57EE0A80AEF}" type="presParOf" srcId="{65D8CABB-E988-46EF-9D13-5F92E89D6B35}" destId="{137C0968-9EDC-4464-9526-B5FA2DA01DC4}" srcOrd="0" destOrd="0" presId="urn:microsoft.com/office/officeart/2005/8/layout/pyramid1"/>
    <dgm:cxn modelId="{BBEC41E3-2B2C-4365-80D4-B0352B15650A}" type="presParOf" srcId="{65D8CABB-E988-46EF-9D13-5F92E89D6B35}" destId="{A06E9D58-4249-4DB7-AB4F-D579EF1CAE38}" srcOrd="1" destOrd="0" presId="urn:microsoft.com/office/officeart/2005/8/layout/pyramid1"/>
    <dgm:cxn modelId="{4713217D-A44E-4CCD-927A-89B1419B9EA2}" type="presParOf" srcId="{3AD8E0FC-1E70-4609-939F-43E9F5428B80}" destId="{A4543E63-2EF7-4195-A9A4-AA3B22E78A7F}" srcOrd="1" destOrd="0" presId="urn:microsoft.com/office/officeart/2005/8/layout/pyramid1"/>
    <dgm:cxn modelId="{E7D1F655-85E7-4434-BC85-2FC52E384025}" type="presParOf" srcId="{A4543E63-2EF7-4195-A9A4-AA3B22E78A7F}" destId="{447241AB-3D82-4C5D-BD54-64B71B3FF91D}" srcOrd="0" destOrd="0" presId="urn:microsoft.com/office/officeart/2005/8/layout/pyramid1"/>
    <dgm:cxn modelId="{0D907277-09E6-4D00-9B8E-32216012ECAD}" type="presParOf" srcId="{A4543E63-2EF7-4195-A9A4-AA3B22E78A7F}" destId="{BE49C73E-228B-4E2F-8C6E-55B21272DAB4}" srcOrd="1" destOrd="0" presId="urn:microsoft.com/office/officeart/2005/8/layout/pyramid1"/>
    <dgm:cxn modelId="{02EEDF4E-99D2-4F30-8B2C-24D2948464F4}" type="presParOf" srcId="{3AD8E0FC-1E70-4609-939F-43E9F5428B80}" destId="{3C542E1D-EB9D-48E5-BC37-200901621B22}" srcOrd="2" destOrd="0" presId="urn:microsoft.com/office/officeart/2005/8/layout/pyramid1"/>
    <dgm:cxn modelId="{3CF5CBDD-A6BF-4E0F-855E-112466263F62}" type="presParOf" srcId="{3C542E1D-EB9D-48E5-BC37-200901621B22}" destId="{5E144862-D433-4BCE-83E3-13AB913A9BDD}" srcOrd="0" destOrd="0" presId="urn:microsoft.com/office/officeart/2005/8/layout/pyramid1"/>
    <dgm:cxn modelId="{609A3D9E-E03D-4AD0-9537-47882016C13B}" type="presParOf" srcId="{3C542E1D-EB9D-48E5-BC37-200901621B22}" destId="{D7AE6FEB-DA48-4DF5-ACCF-4F1C75BA6D07}" srcOrd="1" destOrd="0" presId="urn:microsoft.com/office/officeart/2005/8/layout/pyramid1"/>
    <dgm:cxn modelId="{831BA5A3-884D-4847-94BC-620C6CF6A36F}" type="presParOf" srcId="{3AD8E0FC-1E70-4609-939F-43E9F5428B80}" destId="{0332D264-6A4B-4F67-B645-B54525E9B6FF}" srcOrd="3" destOrd="0" presId="urn:microsoft.com/office/officeart/2005/8/layout/pyramid1"/>
    <dgm:cxn modelId="{1706C66B-0FDF-4800-8410-07DAB7C66C56}" type="presParOf" srcId="{0332D264-6A4B-4F67-B645-B54525E9B6FF}" destId="{41201D8F-0D51-46AE-A4F6-C10A489A325B}" srcOrd="0" destOrd="0" presId="urn:microsoft.com/office/officeart/2005/8/layout/pyramid1"/>
    <dgm:cxn modelId="{0DA4420B-9D1B-469A-B463-F6E35E73DBB1}" type="presParOf" srcId="{0332D264-6A4B-4F67-B645-B54525E9B6FF}" destId="{BA30F104-F570-499D-BBA9-74451A103AFE}" srcOrd="1" destOrd="0" presId="urn:microsoft.com/office/officeart/2005/8/layout/pyramid1"/>
    <dgm:cxn modelId="{8CB60F75-CCAA-4D31-B1F1-AA55D1AAAD47}" type="presParOf" srcId="{3AD8E0FC-1E70-4609-939F-43E9F5428B80}" destId="{9D5E1284-F15B-4A30-AEB0-A272EFAD336A}" srcOrd="4" destOrd="0" presId="urn:microsoft.com/office/officeart/2005/8/layout/pyramid1"/>
    <dgm:cxn modelId="{491E6605-4388-4FCB-89B3-7CC01CCF037D}" type="presParOf" srcId="{9D5E1284-F15B-4A30-AEB0-A272EFAD336A}" destId="{97A13E5B-17E1-43E5-89D2-0DA6CA0C6A12}" srcOrd="0" destOrd="0" presId="urn:microsoft.com/office/officeart/2005/8/layout/pyramid1"/>
    <dgm:cxn modelId="{018C7025-F3A4-464C-97D4-0A39AAD1A54D}" type="presParOf" srcId="{9D5E1284-F15B-4A30-AEB0-A272EFAD336A}" destId="{F8EE5809-9FF2-475C-AB9B-E7F107F40D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24D71-C16D-413A-9CBB-BA665A7E670E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0F2382F4-44BB-43C6-BCD2-C8C70C1B9AB9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6BD06-BDC0-4358-9D30-93A92997E697}" type="parTrans" cxnId="{2C8EF3CA-2CB5-4EC3-8C56-B7CD9143AC26}">
      <dgm:prSet/>
      <dgm:spPr/>
      <dgm:t>
        <a:bodyPr/>
        <a:lstStyle/>
        <a:p>
          <a:endParaRPr lang="de-DE"/>
        </a:p>
      </dgm:t>
    </dgm:pt>
    <dgm:pt modelId="{5F3E3B0D-E24B-4E55-8BDF-82378CDCAD46}" type="sibTrans" cxnId="{2C8EF3CA-2CB5-4EC3-8C56-B7CD9143AC26}">
      <dgm:prSet/>
      <dgm:spPr/>
      <dgm:t>
        <a:bodyPr/>
        <a:lstStyle/>
        <a:p>
          <a:endParaRPr lang="de-DE"/>
        </a:p>
      </dgm:t>
    </dgm:pt>
    <dgm:pt modelId="{A16F90BC-F7D8-40E9-8FF6-1B45D58A1F95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63E84-BDD5-4E45-85ED-E88AABFBDEDD}" type="parTrans" cxnId="{0893975C-BBEF-46D7-BFE8-09C0D231CB0A}">
      <dgm:prSet/>
      <dgm:spPr/>
      <dgm:t>
        <a:bodyPr/>
        <a:lstStyle/>
        <a:p>
          <a:endParaRPr lang="de-DE"/>
        </a:p>
      </dgm:t>
    </dgm:pt>
    <dgm:pt modelId="{E3EED2D7-A7F3-4FCC-A550-C67804F4F3B1}" type="sibTrans" cxnId="{0893975C-BBEF-46D7-BFE8-09C0D231CB0A}">
      <dgm:prSet/>
      <dgm:spPr/>
      <dgm:t>
        <a:bodyPr/>
        <a:lstStyle/>
        <a:p>
          <a:endParaRPr lang="de-DE"/>
        </a:p>
      </dgm:t>
    </dgm:pt>
    <dgm:pt modelId="{E27FF770-DB87-4361-8846-BF7D99536BD6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18DC-D587-4F05-8797-CCAF573DF983}" type="parTrans" cxnId="{4C19AD90-FF01-4552-92F4-0F63EECB80B7}">
      <dgm:prSet/>
      <dgm:spPr/>
      <dgm:t>
        <a:bodyPr/>
        <a:lstStyle/>
        <a:p>
          <a:endParaRPr lang="de-DE"/>
        </a:p>
      </dgm:t>
    </dgm:pt>
    <dgm:pt modelId="{C1333B36-7097-4C02-85FA-B904523D2F23}" type="sibTrans" cxnId="{4C19AD90-FF01-4552-92F4-0F63EECB80B7}">
      <dgm:prSet/>
      <dgm:spPr/>
      <dgm:t>
        <a:bodyPr/>
        <a:lstStyle/>
        <a:p>
          <a:endParaRPr lang="de-DE"/>
        </a:p>
      </dgm:t>
    </dgm:pt>
    <dgm:pt modelId="{1A77E345-D7BA-49DE-974C-D3CA6BD9D9AC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0D61E-0EC7-4D86-B935-5BCEF27A1475}" type="parTrans" cxnId="{E72F1815-43F9-4898-8BB0-A11C4242BBC3}">
      <dgm:prSet/>
      <dgm:spPr/>
      <dgm:t>
        <a:bodyPr/>
        <a:lstStyle/>
        <a:p>
          <a:endParaRPr lang="de-DE"/>
        </a:p>
      </dgm:t>
    </dgm:pt>
    <dgm:pt modelId="{7FF0A1C2-0C07-42E6-AE47-075568B3CBC9}" type="sibTrans" cxnId="{E72F1815-43F9-4898-8BB0-A11C4242BBC3}">
      <dgm:prSet/>
      <dgm:spPr/>
      <dgm:t>
        <a:bodyPr/>
        <a:lstStyle/>
        <a:p>
          <a:endParaRPr lang="de-DE"/>
        </a:p>
      </dgm:t>
    </dgm:pt>
    <dgm:pt modelId="{AE154B3B-B08B-4837-933B-2A2DCEBB3764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4837-93EB-49E7-80F2-18A53ECBCF68}" type="parTrans" cxnId="{0CB1237D-0985-4425-BC98-3E091D4DBA0F}">
      <dgm:prSet/>
      <dgm:spPr/>
      <dgm:t>
        <a:bodyPr/>
        <a:lstStyle/>
        <a:p>
          <a:endParaRPr lang="de-DE"/>
        </a:p>
      </dgm:t>
    </dgm:pt>
    <dgm:pt modelId="{036384E6-5306-4FF1-8F5B-A50687FC301B}" type="sibTrans" cxnId="{0CB1237D-0985-4425-BC98-3E091D4DBA0F}">
      <dgm:prSet/>
      <dgm:spPr/>
      <dgm:t>
        <a:bodyPr/>
        <a:lstStyle/>
        <a:p>
          <a:endParaRPr lang="de-DE"/>
        </a:p>
      </dgm:t>
    </dgm:pt>
    <dgm:pt modelId="{3AD8E0FC-1E70-4609-939F-43E9F5428B80}" type="pres">
      <dgm:prSet presAssocID="{3A524D71-C16D-413A-9CBB-BA665A7E670E}" presName="Name0" presStyleCnt="0">
        <dgm:presLayoutVars>
          <dgm:dir/>
          <dgm:animLvl val="lvl"/>
          <dgm:resizeHandles val="exact"/>
        </dgm:presLayoutVars>
      </dgm:prSet>
      <dgm:spPr/>
    </dgm:pt>
    <dgm:pt modelId="{65D8CABB-E988-46EF-9D13-5F92E89D6B35}" type="pres">
      <dgm:prSet presAssocID="{A16F90BC-F7D8-40E9-8FF6-1B45D58A1F95}" presName="Name8" presStyleCnt="0"/>
      <dgm:spPr/>
    </dgm:pt>
    <dgm:pt modelId="{137C0968-9EDC-4464-9526-B5FA2DA01DC4}" type="pres">
      <dgm:prSet presAssocID="{A16F90BC-F7D8-40E9-8FF6-1B45D58A1F9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E9D58-4249-4DB7-AB4F-D579EF1CAE38}" type="pres">
      <dgm:prSet presAssocID="{A16F90BC-F7D8-40E9-8FF6-1B45D58A1F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43E63-2EF7-4195-A9A4-AA3B22E78A7F}" type="pres">
      <dgm:prSet presAssocID="{E27FF770-DB87-4361-8846-BF7D99536BD6}" presName="Name8" presStyleCnt="0"/>
      <dgm:spPr/>
    </dgm:pt>
    <dgm:pt modelId="{447241AB-3D82-4C5D-BD54-64B71B3FF91D}" type="pres">
      <dgm:prSet presAssocID="{E27FF770-DB87-4361-8846-BF7D99536BD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9C73E-228B-4E2F-8C6E-55B21272DAB4}" type="pres">
      <dgm:prSet presAssocID="{E27FF770-DB87-4361-8846-BF7D99536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42E1D-EB9D-48E5-BC37-200901621B22}" type="pres">
      <dgm:prSet presAssocID="{1A77E345-D7BA-49DE-974C-D3CA6BD9D9AC}" presName="Name8" presStyleCnt="0"/>
      <dgm:spPr/>
    </dgm:pt>
    <dgm:pt modelId="{5E144862-D433-4BCE-83E3-13AB913A9BDD}" type="pres">
      <dgm:prSet presAssocID="{1A77E345-D7BA-49DE-974C-D3CA6BD9D9A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AE6FEB-DA48-4DF5-ACCF-4F1C75BA6D07}" type="pres">
      <dgm:prSet presAssocID="{1A77E345-D7BA-49DE-974C-D3CA6BD9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2D264-6A4B-4F67-B645-B54525E9B6FF}" type="pres">
      <dgm:prSet presAssocID="{AE154B3B-B08B-4837-933B-2A2DCEBB3764}" presName="Name8" presStyleCnt="0"/>
      <dgm:spPr/>
    </dgm:pt>
    <dgm:pt modelId="{41201D8F-0D51-46AE-A4F6-C10A489A325B}" type="pres">
      <dgm:prSet presAssocID="{AE154B3B-B08B-4837-933B-2A2DCEBB376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0F104-F570-499D-BBA9-74451A103AFE}" type="pres">
      <dgm:prSet presAssocID="{AE154B3B-B08B-4837-933B-2A2DCEBB37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E1284-F15B-4A30-AEB0-A272EFAD336A}" type="pres">
      <dgm:prSet presAssocID="{0F2382F4-44BB-43C6-BCD2-C8C70C1B9AB9}" presName="Name8" presStyleCnt="0"/>
      <dgm:spPr/>
    </dgm:pt>
    <dgm:pt modelId="{97A13E5B-17E1-43E5-89D2-0DA6CA0C6A12}" type="pres">
      <dgm:prSet presAssocID="{0F2382F4-44BB-43C6-BCD2-C8C70C1B9AB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E5809-9FF2-475C-AB9B-E7F107F40DFA}" type="pres">
      <dgm:prSet presAssocID="{0F2382F4-44BB-43C6-BCD2-C8C70C1B9A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3141B5C-C982-40A2-BF86-247F0713421D}" type="presOf" srcId="{1A77E345-D7BA-49DE-974C-D3CA6BD9D9AC}" destId="{5E144862-D433-4BCE-83E3-13AB913A9BDD}" srcOrd="0" destOrd="0" presId="urn:microsoft.com/office/officeart/2005/8/layout/pyramid1"/>
    <dgm:cxn modelId="{92458608-3170-42C3-902F-6F0A7AC524A7}" type="presOf" srcId="{AE154B3B-B08B-4837-933B-2A2DCEBB3764}" destId="{BA30F104-F570-499D-BBA9-74451A103AFE}" srcOrd="1" destOrd="0" presId="urn:microsoft.com/office/officeart/2005/8/layout/pyramid1"/>
    <dgm:cxn modelId="{56BD959B-6AFE-424B-8FCE-4E762707AE9D}" type="presOf" srcId="{A16F90BC-F7D8-40E9-8FF6-1B45D58A1F95}" destId="{137C0968-9EDC-4464-9526-B5FA2DA01DC4}" srcOrd="0" destOrd="0" presId="urn:microsoft.com/office/officeart/2005/8/layout/pyramid1"/>
    <dgm:cxn modelId="{488B9014-8753-4C70-AAB4-75A1173DF629}" type="presOf" srcId="{3A524D71-C16D-413A-9CBB-BA665A7E670E}" destId="{3AD8E0FC-1E70-4609-939F-43E9F5428B80}" srcOrd="0" destOrd="0" presId="urn:microsoft.com/office/officeart/2005/8/layout/pyramid1"/>
    <dgm:cxn modelId="{0893975C-BBEF-46D7-BFE8-09C0D231CB0A}" srcId="{3A524D71-C16D-413A-9CBB-BA665A7E670E}" destId="{A16F90BC-F7D8-40E9-8FF6-1B45D58A1F95}" srcOrd="0" destOrd="0" parTransId="{4DA63E84-BDD5-4E45-85ED-E88AABFBDEDD}" sibTransId="{E3EED2D7-A7F3-4FCC-A550-C67804F4F3B1}"/>
    <dgm:cxn modelId="{602F0F1A-D2EB-4B0E-ADDF-61A23104724C}" type="presOf" srcId="{1A77E345-D7BA-49DE-974C-D3CA6BD9D9AC}" destId="{D7AE6FEB-DA48-4DF5-ACCF-4F1C75BA6D07}" srcOrd="1" destOrd="0" presId="urn:microsoft.com/office/officeart/2005/8/layout/pyramid1"/>
    <dgm:cxn modelId="{2C8EF3CA-2CB5-4EC3-8C56-B7CD9143AC26}" srcId="{3A524D71-C16D-413A-9CBB-BA665A7E670E}" destId="{0F2382F4-44BB-43C6-BCD2-C8C70C1B9AB9}" srcOrd="4" destOrd="0" parTransId="{4E26BD06-BDC0-4358-9D30-93A92997E697}" sibTransId="{5F3E3B0D-E24B-4E55-8BDF-82378CDCAD46}"/>
    <dgm:cxn modelId="{27CD1BFC-4175-471F-8DC0-9039B2AA8776}" type="presOf" srcId="{0F2382F4-44BB-43C6-BCD2-C8C70C1B9AB9}" destId="{F8EE5809-9FF2-475C-AB9B-E7F107F40DFA}" srcOrd="1" destOrd="0" presId="urn:microsoft.com/office/officeart/2005/8/layout/pyramid1"/>
    <dgm:cxn modelId="{3B975666-7DB9-4003-8F04-3FBC1A25E2B0}" type="presOf" srcId="{0F2382F4-44BB-43C6-BCD2-C8C70C1B9AB9}" destId="{97A13E5B-17E1-43E5-89D2-0DA6CA0C6A12}" srcOrd="0" destOrd="0" presId="urn:microsoft.com/office/officeart/2005/8/layout/pyramid1"/>
    <dgm:cxn modelId="{4C19AD90-FF01-4552-92F4-0F63EECB80B7}" srcId="{3A524D71-C16D-413A-9CBB-BA665A7E670E}" destId="{E27FF770-DB87-4361-8846-BF7D99536BD6}" srcOrd="1" destOrd="0" parTransId="{354418DC-D587-4F05-8797-CCAF573DF983}" sibTransId="{C1333B36-7097-4C02-85FA-B904523D2F23}"/>
    <dgm:cxn modelId="{0CB1237D-0985-4425-BC98-3E091D4DBA0F}" srcId="{3A524D71-C16D-413A-9CBB-BA665A7E670E}" destId="{AE154B3B-B08B-4837-933B-2A2DCEBB3764}" srcOrd="3" destOrd="0" parTransId="{45794837-93EB-49E7-80F2-18A53ECBCF68}" sibTransId="{036384E6-5306-4FF1-8F5B-A50687FC301B}"/>
    <dgm:cxn modelId="{CD1A899B-7A77-45EF-B894-D2AC245DE131}" type="presOf" srcId="{E27FF770-DB87-4361-8846-BF7D99536BD6}" destId="{BE49C73E-228B-4E2F-8C6E-55B21272DAB4}" srcOrd="1" destOrd="0" presId="urn:microsoft.com/office/officeart/2005/8/layout/pyramid1"/>
    <dgm:cxn modelId="{E72F1815-43F9-4898-8BB0-A11C4242BBC3}" srcId="{3A524D71-C16D-413A-9CBB-BA665A7E670E}" destId="{1A77E345-D7BA-49DE-974C-D3CA6BD9D9AC}" srcOrd="2" destOrd="0" parTransId="{DC10D61E-0EC7-4D86-B935-5BCEF27A1475}" sibTransId="{7FF0A1C2-0C07-42E6-AE47-075568B3CBC9}"/>
    <dgm:cxn modelId="{711B1A16-6914-429A-B23B-850843CF51C6}" type="presOf" srcId="{E27FF770-DB87-4361-8846-BF7D99536BD6}" destId="{447241AB-3D82-4C5D-BD54-64B71B3FF91D}" srcOrd="0" destOrd="0" presId="urn:microsoft.com/office/officeart/2005/8/layout/pyramid1"/>
    <dgm:cxn modelId="{6464598F-01AC-45FE-A28C-F12CA2BD67D3}" type="presOf" srcId="{A16F90BC-F7D8-40E9-8FF6-1B45D58A1F95}" destId="{A06E9D58-4249-4DB7-AB4F-D579EF1CAE38}" srcOrd="1" destOrd="0" presId="urn:microsoft.com/office/officeart/2005/8/layout/pyramid1"/>
    <dgm:cxn modelId="{7CE47E1D-59EF-4A0D-9136-F96FEE23A871}" type="presOf" srcId="{AE154B3B-B08B-4837-933B-2A2DCEBB3764}" destId="{41201D8F-0D51-46AE-A4F6-C10A489A325B}" srcOrd="0" destOrd="0" presId="urn:microsoft.com/office/officeart/2005/8/layout/pyramid1"/>
    <dgm:cxn modelId="{0204BFD6-73A1-4FAB-B3C7-F2A1AD568C4C}" type="presParOf" srcId="{3AD8E0FC-1E70-4609-939F-43E9F5428B80}" destId="{65D8CABB-E988-46EF-9D13-5F92E89D6B35}" srcOrd="0" destOrd="0" presId="urn:microsoft.com/office/officeart/2005/8/layout/pyramid1"/>
    <dgm:cxn modelId="{699E489C-7865-449B-8717-BB24A11E3240}" type="presParOf" srcId="{65D8CABB-E988-46EF-9D13-5F92E89D6B35}" destId="{137C0968-9EDC-4464-9526-B5FA2DA01DC4}" srcOrd="0" destOrd="0" presId="urn:microsoft.com/office/officeart/2005/8/layout/pyramid1"/>
    <dgm:cxn modelId="{DF882295-CA7A-49B1-92DD-4A7C674C3788}" type="presParOf" srcId="{65D8CABB-E988-46EF-9D13-5F92E89D6B35}" destId="{A06E9D58-4249-4DB7-AB4F-D579EF1CAE38}" srcOrd="1" destOrd="0" presId="urn:microsoft.com/office/officeart/2005/8/layout/pyramid1"/>
    <dgm:cxn modelId="{10007BCE-EDD5-4484-B07F-C25BE24618A6}" type="presParOf" srcId="{3AD8E0FC-1E70-4609-939F-43E9F5428B80}" destId="{A4543E63-2EF7-4195-A9A4-AA3B22E78A7F}" srcOrd="1" destOrd="0" presId="urn:microsoft.com/office/officeart/2005/8/layout/pyramid1"/>
    <dgm:cxn modelId="{F604D7BB-4FEF-415C-96FE-3CB82F04D759}" type="presParOf" srcId="{A4543E63-2EF7-4195-A9A4-AA3B22E78A7F}" destId="{447241AB-3D82-4C5D-BD54-64B71B3FF91D}" srcOrd="0" destOrd="0" presId="urn:microsoft.com/office/officeart/2005/8/layout/pyramid1"/>
    <dgm:cxn modelId="{051DCF5F-56F1-4886-8846-955B3DAECE93}" type="presParOf" srcId="{A4543E63-2EF7-4195-A9A4-AA3B22E78A7F}" destId="{BE49C73E-228B-4E2F-8C6E-55B21272DAB4}" srcOrd="1" destOrd="0" presId="urn:microsoft.com/office/officeart/2005/8/layout/pyramid1"/>
    <dgm:cxn modelId="{9DA579F4-0C34-41FA-A80E-B5893DCCBAC7}" type="presParOf" srcId="{3AD8E0FC-1E70-4609-939F-43E9F5428B80}" destId="{3C542E1D-EB9D-48E5-BC37-200901621B22}" srcOrd="2" destOrd="0" presId="urn:microsoft.com/office/officeart/2005/8/layout/pyramid1"/>
    <dgm:cxn modelId="{B70AFBDB-6674-41C5-9F2B-FE516F3CD4B6}" type="presParOf" srcId="{3C542E1D-EB9D-48E5-BC37-200901621B22}" destId="{5E144862-D433-4BCE-83E3-13AB913A9BDD}" srcOrd="0" destOrd="0" presId="urn:microsoft.com/office/officeart/2005/8/layout/pyramid1"/>
    <dgm:cxn modelId="{5A4F6797-72A9-46C6-9006-0E9F6868F588}" type="presParOf" srcId="{3C542E1D-EB9D-48E5-BC37-200901621B22}" destId="{D7AE6FEB-DA48-4DF5-ACCF-4F1C75BA6D07}" srcOrd="1" destOrd="0" presId="urn:microsoft.com/office/officeart/2005/8/layout/pyramid1"/>
    <dgm:cxn modelId="{BC1F2036-0EE0-41A3-8F74-9DC2283A43C2}" type="presParOf" srcId="{3AD8E0FC-1E70-4609-939F-43E9F5428B80}" destId="{0332D264-6A4B-4F67-B645-B54525E9B6FF}" srcOrd="3" destOrd="0" presId="urn:microsoft.com/office/officeart/2005/8/layout/pyramid1"/>
    <dgm:cxn modelId="{21B5C3E5-4D47-4A09-85B3-75CBCDEF5078}" type="presParOf" srcId="{0332D264-6A4B-4F67-B645-B54525E9B6FF}" destId="{41201D8F-0D51-46AE-A4F6-C10A489A325B}" srcOrd="0" destOrd="0" presId="urn:microsoft.com/office/officeart/2005/8/layout/pyramid1"/>
    <dgm:cxn modelId="{16BFC80F-E05F-466F-946C-79B94A30B488}" type="presParOf" srcId="{0332D264-6A4B-4F67-B645-B54525E9B6FF}" destId="{BA30F104-F570-499D-BBA9-74451A103AFE}" srcOrd="1" destOrd="0" presId="urn:microsoft.com/office/officeart/2005/8/layout/pyramid1"/>
    <dgm:cxn modelId="{B1D8D9AF-B930-4DCF-8E83-C7D58D31EA57}" type="presParOf" srcId="{3AD8E0FC-1E70-4609-939F-43E9F5428B80}" destId="{9D5E1284-F15B-4A30-AEB0-A272EFAD336A}" srcOrd="4" destOrd="0" presId="urn:microsoft.com/office/officeart/2005/8/layout/pyramid1"/>
    <dgm:cxn modelId="{2ECCBC04-9351-4087-9569-3F17B78954FD}" type="presParOf" srcId="{9D5E1284-F15B-4A30-AEB0-A272EFAD336A}" destId="{97A13E5B-17E1-43E5-89D2-0DA6CA0C6A12}" srcOrd="0" destOrd="0" presId="urn:microsoft.com/office/officeart/2005/8/layout/pyramid1"/>
    <dgm:cxn modelId="{1DAA12AB-1731-4E34-A2DB-EC4F95EFA5C3}" type="presParOf" srcId="{9D5E1284-F15B-4A30-AEB0-A272EFAD336A}" destId="{F8EE5809-9FF2-475C-AB9B-E7F107F40D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24D71-C16D-413A-9CBB-BA665A7E670E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0F2382F4-44BB-43C6-BCD2-C8C70C1B9AB9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6BD06-BDC0-4358-9D30-93A92997E697}" type="parTrans" cxnId="{2C8EF3CA-2CB5-4EC3-8C56-B7CD9143AC26}">
      <dgm:prSet/>
      <dgm:spPr/>
      <dgm:t>
        <a:bodyPr/>
        <a:lstStyle/>
        <a:p>
          <a:endParaRPr lang="de-DE"/>
        </a:p>
      </dgm:t>
    </dgm:pt>
    <dgm:pt modelId="{5F3E3B0D-E24B-4E55-8BDF-82378CDCAD46}" type="sibTrans" cxnId="{2C8EF3CA-2CB5-4EC3-8C56-B7CD9143AC26}">
      <dgm:prSet/>
      <dgm:spPr/>
      <dgm:t>
        <a:bodyPr/>
        <a:lstStyle/>
        <a:p>
          <a:endParaRPr lang="de-DE"/>
        </a:p>
      </dgm:t>
    </dgm:pt>
    <dgm:pt modelId="{A16F90BC-F7D8-40E9-8FF6-1B45D58A1F95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63E84-BDD5-4E45-85ED-E88AABFBDEDD}" type="parTrans" cxnId="{0893975C-BBEF-46D7-BFE8-09C0D231CB0A}">
      <dgm:prSet/>
      <dgm:spPr/>
      <dgm:t>
        <a:bodyPr/>
        <a:lstStyle/>
        <a:p>
          <a:endParaRPr lang="de-DE"/>
        </a:p>
      </dgm:t>
    </dgm:pt>
    <dgm:pt modelId="{E3EED2D7-A7F3-4FCC-A550-C67804F4F3B1}" type="sibTrans" cxnId="{0893975C-BBEF-46D7-BFE8-09C0D231CB0A}">
      <dgm:prSet/>
      <dgm:spPr/>
      <dgm:t>
        <a:bodyPr/>
        <a:lstStyle/>
        <a:p>
          <a:endParaRPr lang="de-DE"/>
        </a:p>
      </dgm:t>
    </dgm:pt>
    <dgm:pt modelId="{E27FF770-DB87-4361-8846-BF7D99536BD6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18DC-D587-4F05-8797-CCAF573DF983}" type="parTrans" cxnId="{4C19AD90-FF01-4552-92F4-0F63EECB80B7}">
      <dgm:prSet/>
      <dgm:spPr/>
      <dgm:t>
        <a:bodyPr/>
        <a:lstStyle/>
        <a:p>
          <a:endParaRPr lang="de-DE"/>
        </a:p>
      </dgm:t>
    </dgm:pt>
    <dgm:pt modelId="{C1333B36-7097-4C02-85FA-B904523D2F23}" type="sibTrans" cxnId="{4C19AD90-FF01-4552-92F4-0F63EECB80B7}">
      <dgm:prSet/>
      <dgm:spPr/>
      <dgm:t>
        <a:bodyPr/>
        <a:lstStyle/>
        <a:p>
          <a:endParaRPr lang="de-DE"/>
        </a:p>
      </dgm:t>
    </dgm:pt>
    <dgm:pt modelId="{1A77E345-D7BA-49DE-974C-D3CA6BD9D9AC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0D61E-0EC7-4D86-B935-5BCEF27A1475}" type="parTrans" cxnId="{E72F1815-43F9-4898-8BB0-A11C4242BBC3}">
      <dgm:prSet/>
      <dgm:spPr/>
      <dgm:t>
        <a:bodyPr/>
        <a:lstStyle/>
        <a:p>
          <a:endParaRPr lang="de-DE"/>
        </a:p>
      </dgm:t>
    </dgm:pt>
    <dgm:pt modelId="{7FF0A1C2-0C07-42E6-AE47-075568B3CBC9}" type="sibTrans" cxnId="{E72F1815-43F9-4898-8BB0-A11C4242BBC3}">
      <dgm:prSet/>
      <dgm:spPr/>
      <dgm:t>
        <a:bodyPr/>
        <a:lstStyle/>
        <a:p>
          <a:endParaRPr lang="de-DE"/>
        </a:p>
      </dgm:t>
    </dgm:pt>
    <dgm:pt modelId="{AE154B3B-B08B-4837-933B-2A2DCEBB3764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4837-93EB-49E7-80F2-18A53ECBCF68}" type="parTrans" cxnId="{0CB1237D-0985-4425-BC98-3E091D4DBA0F}">
      <dgm:prSet/>
      <dgm:spPr/>
      <dgm:t>
        <a:bodyPr/>
        <a:lstStyle/>
        <a:p>
          <a:endParaRPr lang="de-DE"/>
        </a:p>
      </dgm:t>
    </dgm:pt>
    <dgm:pt modelId="{036384E6-5306-4FF1-8F5B-A50687FC301B}" type="sibTrans" cxnId="{0CB1237D-0985-4425-BC98-3E091D4DBA0F}">
      <dgm:prSet/>
      <dgm:spPr/>
      <dgm:t>
        <a:bodyPr/>
        <a:lstStyle/>
        <a:p>
          <a:endParaRPr lang="de-DE"/>
        </a:p>
      </dgm:t>
    </dgm:pt>
    <dgm:pt modelId="{3AD8E0FC-1E70-4609-939F-43E9F5428B80}" type="pres">
      <dgm:prSet presAssocID="{3A524D71-C16D-413A-9CBB-BA665A7E670E}" presName="Name0" presStyleCnt="0">
        <dgm:presLayoutVars>
          <dgm:dir/>
          <dgm:animLvl val="lvl"/>
          <dgm:resizeHandles val="exact"/>
        </dgm:presLayoutVars>
      </dgm:prSet>
      <dgm:spPr/>
    </dgm:pt>
    <dgm:pt modelId="{65D8CABB-E988-46EF-9D13-5F92E89D6B35}" type="pres">
      <dgm:prSet presAssocID="{A16F90BC-F7D8-40E9-8FF6-1B45D58A1F95}" presName="Name8" presStyleCnt="0"/>
      <dgm:spPr/>
    </dgm:pt>
    <dgm:pt modelId="{137C0968-9EDC-4464-9526-B5FA2DA01DC4}" type="pres">
      <dgm:prSet presAssocID="{A16F90BC-F7D8-40E9-8FF6-1B45D58A1F9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E9D58-4249-4DB7-AB4F-D579EF1CAE38}" type="pres">
      <dgm:prSet presAssocID="{A16F90BC-F7D8-40E9-8FF6-1B45D58A1F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43E63-2EF7-4195-A9A4-AA3B22E78A7F}" type="pres">
      <dgm:prSet presAssocID="{E27FF770-DB87-4361-8846-BF7D99536BD6}" presName="Name8" presStyleCnt="0"/>
      <dgm:spPr/>
    </dgm:pt>
    <dgm:pt modelId="{447241AB-3D82-4C5D-BD54-64B71B3FF91D}" type="pres">
      <dgm:prSet presAssocID="{E27FF770-DB87-4361-8846-BF7D99536BD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9C73E-228B-4E2F-8C6E-55B21272DAB4}" type="pres">
      <dgm:prSet presAssocID="{E27FF770-DB87-4361-8846-BF7D99536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42E1D-EB9D-48E5-BC37-200901621B22}" type="pres">
      <dgm:prSet presAssocID="{1A77E345-D7BA-49DE-974C-D3CA6BD9D9AC}" presName="Name8" presStyleCnt="0"/>
      <dgm:spPr/>
    </dgm:pt>
    <dgm:pt modelId="{5E144862-D433-4BCE-83E3-13AB913A9BDD}" type="pres">
      <dgm:prSet presAssocID="{1A77E345-D7BA-49DE-974C-D3CA6BD9D9A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AE6FEB-DA48-4DF5-ACCF-4F1C75BA6D07}" type="pres">
      <dgm:prSet presAssocID="{1A77E345-D7BA-49DE-974C-D3CA6BD9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2D264-6A4B-4F67-B645-B54525E9B6FF}" type="pres">
      <dgm:prSet presAssocID="{AE154B3B-B08B-4837-933B-2A2DCEBB3764}" presName="Name8" presStyleCnt="0"/>
      <dgm:spPr/>
    </dgm:pt>
    <dgm:pt modelId="{41201D8F-0D51-46AE-A4F6-C10A489A325B}" type="pres">
      <dgm:prSet presAssocID="{AE154B3B-B08B-4837-933B-2A2DCEBB376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0F104-F570-499D-BBA9-74451A103AFE}" type="pres">
      <dgm:prSet presAssocID="{AE154B3B-B08B-4837-933B-2A2DCEBB37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E1284-F15B-4A30-AEB0-A272EFAD336A}" type="pres">
      <dgm:prSet presAssocID="{0F2382F4-44BB-43C6-BCD2-C8C70C1B9AB9}" presName="Name8" presStyleCnt="0"/>
      <dgm:spPr/>
    </dgm:pt>
    <dgm:pt modelId="{97A13E5B-17E1-43E5-89D2-0DA6CA0C6A12}" type="pres">
      <dgm:prSet presAssocID="{0F2382F4-44BB-43C6-BCD2-C8C70C1B9AB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E5809-9FF2-475C-AB9B-E7F107F40DFA}" type="pres">
      <dgm:prSet presAssocID="{0F2382F4-44BB-43C6-BCD2-C8C70C1B9A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3D3FBD-0714-44A2-BE9E-8E6736024C2B}" type="presOf" srcId="{1A77E345-D7BA-49DE-974C-D3CA6BD9D9AC}" destId="{D7AE6FEB-DA48-4DF5-ACCF-4F1C75BA6D07}" srcOrd="1" destOrd="0" presId="urn:microsoft.com/office/officeart/2005/8/layout/pyramid1"/>
    <dgm:cxn modelId="{FCAB03BA-5875-4680-AD12-BC3F4087B87F}" type="presOf" srcId="{AE154B3B-B08B-4837-933B-2A2DCEBB3764}" destId="{41201D8F-0D51-46AE-A4F6-C10A489A325B}" srcOrd="0" destOrd="0" presId="urn:microsoft.com/office/officeart/2005/8/layout/pyramid1"/>
    <dgm:cxn modelId="{4C19AD90-FF01-4552-92F4-0F63EECB80B7}" srcId="{3A524D71-C16D-413A-9CBB-BA665A7E670E}" destId="{E27FF770-DB87-4361-8846-BF7D99536BD6}" srcOrd="1" destOrd="0" parTransId="{354418DC-D587-4F05-8797-CCAF573DF983}" sibTransId="{C1333B36-7097-4C02-85FA-B904523D2F23}"/>
    <dgm:cxn modelId="{CA52979F-091A-491F-8009-0EB7AF1F1D4D}" type="presOf" srcId="{E27FF770-DB87-4361-8846-BF7D99536BD6}" destId="{447241AB-3D82-4C5D-BD54-64B71B3FF91D}" srcOrd="0" destOrd="0" presId="urn:microsoft.com/office/officeart/2005/8/layout/pyramid1"/>
    <dgm:cxn modelId="{2A84B569-1340-4B8C-92FD-8ED4A5B7F9D3}" type="presOf" srcId="{AE154B3B-B08B-4837-933B-2A2DCEBB3764}" destId="{BA30F104-F570-499D-BBA9-74451A103AFE}" srcOrd="1" destOrd="0" presId="urn:microsoft.com/office/officeart/2005/8/layout/pyramid1"/>
    <dgm:cxn modelId="{601F5CD3-4FF5-4EB9-B118-1559C0E7F59B}" type="presOf" srcId="{1A77E345-D7BA-49DE-974C-D3CA6BD9D9AC}" destId="{5E144862-D433-4BCE-83E3-13AB913A9BDD}" srcOrd="0" destOrd="0" presId="urn:microsoft.com/office/officeart/2005/8/layout/pyramid1"/>
    <dgm:cxn modelId="{2C8EF3CA-2CB5-4EC3-8C56-B7CD9143AC26}" srcId="{3A524D71-C16D-413A-9CBB-BA665A7E670E}" destId="{0F2382F4-44BB-43C6-BCD2-C8C70C1B9AB9}" srcOrd="4" destOrd="0" parTransId="{4E26BD06-BDC0-4358-9D30-93A92997E697}" sibTransId="{5F3E3B0D-E24B-4E55-8BDF-82378CDCAD46}"/>
    <dgm:cxn modelId="{31800520-131A-434D-A3A9-2A373BD2CCE0}" type="presOf" srcId="{A16F90BC-F7D8-40E9-8FF6-1B45D58A1F95}" destId="{137C0968-9EDC-4464-9526-B5FA2DA01DC4}" srcOrd="0" destOrd="0" presId="urn:microsoft.com/office/officeart/2005/8/layout/pyramid1"/>
    <dgm:cxn modelId="{FBD340E8-A054-4CB7-9008-5B1BC1681EBF}" type="presOf" srcId="{E27FF770-DB87-4361-8846-BF7D99536BD6}" destId="{BE49C73E-228B-4E2F-8C6E-55B21272DAB4}" srcOrd="1" destOrd="0" presId="urn:microsoft.com/office/officeart/2005/8/layout/pyramid1"/>
    <dgm:cxn modelId="{F8C5AAF1-BEE8-4201-BBCE-88182F943555}" type="presOf" srcId="{3A524D71-C16D-413A-9CBB-BA665A7E670E}" destId="{3AD8E0FC-1E70-4609-939F-43E9F5428B80}" srcOrd="0" destOrd="0" presId="urn:microsoft.com/office/officeart/2005/8/layout/pyramid1"/>
    <dgm:cxn modelId="{1131B4DB-454F-46BF-8B45-DA61AE99BD64}" type="presOf" srcId="{0F2382F4-44BB-43C6-BCD2-C8C70C1B9AB9}" destId="{F8EE5809-9FF2-475C-AB9B-E7F107F40DFA}" srcOrd="1" destOrd="0" presId="urn:microsoft.com/office/officeart/2005/8/layout/pyramid1"/>
    <dgm:cxn modelId="{0893975C-BBEF-46D7-BFE8-09C0D231CB0A}" srcId="{3A524D71-C16D-413A-9CBB-BA665A7E670E}" destId="{A16F90BC-F7D8-40E9-8FF6-1B45D58A1F95}" srcOrd="0" destOrd="0" parTransId="{4DA63E84-BDD5-4E45-85ED-E88AABFBDEDD}" sibTransId="{E3EED2D7-A7F3-4FCC-A550-C67804F4F3B1}"/>
    <dgm:cxn modelId="{03081085-2D11-4CA1-8A2D-06B05C2007AD}" type="presOf" srcId="{0F2382F4-44BB-43C6-BCD2-C8C70C1B9AB9}" destId="{97A13E5B-17E1-43E5-89D2-0DA6CA0C6A12}" srcOrd="0" destOrd="0" presId="urn:microsoft.com/office/officeart/2005/8/layout/pyramid1"/>
    <dgm:cxn modelId="{E72F1815-43F9-4898-8BB0-A11C4242BBC3}" srcId="{3A524D71-C16D-413A-9CBB-BA665A7E670E}" destId="{1A77E345-D7BA-49DE-974C-D3CA6BD9D9AC}" srcOrd="2" destOrd="0" parTransId="{DC10D61E-0EC7-4D86-B935-5BCEF27A1475}" sibTransId="{7FF0A1C2-0C07-42E6-AE47-075568B3CBC9}"/>
    <dgm:cxn modelId="{0CB1237D-0985-4425-BC98-3E091D4DBA0F}" srcId="{3A524D71-C16D-413A-9CBB-BA665A7E670E}" destId="{AE154B3B-B08B-4837-933B-2A2DCEBB3764}" srcOrd="3" destOrd="0" parTransId="{45794837-93EB-49E7-80F2-18A53ECBCF68}" sibTransId="{036384E6-5306-4FF1-8F5B-A50687FC301B}"/>
    <dgm:cxn modelId="{DA496B39-4B1D-4DF1-B615-03B6D0B45428}" type="presOf" srcId="{A16F90BC-F7D8-40E9-8FF6-1B45D58A1F95}" destId="{A06E9D58-4249-4DB7-AB4F-D579EF1CAE38}" srcOrd="1" destOrd="0" presId="urn:microsoft.com/office/officeart/2005/8/layout/pyramid1"/>
    <dgm:cxn modelId="{9BA60B29-F56D-4AC9-91B2-8FDB814C078B}" type="presParOf" srcId="{3AD8E0FC-1E70-4609-939F-43E9F5428B80}" destId="{65D8CABB-E988-46EF-9D13-5F92E89D6B35}" srcOrd="0" destOrd="0" presId="urn:microsoft.com/office/officeart/2005/8/layout/pyramid1"/>
    <dgm:cxn modelId="{EA4E1224-52BB-4E89-8B23-17789A57A5B6}" type="presParOf" srcId="{65D8CABB-E988-46EF-9D13-5F92E89D6B35}" destId="{137C0968-9EDC-4464-9526-B5FA2DA01DC4}" srcOrd="0" destOrd="0" presId="urn:microsoft.com/office/officeart/2005/8/layout/pyramid1"/>
    <dgm:cxn modelId="{D1083CD6-5B9B-4048-95E2-310C16E18C22}" type="presParOf" srcId="{65D8CABB-E988-46EF-9D13-5F92E89D6B35}" destId="{A06E9D58-4249-4DB7-AB4F-D579EF1CAE38}" srcOrd="1" destOrd="0" presId="urn:microsoft.com/office/officeart/2005/8/layout/pyramid1"/>
    <dgm:cxn modelId="{A10AF00D-05A1-47CD-B98D-98C5BC200BCA}" type="presParOf" srcId="{3AD8E0FC-1E70-4609-939F-43E9F5428B80}" destId="{A4543E63-2EF7-4195-A9A4-AA3B22E78A7F}" srcOrd="1" destOrd="0" presId="urn:microsoft.com/office/officeart/2005/8/layout/pyramid1"/>
    <dgm:cxn modelId="{12A1656B-3654-4510-873D-B66DFB9BC9F3}" type="presParOf" srcId="{A4543E63-2EF7-4195-A9A4-AA3B22E78A7F}" destId="{447241AB-3D82-4C5D-BD54-64B71B3FF91D}" srcOrd="0" destOrd="0" presId="urn:microsoft.com/office/officeart/2005/8/layout/pyramid1"/>
    <dgm:cxn modelId="{3F337A5C-3611-4BDD-9B95-699213578BCB}" type="presParOf" srcId="{A4543E63-2EF7-4195-A9A4-AA3B22E78A7F}" destId="{BE49C73E-228B-4E2F-8C6E-55B21272DAB4}" srcOrd="1" destOrd="0" presId="urn:microsoft.com/office/officeart/2005/8/layout/pyramid1"/>
    <dgm:cxn modelId="{733D8CC2-012D-4A2D-8D61-97D115FFB024}" type="presParOf" srcId="{3AD8E0FC-1E70-4609-939F-43E9F5428B80}" destId="{3C542E1D-EB9D-48E5-BC37-200901621B22}" srcOrd="2" destOrd="0" presId="urn:microsoft.com/office/officeart/2005/8/layout/pyramid1"/>
    <dgm:cxn modelId="{253EFFC4-2DEB-4059-9013-6DAA9395258B}" type="presParOf" srcId="{3C542E1D-EB9D-48E5-BC37-200901621B22}" destId="{5E144862-D433-4BCE-83E3-13AB913A9BDD}" srcOrd="0" destOrd="0" presId="urn:microsoft.com/office/officeart/2005/8/layout/pyramid1"/>
    <dgm:cxn modelId="{C718E9CB-1F9E-49B1-A7B9-4E87A45BC2E9}" type="presParOf" srcId="{3C542E1D-EB9D-48E5-BC37-200901621B22}" destId="{D7AE6FEB-DA48-4DF5-ACCF-4F1C75BA6D07}" srcOrd="1" destOrd="0" presId="urn:microsoft.com/office/officeart/2005/8/layout/pyramid1"/>
    <dgm:cxn modelId="{A2888BA7-E958-479C-8AE7-01975EAA42E7}" type="presParOf" srcId="{3AD8E0FC-1E70-4609-939F-43E9F5428B80}" destId="{0332D264-6A4B-4F67-B645-B54525E9B6FF}" srcOrd="3" destOrd="0" presId="urn:microsoft.com/office/officeart/2005/8/layout/pyramid1"/>
    <dgm:cxn modelId="{CFDD3044-BF20-4B9D-90EB-00B303666A65}" type="presParOf" srcId="{0332D264-6A4B-4F67-B645-B54525E9B6FF}" destId="{41201D8F-0D51-46AE-A4F6-C10A489A325B}" srcOrd="0" destOrd="0" presId="urn:microsoft.com/office/officeart/2005/8/layout/pyramid1"/>
    <dgm:cxn modelId="{4C6E9188-E385-4B05-97B8-6B4E79E2E443}" type="presParOf" srcId="{0332D264-6A4B-4F67-B645-B54525E9B6FF}" destId="{BA30F104-F570-499D-BBA9-74451A103AFE}" srcOrd="1" destOrd="0" presId="urn:microsoft.com/office/officeart/2005/8/layout/pyramid1"/>
    <dgm:cxn modelId="{ABCBA9E0-E190-497A-B87E-46D191E837F3}" type="presParOf" srcId="{3AD8E0FC-1E70-4609-939F-43E9F5428B80}" destId="{9D5E1284-F15B-4A30-AEB0-A272EFAD336A}" srcOrd="4" destOrd="0" presId="urn:microsoft.com/office/officeart/2005/8/layout/pyramid1"/>
    <dgm:cxn modelId="{B24F30D9-3490-4269-B890-22E18FEAAE16}" type="presParOf" srcId="{9D5E1284-F15B-4A30-AEB0-A272EFAD336A}" destId="{97A13E5B-17E1-43E5-89D2-0DA6CA0C6A12}" srcOrd="0" destOrd="0" presId="urn:microsoft.com/office/officeart/2005/8/layout/pyramid1"/>
    <dgm:cxn modelId="{7630B489-5D3D-4C77-813E-48BF07125ACC}" type="presParOf" srcId="{9D5E1284-F15B-4A30-AEB0-A272EFAD336A}" destId="{F8EE5809-9FF2-475C-AB9B-E7F107F40D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647A4D-7552-4BAA-8F2C-AD7B62ECF0A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FA3537-A07F-4072-80A8-C358253271A7}">
      <dgm:prSet phldrT="[Text]" custT="1"/>
      <dgm:spPr/>
      <dgm:t>
        <a:bodyPr/>
        <a:lstStyle/>
        <a:p>
          <a:r>
            <a:rPr lang="pl-PL" sz="1400" dirty="0" smtClean="0"/>
            <a:t>Zapobieganie</a:t>
          </a:r>
          <a:endParaRPr lang="pl-PL" sz="1400" dirty="0"/>
        </a:p>
      </dgm:t>
    </dgm:pt>
    <dgm:pt modelId="{5B30BEB7-1725-4DB7-B0C4-7FD7FC2776E4}" type="parTrans" cxnId="{FDF2EAF6-4B1E-4255-A1B8-A9CE83B59DA5}">
      <dgm:prSet/>
      <dgm:spPr/>
      <dgm:t>
        <a:bodyPr/>
        <a:lstStyle/>
        <a:p>
          <a:endParaRPr lang="pl-PL" sz="3600"/>
        </a:p>
      </dgm:t>
    </dgm:pt>
    <dgm:pt modelId="{8317CF3E-B702-4BD2-B7C2-CDC5A910FF3A}" type="sibTrans" cxnId="{FDF2EAF6-4B1E-4255-A1B8-A9CE83B59DA5}">
      <dgm:prSet/>
      <dgm:spPr/>
      <dgm:t>
        <a:bodyPr/>
        <a:lstStyle/>
        <a:p>
          <a:endParaRPr lang="pl-PL" sz="3600"/>
        </a:p>
      </dgm:t>
    </dgm:pt>
    <dgm:pt modelId="{3FB26186-D525-4E93-8105-51ACD612980B}">
      <dgm:prSet phldrT="[Text]" custT="1"/>
      <dgm:spPr/>
      <dgm:t>
        <a:bodyPr/>
        <a:lstStyle/>
        <a:p>
          <a:r>
            <a:rPr lang="pl-PL" sz="1400" dirty="0" smtClean="0"/>
            <a:t>Planowanie </a:t>
          </a:r>
          <a:endParaRPr lang="pl-PL" sz="1400" dirty="0"/>
        </a:p>
      </dgm:t>
    </dgm:pt>
    <dgm:pt modelId="{7B7A4824-A257-4CE8-8B7D-C16A1C3B3C4C}" type="parTrans" cxnId="{B98D4145-1055-4C05-AFB3-B3B6B37D39A3}">
      <dgm:prSet/>
      <dgm:spPr/>
      <dgm:t>
        <a:bodyPr/>
        <a:lstStyle/>
        <a:p>
          <a:endParaRPr lang="pl-PL" sz="3600"/>
        </a:p>
      </dgm:t>
    </dgm:pt>
    <dgm:pt modelId="{9CDAC869-15C9-4D98-BEA8-8EF082A5BA3F}" type="sibTrans" cxnId="{B98D4145-1055-4C05-AFB3-B3B6B37D39A3}">
      <dgm:prSet/>
      <dgm:spPr/>
      <dgm:t>
        <a:bodyPr/>
        <a:lstStyle/>
        <a:p>
          <a:endParaRPr lang="pl-PL" sz="3600"/>
        </a:p>
      </dgm:t>
    </dgm:pt>
    <dgm:pt modelId="{B62C68D9-D813-4D8B-9843-54F19E9D437C}">
      <dgm:prSet phldrT="[Text]" custT="1"/>
      <dgm:spPr/>
      <dgm:t>
        <a:bodyPr/>
        <a:lstStyle/>
        <a:p>
          <a:r>
            <a:rPr lang="pl-PL" sz="1400" dirty="0" smtClean="0"/>
            <a:t>Reagowanie</a:t>
          </a:r>
          <a:endParaRPr lang="pl-PL" sz="1400" dirty="0"/>
        </a:p>
      </dgm:t>
    </dgm:pt>
    <dgm:pt modelId="{A94D1B12-3FC4-4748-AC64-1F7C5C80ADB7}" type="parTrans" cxnId="{06DFC00F-2F73-47F4-A09A-2B365E815351}">
      <dgm:prSet/>
      <dgm:spPr/>
      <dgm:t>
        <a:bodyPr/>
        <a:lstStyle/>
        <a:p>
          <a:endParaRPr lang="pl-PL" sz="3600"/>
        </a:p>
      </dgm:t>
    </dgm:pt>
    <dgm:pt modelId="{85DAACA7-B09C-4E71-BD8D-6B699BDEF4B1}" type="sibTrans" cxnId="{06DFC00F-2F73-47F4-A09A-2B365E815351}">
      <dgm:prSet/>
      <dgm:spPr/>
      <dgm:t>
        <a:bodyPr/>
        <a:lstStyle/>
        <a:p>
          <a:endParaRPr lang="pl-PL" sz="3600"/>
        </a:p>
      </dgm:t>
    </dgm:pt>
    <dgm:pt modelId="{9F0CD2DF-8E62-41EE-9BAF-1D3EB9BF8678}">
      <dgm:prSet phldrT="[Text]" custT="1"/>
      <dgm:spPr/>
      <dgm:t>
        <a:bodyPr/>
        <a:lstStyle/>
        <a:p>
          <a:r>
            <a:rPr lang="pl-PL" sz="1400" dirty="0" smtClean="0"/>
            <a:t>Odtwarzanie</a:t>
          </a:r>
          <a:endParaRPr lang="pl-PL" sz="1400" dirty="0"/>
        </a:p>
      </dgm:t>
    </dgm:pt>
    <dgm:pt modelId="{DDA6EA01-BABC-472F-9048-B507D726B69B}" type="parTrans" cxnId="{9A46D492-1302-4346-A6BC-8E2BED67809A}">
      <dgm:prSet/>
      <dgm:spPr/>
      <dgm:t>
        <a:bodyPr/>
        <a:lstStyle/>
        <a:p>
          <a:endParaRPr lang="pl-PL" sz="3600"/>
        </a:p>
      </dgm:t>
    </dgm:pt>
    <dgm:pt modelId="{DA9C6BFB-ED0D-4285-ABDB-47CCE10422C7}" type="sibTrans" cxnId="{9A46D492-1302-4346-A6BC-8E2BED67809A}">
      <dgm:prSet/>
      <dgm:spPr/>
      <dgm:t>
        <a:bodyPr/>
        <a:lstStyle/>
        <a:p>
          <a:endParaRPr lang="pl-PL" sz="3600"/>
        </a:p>
      </dgm:t>
    </dgm:pt>
    <dgm:pt modelId="{F0852B5F-D9BB-4EE4-891C-DE693F610E2D}">
      <dgm:prSet phldrT="[Text]" custT="1"/>
      <dgm:spPr/>
      <dgm:t>
        <a:bodyPr/>
        <a:lstStyle/>
        <a:p>
          <a:r>
            <a:rPr lang="pl-PL" sz="1400" dirty="0" smtClean="0"/>
            <a:t>Analiza Zagrożeń</a:t>
          </a:r>
          <a:endParaRPr lang="pl-PL" sz="1400" dirty="0"/>
        </a:p>
      </dgm:t>
    </dgm:pt>
    <dgm:pt modelId="{40B55009-6ACE-4B9A-AE4E-C22DCBAD9F6A}" type="parTrans" cxnId="{2A213D3F-7FA1-4EE8-ADAF-6F3C321F8EEF}">
      <dgm:prSet/>
      <dgm:spPr/>
      <dgm:t>
        <a:bodyPr/>
        <a:lstStyle/>
        <a:p>
          <a:endParaRPr lang="pl-PL" sz="3600"/>
        </a:p>
      </dgm:t>
    </dgm:pt>
    <dgm:pt modelId="{F8F046BE-8B73-4C15-A44F-D6DD2D9692E7}" type="sibTrans" cxnId="{2A213D3F-7FA1-4EE8-ADAF-6F3C321F8EEF}">
      <dgm:prSet/>
      <dgm:spPr/>
      <dgm:t>
        <a:bodyPr/>
        <a:lstStyle/>
        <a:p>
          <a:endParaRPr lang="pl-PL" sz="3600"/>
        </a:p>
      </dgm:t>
    </dgm:pt>
    <dgm:pt modelId="{3CC2EF2E-AD96-47DD-8AC7-1B5E2D5345C0}" type="pres">
      <dgm:prSet presAssocID="{CF647A4D-7552-4BAA-8F2C-AD7B62ECF0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A7841-93BE-4151-827C-CE2B56EF6389}" type="pres">
      <dgm:prSet presAssocID="{CF647A4D-7552-4BAA-8F2C-AD7B62ECF0A8}" presName="cycle" presStyleCnt="0"/>
      <dgm:spPr/>
      <dgm:t>
        <a:bodyPr/>
        <a:lstStyle/>
        <a:p>
          <a:endParaRPr lang="en-US"/>
        </a:p>
      </dgm:t>
    </dgm:pt>
    <dgm:pt modelId="{9B9181B8-EA0A-4FCA-823D-83A7DB374BAF}" type="pres">
      <dgm:prSet presAssocID="{5CFA3537-A07F-4072-80A8-C358253271A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2E672-B322-48C8-ABA9-A389A8BC62A9}" type="pres">
      <dgm:prSet presAssocID="{8317CF3E-B702-4BD2-B7C2-CDC5A910FF3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94F751B-3918-46BF-BE8F-F8308EFA25F7}" type="pres">
      <dgm:prSet presAssocID="{3FB26186-D525-4E93-8105-51ACD612980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480EA-D482-4EF0-ABAC-9C57B40F62AD}" type="pres">
      <dgm:prSet presAssocID="{B62C68D9-D813-4D8B-9843-54F19E9D437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9FAB-F92B-4197-BD1A-DF6136959F27}" type="pres">
      <dgm:prSet presAssocID="{9F0CD2DF-8E62-41EE-9BAF-1D3EB9BF867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F7088-0C0C-4ABD-BF3D-5A3F625FA168}" type="pres">
      <dgm:prSet presAssocID="{F0852B5F-D9BB-4EE4-891C-DE693F610E2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6D492-1302-4346-A6BC-8E2BED67809A}" srcId="{CF647A4D-7552-4BAA-8F2C-AD7B62ECF0A8}" destId="{9F0CD2DF-8E62-41EE-9BAF-1D3EB9BF8678}" srcOrd="3" destOrd="0" parTransId="{DDA6EA01-BABC-472F-9048-B507D726B69B}" sibTransId="{DA9C6BFB-ED0D-4285-ABDB-47CCE10422C7}"/>
    <dgm:cxn modelId="{2A213D3F-7FA1-4EE8-ADAF-6F3C321F8EEF}" srcId="{CF647A4D-7552-4BAA-8F2C-AD7B62ECF0A8}" destId="{F0852B5F-D9BB-4EE4-891C-DE693F610E2D}" srcOrd="4" destOrd="0" parTransId="{40B55009-6ACE-4B9A-AE4E-C22DCBAD9F6A}" sibTransId="{F8F046BE-8B73-4C15-A44F-D6DD2D9692E7}"/>
    <dgm:cxn modelId="{FDF2EAF6-4B1E-4255-A1B8-A9CE83B59DA5}" srcId="{CF647A4D-7552-4BAA-8F2C-AD7B62ECF0A8}" destId="{5CFA3537-A07F-4072-80A8-C358253271A7}" srcOrd="0" destOrd="0" parTransId="{5B30BEB7-1725-4DB7-B0C4-7FD7FC2776E4}" sibTransId="{8317CF3E-B702-4BD2-B7C2-CDC5A910FF3A}"/>
    <dgm:cxn modelId="{B98D4145-1055-4C05-AFB3-B3B6B37D39A3}" srcId="{CF647A4D-7552-4BAA-8F2C-AD7B62ECF0A8}" destId="{3FB26186-D525-4E93-8105-51ACD612980B}" srcOrd="1" destOrd="0" parTransId="{7B7A4824-A257-4CE8-8B7D-C16A1C3B3C4C}" sibTransId="{9CDAC869-15C9-4D98-BEA8-8EF082A5BA3F}"/>
    <dgm:cxn modelId="{95892BAD-2A92-4A67-9A0D-4EB0F3D739A1}" type="presOf" srcId="{B62C68D9-D813-4D8B-9843-54F19E9D437C}" destId="{014480EA-D482-4EF0-ABAC-9C57B40F62AD}" srcOrd="0" destOrd="0" presId="urn:microsoft.com/office/officeart/2005/8/layout/cycle3"/>
    <dgm:cxn modelId="{A6DCEE27-07D9-431F-B709-BE0B3C79625A}" type="presOf" srcId="{9F0CD2DF-8E62-41EE-9BAF-1D3EB9BF8678}" destId="{D0589FAB-F92B-4197-BD1A-DF6136959F27}" srcOrd="0" destOrd="0" presId="urn:microsoft.com/office/officeart/2005/8/layout/cycle3"/>
    <dgm:cxn modelId="{4250B352-D9A1-46A5-95BB-3D2CED71ADE3}" type="presOf" srcId="{F0852B5F-D9BB-4EE4-891C-DE693F610E2D}" destId="{D17F7088-0C0C-4ABD-BF3D-5A3F625FA168}" srcOrd="0" destOrd="0" presId="urn:microsoft.com/office/officeart/2005/8/layout/cycle3"/>
    <dgm:cxn modelId="{48B63F8C-C3B1-4344-87D2-694B9C9F4A17}" type="presOf" srcId="{3FB26186-D525-4E93-8105-51ACD612980B}" destId="{E94F751B-3918-46BF-BE8F-F8308EFA25F7}" srcOrd="0" destOrd="0" presId="urn:microsoft.com/office/officeart/2005/8/layout/cycle3"/>
    <dgm:cxn modelId="{CD3C73B7-EC57-4FB9-823F-4B1F170F8F31}" type="presOf" srcId="{8317CF3E-B702-4BD2-B7C2-CDC5A910FF3A}" destId="{1012E672-B322-48C8-ABA9-A389A8BC62A9}" srcOrd="0" destOrd="0" presId="urn:microsoft.com/office/officeart/2005/8/layout/cycle3"/>
    <dgm:cxn modelId="{0D403963-F5CC-4474-8171-C8902A58252A}" type="presOf" srcId="{CF647A4D-7552-4BAA-8F2C-AD7B62ECF0A8}" destId="{3CC2EF2E-AD96-47DD-8AC7-1B5E2D5345C0}" srcOrd="0" destOrd="0" presId="urn:microsoft.com/office/officeart/2005/8/layout/cycle3"/>
    <dgm:cxn modelId="{06DFC00F-2F73-47F4-A09A-2B365E815351}" srcId="{CF647A4D-7552-4BAA-8F2C-AD7B62ECF0A8}" destId="{B62C68D9-D813-4D8B-9843-54F19E9D437C}" srcOrd="2" destOrd="0" parTransId="{A94D1B12-3FC4-4748-AC64-1F7C5C80ADB7}" sibTransId="{85DAACA7-B09C-4E71-BD8D-6B699BDEF4B1}"/>
    <dgm:cxn modelId="{BE2F1B3A-E933-4E79-859D-86796222D632}" type="presOf" srcId="{5CFA3537-A07F-4072-80A8-C358253271A7}" destId="{9B9181B8-EA0A-4FCA-823D-83A7DB374BAF}" srcOrd="0" destOrd="0" presId="urn:microsoft.com/office/officeart/2005/8/layout/cycle3"/>
    <dgm:cxn modelId="{03F4F1E4-0D6A-4C32-B96E-606ECFF4727E}" type="presParOf" srcId="{3CC2EF2E-AD96-47DD-8AC7-1B5E2D5345C0}" destId="{0EEA7841-93BE-4151-827C-CE2B56EF6389}" srcOrd="0" destOrd="0" presId="urn:microsoft.com/office/officeart/2005/8/layout/cycle3"/>
    <dgm:cxn modelId="{1E48153F-4CB6-4DD9-9DEC-5327CBD66A98}" type="presParOf" srcId="{0EEA7841-93BE-4151-827C-CE2B56EF6389}" destId="{9B9181B8-EA0A-4FCA-823D-83A7DB374BAF}" srcOrd="0" destOrd="0" presId="urn:microsoft.com/office/officeart/2005/8/layout/cycle3"/>
    <dgm:cxn modelId="{53D30817-1385-408B-93FE-10BB7605B93B}" type="presParOf" srcId="{0EEA7841-93BE-4151-827C-CE2B56EF6389}" destId="{1012E672-B322-48C8-ABA9-A389A8BC62A9}" srcOrd="1" destOrd="0" presId="urn:microsoft.com/office/officeart/2005/8/layout/cycle3"/>
    <dgm:cxn modelId="{A8708839-9F30-4FA9-A4F6-6EBE0EF164F2}" type="presParOf" srcId="{0EEA7841-93BE-4151-827C-CE2B56EF6389}" destId="{E94F751B-3918-46BF-BE8F-F8308EFA25F7}" srcOrd="2" destOrd="0" presId="urn:microsoft.com/office/officeart/2005/8/layout/cycle3"/>
    <dgm:cxn modelId="{D8E8382F-E4BF-4454-9C46-693D096E8AF5}" type="presParOf" srcId="{0EEA7841-93BE-4151-827C-CE2B56EF6389}" destId="{014480EA-D482-4EF0-ABAC-9C57B40F62AD}" srcOrd="3" destOrd="0" presId="urn:microsoft.com/office/officeart/2005/8/layout/cycle3"/>
    <dgm:cxn modelId="{8F2C48B1-CF24-414E-9DE4-386E40DCFA9B}" type="presParOf" srcId="{0EEA7841-93BE-4151-827C-CE2B56EF6389}" destId="{D0589FAB-F92B-4197-BD1A-DF6136959F27}" srcOrd="4" destOrd="0" presId="urn:microsoft.com/office/officeart/2005/8/layout/cycle3"/>
    <dgm:cxn modelId="{78E617A4-FFDA-4412-A2D2-A059CF884641}" type="presParOf" srcId="{0EEA7841-93BE-4151-827C-CE2B56EF6389}" destId="{D17F7088-0C0C-4ABD-BF3D-5A3F625FA16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524D71-C16D-413A-9CBB-BA665A7E670E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0F2382F4-44BB-43C6-BCD2-C8C70C1B9AB9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6BD06-BDC0-4358-9D30-93A92997E697}" type="parTrans" cxnId="{2C8EF3CA-2CB5-4EC3-8C56-B7CD9143AC26}">
      <dgm:prSet/>
      <dgm:spPr/>
      <dgm:t>
        <a:bodyPr/>
        <a:lstStyle/>
        <a:p>
          <a:endParaRPr lang="de-DE"/>
        </a:p>
      </dgm:t>
    </dgm:pt>
    <dgm:pt modelId="{5F3E3B0D-E24B-4E55-8BDF-82378CDCAD46}" type="sibTrans" cxnId="{2C8EF3CA-2CB5-4EC3-8C56-B7CD9143AC26}">
      <dgm:prSet/>
      <dgm:spPr/>
      <dgm:t>
        <a:bodyPr/>
        <a:lstStyle/>
        <a:p>
          <a:endParaRPr lang="de-DE"/>
        </a:p>
      </dgm:t>
    </dgm:pt>
    <dgm:pt modelId="{A16F90BC-F7D8-40E9-8FF6-1B45D58A1F95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63E84-BDD5-4E45-85ED-E88AABFBDEDD}" type="parTrans" cxnId="{0893975C-BBEF-46D7-BFE8-09C0D231CB0A}">
      <dgm:prSet/>
      <dgm:spPr/>
      <dgm:t>
        <a:bodyPr/>
        <a:lstStyle/>
        <a:p>
          <a:endParaRPr lang="de-DE"/>
        </a:p>
      </dgm:t>
    </dgm:pt>
    <dgm:pt modelId="{E3EED2D7-A7F3-4FCC-A550-C67804F4F3B1}" type="sibTrans" cxnId="{0893975C-BBEF-46D7-BFE8-09C0D231CB0A}">
      <dgm:prSet/>
      <dgm:spPr/>
      <dgm:t>
        <a:bodyPr/>
        <a:lstStyle/>
        <a:p>
          <a:endParaRPr lang="de-DE"/>
        </a:p>
      </dgm:t>
    </dgm:pt>
    <dgm:pt modelId="{E27FF770-DB87-4361-8846-BF7D99536BD6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18DC-D587-4F05-8797-CCAF573DF983}" type="parTrans" cxnId="{4C19AD90-FF01-4552-92F4-0F63EECB80B7}">
      <dgm:prSet/>
      <dgm:spPr/>
      <dgm:t>
        <a:bodyPr/>
        <a:lstStyle/>
        <a:p>
          <a:endParaRPr lang="de-DE"/>
        </a:p>
      </dgm:t>
    </dgm:pt>
    <dgm:pt modelId="{C1333B36-7097-4C02-85FA-B904523D2F23}" type="sibTrans" cxnId="{4C19AD90-FF01-4552-92F4-0F63EECB80B7}">
      <dgm:prSet/>
      <dgm:spPr/>
      <dgm:t>
        <a:bodyPr/>
        <a:lstStyle/>
        <a:p>
          <a:endParaRPr lang="de-DE"/>
        </a:p>
      </dgm:t>
    </dgm:pt>
    <dgm:pt modelId="{1A77E345-D7BA-49DE-974C-D3CA6BD9D9AC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0D61E-0EC7-4D86-B935-5BCEF27A1475}" type="parTrans" cxnId="{E72F1815-43F9-4898-8BB0-A11C4242BBC3}">
      <dgm:prSet/>
      <dgm:spPr/>
      <dgm:t>
        <a:bodyPr/>
        <a:lstStyle/>
        <a:p>
          <a:endParaRPr lang="de-DE"/>
        </a:p>
      </dgm:t>
    </dgm:pt>
    <dgm:pt modelId="{7FF0A1C2-0C07-42E6-AE47-075568B3CBC9}" type="sibTrans" cxnId="{E72F1815-43F9-4898-8BB0-A11C4242BBC3}">
      <dgm:prSet/>
      <dgm:spPr/>
      <dgm:t>
        <a:bodyPr/>
        <a:lstStyle/>
        <a:p>
          <a:endParaRPr lang="de-DE"/>
        </a:p>
      </dgm:t>
    </dgm:pt>
    <dgm:pt modelId="{AE154B3B-B08B-4837-933B-2A2DCEBB3764}">
      <dgm:prSet phldrT="[Text]" custT="1"/>
      <dgm:spPr/>
      <dgm:t>
        <a:bodyPr/>
        <a:lstStyle/>
        <a:p>
          <a:endParaRPr lang="de-D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4837-93EB-49E7-80F2-18A53ECBCF68}" type="parTrans" cxnId="{0CB1237D-0985-4425-BC98-3E091D4DBA0F}">
      <dgm:prSet/>
      <dgm:spPr/>
      <dgm:t>
        <a:bodyPr/>
        <a:lstStyle/>
        <a:p>
          <a:endParaRPr lang="de-DE"/>
        </a:p>
      </dgm:t>
    </dgm:pt>
    <dgm:pt modelId="{036384E6-5306-4FF1-8F5B-A50687FC301B}" type="sibTrans" cxnId="{0CB1237D-0985-4425-BC98-3E091D4DBA0F}">
      <dgm:prSet/>
      <dgm:spPr/>
      <dgm:t>
        <a:bodyPr/>
        <a:lstStyle/>
        <a:p>
          <a:endParaRPr lang="de-DE"/>
        </a:p>
      </dgm:t>
    </dgm:pt>
    <dgm:pt modelId="{3AD8E0FC-1E70-4609-939F-43E9F5428B80}" type="pres">
      <dgm:prSet presAssocID="{3A524D71-C16D-413A-9CBB-BA665A7E670E}" presName="Name0" presStyleCnt="0">
        <dgm:presLayoutVars>
          <dgm:dir/>
          <dgm:animLvl val="lvl"/>
          <dgm:resizeHandles val="exact"/>
        </dgm:presLayoutVars>
      </dgm:prSet>
      <dgm:spPr/>
    </dgm:pt>
    <dgm:pt modelId="{65D8CABB-E988-46EF-9D13-5F92E89D6B35}" type="pres">
      <dgm:prSet presAssocID="{A16F90BC-F7D8-40E9-8FF6-1B45D58A1F95}" presName="Name8" presStyleCnt="0"/>
      <dgm:spPr/>
    </dgm:pt>
    <dgm:pt modelId="{137C0968-9EDC-4464-9526-B5FA2DA01DC4}" type="pres">
      <dgm:prSet presAssocID="{A16F90BC-F7D8-40E9-8FF6-1B45D58A1F9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E9D58-4249-4DB7-AB4F-D579EF1CAE38}" type="pres">
      <dgm:prSet presAssocID="{A16F90BC-F7D8-40E9-8FF6-1B45D58A1F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543E63-2EF7-4195-A9A4-AA3B22E78A7F}" type="pres">
      <dgm:prSet presAssocID="{E27FF770-DB87-4361-8846-BF7D99536BD6}" presName="Name8" presStyleCnt="0"/>
      <dgm:spPr/>
    </dgm:pt>
    <dgm:pt modelId="{447241AB-3D82-4C5D-BD54-64B71B3FF91D}" type="pres">
      <dgm:prSet presAssocID="{E27FF770-DB87-4361-8846-BF7D99536BD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9C73E-228B-4E2F-8C6E-55B21272DAB4}" type="pres">
      <dgm:prSet presAssocID="{E27FF770-DB87-4361-8846-BF7D99536B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42E1D-EB9D-48E5-BC37-200901621B22}" type="pres">
      <dgm:prSet presAssocID="{1A77E345-D7BA-49DE-974C-D3CA6BD9D9AC}" presName="Name8" presStyleCnt="0"/>
      <dgm:spPr/>
    </dgm:pt>
    <dgm:pt modelId="{5E144862-D433-4BCE-83E3-13AB913A9BDD}" type="pres">
      <dgm:prSet presAssocID="{1A77E345-D7BA-49DE-974C-D3CA6BD9D9A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AE6FEB-DA48-4DF5-ACCF-4F1C75BA6D07}" type="pres">
      <dgm:prSet presAssocID="{1A77E345-D7BA-49DE-974C-D3CA6BD9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2D264-6A4B-4F67-B645-B54525E9B6FF}" type="pres">
      <dgm:prSet presAssocID="{AE154B3B-B08B-4837-933B-2A2DCEBB3764}" presName="Name8" presStyleCnt="0"/>
      <dgm:spPr/>
    </dgm:pt>
    <dgm:pt modelId="{41201D8F-0D51-46AE-A4F6-C10A489A325B}" type="pres">
      <dgm:prSet presAssocID="{AE154B3B-B08B-4837-933B-2A2DCEBB376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0F104-F570-499D-BBA9-74451A103AFE}" type="pres">
      <dgm:prSet presAssocID="{AE154B3B-B08B-4837-933B-2A2DCEBB37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E1284-F15B-4A30-AEB0-A272EFAD336A}" type="pres">
      <dgm:prSet presAssocID="{0F2382F4-44BB-43C6-BCD2-C8C70C1B9AB9}" presName="Name8" presStyleCnt="0"/>
      <dgm:spPr/>
    </dgm:pt>
    <dgm:pt modelId="{97A13E5B-17E1-43E5-89D2-0DA6CA0C6A12}" type="pres">
      <dgm:prSet presAssocID="{0F2382F4-44BB-43C6-BCD2-C8C70C1B9AB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E5809-9FF2-475C-AB9B-E7F107F40DFA}" type="pres">
      <dgm:prSet presAssocID="{0F2382F4-44BB-43C6-BCD2-C8C70C1B9A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79D7930-8A43-4200-9F0E-DA58D1EE254A}" type="presOf" srcId="{1A77E345-D7BA-49DE-974C-D3CA6BD9D9AC}" destId="{5E144862-D433-4BCE-83E3-13AB913A9BDD}" srcOrd="0" destOrd="0" presId="urn:microsoft.com/office/officeart/2005/8/layout/pyramid1"/>
    <dgm:cxn modelId="{CBFF7519-AA3C-4086-8236-04BDF4A6FC53}" type="presOf" srcId="{A16F90BC-F7D8-40E9-8FF6-1B45D58A1F95}" destId="{137C0968-9EDC-4464-9526-B5FA2DA01DC4}" srcOrd="0" destOrd="0" presId="urn:microsoft.com/office/officeart/2005/8/layout/pyramid1"/>
    <dgm:cxn modelId="{A2C8A48C-52CA-458A-81C1-C53F4A1AB2AD}" type="presOf" srcId="{0F2382F4-44BB-43C6-BCD2-C8C70C1B9AB9}" destId="{97A13E5B-17E1-43E5-89D2-0DA6CA0C6A12}" srcOrd="0" destOrd="0" presId="urn:microsoft.com/office/officeart/2005/8/layout/pyramid1"/>
    <dgm:cxn modelId="{050E5116-06E7-44EE-9CC7-466D78B531BD}" type="presOf" srcId="{AE154B3B-B08B-4837-933B-2A2DCEBB3764}" destId="{BA30F104-F570-499D-BBA9-74451A103AFE}" srcOrd="1" destOrd="0" presId="urn:microsoft.com/office/officeart/2005/8/layout/pyramid1"/>
    <dgm:cxn modelId="{0893975C-BBEF-46D7-BFE8-09C0D231CB0A}" srcId="{3A524D71-C16D-413A-9CBB-BA665A7E670E}" destId="{A16F90BC-F7D8-40E9-8FF6-1B45D58A1F95}" srcOrd="0" destOrd="0" parTransId="{4DA63E84-BDD5-4E45-85ED-E88AABFBDEDD}" sibTransId="{E3EED2D7-A7F3-4FCC-A550-C67804F4F3B1}"/>
    <dgm:cxn modelId="{74F6B8EF-371E-4D93-8C54-7073E4BB1806}" type="presOf" srcId="{E27FF770-DB87-4361-8846-BF7D99536BD6}" destId="{BE49C73E-228B-4E2F-8C6E-55B21272DAB4}" srcOrd="1" destOrd="0" presId="urn:microsoft.com/office/officeart/2005/8/layout/pyramid1"/>
    <dgm:cxn modelId="{2C8EF3CA-2CB5-4EC3-8C56-B7CD9143AC26}" srcId="{3A524D71-C16D-413A-9CBB-BA665A7E670E}" destId="{0F2382F4-44BB-43C6-BCD2-C8C70C1B9AB9}" srcOrd="4" destOrd="0" parTransId="{4E26BD06-BDC0-4358-9D30-93A92997E697}" sibTransId="{5F3E3B0D-E24B-4E55-8BDF-82378CDCAD46}"/>
    <dgm:cxn modelId="{2CEBF0FF-BFDE-4DF5-A13C-802DE3EA47E1}" type="presOf" srcId="{1A77E345-D7BA-49DE-974C-D3CA6BD9D9AC}" destId="{D7AE6FEB-DA48-4DF5-ACCF-4F1C75BA6D07}" srcOrd="1" destOrd="0" presId="urn:microsoft.com/office/officeart/2005/8/layout/pyramid1"/>
    <dgm:cxn modelId="{4C19AD90-FF01-4552-92F4-0F63EECB80B7}" srcId="{3A524D71-C16D-413A-9CBB-BA665A7E670E}" destId="{E27FF770-DB87-4361-8846-BF7D99536BD6}" srcOrd="1" destOrd="0" parTransId="{354418DC-D587-4F05-8797-CCAF573DF983}" sibTransId="{C1333B36-7097-4C02-85FA-B904523D2F23}"/>
    <dgm:cxn modelId="{483139AC-A1C4-47E1-B5E7-2A56943907CE}" type="presOf" srcId="{E27FF770-DB87-4361-8846-BF7D99536BD6}" destId="{447241AB-3D82-4C5D-BD54-64B71B3FF91D}" srcOrd="0" destOrd="0" presId="urn:microsoft.com/office/officeart/2005/8/layout/pyramid1"/>
    <dgm:cxn modelId="{3D8F464E-3DEB-42CD-A086-7A576E2FFFDD}" type="presOf" srcId="{AE154B3B-B08B-4837-933B-2A2DCEBB3764}" destId="{41201D8F-0D51-46AE-A4F6-C10A489A325B}" srcOrd="0" destOrd="0" presId="urn:microsoft.com/office/officeart/2005/8/layout/pyramid1"/>
    <dgm:cxn modelId="{0CB1237D-0985-4425-BC98-3E091D4DBA0F}" srcId="{3A524D71-C16D-413A-9CBB-BA665A7E670E}" destId="{AE154B3B-B08B-4837-933B-2A2DCEBB3764}" srcOrd="3" destOrd="0" parTransId="{45794837-93EB-49E7-80F2-18A53ECBCF68}" sibTransId="{036384E6-5306-4FF1-8F5B-A50687FC301B}"/>
    <dgm:cxn modelId="{E72F1815-43F9-4898-8BB0-A11C4242BBC3}" srcId="{3A524D71-C16D-413A-9CBB-BA665A7E670E}" destId="{1A77E345-D7BA-49DE-974C-D3CA6BD9D9AC}" srcOrd="2" destOrd="0" parTransId="{DC10D61E-0EC7-4D86-B935-5BCEF27A1475}" sibTransId="{7FF0A1C2-0C07-42E6-AE47-075568B3CBC9}"/>
    <dgm:cxn modelId="{434869EF-9695-40C3-9583-23D7DA898EC0}" type="presOf" srcId="{A16F90BC-F7D8-40E9-8FF6-1B45D58A1F95}" destId="{A06E9D58-4249-4DB7-AB4F-D579EF1CAE38}" srcOrd="1" destOrd="0" presId="urn:microsoft.com/office/officeart/2005/8/layout/pyramid1"/>
    <dgm:cxn modelId="{B98CFDB1-6669-45DA-8047-347BC3998FEB}" type="presOf" srcId="{0F2382F4-44BB-43C6-BCD2-C8C70C1B9AB9}" destId="{F8EE5809-9FF2-475C-AB9B-E7F107F40DFA}" srcOrd="1" destOrd="0" presId="urn:microsoft.com/office/officeart/2005/8/layout/pyramid1"/>
    <dgm:cxn modelId="{3AA48A7D-BD88-445A-AD26-F8329CE8608E}" type="presOf" srcId="{3A524D71-C16D-413A-9CBB-BA665A7E670E}" destId="{3AD8E0FC-1E70-4609-939F-43E9F5428B80}" srcOrd="0" destOrd="0" presId="urn:microsoft.com/office/officeart/2005/8/layout/pyramid1"/>
    <dgm:cxn modelId="{B7CFF613-3E89-4C6D-97CA-917B21C66BE8}" type="presParOf" srcId="{3AD8E0FC-1E70-4609-939F-43E9F5428B80}" destId="{65D8CABB-E988-46EF-9D13-5F92E89D6B35}" srcOrd="0" destOrd="0" presId="urn:microsoft.com/office/officeart/2005/8/layout/pyramid1"/>
    <dgm:cxn modelId="{D7EF453E-A0A4-4110-B82F-F2D40ED4D1A8}" type="presParOf" srcId="{65D8CABB-E988-46EF-9D13-5F92E89D6B35}" destId="{137C0968-9EDC-4464-9526-B5FA2DA01DC4}" srcOrd="0" destOrd="0" presId="urn:microsoft.com/office/officeart/2005/8/layout/pyramid1"/>
    <dgm:cxn modelId="{523FFB11-763A-4F98-BE63-6639DFA173DF}" type="presParOf" srcId="{65D8CABB-E988-46EF-9D13-5F92E89D6B35}" destId="{A06E9D58-4249-4DB7-AB4F-D579EF1CAE38}" srcOrd="1" destOrd="0" presId="urn:microsoft.com/office/officeart/2005/8/layout/pyramid1"/>
    <dgm:cxn modelId="{1A0910F9-AB06-4AD1-AB2B-63F3CD8EC15A}" type="presParOf" srcId="{3AD8E0FC-1E70-4609-939F-43E9F5428B80}" destId="{A4543E63-2EF7-4195-A9A4-AA3B22E78A7F}" srcOrd="1" destOrd="0" presId="urn:microsoft.com/office/officeart/2005/8/layout/pyramid1"/>
    <dgm:cxn modelId="{927042C6-F95A-4A70-9971-A069F85E4A1D}" type="presParOf" srcId="{A4543E63-2EF7-4195-A9A4-AA3B22E78A7F}" destId="{447241AB-3D82-4C5D-BD54-64B71B3FF91D}" srcOrd="0" destOrd="0" presId="urn:microsoft.com/office/officeart/2005/8/layout/pyramid1"/>
    <dgm:cxn modelId="{6FAAF932-08AF-48CD-9157-D9417156830C}" type="presParOf" srcId="{A4543E63-2EF7-4195-A9A4-AA3B22E78A7F}" destId="{BE49C73E-228B-4E2F-8C6E-55B21272DAB4}" srcOrd="1" destOrd="0" presId="urn:microsoft.com/office/officeart/2005/8/layout/pyramid1"/>
    <dgm:cxn modelId="{E51D3617-3279-4292-B25B-871A44B25DC0}" type="presParOf" srcId="{3AD8E0FC-1E70-4609-939F-43E9F5428B80}" destId="{3C542E1D-EB9D-48E5-BC37-200901621B22}" srcOrd="2" destOrd="0" presId="urn:microsoft.com/office/officeart/2005/8/layout/pyramid1"/>
    <dgm:cxn modelId="{F04F50AC-A249-41F9-A2A2-E9D5A3ED58C8}" type="presParOf" srcId="{3C542E1D-EB9D-48E5-BC37-200901621B22}" destId="{5E144862-D433-4BCE-83E3-13AB913A9BDD}" srcOrd="0" destOrd="0" presId="urn:microsoft.com/office/officeart/2005/8/layout/pyramid1"/>
    <dgm:cxn modelId="{311F9581-7787-4E91-8CD4-2BFA573AB126}" type="presParOf" srcId="{3C542E1D-EB9D-48E5-BC37-200901621B22}" destId="{D7AE6FEB-DA48-4DF5-ACCF-4F1C75BA6D07}" srcOrd="1" destOrd="0" presId="urn:microsoft.com/office/officeart/2005/8/layout/pyramid1"/>
    <dgm:cxn modelId="{A13E3610-E98B-48BF-8A12-81E6E7DD8BEA}" type="presParOf" srcId="{3AD8E0FC-1E70-4609-939F-43E9F5428B80}" destId="{0332D264-6A4B-4F67-B645-B54525E9B6FF}" srcOrd="3" destOrd="0" presId="urn:microsoft.com/office/officeart/2005/8/layout/pyramid1"/>
    <dgm:cxn modelId="{0627357C-FB9C-481F-83FD-E6F52FAFB6A0}" type="presParOf" srcId="{0332D264-6A4B-4F67-B645-B54525E9B6FF}" destId="{41201D8F-0D51-46AE-A4F6-C10A489A325B}" srcOrd="0" destOrd="0" presId="urn:microsoft.com/office/officeart/2005/8/layout/pyramid1"/>
    <dgm:cxn modelId="{CC310D84-79AD-43BE-8E36-7916BA1C1E75}" type="presParOf" srcId="{0332D264-6A4B-4F67-B645-B54525E9B6FF}" destId="{BA30F104-F570-499D-BBA9-74451A103AFE}" srcOrd="1" destOrd="0" presId="urn:microsoft.com/office/officeart/2005/8/layout/pyramid1"/>
    <dgm:cxn modelId="{A73588FB-38C1-4CDB-8E93-C544B0F508CF}" type="presParOf" srcId="{3AD8E0FC-1E70-4609-939F-43E9F5428B80}" destId="{9D5E1284-F15B-4A30-AEB0-A272EFAD336A}" srcOrd="4" destOrd="0" presId="urn:microsoft.com/office/officeart/2005/8/layout/pyramid1"/>
    <dgm:cxn modelId="{445A7776-B970-42FC-8896-0D49B15FBF79}" type="presParOf" srcId="{9D5E1284-F15B-4A30-AEB0-A272EFAD336A}" destId="{97A13E5B-17E1-43E5-89D2-0DA6CA0C6A12}" srcOrd="0" destOrd="0" presId="urn:microsoft.com/office/officeart/2005/8/layout/pyramid1"/>
    <dgm:cxn modelId="{5F1D549A-7972-4A5A-B4BB-C2736C03F4E8}" type="presParOf" srcId="{9D5E1284-F15B-4A30-AEB0-A272EFAD336A}" destId="{F8EE5809-9FF2-475C-AB9B-E7F107F40D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0968-9EDC-4464-9526-B5FA2DA01DC4}">
      <dsp:nvSpPr>
        <dsp:cNvPr id="0" name=""/>
        <dsp:cNvSpPr/>
      </dsp:nvSpPr>
      <dsp:spPr>
        <a:xfrm>
          <a:off x="1253622" y="0"/>
          <a:ext cx="626811" cy="65424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622" y="0"/>
        <a:ext cx="626811" cy="654243"/>
      </dsp:txXfrm>
    </dsp:sp>
    <dsp:sp modelId="{447241AB-3D82-4C5D-BD54-64B71B3FF91D}">
      <dsp:nvSpPr>
        <dsp:cNvPr id="0" name=""/>
        <dsp:cNvSpPr/>
      </dsp:nvSpPr>
      <dsp:spPr>
        <a:xfrm>
          <a:off x="940216" y="654243"/>
          <a:ext cx="1253622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118611"/>
            <a:satOff val="-14915"/>
            <a:lumOff val="9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600" y="654243"/>
        <a:ext cx="814854" cy="654243"/>
      </dsp:txXfrm>
    </dsp:sp>
    <dsp:sp modelId="{5E144862-D433-4BCE-83E3-13AB913A9BDD}">
      <dsp:nvSpPr>
        <dsp:cNvPr id="0" name=""/>
        <dsp:cNvSpPr/>
      </dsp:nvSpPr>
      <dsp:spPr>
        <a:xfrm>
          <a:off x="626811" y="1308487"/>
          <a:ext cx="1880433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237222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887" y="1308487"/>
        <a:ext cx="1222281" cy="654243"/>
      </dsp:txXfrm>
    </dsp:sp>
    <dsp:sp modelId="{41201D8F-0D51-46AE-A4F6-C10A489A325B}">
      <dsp:nvSpPr>
        <dsp:cNvPr id="0" name=""/>
        <dsp:cNvSpPr/>
      </dsp:nvSpPr>
      <dsp:spPr>
        <a:xfrm>
          <a:off x="313405" y="1962731"/>
          <a:ext cx="2507244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355833"/>
            <a:satOff val="-44744"/>
            <a:lumOff val="28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73" y="1962731"/>
        <a:ext cx="1629709" cy="654243"/>
      </dsp:txXfrm>
    </dsp:sp>
    <dsp:sp modelId="{97A13E5B-17E1-43E5-89D2-0DA6CA0C6A12}">
      <dsp:nvSpPr>
        <dsp:cNvPr id="0" name=""/>
        <dsp:cNvSpPr/>
      </dsp:nvSpPr>
      <dsp:spPr>
        <a:xfrm>
          <a:off x="0" y="2616975"/>
          <a:ext cx="3134055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474444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59" y="2616975"/>
        <a:ext cx="2037136" cy="654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0968-9EDC-4464-9526-B5FA2DA01DC4}">
      <dsp:nvSpPr>
        <dsp:cNvPr id="0" name=""/>
        <dsp:cNvSpPr/>
      </dsp:nvSpPr>
      <dsp:spPr>
        <a:xfrm>
          <a:off x="1253622" y="0"/>
          <a:ext cx="626811" cy="65424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622" y="0"/>
        <a:ext cx="626811" cy="654243"/>
      </dsp:txXfrm>
    </dsp:sp>
    <dsp:sp modelId="{447241AB-3D82-4C5D-BD54-64B71B3FF91D}">
      <dsp:nvSpPr>
        <dsp:cNvPr id="0" name=""/>
        <dsp:cNvSpPr/>
      </dsp:nvSpPr>
      <dsp:spPr>
        <a:xfrm>
          <a:off x="940216" y="654243"/>
          <a:ext cx="1253622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118611"/>
            <a:satOff val="-14915"/>
            <a:lumOff val="9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600" y="654243"/>
        <a:ext cx="814854" cy="654243"/>
      </dsp:txXfrm>
    </dsp:sp>
    <dsp:sp modelId="{5E144862-D433-4BCE-83E3-13AB913A9BDD}">
      <dsp:nvSpPr>
        <dsp:cNvPr id="0" name=""/>
        <dsp:cNvSpPr/>
      </dsp:nvSpPr>
      <dsp:spPr>
        <a:xfrm>
          <a:off x="626811" y="1308487"/>
          <a:ext cx="1880433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237222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887" y="1308487"/>
        <a:ext cx="1222281" cy="654243"/>
      </dsp:txXfrm>
    </dsp:sp>
    <dsp:sp modelId="{41201D8F-0D51-46AE-A4F6-C10A489A325B}">
      <dsp:nvSpPr>
        <dsp:cNvPr id="0" name=""/>
        <dsp:cNvSpPr/>
      </dsp:nvSpPr>
      <dsp:spPr>
        <a:xfrm>
          <a:off x="313405" y="1962731"/>
          <a:ext cx="2507244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355833"/>
            <a:satOff val="-44744"/>
            <a:lumOff val="28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73" y="1962731"/>
        <a:ext cx="1629709" cy="654243"/>
      </dsp:txXfrm>
    </dsp:sp>
    <dsp:sp modelId="{97A13E5B-17E1-43E5-89D2-0DA6CA0C6A12}">
      <dsp:nvSpPr>
        <dsp:cNvPr id="0" name=""/>
        <dsp:cNvSpPr/>
      </dsp:nvSpPr>
      <dsp:spPr>
        <a:xfrm>
          <a:off x="0" y="2616975"/>
          <a:ext cx="3134055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474444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59" y="2616975"/>
        <a:ext cx="2037136" cy="654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0968-9EDC-4464-9526-B5FA2DA01DC4}">
      <dsp:nvSpPr>
        <dsp:cNvPr id="0" name=""/>
        <dsp:cNvSpPr/>
      </dsp:nvSpPr>
      <dsp:spPr>
        <a:xfrm>
          <a:off x="1253622" y="0"/>
          <a:ext cx="626811" cy="65424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622" y="0"/>
        <a:ext cx="626811" cy="654243"/>
      </dsp:txXfrm>
    </dsp:sp>
    <dsp:sp modelId="{447241AB-3D82-4C5D-BD54-64B71B3FF91D}">
      <dsp:nvSpPr>
        <dsp:cNvPr id="0" name=""/>
        <dsp:cNvSpPr/>
      </dsp:nvSpPr>
      <dsp:spPr>
        <a:xfrm>
          <a:off x="940216" y="654243"/>
          <a:ext cx="1253622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118611"/>
            <a:satOff val="-14915"/>
            <a:lumOff val="9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600" y="654243"/>
        <a:ext cx="814854" cy="654243"/>
      </dsp:txXfrm>
    </dsp:sp>
    <dsp:sp modelId="{5E144862-D433-4BCE-83E3-13AB913A9BDD}">
      <dsp:nvSpPr>
        <dsp:cNvPr id="0" name=""/>
        <dsp:cNvSpPr/>
      </dsp:nvSpPr>
      <dsp:spPr>
        <a:xfrm>
          <a:off x="626811" y="1308487"/>
          <a:ext cx="1880433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237222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887" y="1308487"/>
        <a:ext cx="1222281" cy="654243"/>
      </dsp:txXfrm>
    </dsp:sp>
    <dsp:sp modelId="{41201D8F-0D51-46AE-A4F6-C10A489A325B}">
      <dsp:nvSpPr>
        <dsp:cNvPr id="0" name=""/>
        <dsp:cNvSpPr/>
      </dsp:nvSpPr>
      <dsp:spPr>
        <a:xfrm>
          <a:off x="313405" y="1962731"/>
          <a:ext cx="2507244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355833"/>
            <a:satOff val="-44744"/>
            <a:lumOff val="28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73" y="1962731"/>
        <a:ext cx="1629709" cy="654243"/>
      </dsp:txXfrm>
    </dsp:sp>
    <dsp:sp modelId="{97A13E5B-17E1-43E5-89D2-0DA6CA0C6A12}">
      <dsp:nvSpPr>
        <dsp:cNvPr id="0" name=""/>
        <dsp:cNvSpPr/>
      </dsp:nvSpPr>
      <dsp:spPr>
        <a:xfrm>
          <a:off x="0" y="2616975"/>
          <a:ext cx="3134055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474444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59" y="2616975"/>
        <a:ext cx="2037136" cy="654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0968-9EDC-4464-9526-B5FA2DA01DC4}">
      <dsp:nvSpPr>
        <dsp:cNvPr id="0" name=""/>
        <dsp:cNvSpPr/>
      </dsp:nvSpPr>
      <dsp:spPr>
        <a:xfrm>
          <a:off x="1253622" y="0"/>
          <a:ext cx="626811" cy="65424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622" y="0"/>
        <a:ext cx="626811" cy="654243"/>
      </dsp:txXfrm>
    </dsp:sp>
    <dsp:sp modelId="{447241AB-3D82-4C5D-BD54-64B71B3FF91D}">
      <dsp:nvSpPr>
        <dsp:cNvPr id="0" name=""/>
        <dsp:cNvSpPr/>
      </dsp:nvSpPr>
      <dsp:spPr>
        <a:xfrm>
          <a:off x="940216" y="654243"/>
          <a:ext cx="1253622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118611"/>
            <a:satOff val="-14915"/>
            <a:lumOff val="9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600" y="654243"/>
        <a:ext cx="814854" cy="654243"/>
      </dsp:txXfrm>
    </dsp:sp>
    <dsp:sp modelId="{5E144862-D433-4BCE-83E3-13AB913A9BDD}">
      <dsp:nvSpPr>
        <dsp:cNvPr id="0" name=""/>
        <dsp:cNvSpPr/>
      </dsp:nvSpPr>
      <dsp:spPr>
        <a:xfrm>
          <a:off x="626811" y="1308487"/>
          <a:ext cx="1880433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237222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887" y="1308487"/>
        <a:ext cx="1222281" cy="654243"/>
      </dsp:txXfrm>
    </dsp:sp>
    <dsp:sp modelId="{41201D8F-0D51-46AE-A4F6-C10A489A325B}">
      <dsp:nvSpPr>
        <dsp:cNvPr id="0" name=""/>
        <dsp:cNvSpPr/>
      </dsp:nvSpPr>
      <dsp:spPr>
        <a:xfrm>
          <a:off x="313405" y="1962731"/>
          <a:ext cx="2507244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355833"/>
            <a:satOff val="-44744"/>
            <a:lumOff val="28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73" y="1962731"/>
        <a:ext cx="1629709" cy="654243"/>
      </dsp:txXfrm>
    </dsp:sp>
    <dsp:sp modelId="{97A13E5B-17E1-43E5-89D2-0DA6CA0C6A12}">
      <dsp:nvSpPr>
        <dsp:cNvPr id="0" name=""/>
        <dsp:cNvSpPr/>
      </dsp:nvSpPr>
      <dsp:spPr>
        <a:xfrm>
          <a:off x="0" y="2616975"/>
          <a:ext cx="3134055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474444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59" y="2616975"/>
        <a:ext cx="2037136" cy="654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2E672-B322-48C8-ABA9-A389A8BC62A9}">
      <dsp:nvSpPr>
        <dsp:cNvPr id="0" name=""/>
        <dsp:cNvSpPr/>
      </dsp:nvSpPr>
      <dsp:spPr>
        <a:xfrm>
          <a:off x="717632" y="-16189"/>
          <a:ext cx="3269619" cy="3269619"/>
        </a:xfrm>
        <a:prstGeom prst="circularArrow">
          <a:avLst>
            <a:gd name="adj1" fmla="val 5544"/>
            <a:gd name="adj2" fmla="val 330680"/>
            <a:gd name="adj3" fmla="val 13870740"/>
            <a:gd name="adj4" fmla="val 173285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181B8-EA0A-4FCA-823D-83A7DB374BAF}">
      <dsp:nvSpPr>
        <dsp:cNvPr id="0" name=""/>
        <dsp:cNvSpPr/>
      </dsp:nvSpPr>
      <dsp:spPr>
        <a:xfrm>
          <a:off x="1618452" y="1045"/>
          <a:ext cx="1467978" cy="733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Zapobieganie</a:t>
          </a:r>
          <a:endParaRPr lang="pl-PL" sz="1400" kern="1200" dirty="0"/>
        </a:p>
      </dsp:txBody>
      <dsp:txXfrm>
        <a:off x="1654282" y="36875"/>
        <a:ext cx="1396318" cy="662329"/>
      </dsp:txXfrm>
    </dsp:sp>
    <dsp:sp modelId="{E94F751B-3918-46BF-BE8F-F8308EFA25F7}">
      <dsp:nvSpPr>
        <dsp:cNvPr id="0" name=""/>
        <dsp:cNvSpPr/>
      </dsp:nvSpPr>
      <dsp:spPr>
        <a:xfrm>
          <a:off x="2944505" y="964478"/>
          <a:ext cx="1467978" cy="733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Planowanie </a:t>
          </a:r>
          <a:endParaRPr lang="pl-PL" sz="1400" kern="1200" dirty="0"/>
        </a:p>
      </dsp:txBody>
      <dsp:txXfrm>
        <a:off x="2980335" y="1000308"/>
        <a:ext cx="1396318" cy="662329"/>
      </dsp:txXfrm>
    </dsp:sp>
    <dsp:sp modelId="{014480EA-D482-4EF0-ABAC-9C57B40F62AD}">
      <dsp:nvSpPr>
        <dsp:cNvPr id="0" name=""/>
        <dsp:cNvSpPr/>
      </dsp:nvSpPr>
      <dsp:spPr>
        <a:xfrm>
          <a:off x="2437998" y="2523347"/>
          <a:ext cx="1467978" cy="733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Reagowanie</a:t>
          </a:r>
          <a:endParaRPr lang="pl-PL" sz="1400" kern="1200" dirty="0"/>
        </a:p>
      </dsp:txBody>
      <dsp:txXfrm>
        <a:off x="2473828" y="2559177"/>
        <a:ext cx="1396318" cy="662329"/>
      </dsp:txXfrm>
    </dsp:sp>
    <dsp:sp modelId="{D0589FAB-F92B-4197-BD1A-DF6136959F27}">
      <dsp:nvSpPr>
        <dsp:cNvPr id="0" name=""/>
        <dsp:cNvSpPr/>
      </dsp:nvSpPr>
      <dsp:spPr>
        <a:xfrm>
          <a:off x="798906" y="2523347"/>
          <a:ext cx="1467978" cy="733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Odtwarzanie</a:t>
          </a:r>
          <a:endParaRPr lang="pl-PL" sz="1400" kern="1200" dirty="0"/>
        </a:p>
      </dsp:txBody>
      <dsp:txXfrm>
        <a:off x="834736" y="2559177"/>
        <a:ext cx="1396318" cy="662329"/>
      </dsp:txXfrm>
    </dsp:sp>
    <dsp:sp modelId="{D17F7088-0C0C-4ABD-BF3D-5A3F625FA168}">
      <dsp:nvSpPr>
        <dsp:cNvPr id="0" name=""/>
        <dsp:cNvSpPr/>
      </dsp:nvSpPr>
      <dsp:spPr>
        <a:xfrm>
          <a:off x="292399" y="964478"/>
          <a:ext cx="1467978" cy="733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Analiza Zagrożeń</a:t>
          </a:r>
          <a:endParaRPr lang="pl-PL" sz="1400" kern="1200" dirty="0"/>
        </a:p>
      </dsp:txBody>
      <dsp:txXfrm>
        <a:off x="328229" y="1000308"/>
        <a:ext cx="1396318" cy="662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0968-9EDC-4464-9526-B5FA2DA01DC4}">
      <dsp:nvSpPr>
        <dsp:cNvPr id="0" name=""/>
        <dsp:cNvSpPr/>
      </dsp:nvSpPr>
      <dsp:spPr>
        <a:xfrm>
          <a:off x="1253622" y="0"/>
          <a:ext cx="626811" cy="65424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622" y="0"/>
        <a:ext cx="626811" cy="654243"/>
      </dsp:txXfrm>
    </dsp:sp>
    <dsp:sp modelId="{447241AB-3D82-4C5D-BD54-64B71B3FF91D}">
      <dsp:nvSpPr>
        <dsp:cNvPr id="0" name=""/>
        <dsp:cNvSpPr/>
      </dsp:nvSpPr>
      <dsp:spPr>
        <a:xfrm>
          <a:off x="940216" y="654243"/>
          <a:ext cx="1253622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118611"/>
            <a:satOff val="-14915"/>
            <a:lumOff val="9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600" y="654243"/>
        <a:ext cx="814854" cy="654243"/>
      </dsp:txXfrm>
    </dsp:sp>
    <dsp:sp modelId="{5E144862-D433-4BCE-83E3-13AB913A9BDD}">
      <dsp:nvSpPr>
        <dsp:cNvPr id="0" name=""/>
        <dsp:cNvSpPr/>
      </dsp:nvSpPr>
      <dsp:spPr>
        <a:xfrm>
          <a:off x="626811" y="1308487"/>
          <a:ext cx="1880433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237222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887" y="1308487"/>
        <a:ext cx="1222281" cy="654243"/>
      </dsp:txXfrm>
    </dsp:sp>
    <dsp:sp modelId="{41201D8F-0D51-46AE-A4F6-C10A489A325B}">
      <dsp:nvSpPr>
        <dsp:cNvPr id="0" name=""/>
        <dsp:cNvSpPr/>
      </dsp:nvSpPr>
      <dsp:spPr>
        <a:xfrm>
          <a:off x="313405" y="1962731"/>
          <a:ext cx="2507244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355833"/>
            <a:satOff val="-44744"/>
            <a:lumOff val="28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73" y="1962731"/>
        <a:ext cx="1629709" cy="654243"/>
      </dsp:txXfrm>
    </dsp:sp>
    <dsp:sp modelId="{97A13E5B-17E1-43E5-89D2-0DA6CA0C6A12}">
      <dsp:nvSpPr>
        <dsp:cNvPr id="0" name=""/>
        <dsp:cNvSpPr/>
      </dsp:nvSpPr>
      <dsp:spPr>
        <a:xfrm>
          <a:off x="0" y="2616975"/>
          <a:ext cx="3134055" cy="654243"/>
        </a:xfrm>
        <a:prstGeom prst="trapezoid">
          <a:avLst>
            <a:gd name="adj" fmla="val 47903"/>
          </a:avLst>
        </a:prstGeom>
        <a:solidFill>
          <a:schemeClr val="accent1">
            <a:shade val="80000"/>
            <a:hueOff val="474444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59" y="2616975"/>
        <a:ext cx="2037136" cy="65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Akkurat Light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D38269-D8C9-DC4C-8B6C-511DA6353171}" type="datetimeFigureOut">
              <a:rPr lang="en-US" smtClean="0">
                <a:latin typeface="Akkurat Light Pro"/>
              </a:rPr>
              <a:t>5/16/2016</a:t>
            </a:fld>
            <a:endParaRPr lang="en-US" dirty="0">
              <a:latin typeface="Akkurat Light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Akkurat Light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35C291F-8EF3-A946-A862-DA0F8E4423FD}" type="slidenum">
              <a:rPr lang="en-US" smtClean="0">
                <a:latin typeface="Akkurat Light Pro"/>
              </a:rPr>
              <a:t>‹#›</a:t>
            </a:fld>
            <a:endParaRPr lang="en-US" dirty="0">
              <a:latin typeface="Akkurat Light Pro"/>
            </a:endParaRPr>
          </a:p>
        </p:txBody>
      </p:sp>
    </p:spTree>
    <p:extLst>
      <p:ext uri="{BB962C8B-B14F-4D97-AF65-F5344CB8AC3E}">
        <p14:creationId xmlns:p14="http://schemas.microsoft.com/office/powerpoint/2010/main" val="4062275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kkurat Light Pro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kkurat Light Pro"/>
              </a:defRPr>
            </a:lvl1pPr>
          </a:lstStyle>
          <a:p>
            <a:fld id="{A64F4A59-DE61-1D42-8757-9ADEB45A047B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kkurat Light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kkurat Light Pro"/>
              </a:defRPr>
            </a:lvl1pPr>
          </a:lstStyle>
          <a:p>
            <a:fld id="{1384C182-339E-D448-AB5C-CC4E10097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8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kkurat Light Pro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kkurat Light Pro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kkurat Light Pro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kkurat Light Pro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kkurat Light Pro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2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Alptransit</a:t>
            </a:r>
            <a:r>
              <a:rPr lang="en-US" dirty="0" smtClean="0"/>
              <a:t> Gotthard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Alptransit</a:t>
            </a:r>
            <a:r>
              <a:rPr lang="en-US" dirty="0" smtClean="0"/>
              <a:t> Gotthard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8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Alptransit</a:t>
            </a:r>
            <a:r>
              <a:rPr lang="en-US" dirty="0" smtClean="0"/>
              <a:t> Gotthard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3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76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8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7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2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1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7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39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93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2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Rozporządzenie wskazuje na dwie kategorie obiektów. Do kategorii pierwszej, związanej z potencjałem obronnym państwa, należą: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zakłady produkujące, remontujące, magazynujące uzbrojenie, sprzęt wojskowy i środki bojowe,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zakłady prowadzące prace badawczo-rozwojowe oraz konstruktorskie w dziedzinie bezpieczeństwa i obronności państwa,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magazyny rezerw państwowych (np. bazy, składy paliw płynnych, żywności, leków, materiałów sanitarnych),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podległe ministrowi obrony narodowej lub przez niego nadzorowane,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infrastruktur transportu samochodowego, kolejowego, lotniczego, morskiego, wodnego śródlądowego, drogownictwa, kolejnictwa i łączności,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ośrodki dokumentacji geodezyjnej i kartograficznej,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zapory wodne,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urządzenia hydrotechniczne,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należące do jednostek organizacyjnych Agencji Wywiadu,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Narodowego Banku Polskiego,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Banku Gospodarstwa Krajowego,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Polskiej Wytwórni Papierów Wartościowych oraz Mennicy Państwowej,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telekomunikacyjne służące nadawaniu programów radiowych i telewizji publicznej,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i miejsca, w których produkowane, stosowane lub magazynowane są materiały jądrowe czy też źródła i odpady promieniotwórcze.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Do drugiej kategorii zaliczono obiekty związane z właściwym funkcjonowaniem administracji publicznej oraz zapewnieniem odpowiedniego poziomu bezpieczeństwa i porządku publicznego: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organów i jednostek organizacyjnych podległe ministrowi spraw wewnętrznych i administracji lub przez niego nadzorowane,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jednostek organizacyjnych Agencji Bezpieczeństwa Wewnętrznego,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policji, Straży Granicznej, Państwowej Straży Pożarnej,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będące we właściwości ministra sprawiedliwości, Służby Więziennej oraz jednostek organizacyjnych, które podlegają ministrowi sprawiedliwości bądź są przez niego nadzorowane,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zakłady, których działalność ma związek z wydobywaniem kopalin podstawowych,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 (miejsca), w których produkowane, stosowane lub magazynowane są materiały stwarzające zagrożenie pożarem lub wybuchem,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obiekty, w których prowadzona jest działalność oparta na wykorzystywaniu toksycznych związków chemicznych i ich prekursorów, środków biologicznych i mikrobiologicznych, mikroorganizmów, toksyn i innych substancji powodujących zachorowania u ludzi i (lub) zwierząt,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elektrownie oraz inne obiekty elektroenergetyczne,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inne obiekty znajdujące się we właściwości organów administracji rządowej lub też organów jednostek samorządu terytorialnego, formacji, instytucji państwowych, a także prywatnych przedsiębiorców.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Ustawa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(3)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wymienia wiele obszarów, obiektów i urządzeń podlegających obowiązkowej ochronie. Zapisy w ustawie precyzują kryteria podziału wspomnianej infrastruktury i dzielą je na związane: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z obronnością państwa,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ochroną interesu gospodarczego państwa,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bezpieczeństwem publicznym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oraz innymi ważnymi interesami państwa</a:t>
            </a:r>
          </a:p>
          <a:p>
            <a:r>
              <a:rPr lang="pl-PL" dirty="0" smtClean="0"/>
              <a:t>Ustawa (4) określa infrastrukturę krytyczną jako „systemy oraz wchodzące w ich skład powiązane ze sobą funkcjonalnie obiekty, w tym obiekty budowlane, urządzenia, instalacje, usługi kluczowe dla bezpieczeństwa państwa i jego obywateli oraz służące zapewnieniu sprawnego funkcjonowania organów administracji publicznej, a także instytucji i przedsiębiorców”. Ochrona obiektów infrastruktury krytycznej to „wszelkie działania zmierzające do zapewnienia funkcjonalności, ciągłości działań i integralności infrastruktury krytycznej w celu zapobiegania zagrożeniom, ryzykom lub słabym punktom oraz ograniczenia i neutralizacji ich skutków oraz szybkiego odtworzenia tej infrastruktury na wypadek awarii, ataków oraz innych zdarzeń zakłócających jej prawidłowe funkcjonowanie”. Ochrona infrastruktury krytycznej dotyczy obiektów mających związek z systemami: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</a:rPr>
              <a:t>zaopatrzenia w energię i paliwa,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łączności i sieci teleinformatycznych,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finansowymi,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zaopatrzenia w żywność i wodę,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ochrony zdrowia,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transportowymi i komunikacyjnymi,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ratowniczymi,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zapewniającymi ciągłość działania administracji ­publicznej,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produkcji, składowania, przechowywania i stosowania substancji chemicznych i promieniotwórczych (w tym rurociągami doprowadzającymi substancje niebezpieczne).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Narodowy Program Ochrony Infrastruktury Krytycznej 2013: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dokument główny,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charakterystyka</a:t>
            </a:r>
            <a:r>
              <a:rPr lang="pl-PL" baseline="0" dirty="0" smtClean="0"/>
              <a:t> systemów infrastruktury krytycznej (</a:t>
            </a:r>
            <a:r>
              <a:rPr lang="pl-PL" b="1" baseline="0" dirty="0" smtClean="0"/>
              <a:t>rozdział 1.1.2 Sektor gazu ziemnego</a:t>
            </a:r>
            <a:r>
              <a:rPr lang="pl-PL" baseline="0" dirty="0" smtClean="0"/>
              <a:t>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standardy i rekomendacje: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="1" baseline="0" dirty="0" smtClean="0"/>
              <a:t>ochrona fizyczna </a:t>
            </a:r>
            <a:r>
              <a:rPr lang="pl-PL" b="0" baseline="0" dirty="0" smtClean="0"/>
              <a:t>(zapewnienie ciągłej, 24-godzinnej ochrony fizycznej obiektów, urządzeń, instalacji i systemów IK, w</a:t>
            </a:r>
            <a:r>
              <a:rPr lang="pl-PL" b="0" dirty="0" smtClean="0"/>
              <a:t>ydzielenie </a:t>
            </a:r>
            <a:r>
              <a:rPr lang="pl-PL" dirty="0" smtClean="0"/>
              <a:t>stref bezpieczeństwa, patrole wewnątrz obiektu, SKD, CCTV, </a:t>
            </a:r>
            <a:r>
              <a:rPr lang="pl-PL" dirty="0" err="1" smtClean="0"/>
              <a:t>SSWiN</a:t>
            </a:r>
            <a:r>
              <a:rPr lang="pl-PL" dirty="0" smtClean="0"/>
              <a:t>)</a:t>
            </a:r>
            <a:r>
              <a:rPr lang="pl-PL" b="1" baseline="0" dirty="0" smtClean="0"/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="0" baseline="0" dirty="0" smtClean="0"/>
              <a:t>ochrona techniczna (w</a:t>
            </a:r>
            <a:r>
              <a:rPr lang="pl-PL" dirty="0" smtClean="0"/>
              <a:t>łasne ujęcie wody, generatory prądotwórcze </a:t>
            </a:r>
            <a:r>
              <a:rPr lang="pl-PL" b="0" baseline="0" dirty="0" smtClean="0"/>
              <a:t>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ochrona osobowa (w</a:t>
            </a:r>
            <a:r>
              <a:rPr lang="pl-PL" dirty="0" smtClean="0"/>
              <a:t>izualna identyfikacja pracowników organizacji, kontrola dostępu do stref bezpieczeństwa),</a:t>
            </a:r>
            <a:br>
              <a:rPr lang="pl-PL" dirty="0" smtClean="0"/>
            </a:br>
            <a:r>
              <a:rPr lang="pl-PL" dirty="0" smtClean="0"/>
              <a:t>ochrona teleinformatyczna (bezpieczeństwo oprogramowania, ochrona stacji roboczych),</a:t>
            </a:r>
            <a:endParaRPr lang="pl-PL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ochrona prawna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Narodowy Program Ochrony Infrastruktury Krytycznej 2015: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dokument główny,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dobre praktyki i rekomendacje: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="1" dirty="0" smtClean="0"/>
              <a:t>zapewnienie</a:t>
            </a:r>
            <a:r>
              <a:rPr lang="pl-PL" b="1" baseline="0" dirty="0" smtClean="0"/>
              <a:t> bezpieczeństwa fizycznego </a:t>
            </a:r>
            <a:r>
              <a:rPr lang="pl-PL" baseline="0" dirty="0" smtClean="0"/>
              <a:t>(prewencja, wykrycie, przekazanie informacji o wykryciu intruza / alarmowanie, opóźnienie intruza w dotarcia do stref chronionych, reakcja / interwencja za zdarzenie),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zapewnienie bezpieczeństwa technicznego,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zapewnienie bezpieczeństwa osobowego,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zapewnienie bezpieczeństwa teleinformatycznego,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baseline="0" dirty="0" smtClean="0"/>
              <a:t>zapewnienie bezpieczeństwa prawnego.</a:t>
            </a: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2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C182-339E-D448-AB5C-CC4E100973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435195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10" name="Rectangle 9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1" name="Picture 10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2" name="Picture 11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  <p:pic>
          <p:nvPicPr>
            <p:cNvPr id="13" name="Picture 12" descr="HexagonSI-Flag-Size 2-Outline-L-CMYK-NoBlee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8919"/>
              <a:ext cx="457200" cy="359664"/>
            </a:xfrm>
            <a:prstGeom prst="rect">
              <a:avLst/>
            </a:prstGeom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621"/>
            <a:ext cx="5988038" cy="4351338"/>
          </a:xfr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52724"/>
            <a:ext cx="5271911" cy="476375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kumimoji="0" lang="en-US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Light Pro"/>
                <a:cs typeface="Akkurat Light Pro"/>
              </a:defRPr>
            </a:lvl1pPr>
          </a:lstStyle>
          <a:p>
            <a:pPr marL="0" marR="0" lvl="0" indent="0" defTabSz="685749" fontAlgn="auto">
              <a:lnSpc>
                <a:spcPct val="80000"/>
              </a:lnSpc>
              <a:spcBef>
                <a:spcPts val="300"/>
              </a:spcBef>
              <a:spcAft>
                <a:spcPts val="45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6529"/>
            <a:ext cx="5271911" cy="96619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b="1" spc="-8">
                <a:ln>
                  <a:noFill/>
                </a:ln>
                <a:solidFill>
                  <a:srgbClr val="FFFFFF"/>
                </a:solidFill>
                <a:latin typeface="Akkurat Light Pro"/>
                <a:ea typeface="+mn-ea"/>
                <a:cs typeface="Akkurat Light Pro"/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19140" y="3185583"/>
            <a:ext cx="2467660" cy="89958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r>
              <a:rPr lang="en-US" sz="1200" b="1" dirty="0" smtClean="0">
                <a:solidFill>
                  <a:srgbClr val="FF0000"/>
                </a:solidFill>
              </a:rPr>
              <a:t>To Place Title Slide Image: Use image placeholder to </a:t>
            </a:r>
            <a:r>
              <a:rPr lang="en-US" sz="1200" b="0" dirty="0" smtClean="0">
                <a:solidFill>
                  <a:srgbClr val="FF0000"/>
                </a:solidFill>
              </a:rPr>
              <a:t>place image,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then s</a:t>
            </a:r>
            <a:r>
              <a:rPr lang="en-US" sz="1200" b="0" dirty="0" smtClean="0">
                <a:solidFill>
                  <a:srgbClr val="FF0000"/>
                </a:solidFill>
              </a:rPr>
              <a:t>end image to back. </a:t>
            </a:r>
            <a:r>
              <a:rPr lang="is-IS" sz="1200" baseline="0" dirty="0" smtClean="0">
                <a:solidFill>
                  <a:srgbClr val="FF0000"/>
                </a:solidFill>
              </a:rPr>
              <a:t>Then delete this text box.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51959"/>
          </a:xfrm>
          <a:solidFill>
            <a:srgbClr val="E6E6E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0" y="0"/>
            <a:ext cx="2286000" cy="4351338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6529"/>
            <a:ext cx="5271911" cy="96619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b="1" spc="-8">
                <a:ln>
                  <a:noFill/>
                </a:ln>
                <a:solidFill>
                  <a:srgbClr val="FFFFFF"/>
                </a:solidFill>
                <a:latin typeface="Akkurat Light Pro"/>
                <a:ea typeface="+mn-ea"/>
                <a:cs typeface="Akkurat Light Pro"/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4351959"/>
          </a:xfrm>
          <a:solidFill>
            <a:srgbClr val="E6E6E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3294529" cy="4351338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51959"/>
          </a:xfrm>
          <a:solidFill>
            <a:srgbClr val="E6E6E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SGI_Texture-hiRe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19678"/>
          </a:xfrm>
          <a:prstGeom prst="rect">
            <a:avLst/>
          </a:prstGeom>
        </p:spPr>
      </p:pic>
      <p:pic>
        <p:nvPicPr>
          <p:cNvPr id="8" name="Picture 7" descr="Hexagon_SI_CMYK_STANDAR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970" y="4560151"/>
            <a:ext cx="148183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4801907"/>
            <a:ext cx="914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D82C95C-3B92-384D-ADDD-A42169F333C6}" type="slidenum">
              <a:rPr lang="en-US" sz="80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Akkurat Light Pro"/>
              <a:cs typeface="Akkurat Light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501401" y="224202"/>
            <a:ext cx="4228011" cy="1215170"/>
          </a:xfrm>
        </p:spPr>
        <p:txBody>
          <a:bodyPr vert="horz" lIns="91440" tIns="45720" rIns="91440" bIns="45720" rtlCol="0">
            <a:noAutofit/>
          </a:bodyPr>
          <a:lstStyle>
            <a:lvl1pPr>
              <a:defRPr kumimoji="0" lang="en-US" sz="15000" b="1" i="0" u="none" strike="noStrike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kkurat Light Pro"/>
              </a:defRPr>
            </a:lvl1pPr>
          </a:lstStyle>
          <a:p>
            <a:pPr marR="0" lvl="0" defTabSz="685749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tabLst/>
            </a:pPr>
            <a:r>
              <a:rPr kumimoji="0" lang="en-US" sz="1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6351" y="1071834"/>
            <a:ext cx="4228011" cy="2666576"/>
          </a:xfrm>
        </p:spPr>
        <p:txBody>
          <a:bodyPr>
            <a:normAutofit/>
          </a:bodyPr>
          <a:lstStyle>
            <a:lvl1pPr marL="0" marR="0" indent="0" algn="l" defTabSz="6857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FFFF"/>
                </a:solidFill>
                <a:latin typeface="Akkurat Light Pro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Gitessig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natiam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popublisse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tuastis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Mulos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mium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publict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atusque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delabus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Catuitaleriu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quiurbit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fatus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nirteri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ssenitissed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facari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publict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atusque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delabus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56351" y="3743252"/>
            <a:ext cx="4228011" cy="392969"/>
          </a:xfrm>
        </p:spPr>
        <p:txBody>
          <a:bodyPr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- Person Quoted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4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4351959"/>
          </a:xfrm>
          <a:solidFill>
            <a:srgbClr val="E6E6E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501401" y="224202"/>
            <a:ext cx="4228011" cy="1215170"/>
          </a:xfrm>
        </p:spPr>
        <p:txBody>
          <a:bodyPr vert="horz" lIns="91440" tIns="45720" rIns="91440" bIns="45720" rtlCol="0">
            <a:noAutofit/>
          </a:bodyPr>
          <a:lstStyle>
            <a:lvl1pPr>
              <a:defRPr kumimoji="0" lang="en-US" sz="15000" b="1" i="0" u="none" strike="noStrike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kkurat Light Pro"/>
              </a:defRPr>
            </a:lvl1pPr>
          </a:lstStyle>
          <a:p>
            <a:pPr marR="0" lvl="0" defTabSz="685749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tabLst/>
            </a:pPr>
            <a:r>
              <a:rPr kumimoji="0" lang="en-US" sz="1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6351" y="1071833"/>
            <a:ext cx="4228011" cy="2671419"/>
          </a:xfrm>
        </p:spPr>
        <p:txBody>
          <a:bodyPr>
            <a:normAutofit/>
          </a:bodyPr>
          <a:lstStyle>
            <a:lvl1pPr marL="0" marR="0" indent="0" algn="l" defTabSz="6857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FFFF"/>
                </a:solidFill>
                <a:latin typeface="Akkurat Light Pro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Gitessig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natiam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popublisse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tuastis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Mulos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mium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publict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atusque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delabus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Catuitaleriu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quiurbit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fatus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nirteri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ssenitissed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facari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publict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atusque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pari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delabus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56351" y="3743252"/>
            <a:ext cx="4228011" cy="392969"/>
          </a:xfrm>
        </p:spPr>
        <p:txBody>
          <a:bodyPr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- Person Quoted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0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298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800600" y="1200151"/>
            <a:ext cx="3886200" cy="298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886200" cy="47982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800" b="1" spc="-8" smtClean="0">
                <a:ln>
                  <a:noFill/>
                </a:ln>
                <a:solidFill>
                  <a:schemeClr val="tx2"/>
                </a:solidFill>
                <a:latin typeface="Akkurat Light Pro"/>
                <a:cs typeface="Akkurat Light Pro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3589" y="1151335"/>
            <a:ext cx="3883212" cy="47982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800" b="1" spc="-8" smtClean="0">
                <a:ln>
                  <a:noFill/>
                </a:ln>
                <a:solidFill>
                  <a:schemeClr val="tx2"/>
                </a:solidFill>
                <a:latin typeface="Akkurat Light Pro"/>
                <a:cs typeface="Akkurat Light Pro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631157"/>
            <a:ext cx="3886200" cy="2552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3589" y="1631157"/>
            <a:ext cx="3886200" cy="2552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13" name="Rectangle 12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4" name="Picture 13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5" name="Picture 14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7" name="Rectangle 6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8" name="Picture 7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9" name="Picture 8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6" name="Rectangle 5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7" name="Picture 6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8" name="Picture 7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10720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14" name="Rectangle 13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5" name="Picture 14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6" name="Picture 15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675529" y="204788"/>
            <a:ext cx="5011271" cy="3978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0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xagon SI_Shape Graphic 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571" y="-2"/>
            <a:ext cx="4245429" cy="4376039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741335" y="965202"/>
            <a:ext cx="2105678" cy="3386756"/>
          </a:xfrm>
          <a:custGeom>
            <a:avLst/>
            <a:gdLst>
              <a:gd name="connsiteX0" fmla="*/ 2105678 w 2105678"/>
              <a:gd name="connsiteY0" fmla="*/ 0 h 3386756"/>
              <a:gd name="connsiteX1" fmla="*/ 1830226 w 2105678"/>
              <a:gd name="connsiteY1" fmla="*/ 3386756 h 3386756"/>
              <a:gd name="connsiteX2" fmla="*/ 926496 w 2105678"/>
              <a:gd name="connsiteY2" fmla="*/ 3386756 h 3386756"/>
              <a:gd name="connsiteX3" fmla="*/ 0 w 2105678"/>
              <a:gd name="connsiteY3" fmla="*/ 967104 h 338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678" h="3386756">
                <a:moveTo>
                  <a:pt x="2105678" y="0"/>
                </a:moveTo>
                <a:lnTo>
                  <a:pt x="1830226" y="3386756"/>
                </a:lnTo>
                <a:lnTo>
                  <a:pt x="926496" y="3386756"/>
                </a:lnTo>
                <a:lnTo>
                  <a:pt x="0" y="9671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112"/>
            <a:ext cx="4538133" cy="173483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b="1" spc="-8">
                <a:ln>
                  <a:noFill/>
                </a:ln>
                <a:solidFill>
                  <a:schemeClr val="tx2"/>
                </a:solidFill>
                <a:latin typeface="Akkurat Light Pro"/>
                <a:ea typeface="+mn-ea"/>
                <a:cs typeface="Akkurat Light Pro"/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  <p:pic>
          <p:nvPicPr>
            <p:cNvPr id="12" name="Picture 11" descr="HexagonSI-Flag-Size 2-Outline-L-CMYK-NoBleed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8919"/>
              <a:ext cx="457200" cy="359664"/>
            </a:xfrm>
            <a:prstGeom prst="rect">
              <a:avLst/>
            </a:prstGeom>
          </p:spPr>
        </p:pic>
      </p:grp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3526948"/>
            <a:ext cx="4538133" cy="702151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kumimoji="0" lang="en-US" sz="14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kkurat Light Pro"/>
                <a:cs typeface="Akkurat Light Pro"/>
              </a:defRPr>
            </a:lvl1pPr>
          </a:lstStyle>
          <a:p>
            <a:pPr marL="0" marR="0" lvl="0" indent="0" defTabSz="685749" fontAlgn="auto">
              <a:lnSpc>
                <a:spcPct val="80000"/>
              </a:lnSpc>
              <a:spcBef>
                <a:spcPts val="300"/>
              </a:spcBef>
              <a:spcAft>
                <a:spcPts val="45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7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29833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8" name="Rectangle 7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9" name="Picture 8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0" name="Picture 9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57200" y="4713840"/>
            <a:ext cx="26884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201</a:t>
            </a:r>
            <a:r>
              <a:rPr lang="pl-PL" sz="800" dirty="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6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Hexagon Safety &amp; Infrastructure and/or its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subsidiaries and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affiliates. All rights reserved.</a:t>
            </a:r>
          </a:p>
        </p:txBody>
      </p:sp>
      <p:pic>
        <p:nvPicPr>
          <p:cNvPr id="9" name="Picture 8" descr="SGI_Texture-hiRe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19678"/>
          </a:xfrm>
          <a:prstGeom prst="rect">
            <a:avLst/>
          </a:prstGeom>
        </p:spPr>
      </p:pic>
      <p:pic>
        <p:nvPicPr>
          <p:cNvPr id="8" name="Picture 7" descr="Hexagon_SI_CMYK_STANDAR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970" y="4560151"/>
            <a:ext cx="1481830" cy="457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1169"/>
            <a:ext cx="5943600" cy="102155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dirty="0">
                <a:solidFill>
                  <a:srgbClr val="FFFFFF"/>
                </a:solidFill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pl-PL" dirty="0" smtClean="0"/>
              <a:t>Dziękujemy za uwagę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40287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40287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801907"/>
            <a:ext cx="4572000" cy="12311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01907"/>
            <a:ext cx="914400" cy="123111"/>
          </a:xfrm>
        </p:spPr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xagon SI_Shape Graphic 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333" y="-1"/>
            <a:ext cx="4148667" cy="4437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112"/>
            <a:ext cx="4538133" cy="173483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b="1" spc="-8">
                <a:ln>
                  <a:noFill/>
                </a:ln>
                <a:solidFill>
                  <a:schemeClr val="tx2"/>
                </a:solidFill>
                <a:latin typeface="Akkurat Light Pro"/>
                <a:ea typeface="+mn-ea"/>
                <a:cs typeface="Akkurat Light Pro"/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  <p:pic>
          <p:nvPicPr>
            <p:cNvPr id="12" name="Picture 11" descr="HexagonSI-Flag-Size 2-Outline-L-CMYK-NoBleed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8919"/>
              <a:ext cx="457200" cy="359664"/>
            </a:xfrm>
            <a:prstGeom prst="rect">
              <a:avLst/>
            </a:prstGeom>
          </p:spPr>
        </p:pic>
      </p:grp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3526948"/>
            <a:ext cx="4538133" cy="702151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kumimoji="0" lang="en-US" sz="14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kkurat Light Pro"/>
                <a:cs typeface="Akkurat Light Pro"/>
              </a:defRPr>
            </a:lvl1pPr>
          </a:lstStyle>
          <a:p>
            <a:pPr marL="0" marR="0" lvl="0" indent="0" defTabSz="685749" fontAlgn="auto">
              <a:lnSpc>
                <a:spcPct val="80000"/>
              </a:lnSpc>
              <a:spcBef>
                <a:spcPts val="300"/>
              </a:spcBef>
              <a:spcAft>
                <a:spcPts val="450"/>
              </a:spcAft>
              <a:buClr>
                <a:srgbClr val="545559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xagon SI_Shape Graphic 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706" y="-1"/>
            <a:ext cx="2592294" cy="443773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43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943600" cy="298337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xagon SI_Shape Graphic 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592294" cy="443773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5979"/>
            <a:ext cx="5943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1"/>
            <a:ext cx="5943600" cy="298337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SGI_Texture-hiRe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19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1169"/>
            <a:ext cx="5943600" cy="1021556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400" dirty="0">
                <a:solidFill>
                  <a:srgbClr val="FFFFFF"/>
                </a:solidFill>
              </a:defRPr>
            </a:lvl1pPr>
          </a:lstStyle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Section Divider</a:t>
            </a:r>
            <a:endParaRPr lang="en-US" dirty="0"/>
          </a:p>
        </p:txBody>
      </p:sp>
      <p:pic>
        <p:nvPicPr>
          <p:cNvPr id="8" name="Picture 7" descr="Hexagon_SI_CMYK_STANDAR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970" y="4560151"/>
            <a:ext cx="148183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4801907"/>
            <a:ext cx="914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D82C95C-3B92-384D-ADDD-A42169F333C6}" type="slidenum">
              <a:rPr lang="en-US" sz="80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r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Akkurat Light Pro"/>
              <a:cs typeface="Akkurat Light Pr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752725"/>
            <a:ext cx="5943600" cy="397318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886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298337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-1"/>
            <a:ext cx="4573587" cy="4351959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-3174" y="-1"/>
            <a:ext cx="4573587" cy="4351959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Image Placeholder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00600" y="205979"/>
            <a:ext cx="3886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800600" y="1200151"/>
            <a:ext cx="3886200" cy="298337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h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xagon SI_Shape Graphic 3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282" y="-1"/>
            <a:ext cx="4682718" cy="4376039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5391149" y="1346200"/>
            <a:ext cx="3752851" cy="3005138"/>
          </a:xfrm>
          <a:custGeom>
            <a:avLst/>
            <a:gdLst>
              <a:gd name="connsiteX0" fmla="*/ 2383462 w 3752851"/>
              <a:gd name="connsiteY0" fmla="*/ 0 h 3005138"/>
              <a:gd name="connsiteX1" fmla="*/ 3752851 w 3752851"/>
              <a:gd name="connsiteY1" fmla="*/ 0 h 3005138"/>
              <a:gd name="connsiteX2" fmla="*/ 3752851 w 3752851"/>
              <a:gd name="connsiteY2" fmla="*/ 1633751 h 3005138"/>
              <a:gd name="connsiteX3" fmla="*/ 3180527 w 3752851"/>
              <a:gd name="connsiteY3" fmla="*/ 3005138 h 3005138"/>
              <a:gd name="connsiteX4" fmla="*/ 720287 w 3752851"/>
              <a:gd name="connsiteY4" fmla="*/ 3005138 h 3005138"/>
              <a:gd name="connsiteX5" fmla="*/ 0 w 3752851"/>
              <a:gd name="connsiteY5" fmla="*/ 1123140 h 3005138"/>
              <a:gd name="connsiteX6" fmla="*/ 0 w 3752851"/>
              <a:gd name="connsiteY6" fmla="*/ 1103597 h 30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1" h="3005138">
                <a:moveTo>
                  <a:pt x="2383462" y="0"/>
                </a:moveTo>
                <a:lnTo>
                  <a:pt x="3752851" y="0"/>
                </a:lnTo>
                <a:lnTo>
                  <a:pt x="3752851" y="1633751"/>
                </a:lnTo>
                <a:lnTo>
                  <a:pt x="3180527" y="3005138"/>
                </a:lnTo>
                <a:lnTo>
                  <a:pt x="720287" y="3005138"/>
                </a:lnTo>
                <a:lnTo>
                  <a:pt x="0" y="1123140"/>
                </a:lnTo>
                <a:lnTo>
                  <a:pt x="0" y="11035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886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298337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9" name="Rectangle 8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10" name="Picture 9" descr="SGI_Texture-hiRe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1" name="Picture 10" descr="Hexagon_SI_CMYK_STAND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B9-B105-FD45-8427-EF7E1063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lvl="0" algn="l" defTabSz="685749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line, no bullet, 16pt.</a:t>
            </a:r>
          </a:p>
          <a:p>
            <a:pPr lvl="1"/>
            <a:r>
              <a:rPr lang="en-US" dirty="0" smtClean="0"/>
              <a:t>Second line, 14pt.</a:t>
            </a:r>
          </a:p>
          <a:p>
            <a:pPr lvl="2"/>
            <a:r>
              <a:rPr lang="en-US" dirty="0" smtClean="0"/>
              <a:t>Third line, 12pt.</a:t>
            </a:r>
          </a:p>
          <a:p>
            <a:pPr lvl="3"/>
            <a:r>
              <a:rPr lang="en-US" dirty="0" smtClean="0"/>
              <a:t>Fourth line, 12pt.</a:t>
            </a:r>
          </a:p>
          <a:p>
            <a:pPr lvl="4"/>
            <a:r>
              <a:rPr lang="en-US" dirty="0" smtClean="0"/>
              <a:t>Fifth line, 12pt.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801907"/>
            <a:ext cx="4572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80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01907"/>
            <a:ext cx="914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800" smtClean="0">
                <a:solidFill>
                  <a:schemeClr val="bg1">
                    <a:lumMod val="65000"/>
                  </a:schemeClr>
                </a:solidFill>
                <a:latin typeface="Akkurat Light Pro"/>
                <a:cs typeface="Akkurat Light Pro"/>
              </a:defRPr>
            </a:lvl1pPr>
          </a:lstStyle>
          <a:p>
            <a:fld id="{212104B9-B105-FD45-8427-EF7E10637CA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06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71" r:id="rId5"/>
    <p:sldLayoutId id="2147483651" r:id="rId6"/>
    <p:sldLayoutId id="2147483662" r:id="rId7"/>
    <p:sldLayoutId id="2147483663" r:id="rId8"/>
    <p:sldLayoutId id="2147483670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8" r:id="rId20"/>
    <p:sldLayoutId id="2147483669" r:id="rId21"/>
    <p:sldLayoutId id="2147483672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2000" b="1" kern="1200" spc="-8">
          <a:ln>
            <a:noFill/>
          </a:ln>
          <a:solidFill>
            <a:schemeClr val="tx2"/>
          </a:solidFill>
          <a:latin typeface="Akkurat Light Pro"/>
          <a:ea typeface="+mn-ea"/>
          <a:cs typeface="Akkurat Light Pro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None/>
        <a:defRPr sz="1600" kern="1200" baseline="0">
          <a:solidFill>
            <a:schemeClr val="tx1"/>
          </a:solidFill>
          <a:latin typeface="Akkurat Light Pro"/>
          <a:ea typeface="+mn-ea"/>
          <a:cs typeface="+mn-cs"/>
        </a:defRPr>
      </a:lvl1pPr>
      <a:lvl2pPr marL="45720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Akkurat Light Pro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Akkurat Light Pro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Akkurat Light Pro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Akkurat Light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euerwehr-recklinghausen.de/Diverse/Diverse/ESZ_TEL.html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4" Type="http://schemas.openxmlformats.org/officeDocument/2006/relationships/diagramData" Target="../diagrams/data1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feuerwehr-recklinghausen.de/Diverse/Diverse/ESZ_TEL.html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4" Type="http://schemas.openxmlformats.org/officeDocument/2006/relationships/diagramData" Target="../diagrams/data2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feuerwehr-recklinghausen.de/Diverse/Diverse/ESZ_TEL.html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4" Type="http://schemas.openxmlformats.org/officeDocument/2006/relationships/diagramData" Target="../diagrams/data3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feuerwehr-recklinghausen.de/Diverse/Diverse/ESZ_TEL.html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4" Type="http://schemas.openxmlformats.org/officeDocument/2006/relationships/diagramData" Target="../diagrams/data4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www.feuerwehr-recklinghausen.de/Diverse/Diverse/ESZ_TEL.html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4" Type="http://schemas.openxmlformats.org/officeDocument/2006/relationships/diagramData" Target="../diagrams/data6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obrazu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inż. D</a:t>
            </a:r>
            <a:r>
              <a:rPr lang="pl-PL" dirty="0" smtClean="0"/>
              <a:t>ariusz </a:t>
            </a:r>
            <a:r>
              <a:rPr lang="pl-PL" dirty="0" smtClean="0"/>
              <a:t>Cieśla – Dyrektor Zarządzający</a:t>
            </a:r>
          </a:p>
          <a:p>
            <a:r>
              <a:rPr lang="pl-PL" dirty="0" smtClean="0"/>
              <a:t>Krzysztof Kazubski – Dyrektor obszaru U&amp;C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Ochrona informacji i bezpieczeństwo infrastruktury w systemach </a:t>
            </a:r>
            <a:br>
              <a:rPr lang="pl-PL" sz="2000" dirty="0" smtClean="0"/>
            </a:br>
            <a:r>
              <a:rPr lang="pl-PL" sz="2000" dirty="0" smtClean="0"/>
              <a:t>dedykowanych dla sieci gazowniczych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722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edia.licdn.com/mpr/mpr/AAEAAQAAAAAAAAKpAAAAJGJmNDM5MjJlLWQ0NTUtNDQ3MC1hNTBmLTE3ODAyMWQwYzg1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1471" y="-4072349"/>
            <a:ext cx="528946" cy="3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bikekrakow.com/files/2013/08/DSC_0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2720102" cy="42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ocisk.org/upload/images/medium/2014/02/mistrz_bhp_w_akcji_2014-02-02_12-34-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 bwMode="auto">
          <a:xfrm>
            <a:off x="2720102" y="43542"/>
            <a:ext cx="3239418" cy="42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zysza.pl/upload/images/mistrzowie_bhp_2013-12-22_13-09-04_midd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7"/>
          <a:stretch/>
        </p:blipFill>
        <p:spPr bwMode="auto">
          <a:xfrm>
            <a:off x="5584652" y="43542"/>
            <a:ext cx="3576679" cy="42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Organizacja systemu ochrony infrastruktury krytycznej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5" name="Rechteck 19"/>
          <p:cNvSpPr/>
          <p:nvPr/>
        </p:nvSpPr>
        <p:spPr>
          <a:xfrm>
            <a:off x="0" y="960122"/>
            <a:ext cx="9144000" cy="1959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89003" y="963479"/>
          <a:ext cx="3134056" cy="327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chteck 22"/>
          <p:cNvSpPr/>
          <p:nvPr/>
        </p:nvSpPr>
        <p:spPr>
          <a:xfrm>
            <a:off x="274747" y="960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(zarządzanie kryzysowe)</a:t>
            </a:r>
            <a:endParaRPr lang="de-DE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83" y="3043014"/>
            <a:ext cx="409389" cy="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avsupply.com/images/bosch/divardv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3119943"/>
            <a:ext cx="721518" cy="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P_ST70_XX_02664P.TIF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398" y="2988416"/>
            <a:ext cx="36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hartman\AppData\Local\Microsoft\Windows\Temporary Internet Files\Content.Outlook\6O7EALCW\gesamt (2)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10" y="1725431"/>
            <a:ext cx="1119251" cy="4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jhartman\AppData\Local\Temp\wz7bd8\WinGuard\WinGuard X3 Feueralarm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2368197"/>
            <a:ext cx="689447" cy="43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739" y="1186763"/>
            <a:ext cx="541665" cy="3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http://www2.westfalia.de/medien/scaled_pix/300/300/000/000/000/000/000/599/87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56" y="3612804"/>
            <a:ext cx="267517" cy="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 descr="http://www.feuerwehr-recklinghausen.de/Menue/DKM_l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04" y="3879872"/>
            <a:ext cx="277588" cy="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 descr="http://www.germes-online.com/direct/dbimage/50230814/CCTV_Dome_Camera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02" y="3841632"/>
            <a:ext cx="339019" cy="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618" y="3818335"/>
            <a:ext cx="215605" cy="362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053" y="3786342"/>
            <a:ext cx="181769" cy="339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" name="Grafik 28" descr="eVAYO.jpg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0" y="3620349"/>
            <a:ext cx="288050" cy="348403"/>
          </a:xfrm>
          <a:prstGeom prst="rect">
            <a:avLst/>
          </a:prstGeom>
        </p:spPr>
      </p:pic>
      <p:sp>
        <p:nvSpPr>
          <p:cNvPr id="48" name="Rechteck 22"/>
          <p:cNvSpPr/>
          <p:nvPr/>
        </p:nvSpPr>
        <p:spPr>
          <a:xfrm>
            <a:off x="324291" y="1616906"/>
            <a:ext cx="510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Poziom operacyjny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(obsługa incydentów, zarządzanie siłami i środkami)</a:t>
            </a:r>
            <a:endParaRPr lang="de-DE" dirty="0"/>
          </a:p>
        </p:txBody>
      </p:sp>
      <p:sp>
        <p:nvSpPr>
          <p:cNvPr id="49" name="Rechteck 22"/>
          <p:cNvSpPr/>
          <p:nvPr/>
        </p:nvSpPr>
        <p:spPr>
          <a:xfrm>
            <a:off x="274747" y="227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integracji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</a:t>
            </a:r>
            <a:r>
              <a:rPr lang="pl-PL" sz="1200" i="1" dirty="0" smtClean="0"/>
              <a:t>przemysłowa szyna danych, interfejsy komunikacyjne</a:t>
            </a:r>
            <a:r>
              <a:rPr lang="pl-PL" sz="1400" i="1" dirty="0" smtClean="0"/>
              <a:t>)</a:t>
            </a:r>
            <a:endParaRPr lang="de-DE" dirty="0"/>
          </a:p>
        </p:txBody>
      </p:sp>
      <p:sp>
        <p:nvSpPr>
          <p:cNvPr id="50" name="Rechteck 22"/>
          <p:cNvSpPr/>
          <p:nvPr/>
        </p:nvSpPr>
        <p:spPr>
          <a:xfrm>
            <a:off x="273468" y="302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Systemy bezpieczeństwa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sp>
        <p:nvSpPr>
          <p:cNvPr id="51" name="Rechteck 22"/>
          <p:cNvSpPr/>
          <p:nvPr/>
        </p:nvSpPr>
        <p:spPr>
          <a:xfrm>
            <a:off x="272189" y="3703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Elementy infrastruktury systemów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0" y="2896678"/>
            <a:ext cx="9144000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0111" y="1387985"/>
            <a:ext cx="2714625" cy="98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615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integracji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5" name="Rechteck 19"/>
          <p:cNvSpPr/>
          <p:nvPr/>
        </p:nvSpPr>
        <p:spPr>
          <a:xfrm>
            <a:off x="0" y="960122"/>
            <a:ext cx="9144000" cy="1959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-1" y="2273595"/>
            <a:ext cx="4975973" cy="646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89003" y="963479"/>
          <a:ext cx="3134056" cy="327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chteck 22"/>
          <p:cNvSpPr/>
          <p:nvPr/>
        </p:nvSpPr>
        <p:spPr>
          <a:xfrm>
            <a:off x="274747" y="960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(zarządzanie kryzysowe)</a:t>
            </a:r>
            <a:endParaRPr lang="de-DE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83" y="3043014"/>
            <a:ext cx="409389" cy="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avsupply.com/images/bosch/divardv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3119943"/>
            <a:ext cx="721518" cy="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P_ST70_XX_02664P.TIF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398" y="2988416"/>
            <a:ext cx="36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hartman\AppData\Local\Microsoft\Windows\Temporary Internet Files\Content.Outlook\6O7EALCW\gesamt (2)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10" y="1725431"/>
            <a:ext cx="1119251" cy="4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jhartman\AppData\Local\Temp\wz7bd8\WinGuard\WinGuard X3 Feueralarm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2368197"/>
            <a:ext cx="689447" cy="43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739" y="1186763"/>
            <a:ext cx="541665" cy="3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http://www2.westfalia.de/medien/scaled_pix/300/300/000/000/000/000/000/599/87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56" y="3612804"/>
            <a:ext cx="267517" cy="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 descr="http://www.feuerwehr-recklinghausen.de/Menue/DKM_l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04" y="3879872"/>
            <a:ext cx="277588" cy="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 descr="http://www.germes-online.com/direct/dbimage/50230814/CCTV_Dome_Camera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02" y="3841632"/>
            <a:ext cx="339019" cy="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618" y="3818335"/>
            <a:ext cx="215605" cy="362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053" y="3786342"/>
            <a:ext cx="181769" cy="339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" name="Grafik 28" descr="eVAYO.jpg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0" y="3620349"/>
            <a:ext cx="288050" cy="348403"/>
          </a:xfrm>
          <a:prstGeom prst="rect">
            <a:avLst/>
          </a:prstGeom>
        </p:spPr>
      </p:pic>
      <p:sp>
        <p:nvSpPr>
          <p:cNvPr id="48" name="Rechteck 22"/>
          <p:cNvSpPr/>
          <p:nvPr/>
        </p:nvSpPr>
        <p:spPr>
          <a:xfrm>
            <a:off x="324292" y="1616906"/>
            <a:ext cx="50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Poziom operacyjny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(obsługa incydentów, zarządzanie siłami i środkami)</a:t>
            </a:r>
            <a:endParaRPr lang="de-DE" dirty="0"/>
          </a:p>
        </p:txBody>
      </p:sp>
      <p:sp>
        <p:nvSpPr>
          <p:cNvPr id="49" name="Rechteck 22"/>
          <p:cNvSpPr/>
          <p:nvPr/>
        </p:nvSpPr>
        <p:spPr>
          <a:xfrm>
            <a:off x="274747" y="227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integracji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</a:t>
            </a:r>
            <a:r>
              <a:rPr lang="pl-PL" sz="1200" i="1" dirty="0" smtClean="0"/>
              <a:t>przemysłowa szyna danych, interfejsy komunikacyjne</a:t>
            </a:r>
            <a:r>
              <a:rPr lang="pl-PL" sz="1400" i="1" dirty="0" smtClean="0"/>
              <a:t>)</a:t>
            </a:r>
            <a:endParaRPr lang="de-DE" dirty="0"/>
          </a:p>
        </p:txBody>
      </p:sp>
      <p:sp>
        <p:nvSpPr>
          <p:cNvPr id="50" name="Rechteck 22"/>
          <p:cNvSpPr/>
          <p:nvPr/>
        </p:nvSpPr>
        <p:spPr>
          <a:xfrm>
            <a:off x="273468" y="302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Systemy bezpieczeństwa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sp>
        <p:nvSpPr>
          <p:cNvPr id="51" name="Rechteck 22"/>
          <p:cNvSpPr/>
          <p:nvPr/>
        </p:nvSpPr>
        <p:spPr>
          <a:xfrm>
            <a:off x="272189" y="3703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Elementy infrastruktury systemów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0" y="2896678"/>
            <a:ext cx="9144000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0111" y="1387985"/>
            <a:ext cx="2714625" cy="98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92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03472" y="4491762"/>
            <a:ext cx="6926055" cy="606951"/>
          </a:xfrm>
        </p:spPr>
        <p:txBody>
          <a:bodyPr anchor="ctr"/>
          <a:lstStyle/>
          <a:p>
            <a:r>
              <a:rPr lang="pl-PL" dirty="0" smtClean="0"/>
              <a:t>Poziom integracji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2759" y="168085"/>
            <a:ext cx="6382180" cy="4012811"/>
            <a:chOff x="1890469" y="948310"/>
            <a:chExt cx="5280290" cy="3319995"/>
          </a:xfrm>
        </p:grpSpPr>
        <p:grpSp>
          <p:nvGrpSpPr>
            <p:cNvPr id="26" name="Group 25"/>
            <p:cNvGrpSpPr/>
            <p:nvPr/>
          </p:nvGrpSpPr>
          <p:grpSpPr>
            <a:xfrm>
              <a:off x="1890469" y="948310"/>
              <a:ext cx="5280290" cy="3319995"/>
              <a:chOff x="401561" y="1004868"/>
              <a:chExt cx="8340882" cy="5159304"/>
            </a:xfrm>
          </p:grpSpPr>
          <p:sp>
            <p:nvSpPr>
              <p:cNvPr id="29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412652" y="5327679"/>
                <a:ext cx="817563" cy="80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srgbClr val="04243E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674590" y="5907116"/>
                <a:ext cx="103" cy="19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/>
                <a:endParaRPr lang="en-US" sz="800" dirty="0">
                  <a:solidFill>
                    <a:srgbClr val="04243E"/>
                  </a:solidFill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674590" y="5702328"/>
                <a:ext cx="103" cy="191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/>
                <a:endParaRPr lang="en-US" sz="800" dirty="0">
                  <a:solidFill>
                    <a:srgbClr val="04243E"/>
                  </a:solidFill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7628675" y="1505618"/>
                <a:ext cx="1095443" cy="1080000"/>
                <a:chOff x="7637754" y="1193752"/>
                <a:chExt cx="1095442" cy="1080000"/>
              </a:xfrm>
            </p:grpSpPr>
            <p:pic>
              <p:nvPicPr>
                <p:cNvPr id="85" name="Picture 2" descr="https://encrypted-tbn1.gstatic.com/images?q=tbn:ANd9GcSTSJ4Hq_sopZJKAO4endaHBFYKYGDsVN7vfx0xV1-r4IqXj1mW0Q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7754" y="1193752"/>
                  <a:ext cx="1095315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8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637754" y="1465412"/>
                  <a:ext cx="1095442" cy="478289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Access</a:t>
                  </a:r>
                  <a:br>
                    <a:rPr lang="en-US" sz="700" dirty="0"/>
                  </a:br>
                  <a:r>
                    <a:rPr lang="en-US" sz="700" dirty="0"/>
                    <a:t>Control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7612313" y="2887168"/>
                <a:ext cx="1112723" cy="1080000"/>
                <a:chOff x="7637754" y="2630800"/>
                <a:chExt cx="1112722" cy="1080000"/>
              </a:xfrm>
            </p:grpSpPr>
            <p:pic>
              <p:nvPicPr>
                <p:cNvPr id="83" name="Picture 4" descr="https://encrypted-tbn3.gstatic.com/images?q=tbn:ANd9GcQzqWI1D8AS49Q6SmXmsB6inF2f6iDbcXOrazeYgNwBXhTgWO97U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4115" y="2630800"/>
                  <a:ext cx="1080000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8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637754" y="3032300"/>
                  <a:ext cx="1112722" cy="310888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2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Biometrics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850154" y="4268719"/>
                <a:ext cx="1892289" cy="1895453"/>
                <a:chOff x="6840908" y="4166911"/>
                <a:chExt cx="1892288" cy="1895453"/>
              </a:xfrm>
            </p:grpSpPr>
            <p:pic>
              <p:nvPicPr>
                <p:cNvPr id="79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0908" y="4982364"/>
                  <a:ext cx="1084368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80" name="Group 79"/>
                <p:cNvGrpSpPr/>
                <p:nvPr/>
              </p:nvGrpSpPr>
              <p:grpSpPr>
                <a:xfrm>
                  <a:off x="7624778" y="4166911"/>
                  <a:ext cx="1108418" cy="1080000"/>
                  <a:chOff x="7624778" y="4166911"/>
                  <a:chExt cx="1108418" cy="1080000"/>
                </a:xfrm>
              </p:grpSpPr>
              <p:pic>
                <p:nvPicPr>
                  <p:cNvPr id="81" name="Picture 8" descr="https://encrypted-tbn0.gstatic.com/images?q=tbn:ANd9GcSnf8eQHmJBLCq8--5JuSZ0DSY93oNQkdRUbrgLCtORbeczVTw-EQ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37754" y="4166911"/>
                    <a:ext cx="1095442" cy="1080000"/>
                  </a:xfrm>
                  <a:prstGeom prst="roundRect">
                    <a:avLst/>
                  </a:prstGeom>
                  <a:ln w="38100" cap="sq">
                    <a:solidFill>
                      <a:srgbClr val="005293"/>
                    </a:solidFill>
                    <a:prstDash val="solid"/>
                    <a:miter lim="800000"/>
                  </a:ln>
                  <a:effectLst/>
                </p:spPr>
              </p:pic>
              <p:sp>
                <p:nvSpPr>
                  <p:cNvPr id="8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4778" y="4383745"/>
                    <a:ext cx="1108292" cy="645687"/>
                  </a:xfrm>
                  <a:prstGeom prst="rect">
                    <a:avLst/>
                  </a:prstGeom>
                  <a:solidFill>
                    <a:schemeClr val="tx2">
                      <a:alpha val="80000"/>
                    </a:schemeClr>
                  </a:solidFill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 b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700" dirty="0"/>
                      <a:t>Phone</a:t>
                    </a:r>
                    <a:br>
                      <a:rPr lang="en-US" sz="700" dirty="0"/>
                    </a:br>
                    <a:r>
                      <a:rPr lang="en-US" sz="700" dirty="0"/>
                      <a:t>&amp; Radio</a:t>
                    </a:r>
                    <a:br>
                      <a:rPr lang="en-US" sz="700" dirty="0"/>
                    </a:br>
                    <a:r>
                      <a:rPr lang="en-US" sz="700" dirty="0"/>
                      <a:t>Integration</a:t>
                    </a:r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3966988" y="5058027"/>
                <a:ext cx="1166356" cy="1106145"/>
                <a:chOff x="2833808" y="5443088"/>
                <a:chExt cx="1166355" cy="1106145"/>
              </a:xfrm>
            </p:grpSpPr>
            <p:pic>
              <p:nvPicPr>
                <p:cNvPr id="77" name="Picture 15" descr="1-466O07 Updated Badge Info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833808" y="5443088"/>
                  <a:ext cx="1166355" cy="1106145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33808" y="5765327"/>
                  <a:ext cx="1166355" cy="478288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2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Personnel</a:t>
                  </a:r>
                  <a:br>
                    <a:rPr lang="en-US" sz="700" dirty="0"/>
                  </a:br>
                  <a:r>
                    <a:rPr lang="en-US" sz="700" dirty="0"/>
                    <a:t>and Assets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01561" y="1505618"/>
                <a:ext cx="1159032" cy="1080000"/>
                <a:chOff x="322687" y="1193752"/>
                <a:chExt cx="1159032" cy="1080000"/>
              </a:xfrm>
            </p:grpSpPr>
            <p:pic>
              <p:nvPicPr>
                <p:cNvPr id="75" name="Picture 35" descr="Closed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88"/>
                <a:stretch>
                  <a:fillRect/>
                </a:stretch>
              </p:blipFill>
              <p:spPr bwMode="auto">
                <a:xfrm>
                  <a:off x="329646" y="1193752"/>
                  <a:ext cx="1152072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7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22687" y="1465412"/>
                  <a:ext cx="1159032" cy="478289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Video</a:t>
                  </a:r>
                  <a:br>
                    <a:rPr lang="en-US" sz="700" dirty="0"/>
                  </a:br>
                  <a:r>
                    <a:rPr lang="en-US" sz="700" dirty="0"/>
                    <a:t>Systems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21631" y="2887168"/>
                <a:ext cx="1080000" cy="1080000"/>
                <a:chOff x="375455" y="2630800"/>
                <a:chExt cx="1080000" cy="1080000"/>
              </a:xfrm>
            </p:grpSpPr>
            <p:pic>
              <p:nvPicPr>
                <p:cNvPr id="73" name="Picture 21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5455" y="2630800"/>
                  <a:ext cx="1080000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7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3852" y="3025432"/>
                  <a:ext cx="1063013" cy="310888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2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Radar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15313" y="4268719"/>
                <a:ext cx="1834864" cy="1895453"/>
                <a:chOff x="406069" y="4166911"/>
                <a:chExt cx="1834863" cy="1895454"/>
              </a:xfrm>
            </p:grpSpPr>
            <p:pic>
              <p:nvPicPr>
                <p:cNvPr id="69" name="Picture 31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160933" y="4982365"/>
                  <a:ext cx="1079999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grpSp>
              <p:nvGrpSpPr>
                <p:cNvPr id="70" name="Group 69"/>
                <p:cNvGrpSpPr/>
                <p:nvPr/>
              </p:nvGrpSpPr>
              <p:grpSpPr>
                <a:xfrm>
                  <a:off x="406069" y="4166911"/>
                  <a:ext cx="1075649" cy="1080000"/>
                  <a:chOff x="406069" y="4166911"/>
                  <a:chExt cx="1075649" cy="1080000"/>
                </a:xfrm>
              </p:grpSpPr>
              <p:pic>
                <p:nvPicPr>
                  <p:cNvPr id="71" name="Picture 3" descr="IMG_113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screen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12387" y="4166911"/>
                    <a:ext cx="1063012" cy="1080000"/>
                  </a:xfrm>
                  <a:prstGeom prst="roundRect">
                    <a:avLst/>
                  </a:prstGeom>
                  <a:ln w="38100" cap="sq">
                    <a:solidFill>
                      <a:srgbClr val="005293"/>
                    </a:solidFill>
                    <a:prstDash val="solid"/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069" y="4476078"/>
                    <a:ext cx="1075649" cy="478289"/>
                  </a:xfrm>
                  <a:prstGeom prst="rect">
                    <a:avLst/>
                  </a:prstGeom>
                  <a:solidFill>
                    <a:schemeClr val="tx2">
                      <a:alpha val="80000"/>
                    </a:schemeClr>
                  </a:solidFill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 b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700" dirty="0"/>
                      <a:t>Structural</a:t>
                    </a:r>
                    <a:br>
                      <a:rPr lang="en-US" sz="700" dirty="0"/>
                    </a:br>
                    <a:r>
                      <a:rPr lang="en-US" sz="700" dirty="0"/>
                      <a:t>Sensors</a:t>
                    </a:r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6189346" y="1004868"/>
                <a:ext cx="1093368" cy="1080000"/>
                <a:chOff x="6185180" y="1193752"/>
                <a:chExt cx="1093368" cy="1080000"/>
              </a:xfrm>
            </p:grpSpPr>
            <p:pic>
              <p:nvPicPr>
                <p:cNvPr id="67" name="Picture 6" descr="https://encrypted-tbn2.gstatic.com/images?q=tbn:ANd9GcTlO-FO9wWLTPs9wobh7syJjXGszrxiJsOuWFBKTYd1SA1yyUDtrw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8547" y="1193752"/>
                  <a:ext cx="1080000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6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185180" y="1465412"/>
                  <a:ext cx="1093368" cy="478289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Alarm</a:t>
                  </a:r>
                  <a:br>
                    <a:rPr lang="en-US" sz="700" dirty="0"/>
                  </a:br>
                  <a:r>
                    <a:rPr lang="en-US" sz="700" dirty="0"/>
                    <a:t>Systems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845218" y="1004868"/>
                <a:ext cx="1079277" cy="1080000"/>
                <a:chOff x="1841053" y="1193752"/>
                <a:chExt cx="1079277" cy="1080000"/>
              </a:xfrm>
            </p:grpSpPr>
            <p:pic>
              <p:nvPicPr>
                <p:cNvPr id="65" name="Picture 19" descr="AirField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841053" y="1193752"/>
                  <a:ext cx="1079276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6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41055" y="1465412"/>
                  <a:ext cx="1079275" cy="478289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Video</a:t>
                  </a:r>
                  <a:br>
                    <a:rPr lang="en-US" sz="700" dirty="0"/>
                  </a:br>
                  <a:r>
                    <a:rPr lang="en-US" sz="700" dirty="0"/>
                    <a:t>Analytics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282599" y="1004868"/>
                <a:ext cx="1110536" cy="1080000"/>
                <a:chOff x="3273596" y="1193752"/>
                <a:chExt cx="1110535" cy="1080000"/>
              </a:xfrm>
            </p:grpSpPr>
            <p:pic>
              <p:nvPicPr>
                <p:cNvPr id="63" name="Picture 31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77383" y="1193752"/>
                  <a:ext cx="1106748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</p:spPr>
            </p:pic>
            <p:sp>
              <p:nvSpPr>
                <p:cNvPr id="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273596" y="1465412"/>
                  <a:ext cx="1110535" cy="478289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700" dirty="0"/>
                    <a:t>GIS Maps</a:t>
                  </a:r>
                  <a:br>
                    <a:rPr lang="en-US" sz="700" dirty="0"/>
                  </a:br>
                  <a:r>
                    <a:rPr lang="en-US" sz="700" dirty="0"/>
                    <a:t>&amp; Imagery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751238" y="1004868"/>
                <a:ext cx="1080001" cy="1080000"/>
                <a:chOff x="4759212" y="1193752"/>
                <a:chExt cx="1080001" cy="1080000"/>
              </a:xfrm>
            </p:grpSpPr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759212" y="1193752"/>
                  <a:ext cx="1080000" cy="1080000"/>
                </a:xfrm>
                <a:prstGeom prst="roundRect">
                  <a:avLst/>
                </a:prstGeom>
                <a:ln w="38100" cap="sq">
                  <a:solidFill>
                    <a:srgbClr val="005293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Rectangle 53"/>
                <p:cNvSpPr>
                  <a:spLocks noChangeArrowheads="1"/>
                </p:cNvSpPr>
                <p:nvPr/>
              </p:nvSpPr>
              <p:spPr bwMode="auto">
                <a:xfrm>
                  <a:off x="4759214" y="1465412"/>
                  <a:ext cx="1079999" cy="645688"/>
                </a:xfrm>
                <a:prstGeom prst="rect">
                  <a:avLst/>
                </a:prstGeom>
                <a:solidFill>
                  <a:schemeClr val="tx2">
                    <a:alpha val="80000"/>
                  </a:schemeClr>
                </a:solidFill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b="1" dirty="0">
                      <a:solidFill>
                        <a:schemeClr val="bg1"/>
                      </a:solidFill>
                    </a:rPr>
                    <a:t>Emergency Plans &amp; SOPs</a:t>
                  </a:r>
                </a:p>
              </p:txBody>
            </p:sp>
          </p:grpSp>
        </p:grpSp>
        <p:pic>
          <p:nvPicPr>
            <p:cNvPr id="88" name="Grafik 10" descr="VLZ_KapoZH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32791" y="1852316"/>
              <a:ext cx="2419137" cy="1491801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</p:spPr>
        </p:pic>
        <p:sp>
          <p:nvSpPr>
            <p:cNvPr id="108" name="Left-Right Arrow 107"/>
            <p:cNvSpPr/>
            <p:nvPr/>
          </p:nvSpPr>
          <p:spPr>
            <a:xfrm rot="2460165">
              <a:off x="3146039" y="1786511"/>
              <a:ext cx="476816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Left-Right Arrow 108"/>
            <p:cNvSpPr/>
            <p:nvPr/>
          </p:nvSpPr>
          <p:spPr>
            <a:xfrm rot="19028711">
              <a:off x="5366589" y="1772484"/>
              <a:ext cx="476816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Left-Right Arrow 112"/>
            <p:cNvSpPr/>
            <p:nvPr/>
          </p:nvSpPr>
          <p:spPr>
            <a:xfrm rot="16200000">
              <a:off x="3890938" y="1748288"/>
              <a:ext cx="302783" cy="20471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Left-Right Arrow 113"/>
            <p:cNvSpPr/>
            <p:nvPr/>
          </p:nvSpPr>
          <p:spPr>
            <a:xfrm rot="16200000">
              <a:off x="4836944" y="1748287"/>
              <a:ext cx="302783" cy="20471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Left-Right Arrow 114"/>
            <p:cNvSpPr/>
            <p:nvPr/>
          </p:nvSpPr>
          <p:spPr>
            <a:xfrm rot="16200000">
              <a:off x="4359818" y="3237153"/>
              <a:ext cx="302783" cy="20471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6" name="Left-Right Arrow 115"/>
            <p:cNvSpPr/>
            <p:nvPr/>
          </p:nvSpPr>
          <p:spPr>
            <a:xfrm>
              <a:off x="2699923" y="2390074"/>
              <a:ext cx="633762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7" name="Left-Right Arrow 116"/>
            <p:cNvSpPr/>
            <p:nvPr/>
          </p:nvSpPr>
          <p:spPr>
            <a:xfrm>
              <a:off x="5738319" y="2378652"/>
              <a:ext cx="633762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9" name="Left-Right Arrow 118"/>
            <p:cNvSpPr/>
            <p:nvPr/>
          </p:nvSpPr>
          <p:spPr>
            <a:xfrm rot="1366653">
              <a:off x="5676028" y="3161640"/>
              <a:ext cx="633762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0" name="Left-Right Arrow 119"/>
            <p:cNvSpPr/>
            <p:nvPr/>
          </p:nvSpPr>
          <p:spPr>
            <a:xfrm rot="20098246">
              <a:off x="2707626" y="3167023"/>
              <a:ext cx="633762" cy="24692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4018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integracji - Interfejsy do systemów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182" y="955344"/>
            <a:ext cx="8987051" cy="60495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 smtClean="0">
                <a:solidFill>
                  <a:srgbClr val="4D4D4D"/>
                </a:solidFill>
                <a:latin typeface="Open Sans"/>
              </a:rPr>
              <a:t>General Alarm Systems - 7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ABI – MC1500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Bosch – UGM 2005 / 2010 / 2020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Esser (Honeywell) – BMZ 8000 via SEI</a:t>
            </a:r>
            <a:r>
              <a:rPr lang="pl-PL" sz="800" dirty="0" smtClean="0"/>
              <a:t/>
            </a:r>
            <a:br>
              <a:rPr lang="pl-PL" sz="800" dirty="0" smtClean="0"/>
            </a:br>
            <a:endParaRPr lang="pl-PL" sz="800" dirty="0" smtClean="0"/>
          </a:p>
          <a:p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Esser (Honeywell) – BMZ IQ8Control via SEI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</a:t>
            </a:r>
            <a:r>
              <a:rPr lang="pl-PL" sz="800" dirty="0" err="1" smtClean="0">
                <a:solidFill>
                  <a:srgbClr val="4D4D4D"/>
                </a:solidFill>
                <a:latin typeface="Open Sans"/>
              </a:rPr>
              <a:t>Securiton</a:t>
            </a: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 – </a:t>
            </a:r>
            <a:r>
              <a:rPr lang="pl-PL" sz="800" dirty="0" err="1" smtClean="0">
                <a:solidFill>
                  <a:srgbClr val="4D4D4D"/>
                </a:solidFill>
                <a:latin typeface="Open Sans"/>
              </a:rPr>
              <a:t>SecuriPro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Siemens – SM80</a:t>
            </a:r>
            <a:r>
              <a:rPr lang="pl-PL" sz="800" dirty="0" smtClean="0"/>
              <a:t/>
            </a:r>
            <a:br>
              <a:rPr lang="pl-PL" sz="800" dirty="0" smtClean="0"/>
            </a:br>
            <a:endParaRPr lang="pl-PL" sz="800" dirty="0" smtClean="0"/>
          </a:p>
          <a:p>
            <a:r>
              <a:rPr lang="pl-PL" sz="800" dirty="0" smtClean="0">
                <a:solidFill>
                  <a:srgbClr val="4D4D4D"/>
                </a:solidFill>
                <a:latin typeface="Open Sans"/>
              </a:rPr>
              <a:t>• Siemens – SM88 (SM-PORT, FRK, FRK-B)</a:t>
            </a:r>
            <a:endParaRPr lang="pl-PL" sz="800" dirty="0"/>
          </a:p>
        </p:txBody>
      </p:sp>
      <p:sp>
        <p:nvSpPr>
          <p:cNvPr id="87" name="Rectangle 86"/>
          <p:cNvSpPr/>
          <p:nvPr/>
        </p:nvSpPr>
        <p:spPr>
          <a:xfrm>
            <a:off x="109182" y="1560294"/>
            <a:ext cx="8818649" cy="206210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 err="1"/>
              <a:t>Fire</a:t>
            </a:r>
            <a:r>
              <a:rPr lang="pl-PL" sz="800" b="1" dirty="0"/>
              <a:t> Alarm Systems (FAS</a:t>
            </a:r>
            <a:r>
              <a:rPr lang="pl-PL" sz="800" b="1" dirty="0" smtClean="0"/>
              <a:t>) - 43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Advanced Electronics – MX 4000 / MX 5000</a:t>
            </a:r>
            <a:br>
              <a:rPr lang="pl-PL" sz="800" dirty="0"/>
            </a:br>
            <a:r>
              <a:rPr lang="pl-PL" sz="800" dirty="0"/>
              <a:t>• Bosch – UGM 2005 / 2010 / 2020</a:t>
            </a:r>
            <a:br>
              <a:rPr lang="pl-PL" sz="800" dirty="0"/>
            </a:br>
            <a:r>
              <a:rPr lang="pl-PL" sz="800" dirty="0"/>
              <a:t>• Bosch – FPA 5000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Cerberus</a:t>
            </a:r>
            <a:r>
              <a:rPr lang="pl-PL" sz="800" dirty="0"/>
              <a:t> </a:t>
            </a:r>
            <a:r>
              <a:rPr lang="pl-PL" sz="800" dirty="0" err="1"/>
              <a:t>Algorex</a:t>
            </a:r>
            <a:r>
              <a:rPr lang="pl-PL" sz="800" dirty="0"/>
              <a:t> – FC700A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Cerberus</a:t>
            </a:r>
            <a:r>
              <a:rPr lang="pl-PL" sz="800" dirty="0"/>
              <a:t> </a:t>
            </a:r>
            <a:r>
              <a:rPr lang="pl-PL" sz="800" dirty="0" err="1"/>
              <a:t>Algorex</a:t>
            </a:r>
            <a:r>
              <a:rPr lang="pl-PL" sz="800" dirty="0"/>
              <a:t> – CS11 (DMS 7000)</a:t>
            </a:r>
            <a:br>
              <a:rPr lang="pl-PL" sz="800" dirty="0"/>
            </a:br>
            <a:r>
              <a:rPr lang="pl-PL" sz="800" dirty="0"/>
              <a:t>• Cooper CF1100 / CF 3000 / DF 6000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Detectomat</a:t>
            </a:r>
            <a:r>
              <a:rPr lang="pl-PL" sz="800" dirty="0"/>
              <a:t> – 3004 </a:t>
            </a:r>
            <a:r>
              <a:rPr lang="pl-PL" sz="800" dirty="0" err="1"/>
              <a:t>Fire</a:t>
            </a:r>
            <a:r>
              <a:rPr lang="pl-PL" sz="800" dirty="0"/>
              <a:t> alarm system</a:t>
            </a:r>
            <a:br>
              <a:rPr lang="pl-PL" sz="800" dirty="0"/>
            </a:br>
            <a:r>
              <a:rPr lang="pl-PL" sz="800" dirty="0"/>
              <a:t>• Esser (Honeywell) – Esser N 3007 / 3008</a:t>
            </a:r>
            <a:br>
              <a:rPr lang="pl-PL" sz="800" dirty="0"/>
            </a:br>
            <a:r>
              <a:rPr lang="pl-PL" sz="800" dirty="0"/>
              <a:t>• Esser (Honeywell) – Esser 8000 / 8007 / 8008</a:t>
            </a:r>
            <a:br>
              <a:rPr lang="pl-PL" sz="800" dirty="0"/>
            </a:br>
            <a:r>
              <a:rPr lang="pl-PL" sz="800" dirty="0"/>
              <a:t>• Esser (Honeywell) – Esser 800 C / Q8 / </a:t>
            </a:r>
            <a:r>
              <a:rPr lang="pl-PL" sz="800" dirty="0" err="1"/>
              <a:t>Flex</a:t>
            </a:r>
            <a:r>
              <a:rPr lang="pl-PL" sz="800" dirty="0"/>
              <a:t>-S</a:t>
            </a:r>
            <a:br>
              <a:rPr lang="pl-PL" sz="800" dirty="0"/>
            </a:br>
            <a:r>
              <a:rPr lang="pl-PL" sz="800" dirty="0"/>
              <a:t>• GE – FP2000</a:t>
            </a:r>
            <a:br>
              <a:rPr lang="pl-PL" sz="800" dirty="0"/>
            </a:br>
            <a:r>
              <a:rPr lang="pl-PL" sz="800" dirty="0"/>
              <a:t>• Global Security – </a:t>
            </a:r>
            <a:r>
              <a:rPr lang="pl-PL" sz="800" dirty="0" err="1"/>
              <a:t>JunoNET</a:t>
            </a:r>
            <a:r>
              <a:rPr lang="pl-PL" sz="800" dirty="0"/>
              <a:t> Panel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Hekatron</a:t>
            </a:r>
            <a:r>
              <a:rPr lang="pl-PL" sz="800" dirty="0"/>
              <a:t> – </a:t>
            </a:r>
            <a:r>
              <a:rPr lang="pl-PL" sz="800" dirty="0" err="1"/>
              <a:t>Integral</a:t>
            </a:r>
            <a:r>
              <a:rPr lang="pl-PL" sz="800" dirty="0"/>
              <a:t> via B3-USI4-Modul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Hekatron</a:t>
            </a:r>
            <a:r>
              <a:rPr lang="pl-PL" sz="800" dirty="0"/>
              <a:t> – </a:t>
            </a:r>
            <a:r>
              <a:rPr lang="pl-PL" sz="800" dirty="0" err="1"/>
              <a:t>Integral</a:t>
            </a:r>
            <a:r>
              <a:rPr lang="pl-PL" sz="800" dirty="0"/>
              <a:t> via B5-LAN-Modul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Hekatron</a:t>
            </a:r>
            <a:r>
              <a:rPr lang="pl-PL" sz="800" dirty="0"/>
              <a:t> – BMZ 340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Hertek</a:t>
            </a:r>
            <a:r>
              <a:rPr lang="pl-PL" sz="800" dirty="0"/>
              <a:t> – PENTA Series</a:t>
            </a:r>
            <a:br>
              <a:rPr lang="pl-PL" sz="800" dirty="0"/>
            </a:br>
            <a:r>
              <a:rPr lang="pl-PL" sz="800" dirty="0" smtClean="0"/>
              <a:t>• </a:t>
            </a:r>
            <a:r>
              <a:rPr lang="pl-PL" sz="800" dirty="0" err="1"/>
              <a:t>Notifier</a:t>
            </a:r>
            <a:r>
              <a:rPr lang="pl-PL" sz="800" dirty="0"/>
              <a:t> (Honeywell) –ID 2000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Notifier</a:t>
            </a:r>
            <a:r>
              <a:rPr lang="pl-PL" sz="800" dirty="0"/>
              <a:t> (Honeywell) – NF 3000 / 5000 / ID 3000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Minimax</a:t>
            </a:r>
            <a:r>
              <a:rPr lang="pl-PL" sz="800" dirty="0"/>
              <a:t> – FMZ 4100 / 5000 (MX2 </a:t>
            </a:r>
            <a:r>
              <a:rPr lang="pl-PL" sz="800" dirty="0" err="1"/>
              <a:t>Protocol</a:t>
            </a:r>
            <a:r>
              <a:rPr lang="pl-PL" sz="800" dirty="0"/>
              <a:t>)</a:t>
            </a:r>
            <a:br>
              <a:rPr lang="pl-PL" sz="800" dirty="0"/>
            </a:br>
            <a:r>
              <a:rPr lang="pl-PL" sz="800" dirty="0"/>
              <a:t>• Morley – Standard Morley </a:t>
            </a:r>
            <a:r>
              <a:rPr lang="pl-PL" sz="800" dirty="0" err="1"/>
              <a:t>Protocol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NSC – Solution F1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Schrack</a:t>
            </a:r>
            <a:r>
              <a:rPr lang="pl-PL" sz="800" dirty="0"/>
              <a:t> – </a:t>
            </a:r>
            <a:r>
              <a:rPr lang="pl-PL" sz="800" dirty="0" err="1"/>
              <a:t>Integral</a:t>
            </a:r>
            <a:r>
              <a:rPr lang="pl-PL" sz="800" dirty="0"/>
              <a:t> via </a:t>
            </a:r>
            <a:r>
              <a:rPr lang="pl-PL" sz="800" dirty="0" smtClean="0"/>
              <a:t>B3-USI4-Modul</a:t>
            </a:r>
            <a:br>
              <a:rPr lang="pl-PL" sz="800" dirty="0" smtClean="0"/>
            </a:br>
            <a:r>
              <a:rPr lang="pl-PL" sz="800" dirty="0" smtClean="0"/>
              <a:t>• </a:t>
            </a:r>
            <a:r>
              <a:rPr lang="pl-PL" sz="800" dirty="0" err="1" smtClean="0"/>
              <a:t>Schrack</a:t>
            </a:r>
            <a:r>
              <a:rPr lang="pl-PL" sz="800" dirty="0" smtClean="0"/>
              <a:t> </a:t>
            </a:r>
            <a:r>
              <a:rPr lang="pl-PL" sz="800" dirty="0"/>
              <a:t>– </a:t>
            </a:r>
            <a:r>
              <a:rPr lang="pl-PL" sz="800" dirty="0" err="1"/>
              <a:t>Integral</a:t>
            </a:r>
            <a:r>
              <a:rPr lang="pl-PL" sz="800" dirty="0"/>
              <a:t> via </a:t>
            </a:r>
            <a:r>
              <a:rPr lang="pl-PL" sz="800" dirty="0" smtClean="0"/>
              <a:t>B5-LAN-Modul</a:t>
            </a:r>
          </a:p>
          <a:p>
            <a:r>
              <a:rPr lang="pl-PL" sz="800" dirty="0" smtClean="0"/>
              <a:t>• </a:t>
            </a:r>
            <a:r>
              <a:rPr lang="pl-PL" sz="800" dirty="0" err="1"/>
              <a:t>Schrack</a:t>
            </a:r>
            <a:r>
              <a:rPr lang="pl-PL" sz="800" dirty="0"/>
              <a:t> – MAXIMA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Securiton</a:t>
            </a:r>
            <a:r>
              <a:rPr lang="pl-PL" sz="800" dirty="0"/>
              <a:t> – </a:t>
            </a:r>
            <a:r>
              <a:rPr lang="pl-PL" sz="800" dirty="0" err="1"/>
              <a:t>SecuriFire</a:t>
            </a:r>
            <a:r>
              <a:rPr lang="pl-PL" sz="800" dirty="0"/>
              <a:t> via B3-USI4-Modul</a:t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SigmaSys</a:t>
            </a:r>
            <a:r>
              <a:rPr lang="pl-PL" sz="800" dirty="0"/>
              <a:t> D-100 / SM80 / SM88</a:t>
            </a:r>
            <a:br>
              <a:rPr lang="pl-PL" sz="800" dirty="0"/>
            </a:br>
            <a:r>
              <a:rPr lang="pl-PL" sz="800" dirty="0"/>
              <a:t>• Siemens – FS20 (FC2020, FC2040, FC2060) via </a:t>
            </a:r>
            <a:r>
              <a:rPr lang="pl-PL" sz="800" dirty="0" smtClean="0"/>
              <a:t>MK8000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Cerberus</a:t>
            </a:r>
            <a:r>
              <a:rPr lang="pl-PL" sz="800" dirty="0"/>
              <a:t> FS720 (FC722, FC724) via </a:t>
            </a:r>
            <a:r>
              <a:rPr lang="pl-PL" sz="800" dirty="0" smtClean="0"/>
              <a:t>MK8000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Telenot</a:t>
            </a:r>
            <a:r>
              <a:rPr lang="pl-PL" sz="800" dirty="0"/>
              <a:t> – </a:t>
            </a:r>
            <a:r>
              <a:rPr lang="pl-PL" sz="800" dirty="0" err="1"/>
              <a:t>comfire</a:t>
            </a:r>
            <a:r>
              <a:rPr lang="pl-PL" sz="800" dirty="0"/>
              <a:t> 3000-4 plus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BMCI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Fast 2000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</a:t>
            </a:r>
            <a:r>
              <a:rPr lang="pl-PL" sz="800" dirty="0" err="1"/>
              <a:t>Expert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 smtClean="0"/>
              <a:t>• </a:t>
            </a:r>
            <a:r>
              <a:rPr lang="pl-PL" sz="800" dirty="0"/>
              <a:t>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Profile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ZETFAS/LOUT (via FILNET)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ZETAPLEX-FSK (via AED)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</a:t>
            </a:r>
            <a:r>
              <a:rPr lang="pl-PL" sz="800" dirty="0" err="1"/>
              <a:t>Zettler</a:t>
            </a:r>
            <a:r>
              <a:rPr lang="pl-PL" sz="800" dirty="0"/>
              <a:t> ZX and MZX</a:t>
            </a:r>
            <a:br>
              <a:rPr lang="pl-PL" sz="800" dirty="0"/>
            </a:br>
            <a:r>
              <a:rPr lang="pl-PL" sz="800" dirty="0"/>
              <a:t>• UNIPOS – FS5200</a:t>
            </a:r>
            <a:br>
              <a:rPr lang="pl-PL" sz="800" dirty="0"/>
            </a:br>
            <a:r>
              <a:rPr lang="pl-PL" sz="800" dirty="0"/>
              <a:t>• Wagner – FPA5000</a:t>
            </a:r>
            <a:br>
              <a:rPr lang="pl-PL" sz="800" dirty="0"/>
            </a:br>
            <a:r>
              <a:rPr lang="pl-PL" sz="800" dirty="0"/>
              <a:t>• Wagner – </a:t>
            </a:r>
            <a:r>
              <a:rPr lang="pl-PL" sz="800" dirty="0" err="1"/>
              <a:t>Titanus</a:t>
            </a:r>
            <a:r>
              <a:rPr lang="pl-PL" sz="800" dirty="0"/>
              <a:t> Micro Sens</a:t>
            </a:r>
            <a:br>
              <a:rPr lang="pl-PL" sz="800" dirty="0"/>
            </a:br>
            <a:r>
              <a:rPr lang="pl-PL" sz="800" dirty="0"/>
              <a:t>• Wagner – </a:t>
            </a:r>
            <a:r>
              <a:rPr lang="pl-PL" sz="800" dirty="0" err="1"/>
              <a:t>Titanus</a:t>
            </a:r>
            <a:r>
              <a:rPr lang="pl-PL" sz="800" dirty="0"/>
              <a:t> Pro Sens</a:t>
            </a:r>
            <a:br>
              <a:rPr lang="pl-PL" sz="800" dirty="0"/>
            </a:br>
            <a:r>
              <a:rPr lang="pl-PL" sz="800" dirty="0"/>
              <a:t>• Wagner – </a:t>
            </a:r>
            <a:r>
              <a:rPr lang="pl-PL" sz="800" dirty="0" err="1"/>
              <a:t>Titanus</a:t>
            </a:r>
            <a:r>
              <a:rPr lang="pl-PL" sz="800" dirty="0"/>
              <a:t> </a:t>
            </a:r>
            <a:r>
              <a:rPr lang="pl-PL" sz="800" dirty="0" err="1"/>
              <a:t>Rack</a:t>
            </a:r>
            <a:r>
              <a:rPr lang="pl-PL" sz="800" dirty="0"/>
              <a:t> Sens</a:t>
            </a:r>
            <a:br>
              <a:rPr lang="pl-PL" sz="800" dirty="0"/>
            </a:br>
            <a:r>
              <a:rPr lang="pl-PL" sz="800" dirty="0"/>
              <a:t>• Wagner – </a:t>
            </a:r>
            <a:r>
              <a:rPr lang="pl-PL" sz="800" dirty="0" err="1"/>
              <a:t>Titanus</a:t>
            </a:r>
            <a:r>
              <a:rPr lang="pl-PL" sz="800" dirty="0"/>
              <a:t> Super Sens</a:t>
            </a:r>
            <a:br>
              <a:rPr lang="pl-PL" sz="800" dirty="0"/>
            </a:br>
            <a:r>
              <a:rPr lang="pl-PL" sz="800" dirty="0"/>
              <a:t>• Wagner – </a:t>
            </a:r>
            <a:r>
              <a:rPr lang="pl-PL" sz="800" dirty="0" err="1"/>
              <a:t>Titanus</a:t>
            </a:r>
            <a:r>
              <a:rPr lang="pl-PL" sz="800" dirty="0"/>
              <a:t> Top Sens</a:t>
            </a:r>
          </a:p>
        </p:txBody>
      </p:sp>
    </p:spTree>
    <p:extLst>
      <p:ext uri="{BB962C8B-B14F-4D97-AF65-F5344CB8AC3E}">
        <p14:creationId xmlns:p14="http://schemas.microsoft.com/office/powerpoint/2010/main" val="11100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integracji - Interfejsy do systemów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1190" y="3473733"/>
            <a:ext cx="8932460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/>
            </a:r>
            <a:br>
              <a:rPr lang="pl-PL" sz="800" dirty="0"/>
            </a:br>
            <a:endParaRPr lang="pl-PL" sz="800" dirty="0"/>
          </a:p>
        </p:txBody>
      </p:sp>
      <p:sp>
        <p:nvSpPr>
          <p:cNvPr id="6" name="Rectangle 5"/>
          <p:cNvSpPr/>
          <p:nvPr/>
        </p:nvSpPr>
        <p:spPr>
          <a:xfrm>
            <a:off x="109182" y="955344"/>
            <a:ext cx="8987051" cy="193899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 err="1"/>
              <a:t>Intrusion</a:t>
            </a:r>
            <a:r>
              <a:rPr lang="pl-PL" sz="800" b="1" dirty="0"/>
              <a:t> </a:t>
            </a:r>
            <a:r>
              <a:rPr lang="pl-PL" sz="800" b="1" dirty="0" err="1"/>
              <a:t>Detection</a:t>
            </a:r>
            <a:r>
              <a:rPr lang="pl-PL" sz="800" b="1" dirty="0"/>
              <a:t> Systems (IDS</a:t>
            </a:r>
            <a:r>
              <a:rPr lang="pl-PL" sz="800" b="1" dirty="0" smtClean="0"/>
              <a:t>) - 41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Aritech</a:t>
            </a:r>
            <a:r>
              <a:rPr lang="pl-PL" sz="800" dirty="0"/>
              <a:t> CDMAX</a:t>
            </a:r>
            <a:br>
              <a:rPr lang="pl-PL" sz="800" dirty="0"/>
            </a:br>
            <a:r>
              <a:rPr lang="pl-PL" sz="800" dirty="0"/>
              <a:t>• ABI – MC1500 / MMP1</a:t>
            </a:r>
            <a:br>
              <a:rPr lang="pl-PL" sz="800" dirty="0"/>
            </a:br>
            <a:r>
              <a:rPr lang="pl-PL" sz="800" dirty="0"/>
              <a:t>• Bosch – NZ 300</a:t>
            </a:r>
            <a:br>
              <a:rPr lang="pl-PL" sz="800" dirty="0"/>
            </a:br>
            <a:r>
              <a:rPr lang="pl-PL" sz="800" dirty="0"/>
              <a:t>• Bosch – UEZ / BZ500</a:t>
            </a:r>
            <a:br>
              <a:rPr lang="pl-PL" sz="800" dirty="0"/>
            </a:br>
            <a:r>
              <a:rPr lang="pl-PL" sz="800" dirty="0"/>
              <a:t>• Bosch – MAP 5000</a:t>
            </a:r>
            <a:br>
              <a:rPr lang="pl-PL" sz="800" dirty="0"/>
            </a:br>
            <a:r>
              <a:rPr lang="pl-PL" sz="800" dirty="0"/>
              <a:t>• Bosch – UGM 2005 / 2010 / 2020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Effeff</a:t>
            </a:r>
            <a:r>
              <a:rPr lang="pl-PL" sz="800" dirty="0"/>
              <a:t> – EMC 561-MB100/256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Effeff</a:t>
            </a:r>
            <a:r>
              <a:rPr lang="pl-PL" sz="800" dirty="0"/>
              <a:t> – DEZ 9000</a:t>
            </a:r>
            <a:br>
              <a:rPr lang="pl-PL" sz="800" dirty="0"/>
            </a:br>
            <a:r>
              <a:rPr lang="pl-PL" sz="800" dirty="0"/>
              <a:t>• Esser (Honeywell) – DEZ 9000</a:t>
            </a:r>
            <a:br>
              <a:rPr lang="pl-PL" sz="800" dirty="0"/>
            </a:br>
            <a:r>
              <a:rPr lang="pl-PL" sz="800" dirty="0"/>
              <a:t>• Esser (Honeywell) – EMA 5007 / </a:t>
            </a:r>
            <a:r>
              <a:rPr lang="pl-PL" sz="800" dirty="0" err="1"/>
              <a:t>all</a:t>
            </a:r>
            <a:r>
              <a:rPr lang="pl-PL" sz="800" dirty="0"/>
              <a:t> system </a:t>
            </a:r>
            <a:r>
              <a:rPr lang="pl-PL" sz="800" dirty="0" err="1"/>
              <a:t>types</a:t>
            </a:r>
            <a:r>
              <a:rPr lang="pl-PL" sz="800" dirty="0"/>
              <a:t> via SEI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Europlex</a:t>
            </a:r>
            <a:r>
              <a:rPr lang="pl-PL" sz="800" dirty="0"/>
              <a:t> – 3GS</a:t>
            </a:r>
            <a:br>
              <a:rPr lang="pl-PL" sz="800" dirty="0"/>
            </a:br>
            <a:r>
              <a:rPr lang="pl-PL" sz="800" dirty="0"/>
              <a:t>• GE – ATS </a:t>
            </a:r>
            <a:r>
              <a:rPr lang="pl-PL" sz="800" dirty="0" err="1"/>
              <a:t>MasterPanel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Honeywell – </a:t>
            </a:r>
            <a:r>
              <a:rPr lang="pl-PL" sz="800" dirty="0" err="1"/>
              <a:t>Galaxy</a:t>
            </a:r>
            <a:r>
              <a:rPr lang="pl-PL" sz="800" dirty="0"/>
              <a:t> </a:t>
            </a:r>
            <a:r>
              <a:rPr lang="pl-PL" sz="800" dirty="0" err="1"/>
              <a:t>Dimension</a:t>
            </a:r>
            <a:r>
              <a:rPr lang="pl-PL" sz="800" dirty="0"/>
              <a:t> (via </a:t>
            </a:r>
            <a:r>
              <a:rPr lang="pl-PL" sz="800" dirty="0" err="1"/>
              <a:t>Microtech</a:t>
            </a:r>
            <a:r>
              <a:rPr lang="pl-PL" sz="800" dirty="0"/>
              <a:t>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Napco</a:t>
            </a:r>
            <a:r>
              <a:rPr lang="pl-PL" sz="800" dirty="0"/>
              <a:t> Security Technologies – </a:t>
            </a:r>
            <a:r>
              <a:rPr lang="pl-PL" sz="800" dirty="0" err="1"/>
              <a:t>Napco</a:t>
            </a:r>
            <a:r>
              <a:rPr lang="pl-PL" sz="800" dirty="0"/>
              <a:t> </a:t>
            </a:r>
            <a:r>
              <a:rPr lang="pl-PL" sz="800" dirty="0" err="1" smtClean="0"/>
              <a:t>Gemini</a:t>
            </a:r>
            <a:endParaRPr lang="pl-PL" sz="800" dirty="0" smtClean="0"/>
          </a:p>
          <a:p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Novar</a:t>
            </a:r>
            <a:r>
              <a:rPr lang="pl-PL" sz="800" dirty="0"/>
              <a:t> (Honeywell) – EMZ 561 (MB16, MB100, MB256, MB256plus) via IGIS-LOOP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Novar</a:t>
            </a:r>
            <a:r>
              <a:rPr lang="pl-PL" sz="800" dirty="0"/>
              <a:t> (Honeywell) – EMZ 561 (MB16, MB100, MB256, MB256plus) via IGIS-LAN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Novar</a:t>
            </a:r>
            <a:r>
              <a:rPr lang="pl-PL" sz="800" dirty="0"/>
              <a:t> (Honeywell) – EMZ 561 (MB16, MB100, MB256, MB256plus) via </a:t>
            </a:r>
            <a:r>
              <a:rPr lang="pl-PL" sz="800" dirty="0" err="1"/>
              <a:t>WinMAG</a:t>
            </a:r>
            <a:r>
              <a:rPr lang="pl-PL" sz="800" dirty="0"/>
              <a:t> (OPC)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Novar</a:t>
            </a:r>
            <a:r>
              <a:rPr lang="pl-PL" sz="800" dirty="0"/>
              <a:t> (Honeywell) – MB24, MB48, MB100 via module 013211.10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Nox</a:t>
            </a:r>
            <a:r>
              <a:rPr lang="pl-PL" sz="800" dirty="0"/>
              <a:t> Systems – </a:t>
            </a:r>
            <a:r>
              <a:rPr lang="pl-PL" sz="800" dirty="0" err="1"/>
              <a:t>Nox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Paradox</a:t>
            </a:r>
            <a:r>
              <a:rPr lang="pl-PL" sz="800" dirty="0"/>
              <a:t> – Imperial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Plettac</a:t>
            </a:r>
            <a:r>
              <a:rPr lang="pl-PL" sz="800" dirty="0"/>
              <a:t> – GSE 63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Risco</a:t>
            </a:r>
            <a:r>
              <a:rPr lang="pl-PL" sz="800" dirty="0"/>
              <a:t> – </a:t>
            </a:r>
            <a:r>
              <a:rPr lang="pl-PL" sz="800" dirty="0" err="1"/>
              <a:t>Rokonet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Securiton</a:t>
            </a:r>
            <a:r>
              <a:rPr lang="pl-PL" sz="800" dirty="0"/>
              <a:t> – </a:t>
            </a:r>
            <a:r>
              <a:rPr lang="pl-PL" sz="800" dirty="0" err="1"/>
              <a:t>SecuriPro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Guarto</a:t>
            </a:r>
            <a:r>
              <a:rPr lang="pl-PL" sz="800" dirty="0"/>
              <a:t/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Siemens – </a:t>
            </a:r>
            <a:r>
              <a:rPr lang="pl-PL" sz="800" dirty="0" err="1"/>
              <a:t>Sintony</a:t>
            </a:r>
            <a:r>
              <a:rPr lang="pl-PL" sz="800" dirty="0"/>
              <a:t> Si400 / Si420</a:t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Transliner</a:t>
            </a:r>
            <a:r>
              <a:rPr lang="pl-PL" sz="800" dirty="0"/>
              <a:t> </a:t>
            </a:r>
            <a:r>
              <a:rPr lang="pl-PL" sz="800" dirty="0" err="1"/>
              <a:t>Cerberus</a:t>
            </a:r>
            <a:r>
              <a:rPr lang="pl-PL" sz="800" dirty="0"/>
              <a:t> IK 500</a:t>
            </a:r>
            <a:br>
              <a:rPr lang="pl-PL" sz="800" dirty="0"/>
            </a:br>
            <a:endParaRPr lang="pl-PL" sz="800" dirty="0"/>
          </a:p>
          <a:p>
            <a:r>
              <a:rPr lang="pl-PL" sz="800" dirty="0"/>
              <a:t>• Siemens – </a:t>
            </a:r>
            <a:r>
              <a:rPr lang="pl-PL" sz="800" dirty="0" err="1"/>
              <a:t>Transliner</a:t>
            </a:r>
            <a:r>
              <a:rPr lang="pl-PL" sz="800" dirty="0"/>
              <a:t> </a:t>
            </a:r>
            <a:r>
              <a:rPr lang="pl-PL" sz="800" dirty="0" err="1"/>
              <a:t>Cerberus</a:t>
            </a:r>
            <a:r>
              <a:rPr lang="pl-PL" sz="800" dirty="0"/>
              <a:t> IC 1000</a:t>
            </a:r>
            <a:br>
              <a:rPr lang="pl-PL" sz="800" dirty="0"/>
            </a:br>
            <a:r>
              <a:rPr lang="pl-PL" sz="800" dirty="0"/>
              <a:t>• Siemens – Security </a:t>
            </a:r>
            <a:r>
              <a:rPr lang="pl-PL" sz="800" dirty="0" err="1"/>
              <a:t>detection</a:t>
            </a:r>
            <a:r>
              <a:rPr lang="pl-PL" sz="800" dirty="0"/>
              <a:t> system SM88</a:t>
            </a:r>
            <a:br>
              <a:rPr lang="pl-PL" sz="800" dirty="0"/>
            </a:br>
            <a:r>
              <a:rPr lang="pl-PL" sz="800" dirty="0"/>
              <a:t>• Siemens SPC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Sonax</a:t>
            </a:r>
            <a:r>
              <a:rPr lang="pl-PL" sz="800" dirty="0"/>
              <a:t> – </a:t>
            </a:r>
            <a:r>
              <a:rPr lang="pl-PL" sz="800" dirty="0" err="1"/>
              <a:t>Varus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Sonax</a:t>
            </a:r>
            <a:r>
              <a:rPr lang="pl-PL" sz="800" dirty="0"/>
              <a:t> – Z 3000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Telenot</a:t>
            </a:r>
            <a:r>
              <a:rPr lang="pl-PL" sz="800" dirty="0"/>
              <a:t> – </a:t>
            </a:r>
            <a:r>
              <a:rPr lang="pl-PL" sz="800" dirty="0" err="1"/>
              <a:t>complex</a:t>
            </a:r>
            <a:r>
              <a:rPr lang="pl-PL" sz="800" dirty="0"/>
              <a:t> 400H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ZETADRESS 300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ZETADRESS 1000/2000t</a:t>
            </a:r>
            <a:br>
              <a:rPr lang="pl-PL" sz="800" dirty="0"/>
            </a:br>
            <a:r>
              <a:rPr lang="pl-PL" sz="800" dirty="0"/>
              <a:t>• Total Walther (</a:t>
            </a:r>
            <a:r>
              <a:rPr lang="pl-PL" sz="800" dirty="0" err="1"/>
              <a:t>Tyco</a:t>
            </a:r>
            <a:r>
              <a:rPr lang="pl-PL" sz="800" dirty="0"/>
              <a:t>) – ZETADRESS 5000</a:t>
            </a:r>
            <a:br>
              <a:rPr lang="pl-PL" sz="800" dirty="0"/>
            </a:br>
            <a:r>
              <a:rPr lang="pl-PL" sz="800" dirty="0"/>
              <a:t>• UTC FS – ATS </a:t>
            </a:r>
            <a:r>
              <a:rPr lang="pl-PL" sz="800" dirty="0" err="1"/>
              <a:t>MasterPanel</a:t>
            </a:r>
            <a:endParaRPr lang="pl-PL" sz="800" dirty="0"/>
          </a:p>
        </p:txBody>
      </p:sp>
      <p:sp>
        <p:nvSpPr>
          <p:cNvPr id="7" name="Rectangle 6"/>
          <p:cNvSpPr/>
          <p:nvPr/>
        </p:nvSpPr>
        <p:spPr>
          <a:xfrm>
            <a:off x="109181" y="2888385"/>
            <a:ext cx="8987051" cy="46166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Video </a:t>
            </a:r>
            <a:r>
              <a:rPr lang="pl-PL" sz="800" b="1" dirty="0" smtClean="0"/>
              <a:t>Controller - 6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Axis</a:t>
            </a:r>
            <a:r>
              <a:rPr lang="pl-PL" sz="800" dirty="0"/>
              <a:t> – </a:t>
            </a:r>
            <a:r>
              <a:rPr lang="pl-PL" sz="800" dirty="0" err="1"/>
              <a:t>Axis</a:t>
            </a:r>
            <a:r>
              <a:rPr lang="pl-PL" sz="800" dirty="0"/>
              <a:t> </a:t>
            </a:r>
            <a:r>
              <a:rPr lang="pl-PL" sz="800" dirty="0" err="1"/>
              <a:t>joysticks</a:t>
            </a:r>
            <a:r>
              <a:rPr lang="pl-PL" sz="800" dirty="0"/>
              <a:t> T8311 / T8312 / T8313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Video Management Center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</a:t>
            </a:r>
            <a:r>
              <a:rPr lang="pl-PL" sz="800" dirty="0" err="1"/>
              <a:t>MBeg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Panasonic – Video </a:t>
            </a:r>
            <a:r>
              <a:rPr lang="pl-PL" sz="800" dirty="0" err="1"/>
              <a:t>control</a:t>
            </a:r>
            <a:r>
              <a:rPr lang="pl-PL" sz="800" dirty="0"/>
              <a:t> unit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General USB joystick </a:t>
            </a:r>
            <a:r>
              <a:rPr lang="pl-PL" sz="800" dirty="0" err="1"/>
              <a:t>interface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VideoTec</a:t>
            </a:r>
            <a:r>
              <a:rPr lang="pl-PL" sz="800" dirty="0"/>
              <a:t> DCZ </a:t>
            </a:r>
            <a:r>
              <a:rPr lang="pl-PL" sz="800" dirty="0" smtClean="0"/>
              <a:t>Joystick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82" y="3349575"/>
            <a:ext cx="8987050" cy="3379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Video </a:t>
            </a:r>
            <a:r>
              <a:rPr lang="pl-PL" sz="800" b="1" dirty="0" smtClean="0"/>
              <a:t>Analysis - 2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MATE – Video </a:t>
            </a:r>
            <a:r>
              <a:rPr lang="pl-PL" sz="800" dirty="0" err="1"/>
              <a:t>detection</a:t>
            </a:r>
            <a:r>
              <a:rPr lang="pl-PL" sz="800" dirty="0"/>
              <a:t/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Visapix</a:t>
            </a:r>
            <a:r>
              <a:rPr lang="pl-PL" sz="800" dirty="0"/>
              <a:t> – Video </a:t>
            </a:r>
            <a:r>
              <a:rPr lang="pl-PL" sz="800" dirty="0" err="1"/>
              <a:t>detection</a:t>
            </a:r>
            <a:endParaRPr lang="pl-PL" sz="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9181" y="3688881"/>
            <a:ext cx="8987050" cy="3379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Video Wall </a:t>
            </a:r>
            <a:r>
              <a:rPr lang="pl-PL" sz="800" b="1" dirty="0" smtClean="0"/>
              <a:t>Management - 2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Barco</a:t>
            </a:r>
            <a:r>
              <a:rPr lang="pl-PL" sz="800" dirty="0"/>
              <a:t> CMS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Eyevis</a:t>
            </a:r>
            <a:r>
              <a:rPr lang="pl-PL" sz="800" dirty="0"/>
              <a:t> – </a:t>
            </a:r>
            <a:r>
              <a:rPr lang="pl-PL" sz="800" dirty="0" err="1"/>
              <a:t>eyecon</a:t>
            </a:r>
            <a:endParaRPr lang="pl-PL" sz="800" dirty="0"/>
          </a:p>
        </p:txBody>
      </p:sp>
      <p:sp>
        <p:nvSpPr>
          <p:cNvPr id="10" name="Rectangle 9"/>
          <p:cNvSpPr/>
          <p:nvPr/>
        </p:nvSpPr>
        <p:spPr>
          <a:xfrm>
            <a:off x="109178" y="4026388"/>
            <a:ext cx="8987053" cy="34982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 err="1"/>
              <a:t>Emergency</a:t>
            </a:r>
            <a:r>
              <a:rPr lang="pl-PL" sz="800" b="1" dirty="0"/>
              <a:t> </a:t>
            </a:r>
            <a:r>
              <a:rPr lang="pl-PL" sz="800" b="1" dirty="0" err="1"/>
              <a:t>Exit</a:t>
            </a:r>
            <a:r>
              <a:rPr lang="pl-PL" sz="800" b="1" dirty="0"/>
              <a:t> </a:t>
            </a:r>
            <a:r>
              <a:rPr lang="pl-PL" sz="800" b="1" dirty="0" err="1"/>
              <a:t>Icons</a:t>
            </a:r>
            <a:r>
              <a:rPr lang="pl-PL" sz="800" b="1" dirty="0"/>
              <a:t> / </a:t>
            </a:r>
            <a:r>
              <a:rPr lang="pl-PL" sz="800" b="1" dirty="0" err="1"/>
              <a:t>Emergency</a:t>
            </a:r>
            <a:r>
              <a:rPr lang="pl-PL" sz="800" b="1" dirty="0"/>
              <a:t> </a:t>
            </a:r>
            <a:r>
              <a:rPr lang="pl-PL" sz="800" b="1" dirty="0" err="1" smtClean="0"/>
              <a:t>Lighting</a:t>
            </a:r>
            <a:r>
              <a:rPr lang="pl-PL" sz="800" b="1" dirty="0" smtClean="0"/>
              <a:t> - 3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CEAG – ZB96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Inotec</a:t>
            </a:r>
            <a:r>
              <a:rPr lang="pl-PL" sz="800" dirty="0"/>
              <a:t> – INOTEC CPS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Kaufel</a:t>
            </a:r>
            <a:r>
              <a:rPr lang="pl-PL" sz="800" dirty="0"/>
              <a:t> – </a:t>
            </a:r>
            <a:r>
              <a:rPr lang="pl-PL" sz="800" dirty="0" err="1"/>
              <a:t>Emergency</a:t>
            </a:r>
            <a:r>
              <a:rPr lang="pl-PL" sz="800" dirty="0"/>
              <a:t> </a:t>
            </a:r>
            <a:r>
              <a:rPr lang="pl-PL" sz="800" dirty="0" err="1"/>
              <a:t>Lighting</a:t>
            </a:r>
            <a:r>
              <a:rPr lang="pl-PL" sz="800" dirty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28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integracji - Interfejsy do systemów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82" y="955344"/>
            <a:ext cx="8987051" cy="18158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Access Control Systems (AC</a:t>
            </a:r>
            <a:r>
              <a:rPr lang="pl-PL" sz="800" b="1" dirty="0" smtClean="0"/>
              <a:t>) - 37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Autec</a:t>
            </a:r>
            <a:r>
              <a:rPr lang="pl-PL" sz="800" dirty="0"/>
              <a:t> – Access </a:t>
            </a:r>
            <a:r>
              <a:rPr lang="pl-PL" sz="800" dirty="0" err="1"/>
              <a:t>control</a:t>
            </a:r>
            <a:r>
              <a:rPr lang="pl-PL" sz="800" dirty="0"/>
              <a:t> system (UBI2)</a:t>
            </a:r>
            <a:br>
              <a:rPr lang="pl-PL" sz="800" dirty="0"/>
            </a:br>
            <a:r>
              <a:rPr lang="pl-PL" sz="800" dirty="0"/>
              <a:t>• Bosch </a:t>
            </a:r>
            <a:r>
              <a:rPr lang="pl-PL" sz="800" dirty="0" err="1"/>
              <a:t>Miditec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Continental Access – </a:t>
            </a:r>
            <a:r>
              <a:rPr lang="pl-PL" sz="800" dirty="0" err="1"/>
              <a:t>CardAccess</a:t>
            </a:r>
            <a:r>
              <a:rPr lang="pl-PL" sz="800" dirty="0"/>
              <a:t> 3000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Dorma</a:t>
            </a:r>
            <a:r>
              <a:rPr lang="pl-PL" sz="800" dirty="0"/>
              <a:t> – </a:t>
            </a:r>
            <a:r>
              <a:rPr lang="pl-PL" sz="800" dirty="0" err="1"/>
              <a:t>Matrix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effeff</a:t>
            </a:r>
            <a:r>
              <a:rPr lang="pl-PL" sz="800" dirty="0"/>
              <a:t> (Honeywell) – </a:t>
            </a:r>
            <a:r>
              <a:rPr lang="pl-PL" sz="800" dirty="0" err="1"/>
              <a:t>Multiaccess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EVVA – ATS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Gantner</a:t>
            </a:r>
            <a:r>
              <a:rPr lang="pl-PL" sz="800" dirty="0"/>
              <a:t> – GAT ACE 3000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Gantner</a:t>
            </a:r>
            <a:r>
              <a:rPr lang="pl-PL" sz="800" dirty="0"/>
              <a:t> – </a:t>
            </a:r>
            <a:r>
              <a:rPr lang="pl-PL" sz="800" dirty="0" err="1"/>
              <a:t>Gantner</a:t>
            </a:r>
            <a:r>
              <a:rPr lang="pl-PL" sz="800" dirty="0"/>
              <a:t> ZKS</a:t>
            </a:r>
            <a:br>
              <a:rPr lang="pl-PL" sz="800" dirty="0"/>
            </a:br>
            <a:r>
              <a:rPr lang="pl-PL" sz="800" dirty="0"/>
              <a:t>• GE – </a:t>
            </a:r>
            <a:r>
              <a:rPr lang="pl-PL" sz="800" dirty="0" err="1"/>
              <a:t>FacilityCommander</a:t>
            </a:r>
            <a:r>
              <a:rPr lang="pl-PL" sz="800" dirty="0"/>
              <a:t> (</a:t>
            </a:r>
            <a:r>
              <a:rPr lang="pl-PL" sz="800" dirty="0" err="1"/>
              <a:t>FCWnx</a:t>
            </a:r>
            <a:r>
              <a:rPr lang="pl-PL" sz="800" dirty="0"/>
              <a:t>)</a:t>
            </a:r>
            <a:br>
              <a:rPr lang="pl-PL" sz="800" dirty="0"/>
            </a:br>
            <a:r>
              <a:rPr lang="pl-PL" sz="800" dirty="0"/>
              <a:t>• Hirsch/</a:t>
            </a:r>
            <a:r>
              <a:rPr lang="pl-PL" sz="800" dirty="0" err="1"/>
              <a:t>Identiv</a:t>
            </a:r>
            <a:r>
              <a:rPr lang="pl-PL" sz="800" dirty="0"/>
              <a:t> – </a:t>
            </a:r>
            <a:r>
              <a:rPr lang="pl-PL" sz="800" dirty="0" err="1"/>
              <a:t>Velocity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Interautomation</a:t>
            </a:r>
            <a:r>
              <a:rPr lang="pl-PL" sz="800" dirty="0"/>
              <a:t> – CASA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Interflex</a:t>
            </a:r>
            <a:r>
              <a:rPr lang="pl-PL" sz="800" dirty="0"/>
              <a:t> – 6010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Interflex</a:t>
            </a:r>
            <a:r>
              <a:rPr lang="pl-PL" sz="800" dirty="0"/>
              <a:t> – 6020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Interflex</a:t>
            </a:r>
            <a:r>
              <a:rPr lang="pl-PL" sz="800" dirty="0"/>
              <a:t> – 6040</a:t>
            </a:r>
            <a:br>
              <a:rPr lang="pl-PL" sz="800" dirty="0"/>
            </a:br>
            <a:r>
              <a:rPr lang="pl-PL" sz="800" dirty="0"/>
              <a:t>• ISONAS</a:t>
            </a:r>
            <a:br>
              <a:rPr lang="pl-PL" sz="800" dirty="0"/>
            </a:br>
            <a:r>
              <a:rPr lang="pl-PL" sz="800" dirty="0"/>
              <a:t>• Johnson Controls – </a:t>
            </a:r>
            <a:r>
              <a:rPr lang="pl-PL" sz="800" dirty="0" err="1"/>
              <a:t>Cardkey</a:t>
            </a:r>
            <a:r>
              <a:rPr lang="pl-PL" sz="800" dirty="0"/>
              <a:t> </a:t>
            </a:r>
            <a:r>
              <a:rPr lang="pl-PL" sz="800" dirty="0" err="1"/>
              <a:t>Pegasys</a:t>
            </a:r>
            <a:r>
              <a:rPr lang="pl-PL" sz="800" dirty="0"/>
              <a:t> / </a:t>
            </a:r>
            <a:r>
              <a:rPr lang="pl-PL" sz="800" dirty="0" err="1"/>
              <a:t>Pegasys</a:t>
            </a:r>
            <a:r>
              <a:rPr lang="pl-PL" sz="800" dirty="0"/>
              <a:t> 2000</a:t>
            </a:r>
            <a:br>
              <a:rPr lang="pl-PL" sz="800" dirty="0"/>
            </a:br>
            <a:r>
              <a:rPr lang="pl-PL" sz="800" dirty="0"/>
              <a:t>• KABA – EXOS 9300 / B-COMM / B-COMM Java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Keyscan</a:t>
            </a:r>
            <a:r>
              <a:rPr lang="pl-PL" sz="800" dirty="0"/>
              <a:t> – System 7 / </a:t>
            </a:r>
            <a:r>
              <a:rPr lang="pl-PL" sz="800" dirty="0" err="1"/>
              <a:t>Vantage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Miditec</a:t>
            </a:r>
            <a:r>
              <a:rPr lang="pl-PL" sz="800" dirty="0"/>
              <a:t> (OPC UA)</a:t>
            </a:r>
            <a:br>
              <a:rPr lang="pl-PL" sz="800" dirty="0"/>
            </a:br>
            <a:r>
              <a:rPr lang="pl-PL" sz="800" dirty="0" smtClean="0"/>
              <a:t>• </a:t>
            </a:r>
            <a:r>
              <a:rPr lang="pl-PL" sz="800" dirty="0" err="1"/>
              <a:t>Nedap</a:t>
            </a:r>
            <a:r>
              <a:rPr lang="pl-PL" sz="800" dirty="0"/>
              <a:t> – AEOS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Pascom</a:t>
            </a:r>
            <a:r>
              <a:rPr lang="pl-PL" sz="800" dirty="0"/>
              <a:t> – </a:t>
            </a:r>
            <a:r>
              <a:rPr lang="pl-PL" sz="800" dirty="0" err="1"/>
              <a:t>Pascom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Paxton</a:t>
            </a:r>
            <a:r>
              <a:rPr lang="pl-PL" sz="800" dirty="0"/>
              <a:t> – Net2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Primion</a:t>
            </a:r>
            <a:r>
              <a:rPr lang="pl-PL" sz="800" dirty="0"/>
              <a:t> – ZK</a:t>
            </a:r>
            <a:br>
              <a:rPr lang="pl-PL" sz="800" dirty="0"/>
            </a:br>
            <a:r>
              <a:rPr lang="pl-PL" sz="800" dirty="0"/>
              <a:t>• Roger – PR Master</a:t>
            </a:r>
            <a:br>
              <a:rPr lang="pl-PL" sz="800" dirty="0"/>
            </a:br>
            <a:r>
              <a:rPr lang="pl-PL" sz="800" dirty="0"/>
              <a:t>• Roger – RACS</a:t>
            </a:r>
            <a:br>
              <a:rPr lang="pl-PL" sz="800" dirty="0"/>
            </a:br>
            <a:r>
              <a:rPr lang="pl-PL" sz="800" dirty="0"/>
              <a:t>• SDS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SALTO</a:t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SiPass</a:t>
            </a:r>
            <a:r>
              <a:rPr lang="pl-PL" sz="800" dirty="0"/>
              <a:t> / </a:t>
            </a:r>
            <a:r>
              <a:rPr lang="pl-PL" sz="800" dirty="0" err="1"/>
              <a:t>SiPort</a:t>
            </a:r>
            <a:r>
              <a:rPr lang="pl-PL" sz="800" dirty="0"/>
              <a:t> / SPC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Softcon</a:t>
            </a:r>
            <a:r>
              <a:rPr lang="pl-PL" sz="800" dirty="0"/>
              <a:t> – CR355</a:t>
            </a:r>
            <a:br>
              <a:rPr lang="pl-PL" sz="800" dirty="0"/>
            </a:br>
            <a:r>
              <a:rPr lang="pl-PL" sz="800" dirty="0"/>
              <a:t>• Software House (</a:t>
            </a:r>
            <a:r>
              <a:rPr lang="pl-PL" sz="800" dirty="0" err="1"/>
              <a:t>Tyco</a:t>
            </a:r>
            <a:r>
              <a:rPr lang="pl-PL" sz="800" dirty="0"/>
              <a:t>) – C.CURE 800 / 8000 / 9000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Stanleypac</a:t>
            </a:r>
            <a:r>
              <a:rPr lang="pl-PL" sz="800" dirty="0"/>
              <a:t> </a:t>
            </a:r>
            <a:r>
              <a:rPr lang="pl-PL" sz="800" dirty="0" err="1"/>
              <a:t>iPAC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Syntegro</a:t>
            </a:r>
            <a:r>
              <a:rPr lang="pl-PL" sz="800" dirty="0"/>
              <a:t> – </a:t>
            </a:r>
            <a:r>
              <a:rPr lang="pl-PL" sz="800" dirty="0" err="1"/>
              <a:t>Syngard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TDS – </a:t>
            </a:r>
            <a:r>
              <a:rPr lang="pl-PL" sz="800" dirty="0" err="1"/>
              <a:t>CoreAccess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Titze</a:t>
            </a:r>
            <a:r>
              <a:rPr lang="pl-PL" sz="800" dirty="0"/>
              <a:t> – PIDS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– C.CURE 800 / 8000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– Ccure9000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Xtralis</a:t>
            </a:r>
            <a:r>
              <a:rPr lang="pl-PL" sz="800" dirty="0"/>
              <a:t> – VSK / </a:t>
            </a:r>
            <a:r>
              <a:rPr lang="pl-PL" sz="800" dirty="0" err="1" smtClean="0"/>
              <a:t>FOXnet</a:t>
            </a:r>
            <a:endParaRPr lang="pl-PL" sz="800" dirty="0"/>
          </a:p>
        </p:txBody>
      </p:sp>
      <p:sp>
        <p:nvSpPr>
          <p:cNvPr id="6" name="Rectangle 5"/>
          <p:cNvSpPr/>
          <p:nvPr/>
        </p:nvSpPr>
        <p:spPr>
          <a:xfrm>
            <a:off x="109181" y="2771227"/>
            <a:ext cx="8987051" cy="33855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Escape </a:t>
            </a:r>
            <a:r>
              <a:rPr lang="pl-PL" sz="800" b="1" dirty="0" err="1" smtClean="0"/>
              <a:t>Doors</a:t>
            </a:r>
            <a:r>
              <a:rPr lang="pl-PL" sz="800" b="1" dirty="0" smtClean="0"/>
              <a:t> - 3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Dorma</a:t>
            </a:r>
            <a:r>
              <a:rPr lang="pl-PL" sz="800" dirty="0"/>
              <a:t> – TMS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GEZE – GEZE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Microconsult</a:t>
            </a:r>
            <a:r>
              <a:rPr lang="pl-PL" sz="800" dirty="0"/>
              <a:t> – Escape </a:t>
            </a:r>
            <a:r>
              <a:rPr lang="pl-PL" sz="800" dirty="0" err="1"/>
              <a:t>door</a:t>
            </a:r>
            <a:r>
              <a:rPr lang="pl-PL" sz="800" dirty="0"/>
              <a:t> </a:t>
            </a:r>
            <a:r>
              <a:rPr lang="pl-PL" sz="800" dirty="0" err="1"/>
              <a:t>control</a:t>
            </a:r>
            <a:endParaRPr lang="pl-PL" sz="800" dirty="0"/>
          </a:p>
        </p:txBody>
      </p:sp>
      <p:sp>
        <p:nvSpPr>
          <p:cNvPr id="7" name="Rectangle 6"/>
          <p:cNvSpPr/>
          <p:nvPr/>
        </p:nvSpPr>
        <p:spPr>
          <a:xfrm>
            <a:off x="109181" y="3112787"/>
            <a:ext cx="8987051" cy="33855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Escape </a:t>
            </a:r>
            <a:r>
              <a:rPr lang="pl-PL" sz="800" b="1" dirty="0" err="1" smtClean="0"/>
              <a:t>Route</a:t>
            </a:r>
            <a:r>
              <a:rPr lang="pl-PL" sz="800" b="1" dirty="0" smtClean="0"/>
              <a:t> - 2</a:t>
            </a:r>
            <a:r>
              <a:rPr lang="pl-PL" sz="800" b="1" dirty="0"/>
              <a:t> 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effeff</a:t>
            </a:r>
            <a:r>
              <a:rPr lang="pl-PL" sz="800" dirty="0"/>
              <a:t> (</a:t>
            </a:r>
            <a:r>
              <a:rPr lang="pl-PL" sz="800" dirty="0" err="1"/>
              <a:t>Assa</a:t>
            </a:r>
            <a:r>
              <a:rPr lang="pl-PL" sz="800" dirty="0"/>
              <a:t> </a:t>
            </a:r>
            <a:r>
              <a:rPr lang="pl-PL" sz="800" dirty="0" err="1"/>
              <a:t>Abloy</a:t>
            </a:r>
            <a:r>
              <a:rPr lang="pl-PL" sz="800" dirty="0"/>
              <a:t>) – BCM 925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effeff</a:t>
            </a:r>
            <a:r>
              <a:rPr lang="pl-PL" sz="800" dirty="0"/>
              <a:t> (</a:t>
            </a:r>
            <a:r>
              <a:rPr lang="pl-PL" sz="800" dirty="0" err="1"/>
              <a:t>Assa</a:t>
            </a:r>
            <a:r>
              <a:rPr lang="pl-PL" sz="800" dirty="0"/>
              <a:t> </a:t>
            </a:r>
            <a:r>
              <a:rPr lang="pl-PL" sz="800" dirty="0" err="1"/>
              <a:t>Abloy</a:t>
            </a:r>
            <a:r>
              <a:rPr lang="pl-PL" sz="800" dirty="0"/>
              <a:t>) – 970 TSBC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180" y="3451341"/>
            <a:ext cx="8987051" cy="47057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/>
              <a:t>Public </a:t>
            </a:r>
            <a:r>
              <a:rPr lang="pl-PL" sz="800" b="1" dirty="0" err="1"/>
              <a:t>Address</a:t>
            </a:r>
            <a:r>
              <a:rPr lang="pl-PL" sz="800" b="1" dirty="0"/>
              <a:t> (PA</a:t>
            </a:r>
            <a:r>
              <a:rPr lang="pl-PL" sz="800" b="1" dirty="0" smtClean="0"/>
              <a:t>) - 4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Praesideo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Dynacord</a:t>
            </a:r>
            <a:r>
              <a:rPr lang="pl-PL" sz="800" dirty="0"/>
              <a:t> – </a:t>
            </a:r>
            <a:r>
              <a:rPr lang="pl-PL" sz="800" dirty="0" err="1"/>
              <a:t>Promatrix</a:t>
            </a:r>
            <a:r>
              <a:rPr lang="pl-PL" sz="800" dirty="0"/>
              <a:t> 8000 (DPM 8000)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G+M – G+M </a:t>
            </a:r>
            <a:r>
              <a:rPr lang="pl-PL" sz="800" dirty="0" err="1"/>
              <a:t>Acoustics</a:t>
            </a:r>
            <a:r>
              <a:rPr lang="pl-PL" sz="800" dirty="0"/>
              <a:t> system</a:t>
            </a:r>
            <a:br>
              <a:rPr lang="pl-PL" sz="800" dirty="0"/>
            </a:br>
            <a:r>
              <a:rPr lang="pl-PL" sz="800" dirty="0"/>
              <a:t>• Esser (Honeywell) – </a:t>
            </a:r>
            <a:r>
              <a:rPr lang="pl-PL" sz="800" dirty="0" err="1"/>
              <a:t>Variodyn</a:t>
            </a:r>
            <a:r>
              <a:rPr lang="pl-PL" sz="800" dirty="0"/>
              <a:t> D1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183" y="3921921"/>
            <a:ext cx="8987048" cy="33855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pl-PL" sz="800" b="1" dirty="0" err="1"/>
              <a:t>Gas</a:t>
            </a:r>
            <a:r>
              <a:rPr lang="pl-PL" sz="800" b="1" dirty="0"/>
              <a:t> </a:t>
            </a:r>
            <a:r>
              <a:rPr lang="pl-PL" sz="800" b="1" dirty="0" err="1" smtClean="0"/>
              <a:t>Detection</a:t>
            </a:r>
            <a:r>
              <a:rPr lang="pl-PL" sz="800" b="1" dirty="0" smtClean="0"/>
              <a:t> - 2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Winter – </a:t>
            </a:r>
            <a:r>
              <a:rPr lang="pl-PL" sz="800" dirty="0" err="1"/>
              <a:t>WinPro</a:t>
            </a:r>
            <a:r>
              <a:rPr lang="pl-PL" sz="800" dirty="0"/>
              <a:t/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Honeywell – Analytics </a:t>
            </a:r>
            <a:r>
              <a:rPr lang="pl-PL" sz="800" dirty="0" err="1"/>
              <a:t>Zellweger</a:t>
            </a:r>
            <a:r>
              <a:rPr lang="pl-PL" sz="800" dirty="0"/>
              <a:t> System 57</a:t>
            </a:r>
          </a:p>
        </p:txBody>
      </p:sp>
    </p:spTree>
    <p:extLst>
      <p:ext uri="{BB962C8B-B14F-4D97-AF65-F5344CB8AC3E}">
        <p14:creationId xmlns:p14="http://schemas.microsoft.com/office/powerpoint/2010/main" val="3024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integracji - Interfejsy do systemów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738" y="959072"/>
            <a:ext cx="9075760" cy="3293209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r>
              <a:rPr lang="pl-PL" sz="800" b="1" dirty="0"/>
              <a:t>Video Systems (CCTV</a:t>
            </a:r>
            <a:r>
              <a:rPr lang="pl-PL" sz="800" b="1" dirty="0" smtClean="0"/>
              <a:t>) - </a:t>
            </a:r>
            <a:r>
              <a:rPr lang="pl-PL" sz="700" b="1" dirty="0" smtClean="0"/>
              <a:t>ponad 100 interfejsów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Aimetis</a:t>
            </a:r>
            <a:r>
              <a:rPr lang="pl-PL" sz="800" dirty="0"/>
              <a:t> – </a:t>
            </a:r>
            <a:r>
              <a:rPr lang="pl-PL" sz="800" dirty="0" err="1"/>
              <a:t>Aimetis</a:t>
            </a:r>
            <a:r>
              <a:rPr lang="pl-PL" sz="800" dirty="0"/>
              <a:t> Symphony</a:t>
            </a:r>
            <a:br>
              <a:rPr lang="pl-PL" sz="800" dirty="0"/>
            </a:br>
            <a:r>
              <a:rPr lang="pl-PL" sz="800" dirty="0"/>
              <a:t>• American Dynamics – AKS </a:t>
            </a:r>
            <a:r>
              <a:rPr lang="pl-PL" sz="800" dirty="0" err="1"/>
              <a:t>Matrix</a:t>
            </a:r>
            <a:r>
              <a:rPr lang="pl-PL" sz="800" dirty="0"/>
              <a:t> </a:t>
            </a:r>
            <a:r>
              <a:rPr lang="pl-PL" sz="800" dirty="0" err="1"/>
              <a:t>Switching</a:t>
            </a:r>
            <a:r>
              <a:rPr lang="pl-PL" sz="800" dirty="0"/>
              <a:t> Systems (MSS)</a:t>
            </a:r>
            <a:br>
              <a:rPr lang="pl-PL" sz="800" dirty="0"/>
            </a:br>
            <a:r>
              <a:rPr lang="pl-PL" sz="800" dirty="0"/>
              <a:t>• American Dynamics HDVR</a:t>
            </a:r>
            <a:br>
              <a:rPr lang="pl-PL" sz="800" dirty="0"/>
            </a:br>
            <a:r>
              <a:rPr lang="pl-PL" sz="800" dirty="0"/>
              <a:t>• American Dynamics – </a:t>
            </a:r>
            <a:r>
              <a:rPr lang="pl-PL" sz="800" dirty="0" err="1"/>
              <a:t>Intellex</a:t>
            </a:r>
            <a:r>
              <a:rPr lang="pl-PL" sz="800" dirty="0"/>
              <a:t> (API Version 4.12)</a:t>
            </a:r>
            <a:br>
              <a:rPr lang="pl-PL" sz="800" dirty="0"/>
            </a:br>
            <a:r>
              <a:rPr lang="pl-PL" sz="800" dirty="0"/>
              <a:t>• American Dynamics </a:t>
            </a:r>
            <a:r>
              <a:rPr lang="pl-PL" sz="800" dirty="0" err="1"/>
              <a:t>VideoEdge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Artec</a:t>
            </a:r>
            <a:r>
              <a:rPr lang="pl-PL" sz="800" dirty="0"/>
              <a:t> Technologies – </a:t>
            </a:r>
            <a:r>
              <a:rPr lang="pl-PL" sz="800" dirty="0" err="1"/>
              <a:t>Multieye</a:t>
            </a:r>
            <a:r>
              <a:rPr lang="pl-PL" sz="800" dirty="0"/>
              <a:t> (</a:t>
            </a:r>
            <a:r>
              <a:rPr lang="pl-PL" sz="800" dirty="0" err="1"/>
              <a:t>Multieye</a:t>
            </a:r>
            <a:r>
              <a:rPr lang="pl-PL" sz="800" dirty="0"/>
              <a:t> SDK)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Aventura</a:t>
            </a:r>
            <a:r>
              <a:rPr lang="pl-PL" sz="800" dirty="0"/>
              <a:t> – Video Management Systems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Avigilon</a:t>
            </a:r>
            <a:r>
              <a:rPr lang="pl-PL" sz="800" dirty="0"/>
              <a:t> – </a:t>
            </a:r>
            <a:r>
              <a:rPr lang="pl-PL" sz="800" dirty="0" err="1"/>
              <a:t>Avigilon</a:t>
            </a:r>
            <a:r>
              <a:rPr lang="pl-PL" sz="800" dirty="0"/>
              <a:t> HD CCTV System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Axis</a:t>
            </a:r>
            <a:r>
              <a:rPr lang="pl-PL" sz="800" dirty="0"/>
              <a:t> – Network </a:t>
            </a:r>
            <a:r>
              <a:rPr lang="pl-PL" sz="800" dirty="0" err="1"/>
              <a:t>Cameras</a:t>
            </a:r>
            <a:r>
              <a:rPr lang="pl-PL" sz="800" dirty="0"/>
              <a:t> (VAPIX Version 2)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Axxonsoft</a:t>
            </a:r>
            <a:r>
              <a:rPr lang="pl-PL" sz="800" dirty="0"/>
              <a:t> – </a:t>
            </a:r>
            <a:r>
              <a:rPr lang="pl-PL" sz="800" dirty="0" err="1"/>
              <a:t>Intellect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Bosch – Network </a:t>
            </a:r>
            <a:r>
              <a:rPr lang="pl-PL" sz="800" dirty="0" err="1"/>
              <a:t>Cameras</a:t>
            </a:r>
            <a:r>
              <a:rPr lang="pl-PL" sz="800" dirty="0"/>
              <a:t> (Video SDK Version 5)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Dinion</a:t>
            </a:r>
            <a:r>
              <a:rPr lang="pl-PL" sz="800" dirty="0"/>
              <a:t> IP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DiBos</a:t>
            </a:r>
            <a:r>
              <a:rPr lang="pl-PL" sz="800" dirty="0"/>
              <a:t> 8.4 and </a:t>
            </a:r>
            <a:r>
              <a:rPr lang="pl-PL" sz="800" dirty="0" err="1"/>
              <a:t>later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Divar</a:t>
            </a:r>
            <a:r>
              <a:rPr lang="pl-PL" sz="800" dirty="0"/>
              <a:t> 2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Divar</a:t>
            </a:r>
            <a:r>
              <a:rPr lang="pl-PL" sz="800" dirty="0"/>
              <a:t> XF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FlexiDome</a:t>
            </a:r>
            <a:r>
              <a:rPr lang="pl-PL" sz="800" dirty="0"/>
              <a:t> IP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VideoJet</a:t>
            </a:r>
            <a:r>
              <a:rPr lang="pl-PL" sz="800" dirty="0"/>
              <a:t> 10 / 100 / 8000 / 8008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VideoJet</a:t>
            </a:r>
            <a:r>
              <a:rPr lang="pl-PL" sz="800" dirty="0"/>
              <a:t> X10 / X20 / X40</a:t>
            </a:r>
            <a:br>
              <a:rPr lang="pl-PL" sz="800" dirty="0"/>
            </a:br>
            <a:r>
              <a:rPr lang="pl-PL" sz="800" dirty="0"/>
              <a:t>• Bosch – VIP 10 / 1000</a:t>
            </a:r>
            <a:br>
              <a:rPr lang="pl-PL" sz="800" dirty="0"/>
            </a:br>
            <a:r>
              <a:rPr lang="pl-PL" sz="800" dirty="0"/>
              <a:t>• Bosch – VIP-X</a:t>
            </a:r>
            <a:br>
              <a:rPr lang="pl-PL" sz="800" dirty="0"/>
            </a:br>
            <a:r>
              <a:rPr lang="pl-PL" sz="800" dirty="0"/>
              <a:t>• Bosch – Video </a:t>
            </a:r>
            <a:r>
              <a:rPr lang="pl-PL" sz="800" dirty="0" err="1"/>
              <a:t>Recording</a:t>
            </a:r>
            <a:r>
              <a:rPr lang="pl-PL" sz="800" dirty="0"/>
              <a:t> Manager (VRM)</a:t>
            </a:r>
            <a:br>
              <a:rPr lang="pl-PL" sz="800" dirty="0"/>
            </a:br>
            <a:r>
              <a:rPr lang="pl-PL" sz="800" dirty="0"/>
              <a:t>• Bosch – VIDOS Lite Monitor Wall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/>
              <a:t>Bosch – VIDOS-NVR 4.00</a:t>
            </a:r>
            <a:br>
              <a:rPr lang="pl-PL" sz="800" dirty="0"/>
            </a:br>
            <a:r>
              <a:rPr lang="pl-PL" sz="800" dirty="0"/>
              <a:t>• Bosch – Bosch Video Management System (BVMS)</a:t>
            </a:r>
            <a:br>
              <a:rPr lang="pl-PL" sz="800" dirty="0"/>
            </a:br>
            <a:r>
              <a:rPr lang="pl-PL" sz="800" dirty="0"/>
              <a:t>• Bosch – </a:t>
            </a:r>
            <a:r>
              <a:rPr lang="pl-PL" sz="800" dirty="0" err="1"/>
              <a:t>Dibos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Bosch (Philips) – LTC8x00 Video </a:t>
            </a:r>
            <a:r>
              <a:rPr lang="pl-PL" sz="800" dirty="0" err="1"/>
              <a:t>crossbar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Cathexis</a:t>
            </a:r>
            <a:r>
              <a:rPr lang="pl-PL" sz="800" dirty="0"/>
              <a:t> – </a:t>
            </a:r>
            <a:r>
              <a:rPr lang="pl-PL" sz="800" dirty="0" err="1"/>
              <a:t>Cathexis</a:t>
            </a:r>
            <a:r>
              <a:rPr lang="pl-PL" sz="800" dirty="0"/>
              <a:t> DVR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Condev</a:t>
            </a:r>
            <a:r>
              <a:rPr lang="pl-PL" sz="800" dirty="0"/>
              <a:t> – </a:t>
            </a:r>
            <a:r>
              <a:rPr lang="pl-PL" sz="800" dirty="0" err="1"/>
              <a:t>Condev</a:t>
            </a:r>
            <a:r>
              <a:rPr lang="pl-PL" sz="800" dirty="0"/>
              <a:t> VKS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Convision</a:t>
            </a:r>
            <a:r>
              <a:rPr lang="pl-PL" sz="800" dirty="0"/>
              <a:t> – </a:t>
            </a:r>
            <a:r>
              <a:rPr lang="pl-PL" sz="800" dirty="0" err="1"/>
              <a:t>Convision</a:t>
            </a:r>
            <a:r>
              <a:rPr lang="pl-PL" sz="800" dirty="0"/>
              <a:t> </a:t>
            </a:r>
            <a:r>
              <a:rPr lang="pl-PL" sz="800" dirty="0" err="1"/>
              <a:t>Camera</a:t>
            </a:r>
            <a:r>
              <a:rPr lang="pl-PL" sz="800" dirty="0"/>
              <a:t> </a:t>
            </a:r>
            <a:r>
              <a:rPr lang="pl-PL" sz="800" dirty="0" err="1"/>
              <a:t>server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Dahua</a:t>
            </a:r>
            <a:r>
              <a:rPr lang="pl-PL" sz="800" dirty="0"/>
              <a:t> – </a:t>
            </a:r>
            <a:r>
              <a:rPr lang="pl-PL" sz="800" dirty="0" err="1"/>
              <a:t>Dahua</a:t>
            </a:r>
            <a:r>
              <a:rPr lang="pl-PL" sz="800" dirty="0"/>
              <a:t> Digital Video </a:t>
            </a:r>
            <a:r>
              <a:rPr lang="pl-PL" sz="800" dirty="0" smtClean="0"/>
              <a:t>Systems</a:t>
            </a:r>
          </a:p>
          <a:p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</a:t>
            </a:r>
            <a:r>
              <a:rPr lang="pl-PL" sz="800" dirty="0" err="1"/>
              <a:t>PView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PView2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DIS 2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Leo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Dallmeier</a:t>
            </a:r>
            <a:r>
              <a:rPr lang="pl-PL" sz="800" dirty="0"/>
              <a:t> – SMAVIA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Dedicated</a:t>
            </a:r>
            <a:r>
              <a:rPr lang="pl-PL" sz="800" dirty="0"/>
              <a:t> </a:t>
            </a:r>
            <a:r>
              <a:rPr lang="pl-PL" sz="800" dirty="0" err="1"/>
              <a:t>Mircos</a:t>
            </a:r>
            <a:r>
              <a:rPr lang="pl-PL" sz="800" dirty="0"/>
              <a:t> – Video </a:t>
            </a:r>
            <a:r>
              <a:rPr lang="pl-PL" sz="800" dirty="0" err="1"/>
              <a:t>remote</a:t>
            </a:r>
            <a:r>
              <a:rPr lang="pl-PL" sz="800" dirty="0"/>
              <a:t> </a:t>
            </a:r>
            <a:r>
              <a:rPr lang="pl-PL" sz="800" dirty="0" err="1"/>
              <a:t>transmission</a:t>
            </a:r>
            <a:r>
              <a:rPr lang="pl-PL" sz="800" dirty="0"/>
              <a:t> DVST</a:t>
            </a:r>
            <a:br>
              <a:rPr lang="pl-PL" sz="800" dirty="0"/>
            </a:br>
            <a:r>
              <a:rPr lang="pl-PL" sz="800" dirty="0"/>
              <a:t>• DEKOM – </a:t>
            </a:r>
            <a:r>
              <a:rPr lang="pl-PL" sz="800" dirty="0" err="1"/>
              <a:t>DiViCro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Ernitec</a:t>
            </a:r>
            <a:r>
              <a:rPr lang="pl-PL" sz="800" dirty="0"/>
              <a:t> – System 500M / 1000M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Genetec</a:t>
            </a:r>
            <a:r>
              <a:rPr lang="pl-PL" sz="800" dirty="0"/>
              <a:t> – Security Center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Geovision</a:t>
            </a:r>
            <a:r>
              <a:rPr lang="pl-PL" sz="800" dirty="0"/>
              <a:t> – </a:t>
            </a:r>
            <a:r>
              <a:rPr lang="pl-PL" sz="800" dirty="0" err="1"/>
              <a:t>Geovision</a:t>
            </a:r>
            <a:r>
              <a:rPr lang="pl-PL" sz="800" dirty="0"/>
              <a:t> Active-X Version 6.0 &amp; 7.100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</a:t>
            </a:r>
            <a:r>
              <a:rPr lang="pl-PL" sz="800" dirty="0" err="1"/>
              <a:t>GeViSoft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</a:t>
            </a:r>
            <a:r>
              <a:rPr lang="pl-PL" sz="800" dirty="0" err="1"/>
              <a:t>GeViScope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Video </a:t>
            </a:r>
            <a:r>
              <a:rPr lang="pl-PL" sz="800" dirty="0" err="1"/>
              <a:t>crossbar</a:t>
            </a:r>
            <a:r>
              <a:rPr lang="pl-PL" sz="800" dirty="0"/>
              <a:t> (GST)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</a:t>
            </a:r>
            <a:r>
              <a:rPr lang="pl-PL" sz="800" dirty="0" err="1"/>
              <a:t>Multiscope</a:t>
            </a:r>
            <a:r>
              <a:rPr lang="pl-PL" sz="800" dirty="0"/>
              <a:t> II</a:t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Reporter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Geutebrück</a:t>
            </a:r>
            <a:r>
              <a:rPr lang="pl-PL" sz="800" dirty="0"/>
              <a:t> – Video </a:t>
            </a:r>
            <a:r>
              <a:rPr lang="pl-PL" sz="800" dirty="0" err="1"/>
              <a:t>control</a:t>
            </a:r>
            <a:r>
              <a:rPr lang="pl-PL" sz="800" dirty="0"/>
              <a:t> system </a:t>
            </a:r>
            <a:r>
              <a:rPr lang="pl-PL" sz="800" dirty="0" err="1"/>
              <a:t>Mbeg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Griffid</a:t>
            </a:r>
            <a:r>
              <a:rPr lang="pl-PL" sz="800" dirty="0"/>
              <a:t> – Digital Video </a:t>
            </a:r>
            <a:r>
              <a:rPr lang="pl-PL" sz="800" dirty="0" err="1"/>
              <a:t>Surveillance</a:t>
            </a:r>
            <a:r>
              <a:rPr lang="pl-PL" sz="800" dirty="0"/>
              <a:t> System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HeiTel</a:t>
            </a:r>
            <a:r>
              <a:rPr lang="pl-PL" sz="800" dirty="0"/>
              <a:t> / </a:t>
            </a:r>
            <a:r>
              <a:rPr lang="pl-PL" sz="800" dirty="0" err="1"/>
              <a:t>Xtralis</a:t>
            </a:r>
            <a:r>
              <a:rPr lang="pl-PL" sz="800" dirty="0"/>
              <a:t> – </a:t>
            </a:r>
            <a:r>
              <a:rPr lang="pl-PL" sz="800" dirty="0" err="1"/>
              <a:t>HeiTel</a:t>
            </a:r>
            <a:r>
              <a:rPr lang="pl-PL" sz="800" dirty="0"/>
              <a:t> Server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HiTRON</a:t>
            </a:r>
            <a:r>
              <a:rPr lang="pl-PL" sz="800" dirty="0"/>
              <a:t> Systems – </a:t>
            </a:r>
            <a:r>
              <a:rPr lang="pl-PL" sz="800" dirty="0" err="1"/>
              <a:t>HiTRON</a:t>
            </a:r>
            <a:r>
              <a:rPr lang="pl-PL" sz="800" dirty="0"/>
              <a:t> NVR</a:t>
            </a:r>
            <a:br>
              <a:rPr lang="pl-PL" sz="800" dirty="0"/>
            </a:br>
            <a:r>
              <a:rPr lang="pl-PL" sz="800" dirty="0"/>
              <a:t>• Honeywell – MAX 1000 VKS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IndigoVision</a:t>
            </a:r>
            <a:r>
              <a:rPr lang="pl-PL" sz="800" dirty="0"/>
              <a:t> – NVR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Kodicom</a:t>
            </a:r>
            <a:r>
              <a:rPr lang="pl-PL" sz="800" dirty="0"/>
              <a:t> – CCTV </a:t>
            </a:r>
            <a:r>
              <a:rPr lang="pl-PL" sz="800" dirty="0" err="1"/>
              <a:t>Cameras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Linke</a:t>
            </a:r>
            <a:r>
              <a:rPr lang="pl-PL" sz="800" dirty="0"/>
              <a:t> – </a:t>
            </a:r>
            <a:r>
              <a:rPr lang="pl-PL" sz="800" dirty="0" err="1"/>
              <a:t>SYSn</a:t>
            </a:r>
            <a:r>
              <a:rPr lang="pl-PL" sz="800" dirty="0"/>
              <a:t> 96 KP VKS</a:t>
            </a:r>
            <a:br>
              <a:rPr lang="pl-PL" sz="800" dirty="0"/>
            </a:br>
            <a:r>
              <a:rPr lang="pl-PL" sz="800" dirty="0"/>
              <a:t>• March Networks – 4000 C Series </a:t>
            </a:r>
            <a:r>
              <a:rPr lang="pl-PL" sz="800" dirty="0" err="1"/>
              <a:t>Hybrid</a:t>
            </a:r>
            <a:r>
              <a:rPr lang="pl-PL" sz="800" dirty="0"/>
              <a:t> </a:t>
            </a:r>
            <a:r>
              <a:rPr lang="pl-PL" sz="800" dirty="0" err="1"/>
              <a:t>NVRs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March Networks – ESM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Milestone</a:t>
            </a:r>
            <a:r>
              <a:rPr lang="pl-PL" sz="800" dirty="0"/>
              <a:t> – </a:t>
            </a:r>
            <a:r>
              <a:rPr lang="pl-PL" sz="800" dirty="0" err="1"/>
              <a:t>Xprotect</a:t>
            </a:r>
            <a:r>
              <a:rPr lang="pl-PL" sz="800" dirty="0"/>
              <a:t> Server </a:t>
            </a:r>
            <a:r>
              <a:rPr lang="pl-PL" sz="800" dirty="0" err="1"/>
              <a:t>Corporate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Milestone</a:t>
            </a:r>
            <a:r>
              <a:rPr lang="pl-PL" sz="800" dirty="0"/>
              <a:t> – </a:t>
            </a:r>
            <a:r>
              <a:rPr lang="pl-PL" sz="800" dirty="0" err="1"/>
              <a:t>Xprotect</a:t>
            </a:r>
            <a:r>
              <a:rPr lang="pl-PL" sz="800" dirty="0"/>
              <a:t> Server Enterprise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Mirasys</a:t>
            </a:r>
            <a:r>
              <a:rPr lang="pl-PL" sz="800" dirty="0"/>
              <a:t> – Video Management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Mobotix</a:t>
            </a:r>
            <a:r>
              <a:rPr lang="pl-PL" sz="800" dirty="0"/>
              <a:t> – Network </a:t>
            </a:r>
            <a:r>
              <a:rPr lang="pl-PL" sz="800" dirty="0" err="1"/>
              <a:t>Cameras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Netavis</a:t>
            </a:r>
            <a:r>
              <a:rPr lang="pl-PL" sz="800" dirty="0"/>
              <a:t> – </a:t>
            </a:r>
            <a:r>
              <a:rPr lang="pl-PL" sz="800" dirty="0" err="1"/>
              <a:t>Observer</a:t>
            </a:r>
            <a:r>
              <a:rPr lang="pl-PL" sz="800" dirty="0"/>
              <a:t> II</a:t>
            </a:r>
            <a:br>
              <a:rPr lang="pl-PL" sz="800" dirty="0"/>
            </a:br>
            <a:r>
              <a:rPr lang="pl-PL" sz="800" dirty="0"/>
              <a:t>• NICE – </a:t>
            </a:r>
            <a:r>
              <a:rPr lang="pl-PL" sz="800" dirty="0" err="1"/>
              <a:t>Alpha</a:t>
            </a:r>
            <a:r>
              <a:rPr lang="pl-PL" sz="800" dirty="0"/>
              <a:t> System </a:t>
            </a:r>
            <a:r>
              <a:rPr lang="pl-PL" sz="800" dirty="0" err="1"/>
              <a:t>digital</a:t>
            </a:r>
            <a:r>
              <a:rPr lang="pl-PL" sz="800" dirty="0"/>
              <a:t> video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Odetics</a:t>
            </a:r>
            <a:r>
              <a:rPr lang="pl-PL" sz="800" dirty="0"/>
              <a:t> – DVMD32</a:t>
            </a:r>
            <a:br>
              <a:rPr lang="pl-PL" sz="800" dirty="0"/>
            </a:br>
            <a:r>
              <a:rPr lang="pl-PL" sz="800" dirty="0"/>
              <a:t>• Panasonic – NVR ND200 / ND300 / ND300A / ND400</a:t>
            </a:r>
            <a:br>
              <a:rPr lang="pl-PL" sz="800" dirty="0"/>
            </a:br>
            <a:r>
              <a:rPr lang="pl-PL" sz="800" dirty="0"/>
              <a:t>• Panasonic – DVR HD309 / HD316A / HD350 / HD616 / HD716</a:t>
            </a:r>
            <a:br>
              <a:rPr lang="pl-PL" sz="800" dirty="0"/>
            </a:br>
            <a:r>
              <a:rPr lang="pl-PL" sz="800" dirty="0"/>
              <a:t>• Panasonic – Network </a:t>
            </a:r>
            <a:r>
              <a:rPr lang="pl-PL" sz="800" dirty="0" err="1"/>
              <a:t>cameras</a:t>
            </a:r>
            <a:r>
              <a:rPr lang="pl-PL" sz="800" dirty="0"/>
              <a:t> and </a:t>
            </a:r>
            <a:r>
              <a:rPr lang="pl-PL" sz="800" dirty="0" err="1"/>
              <a:t>converter</a:t>
            </a:r>
            <a:r>
              <a:rPr lang="pl-PL" sz="800" dirty="0"/>
              <a:t> (PS-API)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Pelco</a:t>
            </a:r>
            <a:r>
              <a:rPr lang="pl-PL" sz="800" dirty="0"/>
              <a:t> – </a:t>
            </a:r>
            <a:r>
              <a:rPr lang="pl-PL" sz="800" dirty="0" err="1"/>
              <a:t>Endura</a:t>
            </a:r>
            <a:r>
              <a:rPr lang="pl-PL" sz="800" dirty="0"/>
              <a:t/>
            </a:r>
            <a:br>
              <a:rPr lang="pl-PL" sz="800" dirty="0"/>
            </a:br>
            <a:endParaRPr lang="pl-PL" sz="800" dirty="0" smtClean="0"/>
          </a:p>
          <a:p>
            <a:r>
              <a:rPr lang="pl-PL" sz="800" dirty="0" smtClean="0"/>
              <a:t>• </a:t>
            </a:r>
            <a:r>
              <a:rPr lang="pl-PL" sz="800" dirty="0" err="1"/>
              <a:t>Schille</a:t>
            </a:r>
            <a:r>
              <a:rPr lang="pl-PL" sz="800" dirty="0"/>
              <a:t> – </a:t>
            </a:r>
            <a:r>
              <a:rPr lang="pl-PL" sz="800" dirty="0" err="1"/>
              <a:t>SiVMS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SeeTec</a:t>
            </a:r>
            <a:r>
              <a:rPr lang="pl-PL" sz="800" dirty="0"/>
              <a:t> – </a:t>
            </a:r>
            <a:r>
              <a:rPr lang="pl-PL" sz="800" dirty="0" err="1"/>
              <a:t>Cayuga</a:t>
            </a:r>
            <a:r>
              <a:rPr lang="pl-PL" sz="800" dirty="0"/>
              <a:t> (Version 6)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SeeTec</a:t>
            </a:r>
            <a:r>
              <a:rPr lang="pl-PL" sz="800" dirty="0"/>
              <a:t> – </a:t>
            </a:r>
            <a:r>
              <a:rPr lang="pl-PL" sz="800" dirty="0" err="1"/>
              <a:t>Seetec</a:t>
            </a:r>
            <a:r>
              <a:rPr lang="pl-PL" sz="800" dirty="0"/>
              <a:t> Version 5</a:t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SiNVR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Simatrix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Siemens – </a:t>
            </a:r>
            <a:r>
              <a:rPr lang="pl-PL" sz="800" dirty="0" err="1"/>
              <a:t>Sistore</a:t>
            </a:r>
            <a:r>
              <a:rPr lang="pl-PL" sz="800" dirty="0"/>
              <a:t> (AX, MX, CX, SX)</a:t>
            </a:r>
            <a:br>
              <a:rPr lang="pl-PL" sz="800" dirty="0"/>
            </a:br>
            <a:r>
              <a:rPr lang="pl-PL" sz="800" dirty="0"/>
              <a:t>• Siemens – Siemens VKS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Simplex</a:t>
            </a:r>
            <a:r>
              <a:rPr lang="pl-PL" sz="800" dirty="0"/>
              <a:t> – </a:t>
            </a:r>
            <a:r>
              <a:rPr lang="pl-PL" sz="800" dirty="0" err="1"/>
              <a:t>Simplex</a:t>
            </a:r>
            <a:r>
              <a:rPr lang="pl-PL" sz="800" dirty="0"/>
              <a:t> </a:t>
            </a:r>
            <a:r>
              <a:rPr lang="pl-PL" sz="800" dirty="0" err="1"/>
              <a:t>Multiplexer</a:t>
            </a:r>
            <a:r>
              <a:rPr lang="pl-PL" sz="800" dirty="0"/>
              <a:t> VKS</a:t>
            </a:r>
            <a:br>
              <a:rPr lang="pl-PL" sz="800" dirty="0"/>
            </a:br>
            <a:r>
              <a:rPr lang="pl-PL" sz="800" dirty="0"/>
              <a:t>• Sony – NVR (Network </a:t>
            </a:r>
            <a:r>
              <a:rPr lang="pl-PL" sz="800" dirty="0" err="1"/>
              <a:t>Surveillance</a:t>
            </a:r>
            <a:r>
              <a:rPr lang="pl-PL" sz="800" dirty="0"/>
              <a:t> Server)</a:t>
            </a:r>
            <a:br>
              <a:rPr lang="pl-PL" sz="800" dirty="0"/>
            </a:br>
            <a:r>
              <a:rPr lang="pl-PL" sz="800" dirty="0"/>
              <a:t>• Sony – RZ30N</a:t>
            </a:r>
            <a:br>
              <a:rPr lang="pl-PL" sz="800" dirty="0"/>
            </a:br>
            <a:r>
              <a:rPr lang="pl-PL" sz="800" dirty="0"/>
              <a:t>• Sony – RZ30P</a:t>
            </a:r>
            <a:br>
              <a:rPr lang="pl-PL" sz="800" dirty="0"/>
            </a:br>
            <a:r>
              <a:rPr lang="pl-PL" sz="800" dirty="0"/>
              <a:t>• TEB – </a:t>
            </a:r>
            <a:r>
              <a:rPr lang="pl-PL" sz="800" dirty="0" err="1"/>
              <a:t>Digipryn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– AKS </a:t>
            </a:r>
            <a:r>
              <a:rPr lang="pl-PL" sz="800" dirty="0" err="1"/>
              <a:t>Matrix</a:t>
            </a:r>
            <a:r>
              <a:rPr lang="pl-PL" sz="800" dirty="0"/>
              <a:t> </a:t>
            </a:r>
            <a:r>
              <a:rPr lang="pl-PL" sz="800" dirty="0" err="1"/>
              <a:t>Switching</a:t>
            </a:r>
            <a:r>
              <a:rPr lang="pl-PL" sz="800" dirty="0"/>
              <a:t> Systems (MSS)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HDVR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– </a:t>
            </a:r>
            <a:r>
              <a:rPr lang="pl-PL" sz="800" dirty="0" err="1"/>
              <a:t>Intellex</a:t>
            </a:r>
            <a:r>
              <a:rPr lang="pl-PL" sz="800" dirty="0"/>
              <a:t> (API Version 4.12)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Tyco</a:t>
            </a:r>
            <a:r>
              <a:rPr lang="pl-PL" sz="800" dirty="0"/>
              <a:t> </a:t>
            </a:r>
            <a:r>
              <a:rPr lang="pl-PL" sz="800" dirty="0" err="1"/>
              <a:t>VideoEdge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VDG – Diva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Vicon</a:t>
            </a:r>
            <a:r>
              <a:rPr lang="pl-PL" sz="800" dirty="0"/>
              <a:t> – VDR 704 / 708 / 716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Videv</a:t>
            </a:r>
            <a:r>
              <a:rPr lang="pl-PL" sz="800" dirty="0"/>
              <a:t> – Video </a:t>
            </a:r>
            <a:r>
              <a:rPr lang="pl-PL" sz="800" dirty="0" err="1"/>
              <a:t>crossbar</a:t>
            </a:r>
            <a:r>
              <a:rPr lang="pl-PL" sz="800" dirty="0"/>
              <a:t> </a:t>
            </a:r>
            <a:r>
              <a:rPr lang="pl-PL" sz="800" dirty="0" err="1"/>
              <a:t>Euroline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Videv</a:t>
            </a:r>
            <a:r>
              <a:rPr lang="pl-PL" sz="800" dirty="0"/>
              <a:t> – </a:t>
            </a:r>
            <a:r>
              <a:rPr lang="pl-PL" sz="800" dirty="0" err="1"/>
              <a:t>Euromax</a:t>
            </a:r>
            <a:r>
              <a:rPr lang="pl-PL" sz="800" dirty="0"/>
              <a:t> 250 / 500 / 2000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Vigilant</a:t>
            </a:r>
            <a:r>
              <a:rPr lang="pl-PL" sz="800" dirty="0"/>
              <a:t> – </a:t>
            </a:r>
            <a:r>
              <a:rPr lang="pl-PL" sz="800" dirty="0" err="1"/>
              <a:t>NetView</a:t>
            </a:r>
            <a:r>
              <a:rPr lang="pl-PL" sz="800" dirty="0"/>
              <a:t> II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VisiOprime</a:t>
            </a:r>
            <a:r>
              <a:rPr lang="pl-PL" sz="800" dirty="0"/>
              <a:t> – FX / FXL / PXL</a:t>
            </a:r>
            <a:br>
              <a:rPr lang="pl-PL" sz="800" dirty="0"/>
            </a:br>
            <a:r>
              <a:rPr lang="pl-PL" sz="800" dirty="0"/>
              <a:t>• VSCS – Video Security Control System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XTralis</a:t>
            </a:r>
            <a:r>
              <a:rPr lang="pl-PL" sz="800" dirty="0"/>
              <a:t> – </a:t>
            </a:r>
            <a:r>
              <a:rPr lang="pl-PL" sz="800" dirty="0" err="1"/>
              <a:t>HeiTel</a:t>
            </a:r>
            <a:r>
              <a:rPr lang="pl-PL" sz="800" dirty="0"/>
              <a:t> Server</a:t>
            </a:r>
            <a:br>
              <a:rPr lang="pl-PL" sz="800" dirty="0"/>
            </a:br>
            <a:r>
              <a:rPr lang="pl-PL" sz="800" dirty="0"/>
              <a:t>• </a:t>
            </a:r>
            <a:r>
              <a:rPr lang="pl-PL" sz="800" dirty="0" err="1"/>
              <a:t>XTralis</a:t>
            </a:r>
            <a:r>
              <a:rPr lang="pl-PL" sz="800" dirty="0"/>
              <a:t> </a:t>
            </a:r>
            <a:r>
              <a:rPr lang="pl-PL" sz="800" dirty="0" err="1"/>
              <a:t>Foxnet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26439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operacyjny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5" name="Rechteck 19"/>
          <p:cNvSpPr/>
          <p:nvPr/>
        </p:nvSpPr>
        <p:spPr>
          <a:xfrm>
            <a:off x="0" y="960122"/>
            <a:ext cx="9144000" cy="1959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-1" y="1606440"/>
            <a:ext cx="5188740" cy="661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89003" y="963479"/>
          <a:ext cx="3134056" cy="327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chteck 22"/>
          <p:cNvSpPr/>
          <p:nvPr/>
        </p:nvSpPr>
        <p:spPr>
          <a:xfrm>
            <a:off x="274747" y="960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(zarządzanie kryzysowe)</a:t>
            </a:r>
            <a:endParaRPr lang="de-DE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83" y="3043014"/>
            <a:ext cx="409389" cy="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avsupply.com/images/bosch/divardv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3119943"/>
            <a:ext cx="721518" cy="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P_ST70_XX_02664P.TIF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398" y="2988416"/>
            <a:ext cx="36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hartman\AppData\Local\Microsoft\Windows\Temporary Internet Files\Content.Outlook\6O7EALCW\gesamt (2)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10" y="1725431"/>
            <a:ext cx="1119251" cy="4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jhartman\AppData\Local\Temp\wz7bd8\WinGuard\WinGuard X3 Feueralarm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2368197"/>
            <a:ext cx="689447" cy="43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739" y="1186763"/>
            <a:ext cx="541665" cy="3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http://www2.westfalia.de/medien/scaled_pix/300/300/000/000/000/000/000/599/87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56" y="3612804"/>
            <a:ext cx="267517" cy="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 descr="http://www.feuerwehr-recklinghausen.de/Menue/DKM_l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04" y="3879872"/>
            <a:ext cx="277588" cy="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 descr="http://www.germes-online.com/direct/dbimage/50230814/CCTV_Dome_Camera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02" y="3841632"/>
            <a:ext cx="339019" cy="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618" y="3818335"/>
            <a:ext cx="215605" cy="362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053" y="3786342"/>
            <a:ext cx="181769" cy="339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" name="Grafik 28" descr="eVAYO.jpg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0" y="3620349"/>
            <a:ext cx="288050" cy="348403"/>
          </a:xfrm>
          <a:prstGeom prst="rect">
            <a:avLst/>
          </a:prstGeom>
        </p:spPr>
      </p:pic>
      <p:sp>
        <p:nvSpPr>
          <p:cNvPr id="48" name="Rechteck 22"/>
          <p:cNvSpPr/>
          <p:nvPr/>
        </p:nvSpPr>
        <p:spPr>
          <a:xfrm>
            <a:off x="324292" y="1616906"/>
            <a:ext cx="5139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Poziom operacyjny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(obsługa incydentów, zarządzanie siłami i środkami)</a:t>
            </a:r>
            <a:endParaRPr lang="de-DE" dirty="0"/>
          </a:p>
        </p:txBody>
      </p:sp>
      <p:sp>
        <p:nvSpPr>
          <p:cNvPr id="49" name="Rechteck 22"/>
          <p:cNvSpPr/>
          <p:nvPr/>
        </p:nvSpPr>
        <p:spPr>
          <a:xfrm>
            <a:off x="274747" y="227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integracji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</a:t>
            </a:r>
            <a:r>
              <a:rPr lang="pl-PL" sz="1200" i="1" dirty="0" smtClean="0"/>
              <a:t>przemysłowa szyna danych, interfejsy komunikacyjne</a:t>
            </a:r>
            <a:r>
              <a:rPr lang="pl-PL" sz="1400" i="1" dirty="0" smtClean="0"/>
              <a:t>)</a:t>
            </a:r>
            <a:endParaRPr lang="de-DE" dirty="0"/>
          </a:p>
        </p:txBody>
      </p:sp>
      <p:sp>
        <p:nvSpPr>
          <p:cNvPr id="50" name="Rechteck 22"/>
          <p:cNvSpPr/>
          <p:nvPr/>
        </p:nvSpPr>
        <p:spPr>
          <a:xfrm>
            <a:off x="273468" y="302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Systemy bezpieczeństwa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sp>
        <p:nvSpPr>
          <p:cNvPr id="51" name="Rechteck 22"/>
          <p:cNvSpPr/>
          <p:nvPr/>
        </p:nvSpPr>
        <p:spPr>
          <a:xfrm>
            <a:off x="272189" y="3703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Elementy infrastruktury systemów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0" y="2896678"/>
            <a:ext cx="9144000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0111" y="1387985"/>
            <a:ext cx="2714625" cy="98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920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ihandform 6"/>
          <p:cNvSpPr/>
          <p:nvPr/>
        </p:nvSpPr>
        <p:spPr>
          <a:xfrm>
            <a:off x="2592716" y="2488003"/>
            <a:ext cx="1320800" cy="1782763"/>
          </a:xfrm>
          <a:custGeom>
            <a:avLst/>
            <a:gdLst>
              <a:gd name="connsiteX0" fmla="*/ 1117600 w 1320800"/>
              <a:gd name="connsiteY0" fmla="*/ 67733 h 1783644"/>
              <a:gd name="connsiteX1" fmla="*/ 0 w 1320800"/>
              <a:gd name="connsiteY1" fmla="*/ 1783644 h 1783644"/>
              <a:gd name="connsiteX2" fmla="*/ 1320800 w 1320800"/>
              <a:gd name="connsiteY2" fmla="*/ 1783644 h 1783644"/>
              <a:gd name="connsiteX3" fmla="*/ 1128889 w 1320800"/>
              <a:gd name="connsiteY3" fmla="*/ 0 h 178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1783644">
                <a:moveTo>
                  <a:pt x="1117600" y="67733"/>
                </a:moveTo>
                <a:lnTo>
                  <a:pt x="0" y="1783644"/>
                </a:lnTo>
                <a:lnTo>
                  <a:pt x="1320800" y="1783644"/>
                </a:lnTo>
                <a:lnTo>
                  <a:pt x="1128889" y="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" name="Picture 2" descr="alarm que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93" y="173839"/>
            <a:ext cx="4277916" cy="1776413"/>
          </a:xfrm>
          <a:prstGeom prst="rect">
            <a:avLst/>
          </a:prstGeom>
          <a:ln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839" y="74993"/>
            <a:ext cx="3271838" cy="2621756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2092" y="883576"/>
            <a:ext cx="3445555" cy="915506"/>
          </a:xfrm>
          <a:prstGeom prst="rect">
            <a:avLst/>
          </a:prstGeom>
          <a:gradFill rotWithShape="1">
            <a:gsLst>
              <a:gs pos="0">
                <a:srgbClr val="084B88"/>
              </a:gs>
              <a:gs pos="100000">
                <a:srgbClr val="04233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500" b="1" dirty="0" smtClean="0">
                <a:solidFill>
                  <a:schemeClr val="bg1"/>
                </a:solidFill>
              </a:rPr>
              <a:t>Krok</a:t>
            </a:r>
            <a:r>
              <a:rPr lang="en-US" sz="1500" b="1" dirty="0" smtClean="0">
                <a:solidFill>
                  <a:schemeClr val="bg1"/>
                </a:solidFill>
              </a:rPr>
              <a:t> 1</a:t>
            </a:r>
            <a:r>
              <a:rPr lang="pl-PL" sz="1500" b="1" dirty="0" smtClean="0">
                <a:solidFill>
                  <a:schemeClr val="bg1"/>
                </a:solidFill>
              </a:rPr>
              <a:t> -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pl-PL" sz="1500" b="1" dirty="0" smtClean="0">
                <a:solidFill>
                  <a:schemeClr val="bg1"/>
                </a:solidFill>
              </a:rPr>
              <a:t>Detekcja</a:t>
            </a:r>
            <a:endParaRPr lang="en-US" sz="15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200" dirty="0" smtClean="0">
                <a:solidFill>
                  <a:schemeClr val="bg1"/>
                </a:solidFill>
              </a:rPr>
              <a:t/>
            </a:r>
            <a:br>
              <a:rPr lang="pl-PL" sz="1200" dirty="0" smtClean="0">
                <a:solidFill>
                  <a:schemeClr val="bg1"/>
                </a:solidFill>
              </a:rPr>
            </a:br>
            <a:r>
              <a:rPr lang="pl-PL" sz="1200" dirty="0" smtClean="0">
                <a:solidFill>
                  <a:schemeClr val="bg1"/>
                </a:solidFill>
              </a:rPr>
              <a:t>Na liście </a:t>
            </a:r>
            <a:r>
              <a:rPr lang="pl-PL" sz="1200" dirty="0">
                <a:solidFill>
                  <a:schemeClr val="bg1"/>
                </a:solidFill>
              </a:rPr>
              <a:t>a</a:t>
            </a:r>
            <a:r>
              <a:rPr lang="en-US" sz="1200" dirty="0" err="1" smtClean="0">
                <a:solidFill>
                  <a:schemeClr val="bg1"/>
                </a:solidFill>
              </a:rPr>
              <a:t>larm</a:t>
            </a:r>
            <a:r>
              <a:rPr lang="pl-PL" sz="1200" dirty="0" smtClean="0">
                <a:solidFill>
                  <a:schemeClr val="bg1"/>
                </a:solidFill>
              </a:rPr>
              <a:t>ów oczekujących na obsłużenie pojawia się nowy incydent pochodzący ze zintegrowanego podsystemu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806232" y="2083289"/>
            <a:ext cx="2987279" cy="1460129"/>
          </a:xfrm>
          <a:prstGeom prst="rect">
            <a:avLst/>
          </a:prstGeom>
          <a:gradFill rotWithShape="1">
            <a:gsLst>
              <a:gs pos="0">
                <a:srgbClr val="084B88"/>
              </a:gs>
              <a:gs pos="100000">
                <a:srgbClr val="04233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500" b="1" dirty="0" smtClean="0">
                <a:solidFill>
                  <a:schemeClr val="bg1"/>
                </a:solidFill>
              </a:rPr>
              <a:t>Krok</a:t>
            </a:r>
            <a:r>
              <a:rPr lang="en-US" sz="1500" b="1" dirty="0" smtClean="0">
                <a:solidFill>
                  <a:schemeClr val="bg1"/>
                </a:solidFill>
              </a:rPr>
              <a:t> 2</a:t>
            </a:r>
            <a:r>
              <a:rPr lang="pl-PL" sz="1500" b="1" dirty="0" smtClean="0">
                <a:solidFill>
                  <a:schemeClr val="bg1"/>
                </a:solidFill>
              </a:rPr>
              <a:t> -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pl-PL" sz="1500" b="1" dirty="0" smtClean="0">
                <a:solidFill>
                  <a:schemeClr val="bg1"/>
                </a:solidFill>
              </a:rPr>
              <a:t>Zobrazowanie</a:t>
            </a:r>
            <a:endParaRPr lang="en-US" sz="15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endParaRPr lang="en-US" sz="9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200" dirty="0" smtClean="0">
                <a:solidFill>
                  <a:schemeClr val="bg1"/>
                </a:solidFill>
              </a:rPr>
              <a:t>Lokalizacja zdarzenia zostaje automatycznie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zobrazowana </a:t>
            </a:r>
            <a:br>
              <a:rPr lang="pl-PL" sz="1200" dirty="0" smtClean="0">
                <a:solidFill>
                  <a:schemeClr val="bg1"/>
                </a:solidFill>
              </a:rPr>
            </a:br>
            <a:r>
              <a:rPr lang="pl-PL" sz="1200" dirty="0" smtClean="0">
                <a:solidFill>
                  <a:schemeClr val="bg1"/>
                </a:solidFill>
              </a:rPr>
              <a:t>z wykorzystaniem podsystemu telewizji przemysłowej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200" dirty="0" smtClean="0">
                <a:solidFill>
                  <a:schemeClr val="bg1"/>
                </a:solidFill>
              </a:rPr>
              <a:t>Służba ochrony ma możliwość sprawnej i szybkiej analizy sytuacji.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9659" y="2236983"/>
            <a:ext cx="2571750" cy="151209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19144" y="3611191"/>
            <a:ext cx="3371850" cy="685800"/>
          </a:xfrm>
          <a:prstGeom prst="rect">
            <a:avLst/>
          </a:prstGeom>
          <a:gradFill rotWithShape="1">
            <a:gsLst>
              <a:gs pos="0">
                <a:srgbClr val="084B88"/>
              </a:gs>
              <a:gs pos="100000">
                <a:srgbClr val="04233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500" b="1" dirty="0" smtClean="0">
                <a:solidFill>
                  <a:schemeClr val="bg1"/>
                </a:solidFill>
              </a:rPr>
              <a:t>Krok</a:t>
            </a:r>
            <a:r>
              <a:rPr lang="en-US" sz="1500" b="1" dirty="0" smtClean="0">
                <a:solidFill>
                  <a:schemeClr val="bg1"/>
                </a:solidFill>
              </a:rPr>
              <a:t> 3</a:t>
            </a:r>
            <a:r>
              <a:rPr lang="pl-PL" sz="1500" b="1" dirty="0" smtClean="0">
                <a:solidFill>
                  <a:schemeClr val="bg1"/>
                </a:solidFill>
              </a:rPr>
              <a:t> -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pl-PL" sz="1500" b="1" dirty="0" smtClean="0">
                <a:solidFill>
                  <a:schemeClr val="bg1"/>
                </a:solidFill>
              </a:rPr>
              <a:t>Obsługa zdarzenia</a:t>
            </a:r>
            <a:endParaRPr lang="en-US" sz="15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endParaRPr lang="en-US" sz="9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pl-PL" sz="1200" dirty="0" smtClean="0">
                <a:solidFill>
                  <a:schemeClr val="bg1"/>
                </a:solidFill>
              </a:rPr>
              <a:t>Na podstawie typu zdarzenia automatycznie tworzona jest procedura obsługi zdarzenia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 rot="13048557">
            <a:off x="4339963" y="742889"/>
            <a:ext cx="1681826" cy="1264308"/>
          </a:xfrm>
          <a:custGeom>
            <a:avLst/>
            <a:gdLst/>
            <a:ahLst/>
            <a:cxnLst>
              <a:cxn ang="0">
                <a:pos x="1471" y="0"/>
              </a:cxn>
              <a:cxn ang="0">
                <a:pos x="218" y="410"/>
              </a:cxn>
              <a:cxn ang="0">
                <a:pos x="238" y="482"/>
              </a:cxn>
              <a:cxn ang="0">
                <a:pos x="0" y="412"/>
              </a:cxn>
              <a:cxn ang="0">
                <a:pos x="169" y="224"/>
              </a:cxn>
              <a:cxn ang="0">
                <a:pos x="189" y="293"/>
              </a:cxn>
              <a:cxn ang="0">
                <a:pos x="1471" y="0"/>
              </a:cxn>
            </a:cxnLst>
            <a:rect l="0" t="0" r="r" b="b"/>
            <a:pathLst>
              <a:path w="1471" h="482">
                <a:moveTo>
                  <a:pt x="1471" y="0"/>
                </a:moveTo>
                <a:lnTo>
                  <a:pt x="218" y="410"/>
                </a:lnTo>
                <a:lnTo>
                  <a:pt x="238" y="482"/>
                </a:lnTo>
                <a:lnTo>
                  <a:pt x="0" y="412"/>
                </a:lnTo>
                <a:lnTo>
                  <a:pt x="169" y="224"/>
                </a:lnTo>
                <a:lnTo>
                  <a:pt x="189" y="293"/>
                </a:lnTo>
                <a:lnTo>
                  <a:pt x="1471" y="0"/>
                </a:lnTo>
                <a:close/>
              </a:path>
            </a:pathLst>
          </a:custGeom>
          <a:solidFill>
            <a:srgbClr val="008000">
              <a:alpha val="62000"/>
            </a:srgbClr>
          </a:solidFill>
          <a:ln w="127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rot="-530519">
            <a:off x="4402277" y="2017310"/>
            <a:ext cx="1524946" cy="935290"/>
          </a:xfrm>
          <a:custGeom>
            <a:avLst/>
            <a:gdLst/>
            <a:ahLst/>
            <a:cxnLst>
              <a:cxn ang="0">
                <a:pos x="1471" y="0"/>
              </a:cxn>
              <a:cxn ang="0">
                <a:pos x="218" y="410"/>
              </a:cxn>
              <a:cxn ang="0">
                <a:pos x="238" y="482"/>
              </a:cxn>
              <a:cxn ang="0">
                <a:pos x="0" y="412"/>
              </a:cxn>
              <a:cxn ang="0">
                <a:pos x="169" y="224"/>
              </a:cxn>
              <a:cxn ang="0">
                <a:pos x="189" y="293"/>
              </a:cxn>
              <a:cxn ang="0">
                <a:pos x="1471" y="0"/>
              </a:cxn>
            </a:cxnLst>
            <a:rect l="0" t="0" r="r" b="b"/>
            <a:pathLst>
              <a:path w="1471" h="482">
                <a:moveTo>
                  <a:pt x="1471" y="0"/>
                </a:moveTo>
                <a:lnTo>
                  <a:pt x="218" y="410"/>
                </a:lnTo>
                <a:lnTo>
                  <a:pt x="238" y="482"/>
                </a:lnTo>
                <a:lnTo>
                  <a:pt x="0" y="412"/>
                </a:lnTo>
                <a:lnTo>
                  <a:pt x="169" y="224"/>
                </a:lnTo>
                <a:lnTo>
                  <a:pt x="189" y="293"/>
                </a:lnTo>
                <a:lnTo>
                  <a:pt x="1471" y="0"/>
                </a:lnTo>
                <a:close/>
              </a:path>
            </a:pathLst>
          </a:custGeom>
          <a:solidFill>
            <a:srgbClr val="008000">
              <a:alpha val="62000"/>
            </a:srgbClr>
          </a:solidFill>
          <a:ln w="127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30366" y="4471147"/>
            <a:ext cx="6926055" cy="607540"/>
          </a:xfrm>
        </p:spPr>
        <p:txBody>
          <a:bodyPr anchor="ctr"/>
          <a:lstStyle/>
          <a:p>
            <a:r>
              <a:rPr lang="pl-PL" dirty="0"/>
              <a:t>Poziom operacyjny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5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67854" y="948317"/>
            <a:ext cx="5143765" cy="974437"/>
          </a:xfrm>
        </p:spPr>
        <p:txBody>
          <a:bodyPr/>
          <a:lstStyle/>
          <a:p>
            <a:pPr algn="l"/>
            <a:r>
              <a:rPr lang="pl-PL" b="0" dirty="0" smtClean="0"/>
              <a:t>Kształtowanie inteligentnych zmian</a:t>
            </a:r>
            <a:br>
              <a:rPr lang="pl-PL" b="0" dirty="0" smtClean="0"/>
            </a:br>
            <a:r>
              <a:rPr lang="pl-PL" b="0" dirty="0" smtClean="0"/>
              <a:t>w podstawowych obszarach działalności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667854" y="1922755"/>
            <a:ext cx="5143765" cy="2260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Hexagon Safety &amp; </a:t>
            </a:r>
            <a:r>
              <a:rPr lang="en-US" sz="1200" dirty="0" smtClean="0"/>
              <a:t>Infrastructure</a:t>
            </a:r>
            <a:r>
              <a:rPr lang="pl-PL" sz="1200" dirty="0" smtClean="0"/>
              <a:t> dostarcza w organizacji dane </a:t>
            </a:r>
            <a:r>
              <a:rPr lang="pl-PL" sz="1200" dirty="0"/>
              <a:t>o znaczeniu krytycznym i </a:t>
            </a:r>
            <a:r>
              <a:rPr lang="pl-PL" sz="1200" dirty="0" smtClean="0"/>
              <a:t>biznesowym, niezbędne </a:t>
            </a:r>
            <a:r>
              <a:rPr lang="pl-PL" sz="1200" dirty="0"/>
              <a:t>do podejmowania lepszych, </a:t>
            </a:r>
            <a:r>
              <a:rPr lang="pl-PL" sz="1200" dirty="0" smtClean="0"/>
              <a:t>szybszych </a:t>
            </a:r>
            <a:r>
              <a:rPr lang="pl-PL" sz="1200" dirty="0"/>
              <a:t>i bardziej świadomych </a:t>
            </a:r>
            <a:r>
              <a:rPr lang="pl-PL" sz="1200" dirty="0" smtClean="0"/>
              <a:t>decyzji.</a:t>
            </a: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pl-PL" sz="1200" dirty="0" smtClean="0"/>
              <a:t>Więcej informacji na stronie</a:t>
            </a:r>
            <a:r>
              <a:rPr lang="en-US" sz="1200" dirty="0" smtClean="0"/>
              <a:t> </a:t>
            </a:r>
            <a:r>
              <a:rPr lang="en-US" sz="1200" u="sng" dirty="0" smtClean="0">
                <a:solidFill>
                  <a:schemeClr val="tx2"/>
                </a:solidFill>
              </a:rPr>
              <a:t>www.hexagonsafetyinfrastructure.com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95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30366" y="4471147"/>
            <a:ext cx="6926055" cy="607540"/>
          </a:xfrm>
        </p:spPr>
        <p:txBody>
          <a:bodyPr anchor="ctr"/>
          <a:lstStyle/>
          <a:p>
            <a:r>
              <a:rPr lang="pl-PL" dirty="0" smtClean="0"/>
              <a:t>Obsługa incydentów w praktyce</a:t>
            </a:r>
            <a:endParaRPr lang="en-US" dirty="0"/>
          </a:p>
        </p:txBody>
      </p:sp>
      <p:sp>
        <p:nvSpPr>
          <p:cNvPr id="38" name="Freihandform 6"/>
          <p:cNvSpPr/>
          <p:nvPr/>
        </p:nvSpPr>
        <p:spPr>
          <a:xfrm>
            <a:off x="2330872" y="2847999"/>
            <a:ext cx="1320800" cy="1782763"/>
          </a:xfrm>
          <a:custGeom>
            <a:avLst/>
            <a:gdLst>
              <a:gd name="connsiteX0" fmla="*/ 1117600 w 1320800"/>
              <a:gd name="connsiteY0" fmla="*/ 67733 h 1783644"/>
              <a:gd name="connsiteX1" fmla="*/ 0 w 1320800"/>
              <a:gd name="connsiteY1" fmla="*/ 1783644 h 1783644"/>
              <a:gd name="connsiteX2" fmla="*/ 1320800 w 1320800"/>
              <a:gd name="connsiteY2" fmla="*/ 1783644 h 1783644"/>
              <a:gd name="connsiteX3" fmla="*/ 1128889 w 1320800"/>
              <a:gd name="connsiteY3" fmla="*/ 0 h 178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1783644">
                <a:moveTo>
                  <a:pt x="1117600" y="67733"/>
                </a:moveTo>
                <a:lnTo>
                  <a:pt x="0" y="1783644"/>
                </a:lnTo>
                <a:lnTo>
                  <a:pt x="1320800" y="1783644"/>
                </a:lnTo>
                <a:lnTo>
                  <a:pt x="1128889" y="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9" b="3581"/>
          <a:stretch>
            <a:fillRect/>
          </a:stretch>
        </p:blipFill>
        <p:spPr>
          <a:xfrm>
            <a:off x="130366" y="467991"/>
            <a:ext cx="6035815" cy="3271389"/>
          </a:xfrm>
        </p:spPr>
      </p:pic>
      <p:pic>
        <p:nvPicPr>
          <p:cNvPr id="8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12" y="234554"/>
            <a:ext cx="2857636" cy="39868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7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51055" y="4477871"/>
            <a:ext cx="6926055" cy="581516"/>
          </a:xfrm>
        </p:spPr>
        <p:txBody>
          <a:bodyPr anchor="ctr"/>
          <a:lstStyle/>
          <a:p>
            <a:r>
              <a:rPr lang="pl-PL" dirty="0"/>
              <a:t>Obsługa incydentów w praktyce</a:t>
            </a:r>
            <a:endParaRPr lang="en-US" dirty="0"/>
          </a:p>
        </p:txBody>
      </p:sp>
      <p:sp>
        <p:nvSpPr>
          <p:cNvPr id="38" name="Freihandform 6"/>
          <p:cNvSpPr/>
          <p:nvPr/>
        </p:nvSpPr>
        <p:spPr>
          <a:xfrm>
            <a:off x="2330872" y="2847999"/>
            <a:ext cx="1320800" cy="1782763"/>
          </a:xfrm>
          <a:custGeom>
            <a:avLst/>
            <a:gdLst>
              <a:gd name="connsiteX0" fmla="*/ 1117600 w 1320800"/>
              <a:gd name="connsiteY0" fmla="*/ 67733 h 1783644"/>
              <a:gd name="connsiteX1" fmla="*/ 0 w 1320800"/>
              <a:gd name="connsiteY1" fmla="*/ 1783644 h 1783644"/>
              <a:gd name="connsiteX2" fmla="*/ 1320800 w 1320800"/>
              <a:gd name="connsiteY2" fmla="*/ 1783644 h 1783644"/>
              <a:gd name="connsiteX3" fmla="*/ 1128889 w 1320800"/>
              <a:gd name="connsiteY3" fmla="*/ 0 h 178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1783644">
                <a:moveTo>
                  <a:pt x="1117600" y="67733"/>
                </a:moveTo>
                <a:lnTo>
                  <a:pt x="0" y="1783644"/>
                </a:lnTo>
                <a:lnTo>
                  <a:pt x="1320800" y="1783644"/>
                </a:lnTo>
                <a:lnTo>
                  <a:pt x="1128889" y="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>
            <a:off x="1167160" y="128043"/>
            <a:ext cx="6844094" cy="4087610"/>
            <a:chOff x="2776918" y="937470"/>
            <a:chExt cx="5282380" cy="331758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918" y="966363"/>
              <a:ext cx="5282380" cy="32886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691317" y="937470"/>
              <a:ext cx="1898450" cy="2263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Menu z grupami funkcji</a:t>
              </a:r>
              <a:endParaRPr lang="pl-PL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0561" y="1014637"/>
              <a:ext cx="1398105" cy="2263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Pasek narzędziowy</a:t>
              </a:r>
              <a:endParaRPr lang="pl-PL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94902" y="2952236"/>
              <a:ext cx="1181578" cy="2263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Kroki procedury</a:t>
              </a:r>
              <a:endParaRPr lang="pl-PL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60397" y="1615532"/>
              <a:ext cx="2600075" cy="40390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Graficzna prezentacja tunelu,</a:t>
              </a:r>
              <a:br>
                <a:rPr lang="pl-PL" sz="1100" dirty="0" smtClean="0"/>
              </a:br>
              <a:r>
                <a:rPr lang="pl-PL" sz="1100" dirty="0" smtClean="0"/>
                <a:t>detektory i kamery, miejsca interwencji</a:t>
              </a:r>
              <a:endParaRPr lang="pl-PL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63347" y="3065403"/>
              <a:ext cx="1034919" cy="2263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Lista operacji</a:t>
              </a:r>
              <a:endParaRPr lang="pl-PL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91272" y="3892812"/>
              <a:ext cx="1602852" cy="2263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Przydzielone jednostki</a:t>
              </a:r>
              <a:endParaRPr lang="pl-PL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3424" y="1982283"/>
              <a:ext cx="1640868" cy="33154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Tworzenie i edycja operacji</a:t>
              </a:r>
              <a:endParaRPr lang="pl-PL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05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89596" y="4498040"/>
            <a:ext cx="6926055" cy="587347"/>
          </a:xfrm>
        </p:spPr>
        <p:txBody>
          <a:bodyPr anchor="ctr"/>
          <a:lstStyle/>
          <a:p>
            <a:r>
              <a:rPr lang="pl-PL" dirty="0"/>
              <a:t>Obsługa incydentów w praktyce</a:t>
            </a:r>
            <a:endParaRPr lang="en-US" dirty="0"/>
          </a:p>
        </p:txBody>
      </p:sp>
      <p:sp>
        <p:nvSpPr>
          <p:cNvPr id="38" name="Freihandform 6"/>
          <p:cNvSpPr/>
          <p:nvPr/>
        </p:nvSpPr>
        <p:spPr>
          <a:xfrm>
            <a:off x="2330872" y="2847999"/>
            <a:ext cx="1320800" cy="1782763"/>
          </a:xfrm>
          <a:custGeom>
            <a:avLst/>
            <a:gdLst>
              <a:gd name="connsiteX0" fmla="*/ 1117600 w 1320800"/>
              <a:gd name="connsiteY0" fmla="*/ 67733 h 1783644"/>
              <a:gd name="connsiteX1" fmla="*/ 0 w 1320800"/>
              <a:gd name="connsiteY1" fmla="*/ 1783644 h 1783644"/>
              <a:gd name="connsiteX2" fmla="*/ 1320800 w 1320800"/>
              <a:gd name="connsiteY2" fmla="*/ 1783644 h 1783644"/>
              <a:gd name="connsiteX3" fmla="*/ 1128889 w 1320800"/>
              <a:gd name="connsiteY3" fmla="*/ 0 h 178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1783644">
                <a:moveTo>
                  <a:pt x="1117600" y="67733"/>
                </a:moveTo>
                <a:lnTo>
                  <a:pt x="0" y="1783644"/>
                </a:lnTo>
                <a:lnTo>
                  <a:pt x="1320800" y="1783644"/>
                </a:lnTo>
                <a:lnTo>
                  <a:pt x="1128889" y="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" name="Picture 2" descr="D:\Jens\__Sales_2012\AT\OMV\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96" y="120335"/>
            <a:ext cx="6239436" cy="4119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104775.jpg"/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495" y="120335"/>
            <a:ext cx="3151281" cy="4119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34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strategiczny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5" name="Rechteck 19"/>
          <p:cNvSpPr/>
          <p:nvPr/>
        </p:nvSpPr>
        <p:spPr>
          <a:xfrm>
            <a:off x="0" y="960122"/>
            <a:ext cx="9144000" cy="1959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-2" y="963480"/>
            <a:ext cx="5466305" cy="653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89003" y="963479"/>
          <a:ext cx="3134056" cy="327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chteck 22"/>
          <p:cNvSpPr/>
          <p:nvPr/>
        </p:nvSpPr>
        <p:spPr>
          <a:xfrm>
            <a:off x="274747" y="960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(zarządzanie kryzysowe)</a:t>
            </a:r>
            <a:endParaRPr lang="de-DE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83" y="3043014"/>
            <a:ext cx="409389" cy="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avsupply.com/images/bosch/divardv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3119943"/>
            <a:ext cx="721518" cy="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P_ST70_XX_02664P.TIF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398" y="2988416"/>
            <a:ext cx="36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hartman\AppData\Local\Microsoft\Windows\Temporary Internet Files\Content.Outlook\6O7EALCW\gesamt (2)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10" y="1725431"/>
            <a:ext cx="1119251" cy="4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jhartman\AppData\Local\Temp\wz7bd8\WinGuard\WinGuard X3 Feueralarm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2368197"/>
            <a:ext cx="689447" cy="43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739" y="1186763"/>
            <a:ext cx="541665" cy="3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http://www2.westfalia.de/medien/scaled_pix/300/300/000/000/000/000/000/599/87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56" y="3612804"/>
            <a:ext cx="267517" cy="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 descr="http://www.feuerwehr-recklinghausen.de/Menue/DKM_l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04" y="3879872"/>
            <a:ext cx="277588" cy="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 descr="http://www.germes-online.com/direct/dbimage/50230814/CCTV_Dome_Camera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02" y="3841632"/>
            <a:ext cx="339019" cy="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618" y="3818335"/>
            <a:ext cx="215605" cy="362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053" y="3786342"/>
            <a:ext cx="181769" cy="339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" name="Grafik 28" descr="eVAYO.jpg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0" y="3620349"/>
            <a:ext cx="288050" cy="348403"/>
          </a:xfrm>
          <a:prstGeom prst="rect">
            <a:avLst/>
          </a:prstGeom>
        </p:spPr>
      </p:pic>
      <p:sp>
        <p:nvSpPr>
          <p:cNvPr id="48" name="Rechteck 22"/>
          <p:cNvSpPr/>
          <p:nvPr/>
        </p:nvSpPr>
        <p:spPr>
          <a:xfrm>
            <a:off x="324291" y="1616906"/>
            <a:ext cx="4920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Poziom operacyjny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(obsługa incydentów, zarządzanie siłami i środkami)</a:t>
            </a:r>
            <a:endParaRPr lang="de-DE" dirty="0"/>
          </a:p>
        </p:txBody>
      </p:sp>
      <p:sp>
        <p:nvSpPr>
          <p:cNvPr id="49" name="Rechteck 22"/>
          <p:cNvSpPr/>
          <p:nvPr/>
        </p:nvSpPr>
        <p:spPr>
          <a:xfrm>
            <a:off x="274747" y="227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integracji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</a:t>
            </a:r>
            <a:r>
              <a:rPr lang="pl-PL" sz="1200" i="1" dirty="0" smtClean="0"/>
              <a:t>przemysłowa szyna danych, interfejsy komunikacyjne</a:t>
            </a:r>
            <a:r>
              <a:rPr lang="pl-PL" sz="1400" i="1" dirty="0" smtClean="0"/>
              <a:t>)</a:t>
            </a:r>
            <a:endParaRPr lang="de-DE" dirty="0"/>
          </a:p>
        </p:txBody>
      </p:sp>
      <p:sp>
        <p:nvSpPr>
          <p:cNvPr id="50" name="Rechteck 22"/>
          <p:cNvSpPr/>
          <p:nvPr/>
        </p:nvSpPr>
        <p:spPr>
          <a:xfrm>
            <a:off x="273468" y="302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Systemy bezpieczeństwa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sp>
        <p:nvSpPr>
          <p:cNvPr id="51" name="Rechteck 22"/>
          <p:cNvSpPr/>
          <p:nvPr/>
        </p:nvSpPr>
        <p:spPr>
          <a:xfrm>
            <a:off x="272189" y="3703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Elementy infrastruktury systemów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0" y="2896678"/>
            <a:ext cx="9144000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0111" y="1387985"/>
            <a:ext cx="2714625" cy="98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371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0" y="4351053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strategiczny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904443" y="73238"/>
            <a:ext cx="321396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3350" indent="-133350">
              <a:buFontTx/>
              <a:buChar char="•"/>
            </a:pPr>
            <a:r>
              <a:rPr lang="en-US" sz="1050" dirty="0" err="1" smtClean="0">
                <a:solidFill>
                  <a:srgbClr val="000066"/>
                </a:solidFill>
              </a:rPr>
              <a:t>Przewidywani</a:t>
            </a:r>
            <a:r>
              <a:rPr lang="pl-PL" sz="1050" dirty="0">
                <a:solidFill>
                  <a:srgbClr val="000066"/>
                </a:solidFill>
              </a:rPr>
              <a:t>e</a:t>
            </a:r>
            <a:r>
              <a:rPr lang="en-US" sz="1050" dirty="0">
                <a:solidFill>
                  <a:srgbClr val="000066"/>
                </a:solidFill>
              </a:rPr>
              <a:t> </a:t>
            </a:r>
            <a:r>
              <a:rPr lang="pl-PL" sz="1050" dirty="0">
                <a:solidFill>
                  <a:srgbClr val="000066"/>
                </a:solidFill>
              </a:rPr>
              <a:t>i </a:t>
            </a:r>
            <a:r>
              <a:rPr lang="en-US" sz="1050" dirty="0" err="1">
                <a:solidFill>
                  <a:srgbClr val="000066"/>
                </a:solidFill>
              </a:rPr>
              <a:t>modelowani</a:t>
            </a:r>
            <a:r>
              <a:rPr lang="pl-PL" sz="1050" dirty="0">
                <a:solidFill>
                  <a:srgbClr val="000066"/>
                </a:solidFill>
              </a:rPr>
              <a:t>e </a:t>
            </a:r>
            <a:r>
              <a:rPr lang="en-US" sz="1050" dirty="0" err="1">
                <a:solidFill>
                  <a:srgbClr val="000066"/>
                </a:solidFill>
              </a:rPr>
              <a:t>zagrożeń</a:t>
            </a:r>
            <a:endParaRPr lang="pl-PL" sz="1050" dirty="0">
              <a:solidFill>
                <a:srgbClr val="000066"/>
              </a:solidFill>
            </a:endParaRPr>
          </a:p>
          <a:p>
            <a:pPr marL="133350" indent="-133350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Eliminacja/Zarządzanie słabymi punktami</a:t>
            </a:r>
            <a:endParaRPr lang="en-US" sz="1050" dirty="0">
              <a:solidFill>
                <a:srgbClr val="000066"/>
              </a:solidFill>
            </a:endParaRPr>
          </a:p>
          <a:p>
            <a:pPr marL="133350" indent="-133350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Systemowe podejście do zagrożeń złożonych</a:t>
            </a:r>
            <a:endParaRPr lang="en-US" sz="1050" dirty="0">
              <a:solidFill>
                <a:srgbClr val="000066"/>
              </a:solidFill>
            </a:endParaRPr>
          </a:p>
          <a:p>
            <a:pPr marL="133350" indent="-133350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Budowanie odpowiedzialnej społeczności</a:t>
            </a:r>
            <a:endParaRPr lang="en-US" sz="1050" dirty="0">
              <a:solidFill>
                <a:srgbClr val="000066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49227" y="1761046"/>
            <a:ext cx="2099010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869" indent="-92869">
              <a:buFontTx/>
              <a:buChar char="•"/>
            </a:pPr>
            <a:r>
              <a:rPr lang="pl-PL" sz="1050" dirty="0" smtClean="0">
                <a:solidFill>
                  <a:srgbClr val="000066"/>
                </a:solidFill>
              </a:rPr>
              <a:t>Zebrane </a:t>
            </a:r>
            <a:r>
              <a:rPr lang="pl-PL" sz="1050" dirty="0">
                <a:solidFill>
                  <a:srgbClr val="000066"/>
                </a:solidFill>
              </a:rPr>
              <a:t>doświadczenia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Aktualizacja scenariuszy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 typeface="Arial" pitchFamily="34" charset="0"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Ocena wpływu na środowisko</a:t>
            </a:r>
          </a:p>
          <a:p>
            <a:pPr marL="92869" indent="-92869">
              <a:buFont typeface="Arial" pitchFamily="34" charset="0"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Planowanie przestrzenne</a:t>
            </a:r>
            <a:endParaRPr lang="en-US" sz="1050" dirty="0">
              <a:solidFill>
                <a:srgbClr val="000066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97741" y="3326494"/>
            <a:ext cx="2178224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869" indent="-92869">
              <a:buFontTx/>
              <a:buChar char="•"/>
            </a:pPr>
            <a:r>
              <a:rPr lang="pl-PL" sz="1050" dirty="0" smtClean="0">
                <a:solidFill>
                  <a:srgbClr val="000066"/>
                </a:solidFill>
              </a:rPr>
              <a:t>Szybka </a:t>
            </a:r>
            <a:r>
              <a:rPr lang="en-US" sz="1050" dirty="0" err="1">
                <a:solidFill>
                  <a:srgbClr val="000066"/>
                </a:solidFill>
              </a:rPr>
              <a:t>ocen</a:t>
            </a:r>
            <a:r>
              <a:rPr lang="pl-PL" sz="1050" dirty="0">
                <a:solidFill>
                  <a:srgbClr val="000066"/>
                </a:solidFill>
              </a:rPr>
              <a:t>a</a:t>
            </a:r>
            <a:r>
              <a:rPr lang="en-US" sz="1050" dirty="0">
                <a:solidFill>
                  <a:srgbClr val="000066"/>
                </a:solidFill>
              </a:rPr>
              <a:t> </a:t>
            </a:r>
            <a:r>
              <a:rPr lang="en-US" sz="1050" dirty="0" err="1">
                <a:solidFill>
                  <a:srgbClr val="000066"/>
                </a:solidFill>
              </a:rPr>
              <a:t>szk</a:t>
            </a:r>
            <a:r>
              <a:rPr lang="pl-PL" sz="1050" dirty="0">
                <a:solidFill>
                  <a:srgbClr val="000066"/>
                </a:solidFill>
              </a:rPr>
              <a:t>ó</a:t>
            </a:r>
            <a:r>
              <a:rPr lang="en-US" sz="1050" dirty="0">
                <a:solidFill>
                  <a:srgbClr val="000066"/>
                </a:solidFill>
              </a:rPr>
              <a:t>d</a:t>
            </a:r>
            <a:endParaRPr lang="pl-PL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Przywrócenie funkcjonowania infrastruktury komunikacyjnej, transportowej etc.</a:t>
            </a:r>
            <a:endParaRPr lang="en-US" sz="1050" dirty="0">
              <a:solidFill>
                <a:srgbClr val="000066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036003" y="3326494"/>
            <a:ext cx="2583451" cy="9002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869" indent="-92869">
              <a:buFontTx/>
              <a:buChar char="•"/>
            </a:pPr>
            <a:r>
              <a:rPr lang="pl-PL" sz="1050" dirty="0" smtClean="0">
                <a:solidFill>
                  <a:srgbClr val="000066"/>
                </a:solidFill>
              </a:rPr>
              <a:t>Komunikacja </a:t>
            </a:r>
            <a:endParaRPr lang="pl-PL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Koordynacja dowodzenia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Obraz sytuacji</a:t>
            </a:r>
            <a:r>
              <a:rPr lang="en-US" sz="1050" dirty="0">
                <a:solidFill>
                  <a:srgbClr val="000066"/>
                </a:solidFill>
              </a:rPr>
              <a:t>, map</a:t>
            </a:r>
            <a:r>
              <a:rPr lang="pl-PL" sz="1050" dirty="0">
                <a:solidFill>
                  <a:srgbClr val="000066"/>
                </a:solidFill>
              </a:rPr>
              <a:t>a kryzysowa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Informowanie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Dysponowanie zasobów</a:t>
            </a:r>
            <a:endParaRPr lang="en-US" sz="1050" dirty="0">
              <a:solidFill>
                <a:srgbClr val="000066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581286" y="1585107"/>
            <a:ext cx="2246707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869" indent="-92869">
              <a:buFontTx/>
              <a:buChar char="•"/>
            </a:pPr>
            <a:r>
              <a:rPr lang="pl-PL" sz="1050" dirty="0" smtClean="0">
                <a:solidFill>
                  <a:srgbClr val="000066"/>
                </a:solidFill>
              </a:rPr>
              <a:t>Opracowanie </a:t>
            </a:r>
            <a:r>
              <a:rPr lang="pl-PL" sz="1050" dirty="0">
                <a:solidFill>
                  <a:srgbClr val="000066"/>
                </a:solidFill>
              </a:rPr>
              <a:t>Scenariuszy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Mapy zagrożeń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 smtClean="0">
                <a:solidFill>
                  <a:srgbClr val="000066"/>
                </a:solidFill>
              </a:rPr>
              <a:t>Szkolenia</a:t>
            </a: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Monitorowanie i przewidywanie 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Wczesne ostrzeganie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Alarmy i alerty publiczne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r>
              <a:rPr lang="pl-PL" sz="1050" dirty="0">
                <a:solidFill>
                  <a:srgbClr val="000066"/>
                </a:solidFill>
              </a:rPr>
              <a:t>Identyfikacja scenariuszy</a:t>
            </a:r>
            <a:endParaRPr lang="en-US" sz="1050" dirty="0">
              <a:solidFill>
                <a:srgbClr val="000066"/>
              </a:solidFill>
            </a:endParaRPr>
          </a:p>
          <a:p>
            <a:pPr marL="92869" indent="-92869">
              <a:buFontTx/>
              <a:buChar char="•"/>
            </a:pPr>
            <a:endParaRPr lang="en-US" sz="1050" dirty="0">
              <a:solidFill>
                <a:srgbClr val="000066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70212"/>
              </p:ext>
            </p:extLst>
          </p:nvPr>
        </p:nvGraphicFramePr>
        <p:xfrm>
          <a:off x="2019353" y="874058"/>
          <a:ext cx="4704884" cy="325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92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30367" y="43321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sz="1400" dirty="0" smtClean="0"/>
              <a:t>Intergraph Planning &amp; </a:t>
            </a:r>
            <a:r>
              <a:rPr lang="pl-PL" sz="1400" dirty="0" err="1" smtClean="0"/>
              <a:t>Response</a:t>
            </a:r>
            <a:endParaRPr lang="en-US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77433" y="262061"/>
            <a:ext cx="3426378" cy="32815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Prowadzenie mapy sytuacyjnej</a:t>
            </a:r>
            <a:endParaRPr lang="de-DE" sz="1200" b="1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zbieranie informacji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aktualizacja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</a:t>
            </a:r>
            <a:r>
              <a:rPr lang="de-DE" sz="900" dirty="0">
                <a:solidFill>
                  <a:prstClr val="black"/>
                </a:solidFill>
              </a:rPr>
              <a:t>nal</a:t>
            </a:r>
            <a:r>
              <a:rPr lang="pl-PL" sz="900" dirty="0" err="1">
                <a:solidFill>
                  <a:prstClr val="black"/>
                </a:solidFill>
              </a:rPr>
              <a:t>iza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raportowanie</a:t>
            </a:r>
            <a:endParaRPr lang="de-DE" sz="900" dirty="0">
              <a:solidFill>
                <a:prstClr val="black"/>
              </a:solidFill>
            </a:endParaRP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Zarządzanie strukturą organizacyjną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hierarchiczna struktura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wiele zaangażowanych organizacji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zarządzanie kontaktami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Planowanie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scenariusze </a:t>
            </a:r>
            <a:r>
              <a:rPr lang="pl-PL" sz="900" dirty="0" smtClean="0">
                <a:solidFill>
                  <a:prstClr val="black"/>
                </a:solidFill>
              </a:rPr>
              <a:t>operacyjne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przydzielanie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oś czasu i kalendarz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zadania łańcuchowe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grupowe powiadamianie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Integracja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portale </a:t>
            </a:r>
            <a:r>
              <a:rPr lang="pl-PL" sz="900" dirty="0" smtClean="0">
                <a:solidFill>
                  <a:prstClr val="black"/>
                </a:solidFill>
              </a:rPr>
              <a:t>mapowe</a:t>
            </a:r>
          </a:p>
          <a:p>
            <a:pPr lvl="1">
              <a:buClr>
                <a:srgbClr val="005293"/>
              </a:buClr>
            </a:pPr>
            <a:r>
              <a:rPr lang="pl-PL" sz="900" dirty="0" smtClean="0">
                <a:solidFill>
                  <a:prstClr val="black"/>
                </a:solidFill>
              </a:rPr>
              <a:t>systemy </a:t>
            </a:r>
            <a:r>
              <a:rPr lang="pl-PL" sz="900" dirty="0">
                <a:solidFill>
                  <a:prstClr val="black"/>
                </a:solidFill>
              </a:rPr>
              <a:t>GIS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eksperckie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lokalizacyjne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</a:t>
            </a:r>
            <a:r>
              <a:rPr lang="pl-PL" sz="900" dirty="0" smtClean="0">
                <a:solidFill>
                  <a:prstClr val="black"/>
                </a:solidFill>
              </a:rPr>
              <a:t>radiowe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SMS / email / PAGER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24" y="525810"/>
            <a:ext cx="5710111" cy="3568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0704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30367" y="43321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sz="1400" dirty="0" smtClean="0"/>
              <a:t>Intergraph Planning &amp; </a:t>
            </a:r>
            <a:r>
              <a:rPr lang="pl-PL" sz="1400" dirty="0" err="1" smtClean="0"/>
              <a:t>Response</a:t>
            </a:r>
            <a:endParaRPr lang="en-US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77433" y="262061"/>
            <a:ext cx="3426378" cy="32815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Prowadzenie mapy sytuacyjnej</a:t>
            </a:r>
            <a:endParaRPr lang="de-DE" sz="1200" b="1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zbieranie informacji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aktualizacja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</a:t>
            </a:r>
            <a:r>
              <a:rPr lang="de-DE" sz="900" dirty="0">
                <a:solidFill>
                  <a:prstClr val="black"/>
                </a:solidFill>
              </a:rPr>
              <a:t>nal</a:t>
            </a:r>
            <a:r>
              <a:rPr lang="pl-PL" sz="900" dirty="0" err="1">
                <a:solidFill>
                  <a:prstClr val="black"/>
                </a:solidFill>
              </a:rPr>
              <a:t>iza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raportowanie</a:t>
            </a:r>
            <a:endParaRPr lang="de-DE" sz="900" dirty="0">
              <a:solidFill>
                <a:prstClr val="black"/>
              </a:solidFill>
            </a:endParaRP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Zarządzanie strukturą organizacyjną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hierarchiczna struktura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wiele zaangażowanych organizacji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zarządzanie kontaktami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Planowanie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scenariusze </a:t>
            </a:r>
            <a:r>
              <a:rPr lang="pl-PL" sz="900" dirty="0" smtClean="0">
                <a:solidFill>
                  <a:prstClr val="black"/>
                </a:solidFill>
              </a:rPr>
              <a:t>operacyjne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przydzielanie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oś czasu i kalendarz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zadania łańcuchowe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grupowe powiadamianie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Integracja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portale </a:t>
            </a:r>
            <a:r>
              <a:rPr lang="pl-PL" sz="900" dirty="0" smtClean="0">
                <a:solidFill>
                  <a:prstClr val="black"/>
                </a:solidFill>
              </a:rPr>
              <a:t>mapowe</a:t>
            </a:r>
          </a:p>
          <a:p>
            <a:pPr lvl="1">
              <a:buClr>
                <a:srgbClr val="005293"/>
              </a:buClr>
            </a:pPr>
            <a:r>
              <a:rPr lang="pl-PL" sz="900" dirty="0" smtClean="0">
                <a:solidFill>
                  <a:prstClr val="black"/>
                </a:solidFill>
              </a:rPr>
              <a:t>systemy </a:t>
            </a:r>
            <a:r>
              <a:rPr lang="pl-PL" sz="900" dirty="0">
                <a:solidFill>
                  <a:prstClr val="black"/>
                </a:solidFill>
              </a:rPr>
              <a:t>GIS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eksperckie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lokalizacyjne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</a:t>
            </a:r>
            <a:r>
              <a:rPr lang="pl-PL" sz="900" dirty="0" smtClean="0">
                <a:solidFill>
                  <a:prstClr val="black"/>
                </a:solidFill>
              </a:rPr>
              <a:t>radiowe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SMS / email / PAGER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47" y="135267"/>
            <a:ext cx="5815853" cy="4261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71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30367" y="43321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sz="1400" dirty="0" smtClean="0"/>
              <a:t>Intergraph Planning &amp; </a:t>
            </a:r>
            <a:r>
              <a:rPr lang="pl-PL" sz="1400" dirty="0" err="1" smtClean="0"/>
              <a:t>Response</a:t>
            </a:r>
            <a:endParaRPr lang="en-US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77433" y="262061"/>
            <a:ext cx="3426378" cy="32815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Prowadzenie mapy sytuacyjnej</a:t>
            </a:r>
            <a:endParaRPr lang="de-DE" sz="1200" b="1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zbieranie informacji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aktualizacja</a:t>
            </a:r>
            <a:endParaRPr lang="de-DE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a</a:t>
            </a:r>
            <a:r>
              <a:rPr lang="de-DE" sz="900" dirty="0">
                <a:solidFill>
                  <a:prstClr val="black"/>
                </a:solidFill>
              </a:rPr>
              <a:t>nal</a:t>
            </a:r>
            <a:r>
              <a:rPr lang="pl-PL" sz="900" dirty="0" err="1">
                <a:solidFill>
                  <a:prstClr val="black"/>
                </a:solidFill>
              </a:rPr>
              <a:t>iza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raportowanie</a:t>
            </a:r>
            <a:endParaRPr lang="de-DE" sz="900" dirty="0">
              <a:solidFill>
                <a:prstClr val="black"/>
              </a:solidFill>
            </a:endParaRP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Zarządzanie strukturą organizacyjną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hierarchiczna struktura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wiele zaangażowanych organizacji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zarządzanie kontaktami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Planowanie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scenariusze </a:t>
            </a:r>
            <a:r>
              <a:rPr lang="pl-PL" sz="900" dirty="0" smtClean="0">
                <a:solidFill>
                  <a:prstClr val="black"/>
                </a:solidFill>
              </a:rPr>
              <a:t>operacyjne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przydzielanie zadań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oś czasu i kalendarz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zadania łańcuchowe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grupowe powiadamianie</a:t>
            </a:r>
          </a:p>
          <a:p>
            <a:pPr>
              <a:buClr>
                <a:srgbClr val="005293"/>
              </a:buClr>
            </a:pPr>
            <a:r>
              <a:rPr lang="pl-PL" sz="1200" b="1" dirty="0">
                <a:solidFill>
                  <a:prstClr val="black"/>
                </a:solidFill>
              </a:rPr>
              <a:t>Integracja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portale </a:t>
            </a:r>
            <a:r>
              <a:rPr lang="pl-PL" sz="900" dirty="0" smtClean="0">
                <a:solidFill>
                  <a:prstClr val="black"/>
                </a:solidFill>
              </a:rPr>
              <a:t>mapowe</a:t>
            </a:r>
          </a:p>
          <a:p>
            <a:pPr lvl="1">
              <a:buClr>
                <a:srgbClr val="005293"/>
              </a:buClr>
            </a:pPr>
            <a:r>
              <a:rPr lang="pl-PL" sz="900" dirty="0" smtClean="0">
                <a:solidFill>
                  <a:prstClr val="black"/>
                </a:solidFill>
              </a:rPr>
              <a:t>systemy </a:t>
            </a:r>
            <a:r>
              <a:rPr lang="pl-PL" sz="900" dirty="0">
                <a:solidFill>
                  <a:prstClr val="black"/>
                </a:solidFill>
              </a:rPr>
              <a:t>GIS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eksperckie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lokalizacyjne</a:t>
            </a: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systemy </a:t>
            </a:r>
            <a:r>
              <a:rPr lang="pl-PL" sz="900" dirty="0" smtClean="0">
                <a:solidFill>
                  <a:prstClr val="black"/>
                </a:solidFill>
              </a:rPr>
              <a:t>radiowe</a:t>
            </a:r>
            <a:endParaRPr lang="pl-PL" sz="900" dirty="0">
              <a:solidFill>
                <a:prstClr val="black"/>
              </a:solidFill>
            </a:endParaRPr>
          </a:p>
          <a:p>
            <a:pPr lvl="1">
              <a:buClr>
                <a:srgbClr val="005293"/>
              </a:buClr>
            </a:pPr>
            <a:r>
              <a:rPr lang="pl-PL" sz="900" dirty="0">
                <a:solidFill>
                  <a:prstClr val="black"/>
                </a:solidFill>
              </a:rPr>
              <a:t>SMS / email / PAGER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6" r="8794"/>
          <a:stretch/>
        </p:blipFill>
        <p:spPr bwMode="auto">
          <a:xfrm>
            <a:off x="3314700" y="539309"/>
            <a:ext cx="5715000" cy="335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3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239749" y="234554"/>
            <a:ext cx="6926055" cy="857250"/>
          </a:xfrm>
        </p:spPr>
        <p:txBody>
          <a:bodyPr anchor="ctr"/>
          <a:lstStyle/>
          <a:p>
            <a:r>
              <a:rPr lang="pl-PL" dirty="0" smtClean="0"/>
              <a:t>Organizacja systemu ochrony infrastruktury krytycznej</a:t>
            </a:r>
            <a:endParaRPr lang="en-US" dirty="0"/>
          </a:p>
        </p:txBody>
      </p:sp>
      <p:pic>
        <p:nvPicPr>
          <p:cNvPr id="23" name="Picture 22" descr="COLOR_icon_safe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136238"/>
            <a:ext cx="914400" cy="914400"/>
          </a:xfrm>
          <a:prstGeom prst="rect">
            <a:avLst/>
          </a:prstGeom>
        </p:spPr>
      </p:pic>
      <p:sp>
        <p:nvSpPr>
          <p:cNvPr id="25" name="Rechteck 19"/>
          <p:cNvSpPr/>
          <p:nvPr/>
        </p:nvSpPr>
        <p:spPr>
          <a:xfrm>
            <a:off x="0" y="960122"/>
            <a:ext cx="9144000" cy="1959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89003" y="963479"/>
          <a:ext cx="3134056" cy="327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chteck 22"/>
          <p:cNvSpPr/>
          <p:nvPr/>
        </p:nvSpPr>
        <p:spPr>
          <a:xfrm>
            <a:off x="274747" y="960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strategiczny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(zarządzanie kryzysowe)</a:t>
            </a:r>
            <a:endParaRPr lang="de-DE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83" y="3043014"/>
            <a:ext cx="409389" cy="4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avsupply.com/images/bosch/divardv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3119943"/>
            <a:ext cx="721518" cy="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P_ST70_XX_02664P.TIF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398" y="2988416"/>
            <a:ext cx="36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hartman\AppData\Local\Microsoft\Windows\Temporary Internet Files\Content.Outlook\6O7EALCW\gesamt (2)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10" y="1725431"/>
            <a:ext cx="1119251" cy="4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jhartman\AppData\Local\Temp\wz7bd8\WinGuard\WinGuard X3 Feueralarm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11" y="2368197"/>
            <a:ext cx="689447" cy="43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739" y="1186763"/>
            <a:ext cx="541665" cy="3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http://www2.westfalia.de/medien/scaled_pix/300/300/000/000/000/000/000/599/87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56" y="3612804"/>
            <a:ext cx="267517" cy="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 descr="http://www.feuerwehr-recklinghausen.de/Menue/DKM_l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04" y="3879872"/>
            <a:ext cx="277588" cy="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 descr="http://www.germes-online.com/direct/dbimage/50230814/CCTV_Dome_Camera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02" y="3841632"/>
            <a:ext cx="339019" cy="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618" y="3818335"/>
            <a:ext cx="215605" cy="362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053" y="3786342"/>
            <a:ext cx="181769" cy="339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6" name="Grafik 28" descr="eVAYO.jpg"/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0" y="3620349"/>
            <a:ext cx="288050" cy="348403"/>
          </a:xfrm>
          <a:prstGeom prst="rect">
            <a:avLst/>
          </a:prstGeom>
        </p:spPr>
      </p:pic>
      <p:sp>
        <p:nvSpPr>
          <p:cNvPr id="48" name="Rechteck 22"/>
          <p:cNvSpPr/>
          <p:nvPr/>
        </p:nvSpPr>
        <p:spPr>
          <a:xfrm>
            <a:off x="324291" y="1616906"/>
            <a:ext cx="510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Poziom operacyjny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(obsługa incydentów, zarządzanie siłami i środkami)</a:t>
            </a:r>
            <a:endParaRPr lang="de-DE" dirty="0"/>
          </a:p>
        </p:txBody>
      </p:sp>
      <p:sp>
        <p:nvSpPr>
          <p:cNvPr id="49" name="Rechteck 22"/>
          <p:cNvSpPr/>
          <p:nvPr/>
        </p:nvSpPr>
        <p:spPr>
          <a:xfrm>
            <a:off x="274747" y="227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Poziom integracji</a:t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sz="1400" i="1" dirty="0" smtClean="0"/>
              <a:t>(</a:t>
            </a:r>
            <a:r>
              <a:rPr lang="pl-PL" sz="1200" i="1" dirty="0" smtClean="0"/>
              <a:t>przemysłowa szyna danych, interfejsy komunikacyjne</a:t>
            </a:r>
            <a:r>
              <a:rPr lang="pl-PL" sz="1400" i="1" dirty="0" smtClean="0"/>
              <a:t>)</a:t>
            </a:r>
            <a:endParaRPr lang="de-DE" dirty="0"/>
          </a:p>
        </p:txBody>
      </p:sp>
      <p:sp>
        <p:nvSpPr>
          <p:cNvPr id="50" name="Rechteck 22"/>
          <p:cNvSpPr/>
          <p:nvPr/>
        </p:nvSpPr>
        <p:spPr>
          <a:xfrm>
            <a:off x="273468" y="302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Systemy bezpieczeństwa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sp>
        <p:nvSpPr>
          <p:cNvPr id="51" name="Rechteck 22"/>
          <p:cNvSpPr/>
          <p:nvPr/>
        </p:nvSpPr>
        <p:spPr>
          <a:xfrm>
            <a:off x="272189" y="3703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Elementy infrastruktury systemów</a:t>
            </a:r>
            <a:br>
              <a:rPr lang="pl-PL" dirty="0" smtClean="0"/>
            </a:br>
            <a:r>
              <a:rPr lang="pl-PL" dirty="0" smtClean="0"/>
              <a:t>     </a:t>
            </a:r>
            <a:endParaRPr lang="de-DE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0" y="2896678"/>
            <a:ext cx="9144000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0111" y="1387985"/>
            <a:ext cx="2714625" cy="98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7327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Ochrona informacji o infrastrukturze krytycznej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Kazubski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0944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6908" y="239599"/>
            <a:ext cx="4899891" cy="3977550"/>
          </a:xfrm>
        </p:spPr>
        <p:txBody>
          <a:bodyPr>
            <a:normAutofit fontScale="85000" lnSpcReduction="20000"/>
          </a:bodyPr>
          <a:lstStyle/>
          <a:p>
            <a:r>
              <a:rPr lang="pl-PL" sz="2000" spc="-8" dirty="0" smtClean="0">
                <a:solidFill>
                  <a:schemeClr val="tx2"/>
                </a:solidFill>
                <a:cs typeface="Akkurat Light Pro"/>
              </a:rPr>
              <a:t>Ogólnoświatowy Lider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Światowy lider w dziedzinie systemów bezpieczeństwa (CAD ang. </a:t>
            </a:r>
            <a:r>
              <a:rPr lang="pl-PL" dirty="0" err="1" smtClean="0">
                <a:solidFill>
                  <a:schemeClr val="tx2"/>
                </a:solidFill>
              </a:rPr>
              <a:t>computer-aided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dispatch</a:t>
            </a:r>
            <a:r>
              <a:rPr lang="pl-PL" dirty="0" smtClean="0">
                <a:solidFill>
                  <a:schemeClr val="tx2"/>
                </a:solidFill>
              </a:rPr>
              <a:t>)</a:t>
            </a:r>
            <a:r>
              <a:rPr lang="pl-PL" dirty="0" smtClean="0"/>
              <a:t>, nasze rozwiązania w obszarze bezpieczeństwa publicznego </a:t>
            </a:r>
            <a:r>
              <a:rPr lang="pl-PL" dirty="0" smtClean="0">
                <a:solidFill>
                  <a:schemeClr val="tx2"/>
                </a:solidFill>
              </a:rPr>
              <a:t>chronią jedną na 12 osób </a:t>
            </a:r>
            <a:r>
              <a:rPr lang="pl-PL" dirty="0" smtClean="0"/>
              <a:t>na całym świecie.</a:t>
            </a:r>
          </a:p>
          <a:p>
            <a:endParaRPr lang="pl-PL" dirty="0" smtClean="0"/>
          </a:p>
          <a:p>
            <a:r>
              <a:rPr lang="pl-PL" sz="2000" spc="-8" dirty="0" smtClean="0">
                <a:solidFill>
                  <a:schemeClr val="tx2"/>
                </a:solidFill>
                <a:cs typeface="Akkurat Light Pro"/>
              </a:rPr>
              <a:t>Sprawdzony Innowator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Pionier w systemach informacji geograficznej (GIS)</a:t>
            </a:r>
            <a:r>
              <a:rPr lang="pl-PL" dirty="0" smtClean="0"/>
              <a:t> oraz współzałożyciel Open </a:t>
            </a:r>
            <a:r>
              <a:rPr lang="pl-PL" dirty="0" err="1" smtClean="0"/>
              <a:t>Geospatial</a:t>
            </a:r>
            <a:r>
              <a:rPr lang="pl-PL" dirty="0" smtClean="0"/>
              <a:t> </a:t>
            </a:r>
            <a:r>
              <a:rPr lang="pl-PL" dirty="0" err="1" smtClean="0"/>
              <a:t>Consortium</a:t>
            </a:r>
            <a:r>
              <a:rPr lang="pl-PL" dirty="0" smtClean="0"/>
              <a:t> (OGC), nasze rozwiązania geoprzestrzenne </a:t>
            </a:r>
            <a:r>
              <a:rPr lang="pl-PL" dirty="0" smtClean="0">
                <a:solidFill>
                  <a:schemeClr val="tx2"/>
                </a:solidFill>
              </a:rPr>
              <a:t>wspierają urzędy jak i przedsiębiorstwa przy planowaniu i utrzymaniu sieci oraz zwiększaniu jakości świadczonych usług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sz="2000" spc="-8" dirty="0" smtClean="0">
                <a:solidFill>
                  <a:schemeClr val="tx2"/>
                </a:solidFill>
                <a:cs typeface="Akkurat Light Pro"/>
              </a:rPr>
              <a:t>Pewny partner</a:t>
            </a:r>
          </a:p>
          <a:p>
            <a:r>
              <a:rPr lang="pl-PL" dirty="0" smtClean="0"/>
              <a:t>Dzięki </a:t>
            </a:r>
            <a:r>
              <a:rPr lang="pl-PL" dirty="0"/>
              <a:t>wieloletniej </a:t>
            </a:r>
            <a:r>
              <a:rPr lang="pl-PL" dirty="0" smtClean="0"/>
              <a:t>współpracy </a:t>
            </a:r>
            <a:r>
              <a:rPr lang="pl-PL" dirty="0"/>
              <a:t>z </a:t>
            </a:r>
            <a:r>
              <a:rPr lang="pl-PL" dirty="0" smtClean="0"/>
              <a:t>klientami, </a:t>
            </a:r>
            <a:r>
              <a:rPr lang="pl-PL" dirty="0"/>
              <a:t>nasze </a:t>
            </a:r>
            <a:r>
              <a:rPr lang="pl-PL" dirty="0">
                <a:solidFill>
                  <a:schemeClr val="tx2"/>
                </a:solidFill>
              </a:rPr>
              <a:t>rozwiązania </a:t>
            </a:r>
            <a:r>
              <a:rPr lang="pl-PL" dirty="0" smtClean="0">
                <a:solidFill>
                  <a:schemeClr val="tx2"/>
                </a:solidFill>
              </a:rPr>
              <a:t>zweryfikowały tysiące </a:t>
            </a:r>
            <a:r>
              <a:rPr lang="pl-PL" dirty="0">
                <a:solidFill>
                  <a:schemeClr val="tx2"/>
                </a:solidFill>
              </a:rPr>
              <a:t>organizacji </a:t>
            </a:r>
            <a:r>
              <a:rPr lang="pl-PL" dirty="0" smtClean="0"/>
              <a:t>każdej wielkości </a:t>
            </a:r>
            <a:r>
              <a:rPr lang="pl-PL" dirty="0"/>
              <a:t>i </a:t>
            </a:r>
            <a:r>
              <a:rPr lang="pl-PL" dirty="0" smtClean="0"/>
              <a:t>różnych obszarów działania na </a:t>
            </a:r>
            <a:r>
              <a:rPr lang="pl-PL" dirty="0"/>
              <a:t>całym świecie.</a:t>
            </a:r>
          </a:p>
        </p:txBody>
      </p:sp>
      <p:pic>
        <p:nvPicPr>
          <p:cNvPr id="15" name="Picture 2" descr="Leader-Innovator-Partne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082" y="194367"/>
            <a:ext cx="1216549" cy="3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1504" y="205979"/>
            <a:ext cx="3557766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Utilities &amp;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3990474" cy="29833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/>
              <a:t>Pomagamy przedsiębiorstwa użyteczności publicznej i komunikacyjnym osiągnąć większą niezawodność, zwiększyć zadowolenie klientów, zwiększyć wydajność pracy oraz spełnić oczekiwania swoich klientów, akcjonariuszy i regulatorów. </a:t>
            </a:r>
          </a:p>
          <a:p>
            <a:r>
              <a:rPr lang="pl-PL" sz="1200" dirty="0" smtClean="0"/>
              <a:t>Rozwiązania dla: 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Energetyki (zawodowej i cieplnej)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Wodociągów i Kanalizacji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Sieci Gazowniczych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Telekomunikacji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Przedsiębiorstw </a:t>
            </a:r>
            <a:r>
              <a:rPr lang="pl-PL" sz="1200" dirty="0" err="1" smtClean="0"/>
              <a:t>multi-utility</a:t>
            </a:r>
            <a:endParaRPr lang="pl-PL" sz="1200" dirty="0" smtClean="0"/>
          </a:p>
        </p:txBody>
      </p:sp>
      <p:pic>
        <p:nvPicPr>
          <p:cNvPr id="4" name="Picture Placeholder 3" descr="AdobeStock_75938805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COLOR_icon_utiliti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1504" y="205979"/>
            <a:ext cx="7345295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/>
              <a:t>Utilities &amp; </a:t>
            </a:r>
            <a:r>
              <a:rPr lang="en-US" dirty="0" smtClean="0"/>
              <a:t>Communications</a:t>
            </a:r>
            <a:r>
              <a:rPr lang="pl-PL" dirty="0" smtClean="0"/>
              <a:t> CIP </a:t>
            </a:r>
            <a:r>
              <a:rPr lang="pl-PL" dirty="0"/>
              <a:t>(Critical </a:t>
            </a:r>
            <a:r>
              <a:rPr lang="pl-PL" dirty="0" err="1"/>
              <a:t>Infrastructure</a:t>
            </a:r>
            <a:r>
              <a:rPr lang="pl-PL" dirty="0"/>
              <a:t> </a:t>
            </a:r>
            <a:r>
              <a:rPr lang="pl-PL" dirty="0" err="1" smtClean="0"/>
              <a:t>Protection</a:t>
            </a:r>
            <a:r>
              <a:rPr lang="pl-PL" dirty="0" smtClean="0"/>
              <a:t>) </a:t>
            </a:r>
            <a:r>
              <a:rPr lang="pl-PL" dirty="0" err="1" smtClean="0"/>
              <a:t>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2984" y="3814961"/>
            <a:ext cx="7101276" cy="420490"/>
          </a:xfrm>
        </p:spPr>
        <p:txBody>
          <a:bodyPr>
            <a:noAutofit/>
          </a:bodyPr>
          <a:lstStyle/>
          <a:p>
            <a:r>
              <a:rPr lang="pl-PL" sz="1200" dirty="0" smtClean="0"/>
              <a:t>Skuteczne </a:t>
            </a:r>
            <a:r>
              <a:rPr lang="pl-PL" sz="1200" dirty="0"/>
              <a:t>zarządzanie </a:t>
            </a:r>
            <a:r>
              <a:rPr lang="pl-PL" sz="1200" dirty="0" smtClean="0"/>
              <a:t>sieciową infrastrukturą techniczną integrujące informacje o majątku, zasobach, zespołach terenowych </a:t>
            </a:r>
            <a:r>
              <a:rPr lang="pl-PL" sz="1200" u="sng" dirty="0" smtClean="0"/>
              <a:t>mające na celu zachowanie bezpieczeństwa </a:t>
            </a:r>
            <a:r>
              <a:rPr lang="pl-PL" sz="1200" u="sng" dirty="0"/>
              <a:t>i </a:t>
            </a:r>
            <a:r>
              <a:rPr lang="pl-PL" sz="1200" u="sng" dirty="0" smtClean="0"/>
              <a:t>ochronę tego majątku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pic>
        <p:nvPicPr>
          <p:cNvPr id="7" name="Picture 6" descr="COLOR_icon_utiliti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  <p:grpSp>
        <p:nvGrpSpPr>
          <p:cNvPr id="43" name="Grupa 42"/>
          <p:cNvGrpSpPr/>
          <p:nvPr/>
        </p:nvGrpSpPr>
        <p:grpSpPr>
          <a:xfrm>
            <a:off x="1447721" y="1058831"/>
            <a:ext cx="6175375" cy="2718269"/>
            <a:chOff x="447675" y="794150"/>
            <a:chExt cx="7962901" cy="3505100"/>
          </a:xfrm>
        </p:grpSpPr>
        <p:pic>
          <p:nvPicPr>
            <p:cNvPr id="44" name="Picture 2" descr="Closed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471418" y="2225278"/>
              <a:ext cx="1939157" cy="137159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45" name="Picture 4" descr="25VPCCAL_small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1784" y="2230833"/>
              <a:ext cx="1968065" cy="1371599"/>
            </a:xfrm>
            <a:prstGeom prst="rect">
              <a:avLst/>
            </a:prstGeom>
            <a:noFill/>
          </p:spPr>
        </p:pic>
        <p:pic>
          <p:nvPicPr>
            <p:cNvPr id="46" name="Picture 5" descr="Hurricane_Damage_small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0080" y="2225277"/>
              <a:ext cx="1972873" cy="1371599"/>
            </a:xfrm>
            <a:prstGeom prst="rect">
              <a:avLst/>
            </a:prstGeom>
            <a:noFill/>
          </p:spPr>
        </p:pic>
        <p:pic>
          <p:nvPicPr>
            <p:cNvPr id="47" name="Picture 6" descr="Stuttgart - 2_small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7675" y="2225278"/>
              <a:ext cx="1933575" cy="1371599"/>
            </a:xfrm>
            <a:prstGeom prst="rect">
              <a:avLst/>
            </a:prstGeom>
            <a:noFill/>
          </p:spPr>
        </p:pic>
        <p:sp>
          <p:nvSpPr>
            <p:cNvPr id="48" name="Rectangle 10"/>
            <p:cNvSpPr>
              <a:spLocks noChangeArrowheads="1"/>
            </p:cNvSpPr>
            <p:nvPr/>
          </p:nvSpPr>
          <p:spPr bwMode="blackWhite">
            <a:xfrm>
              <a:off x="447675" y="794150"/>
              <a:ext cx="7962899" cy="647699"/>
            </a:xfrm>
            <a:prstGeom prst="rect">
              <a:avLst/>
            </a:prstGeom>
            <a:gradFill rotWithShape="1">
              <a:gsLst>
                <a:gs pos="0">
                  <a:srgbClr val="084B88"/>
                </a:gs>
                <a:gs pos="100000">
                  <a:srgbClr val="084B88">
                    <a:gamma/>
                    <a:tint val="8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2130425" y="887192"/>
              <a:ext cx="4597401" cy="4530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15000"/>
                </a:spcBef>
              </a:pPr>
              <a:r>
                <a:rPr lang="en-US" sz="1600" b="1" dirty="0">
                  <a:solidFill>
                    <a:srgbClr val="FFFFFF"/>
                  </a:solidFill>
                  <a:cs typeface="Arial" charset="0"/>
                </a:rPr>
                <a:t>Enterprise Web Portal – </a:t>
              </a:r>
              <a:r>
                <a:rPr lang="en-US" sz="1600" b="1" dirty="0" err="1">
                  <a:solidFill>
                    <a:srgbClr val="FFFFFF"/>
                  </a:solidFill>
                  <a:cs typeface="Arial" charset="0"/>
                </a:rPr>
                <a:t>onePortal</a:t>
              </a:r>
              <a:endParaRPr lang="en-US" sz="16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blackWhite">
            <a:xfrm>
              <a:off x="447676" y="1485107"/>
              <a:ext cx="7962900" cy="684000"/>
            </a:xfrm>
            <a:prstGeom prst="rect">
              <a:avLst/>
            </a:prstGeom>
            <a:gradFill rotWithShape="1">
              <a:gsLst>
                <a:gs pos="0">
                  <a:srgbClr val="084B88"/>
                </a:gs>
                <a:gs pos="100000">
                  <a:srgbClr val="084B88">
                    <a:gamma/>
                    <a:tint val="8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4517084" y="1512765"/>
              <a:ext cx="1837463" cy="619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Zarządzanie Brygadami 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475160" y="1514234"/>
              <a:ext cx="1883366" cy="6310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Zarządzanie</a:t>
              </a:r>
              <a:endParaRPr lang="en-US" sz="12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Majątkiem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2558718" y="1514234"/>
              <a:ext cx="1715596" cy="6310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Zarządzanie</a:t>
              </a:r>
            </a:p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Wyłączeniami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6554740" y="1514234"/>
              <a:ext cx="1772511" cy="6310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pl-PL" sz="1200" b="1" dirty="0" smtClean="0">
                  <a:solidFill>
                    <a:srgbClr val="FFFFFF"/>
                  </a:solidFill>
                </a:rPr>
                <a:t>Ochrona</a:t>
              </a:r>
            </a:p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en-US" sz="1200" b="1" dirty="0" err="1" smtClean="0">
                  <a:solidFill>
                    <a:srgbClr val="FFFFFF"/>
                  </a:solidFill>
                </a:rPr>
                <a:t>Infrastru</a:t>
              </a:r>
              <a:r>
                <a:rPr lang="pl-PL" sz="1200" b="1" dirty="0" smtClean="0">
                  <a:solidFill>
                    <a:srgbClr val="FFFFFF"/>
                  </a:solidFill>
                </a:rPr>
                <a:t>k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tur</a:t>
              </a:r>
              <a:r>
                <a:rPr lang="pl-PL" sz="1200" b="1" dirty="0" smtClean="0">
                  <a:solidFill>
                    <a:srgbClr val="FFFFFF"/>
                  </a:solidFill>
                </a:rPr>
                <a:t>y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blackWhite">
            <a:xfrm>
              <a:off x="447675" y="3651251"/>
              <a:ext cx="7962900" cy="647999"/>
            </a:xfrm>
            <a:prstGeom prst="rect">
              <a:avLst/>
            </a:prstGeom>
            <a:gradFill rotWithShape="1">
              <a:gsLst>
                <a:gs pos="0">
                  <a:srgbClr val="084B88"/>
                </a:gs>
                <a:gs pos="100000">
                  <a:srgbClr val="084B88">
                    <a:gamma/>
                    <a:tint val="8431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980281" y="3724280"/>
              <a:ext cx="6897688" cy="452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"/>
                </a:spcBef>
              </a:pPr>
              <a:r>
                <a:rPr lang="en-US" sz="1600" b="1" dirty="0">
                  <a:solidFill>
                    <a:srgbClr val="FFFFFF"/>
                  </a:solidFill>
                </a:rPr>
                <a:t>Field Force Automation – </a:t>
              </a:r>
              <a:r>
                <a:rPr lang="en-US" sz="1600" b="1" dirty="0" err="1">
                  <a:solidFill>
                    <a:srgbClr val="FFFFFF"/>
                  </a:solidFill>
                </a:rPr>
                <a:t>oneMobile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2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maintenance worker fixes power lines using G/Technolog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008" y="1501514"/>
            <a:ext cx="4890563" cy="27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Dane gromadzone w systemach wspomagających Zarządzanie Infrastrukturą Techniczną stanowią </a:t>
            </a:r>
            <a:r>
              <a:rPr lang="pl-PL" dirty="0">
                <a:solidFill>
                  <a:schemeClr val="tx2"/>
                </a:solidFill>
              </a:rPr>
              <a:t>ich podstawową </a:t>
            </a:r>
            <a:r>
              <a:rPr lang="pl-PL" dirty="0" smtClean="0">
                <a:solidFill>
                  <a:schemeClr val="tx2"/>
                </a:solidFill>
              </a:rPr>
              <a:t>wartość i decydują o ich użyteczności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6" descr="COLOR_icon_utiliti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41504" y="205979"/>
            <a:ext cx="5304956" cy="857250"/>
          </a:xfrm>
        </p:spPr>
        <p:txBody>
          <a:bodyPr anchor="ctr"/>
          <a:lstStyle/>
          <a:p>
            <a:r>
              <a:rPr lang="pl-PL" dirty="0" smtClean="0"/>
              <a:t>Dane, które są bezpieczne i… dostępne</a:t>
            </a:r>
            <a:br>
              <a:rPr lang="pl-PL" dirty="0" smtClean="0"/>
            </a:br>
            <a:r>
              <a:rPr lang="pl-PL" dirty="0" smtClean="0"/>
              <a:t>Intergraph G/Technology</a:t>
            </a:r>
            <a:r>
              <a:rPr lang="pl-PL" baseline="30000" dirty="0" smtClean="0"/>
              <a:t>®</a:t>
            </a:r>
            <a:r>
              <a:rPr lang="pl-PL" dirty="0" smtClean="0"/>
              <a:t> - Enterprise GIS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/>
              <a:t>d</a:t>
            </a:r>
            <a:r>
              <a:rPr lang="pl-PL" dirty="0" smtClean="0"/>
              <a:t>ostęp </a:t>
            </a:r>
            <a:r>
              <a:rPr lang="pl-PL" dirty="0"/>
              <a:t>do </a:t>
            </a:r>
            <a:r>
              <a:rPr lang="pl-PL" dirty="0" smtClean="0"/>
              <a:t>Systemu/danych zintegrowany z domeną (SSO)</a:t>
            </a:r>
            <a:endParaRPr lang="pl-PL" dirty="0"/>
          </a:p>
          <a:p>
            <a:pPr lvl="1"/>
            <a:r>
              <a:rPr lang="pl-PL" dirty="0" smtClean="0"/>
              <a:t>zastosowanie środowiska </a:t>
            </a:r>
            <a:r>
              <a:rPr lang="pl-PL" dirty="0"/>
              <a:t>bazodanowego </a:t>
            </a:r>
            <a:r>
              <a:rPr lang="pl-PL" dirty="0" smtClean="0"/>
              <a:t>ORACLE do </a:t>
            </a:r>
            <a:r>
              <a:rPr lang="pl-PL" dirty="0"/>
              <a:t>zapisu:</a:t>
            </a:r>
          </a:p>
          <a:p>
            <a:pPr lvl="2"/>
            <a:r>
              <a:rPr lang="pl-PL" dirty="0"/>
              <a:t>danych opisowych (słowniki, katalogi urządzeń)</a:t>
            </a:r>
          </a:p>
          <a:p>
            <a:pPr lvl="2"/>
            <a:r>
              <a:rPr lang="pl-PL" dirty="0"/>
              <a:t>geometrii obiektów</a:t>
            </a:r>
          </a:p>
          <a:p>
            <a:pPr lvl="2"/>
            <a:r>
              <a:rPr lang="pl-PL" dirty="0"/>
              <a:t>informacji o połączeniach (topologii) i relacjach</a:t>
            </a:r>
          </a:p>
          <a:p>
            <a:pPr lvl="1"/>
            <a:r>
              <a:rPr lang="pl-PL" dirty="0"/>
              <a:t>centralna </a:t>
            </a:r>
            <a:r>
              <a:rPr lang="pl-PL" dirty="0" smtClean="0"/>
              <a:t>konfiguracja Systemu</a:t>
            </a:r>
          </a:p>
          <a:p>
            <a:pPr lvl="1"/>
            <a:r>
              <a:rPr lang="pl-PL" dirty="0" smtClean="0"/>
              <a:t>otwarte </a:t>
            </a:r>
            <a:r>
              <a:rPr lang="pl-PL" dirty="0"/>
              <a:t>struktury danych – jawny </a:t>
            </a:r>
            <a:r>
              <a:rPr lang="pl-PL" dirty="0" smtClean="0"/>
              <a:t>format (</a:t>
            </a:r>
            <a:r>
              <a:rPr lang="pl-PL" dirty="0" err="1" smtClean="0"/>
              <a:t>Locator</a:t>
            </a:r>
            <a:r>
              <a:rPr lang="pl-PL" dirty="0" smtClean="0"/>
              <a:t>/Spatial),</a:t>
            </a:r>
          </a:p>
          <a:p>
            <a:pPr lvl="1"/>
            <a:r>
              <a:rPr lang="pl-PL" dirty="0" smtClean="0"/>
              <a:t>kodowanie danych wydawanych na zewnątrz (urządzenia mobilne), systemowa kontrola wydawanych danych</a:t>
            </a:r>
          </a:p>
          <a:p>
            <a:pPr lvl="1"/>
            <a:r>
              <a:rPr lang="pl-PL" dirty="0" smtClean="0"/>
              <a:t>obsługa </a:t>
            </a:r>
            <a:r>
              <a:rPr lang="pl-PL" dirty="0"/>
              <a:t>procesów </a:t>
            </a:r>
            <a:r>
              <a:rPr lang="pl-PL" dirty="0" smtClean="0"/>
              <a:t>backupu i odtwarzania na </a:t>
            </a:r>
            <a:r>
              <a:rPr lang="pl-PL" dirty="0"/>
              <a:t>poziomie </a:t>
            </a:r>
            <a:r>
              <a:rPr lang="pl-PL" dirty="0" smtClean="0"/>
              <a:t>bazodanowym</a:t>
            </a:r>
            <a:endParaRPr lang="pl-PL" dirty="0"/>
          </a:p>
        </p:txBody>
      </p:sp>
      <p:pic>
        <p:nvPicPr>
          <p:cNvPr id="4" name="Picture 6" descr="COLOR_icon_utiliti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504" y="205979"/>
            <a:ext cx="7345295" cy="857250"/>
          </a:xfrm>
        </p:spPr>
        <p:txBody>
          <a:bodyPr anchor="ctr"/>
          <a:lstStyle/>
          <a:p>
            <a:pPr algn="l"/>
            <a:r>
              <a:rPr lang="pl-PL" dirty="0" smtClean="0"/>
              <a:t>System, którego danym można zaufać!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System Zarządzania Infrastrukturą tworzy repozytorium, w którym dane przetwarzane </a:t>
            </a:r>
            <a:r>
              <a:rPr lang="pl-PL" sz="1400" dirty="0"/>
              <a:t>są w </a:t>
            </a:r>
            <a:r>
              <a:rPr lang="pl-PL" sz="1400" dirty="0" smtClean="0"/>
              <a:t>różnych horyzontach czasowych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Reguły biznesowe i zasady kontroli poprawności (w tym topologiczne i przestrzenne) prowadzą do tworzenia spójnych informacji o sieci od samego początku ich powstawania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Silne wewnętrzne reguły kontroli poprawności zapewniają poziom jakości danych, tak by wszystkie aplikacje zewnętrzne mogły bezpośrednio z nich korzystać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3"/>
          <a:stretch/>
        </p:blipFill>
        <p:spPr>
          <a:xfrm>
            <a:off x="4800600" y="1200151"/>
            <a:ext cx="4114049" cy="2983378"/>
          </a:xfrm>
          <a:prstGeom prst="rect">
            <a:avLst/>
          </a:prstGeom>
        </p:spPr>
      </p:pic>
      <p:pic>
        <p:nvPicPr>
          <p:cNvPr id="7" name="Picture 6" descr="COLOR_icon_utiliti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8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495" y="1343628"/>
            <a:ext cx="243431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657193" y="1141206"/>
            <a:ext cx="211269" cy="3175530"/>
          </a:xfrm>
          <a:prstGeom prst="ellipse">
            <a:avLst/>
          </a:prstGeom>
          <a:effectLst>
            <a:outerShdw blurRad="40000" dist="508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700" y="1086259"/>
            <a:ext cx="3260739" cy="324929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20574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A55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5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5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5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5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</a:t>
            </a:r>
            <a:r>
              <a:rPr lang="en-US" sz="1000" b="1" dirty="0"/>
              <a:t> </a:t>
            </a:r>
            <a:r>
              <a:rPr lang="en-US" sz="1000" b="1" dirty="0">
                <a:solidFill>
                  <a:schemeClr val="tx2"/>
                </a:solidFill>
              </a:rPr>
              <a:t>Designer</a:t>
            </a: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 </a:t>
            </a:r>
            <a:r>
              <a:rPr lang="en-US" sz="1000" b="1" dirty="0">
                <a:solidFill>
                  <a:schemeClr val="tx2"/>
                </a:solidFill>
              </a:rPr>
              <a:t>Analyst</a:t>
            </a: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</a:t>
            </a:r>
            <a:r>
              <a:rPr lang="en-US" sz="1000" b="1" dirty="0"/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MobileViewer</a:t>
            </a:r>
            <a:endParaRPr lang="en-US" sz="1000" b="1" dirty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</a:t>
            </a:r>
            <a:r>
              <a:rPr lang="en-US" sz="1000" b="1" dirty="0"/>
              <a:t> </a:t>
            </a:r>
            <a:r>
              <a:rPr lang="en-US" sz="1000" b="1" dirty="0">
                <a:solidFill>
                  <a:schemeClr val="tx2"/>
                </a:solidFill>
              </a:rPr>
              <a:t>NetViewer</a:t>
            </a: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</a:t>
            </a:r>
            <a:r>
              <a:rPr lang="en-US" sz="1000" b="1" dirty="0"/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NetPlot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&amp;</a:t>
            </a:r>
            <a:r>
              <a:rPr lang="en-US" sz="1000" b="1" dirty="0"/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NetExport</a:t>
            </a:r>
            <a:endParaRPr lang="en-US" sz="1000" b="1" dirty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 smtClean="0">
                <a:solidFill>
                  <a:schemeClr val="tx1"/>
                </a:solidFill>
              </a:rPr>
              <a:t>G/Technology</a:t>
            </a:r>
            <a:r>
              <a:rPr lang="en-US" sz="1000" b="1" dirty="0" smtClean="0"/>
              <a:t> </a:t>
            </a:r>
            <a:r>
              <a:rPr lang="en-US" sz="1000" b="1" dirty="0" smtClean="0">
                <a:solidFill>
                  <a:schemeClr val="tx2"/>
                </a:solidFill>
              </a:rPr>
              <a:t>Administrator</a:t>
            </a:r>
            <a:endParaRPr lang="pl-PL" sz="1000" b="1" dirty="0" smtClean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000" b="1" dirty="0">
                <a:solidFill>
                  <a:schemeClr val="tx1"/>
                </a:solidFill>
              </a:rPr>
              <a:t>G/Technology</a:t>
            </a:r>
            <a:r>
              <a:rPr lang="en-US" sz="1000" b="1" dirty="0"/>
              <a:t> </a:t>
            </a:r>
            <a:r>
              <a:rPr lang="pl-PL" sz="1000" b="1" dirty="0" err="1" smtClean="0">
                <a:solidFill>
                  <a:schemeClr val="tx2"/>
                </a:solidFill>
              </a:rPr>
              <a:t>NetWorks</a:t>
            </a:r>
            <a:r>
              <a:rPr lang="pl-PL" sz="1000" b="1" dirty="0" smtClean="0">
                <a:solidFill>
                  <a:schemeClr val="tx2"/>
                </a:solidFill>
              </a:rPr>
              <a:t> Portal &amp; Mobile</a:t>
            </a:r>
            <a:endParaRPr lang="pl-PL" sz="1000" b="1" dirty="0">
              <a:solidFill>
                <a:schemeClr val="tx2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06446" y="1120378"/>
            <a:ext cx="2995600" cy="32492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 algn="r">
              <a:spcBef>
                <a:spcPts val="0"/>
              </a:spcBef>
              <a:spcAft>
                <a:spcPts val="4200"/>
              </a:spcAft>
              <a:buFont typeface="Arial"/>
              <a:buNone/>
              <a:defRPr b="1">
                <a:solidFill>
                  <a:srgbClr val="0A559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rgbClr val="0A559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rgbClr val="0A559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rgbClr val="0A559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rgbClr val="0A559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>
              <a:spcAft>
                <a:spcPts val="1900"/>
              </a:spcAft>
            </a:pPr>
            <a:r>
              <a:rPr lang="pl-PL" sz="1000" b="0" dirty="0" smtClean="0">
                <a:solidFill>
                  <a:schemeClr val="tx1"/>
                </a:solidFill>
              </a:rPr>
              <a:t>Wprowadzanie i aktualizacja danych</a:t>
            </a:r>
            <a:endParaRPr lang="en-US" sz="1000" b="0" dirty="0">
              <a:solidFill>
                <a:schemeClr val="tx1"/>
              </a:solidFill>
            </a:endParaRPr>
          </a:p>
          <a:p>
            <a:pPr algn="l">
              <a:spcAft>
                <a:spcPts val="1900"/>
              </a:spcAft>
            </a:pPr>
            <a:r>
              <a:rPr lang="pl-PL" sz="1000" b="0" dirty="0" smtClean="0">
                <a:solidFill>
                  <a:schemeClr val="tx1"/>
                </a:solidFill>
              </a:rPr>
              <a:t>Dostęp do danych, raportowanie, analizy, wydruki i </a:t>
            </a:r>
            <a:r>
              <a:rPr lang="pl-PL" sz="1000" b="0" dirty="0" err="1" smtClean="0">
                <a:solidFill>
                  <a:schemeClr val="tx1"/>
                </a:solidFill>
              </a:rPr>
              <a:t>wyploty</a:t>
            </a:r>
            <a:endParaRPr lang="en-US" sz="1000" b="0" dirty="0">
              <a:solidFill>
                <a:schemeClr val="tx1"/>
              </a:solidFill>
            </a:endParaRPr>
          </a:p>
          <a:p>
            <a:pPr algn="l">
              <a:spcAft>
                <a:spcPts val="1900"/>
              </a:spcAft>
            </a:pPr>
            <a:r>
              <a:rPr lang="pl-PL" sz="1000" b="0" dirty="0">
                <a:solidFill>
                  <a:schemeClr val="tx1"/>
                </a:solidFill>
              </a:rPr>
              <a:t>Dostęp do danych, </a:t>
            </a:r>
            <a:r>
              <a:rPr lang="pl-PL" sz="1000" b="0" dirty="0" smtClean="0">
                <a:solidFill>
                  <a:schemeClr val="tx1"/>
                </a:solidFill>
              </a:rPr>
              <a:t>analizy i komentowanie w trybie off-</a:t>
            </a:r>
            <a:r>
              <a:rPr lang="pl-PL" sz="1000" b="0" dirty="0" err="1" smtClean="0">
                <a:solidFill>
                  <a:schemeClr val="tx1"/>
                </a:solidFill>
              </a:rPr>
              <a:t>line</a:t>
            </a:r>
            <a:endParaRPr lang="pl-PL" sz="1000" b="0" dirty="0" smtClean="0">
              <a:solidFill>
                <a:schemeClr val="tx1"/>
              </a:solidFill>
            </a:endParaRPr>
          </a:p>
          <a:p>
            <a:pPr algn="l">
              <a:spcAft>
                <a:spcPts val="1900"/>
              </a:spcAft>
            </a:pPr>
            <a:r>
              <a:rPr lang="pl-PL" sz="1000" b="0" dirty="0">
                <a:solidFill>
                  <a:schemeClr val="tx1"/>
                </a:solidFill>
              </a:rPr>
              <a:t>Dostęp do danych </a:t>
            </a:r>
            <a:r>
              <a:rPr lang="pl-PL" sz="1000" b="0" dirty="0" smtClean="0">
                <a:solidFill>
                  <a:schemeClr val="tx1"/>
                </a:solidFill>
              </a:rPr>
              <a:t>i </a:t>
            </a:r>
            <a:r>
              <a:rPr lang="pl-PL" sz="1000" b="0" dirty="0">
                <a:solidFill>
                  <a:schemeClr val="tx1"/>
                </a:solidFill>
              </a:rPr>
              <a:t>komentowanie w trybie </a:t>
            </a:r>
            <a:r>
              <a:rPr lang="pl-PL" sz="1000" b="0" dirty="0" smtClean="0">
                <a:solidFill>
                  <a:schemeClr val="tx1"/>
                </a:solidFill>
              </a:rPr>
              <a:t>on-line</a:t>
            </a:r>
          </a:p>
          <a:p>
            <a:pPr algn="l">
              <a:spcAft>
                <a:spcPts val="1900"/>
              </a:spcAft>
            </a:pPr>
            <a:r>
              <a:rPr lang="pl-PL" sz="1000" b="0" dirty="0" smtClean="0">
                <a:solidFill>
                  <a:schemeClr val="tx1"/>
                </a:solidFill>
              </a:rPr>
              <a:t>Wsadowo przetwarzane wydruki, </a:t>
            </a:r>
            <a:r>
              <a:rPr lang="pl-PL" sz="1000" b="0" dirty="0" err="1" smtClean="0">
                <a:solidFill>
                  <a:schemeClr val="tx1"/>
                </a:solidFill>
              </a:rPr>
              <a:t>wyploty</a:t>
            </a:r>
            <a:r>
              <a:rPr lang="pl-PL" sz="1000" b="0" dirty="0" smtClean="0">
                <a:solidFill>
                  <a:schemeClr val="tx1"/>
                </a:solidFill>
              </a:rPr>
              <a:t> i bezpieczny eksport danych</a:t>
            </a:r>
          </a:p>
          <a:p>
            <a:pPr algn="l">
              <a:spcAft>
                <a:spcPts val="1900"/>
              </a:spcAft>
            </a:pPr>
            <a:r>
              <a:rPr lang="pl-PL" sz="1000" b="0" dirty="0" smtClean="0">
                <a:solidFill>
                  <a:schemeClr val="tx1"/>
                </a:solidFill>
              </a:rPr>
              <a:t>Konfiguracja, a</a:t>
            </a:r>
            <a:r>
              <a:rPr lang="en-GB" sz="1000" b="0" dirty="0" err="1" smtClean="0">
                <a:solidFill>
                  <a:schemeClr val="tx1"/>
                </a:solidFill>
              </a:rPr>
              <a:t>dministra</a:t>
            </a:r>
            <a:r>
              <a:rPr lang="pl-PL" sz="1000" b="0" dirty="0" err="1" smtClean="0">
                <a:solidFill>
                  <a:schemeClr val="tx1"/>
                </a:solidFill>
              </a:rPr>
              <a:t>cja</a:t>
            </a:r>
            <a:r>
              <a:rPr lang="pl-PL" sz="1000" b="0" dirty="0" smtClean="0">
                <a:solidFill>
                  <a:schemeClr val="tx1"/>
                </a:solidFill>
              </a:rPr>
              <a:t> uprawnieniami</a:t>
            </a:r>
          </a:p>
          <a:p>
            <a:pPr algn="l">
              <a:spcAft>
                <a:spcPts val="1900"/>
              </a:spcAft>
            </a:pPr>
            <a:r>
              <a:rPr lang="pl-PL" sz="1000" b="0" dirty="0">
                <a:solidFill>
                  <a:schemeClr val="tx1"/>
                </a:solidFill>
              </a:rPr>
              <a:t>Dostęp do </a:t>
            </a:r>
            <a:r>
              <a:rPr lang="pl-PL" sz="1000" b="0" dirty="0" smtClean="0">
                <a:solidFill>
                  <a:schemeClr val="tx1"/>
                </a:solidFill>
              </a:rPr>
              <a:t>danych przez www oraz urządzenia mobilne (Android, iOS)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11" name="Picture 6" descr="COLOR_icon_utiliti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504" y="205979"/>
            <a:ext cx="7345295" cy="857250"/>
          </a:xfrm>
        </p:spPr>
        <p:txBody>
          <a:bodyPr anchor="ctr"/>
          <a:lstStyle/>
          <a:p>
            <a:r>
              <a:rPr lang="en-US" dirty="0" err="1"/>
              <a:t>Produkty</a:t>
            </a:r>
            <a:r>
              <a:rPr lang="en-US" dirty="0"/>
              <a:t> z </a:t>
            </a:r>
            <a:r>
              <a:rPr lang="en-US" dirty="0" err="1"/>
              <a:t>rodziny</a:t>
            </a:r>
            <a:r>
              <a:rPr lang="en-US" dirty="0"/>
              <a:t> </a:t>
            </a:r>
            <a:r>
              <a:rPr lang="en-US" dirty="0" smtClean="0"/>
              <a:t>G/Technology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Intergraph NetWorks Portal &amp;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Udostępnienie analityki biznesowej oraz wsparcie osób zarządzających, </a:t>
            </a:r>
            <a:r>
              <a:rPr lang="pl-PL" dirty="0"/>
              <a:t>planistów i </a:t>
            </a:r>
            <a:r>
              <a:rPr lang="pl-PL" dirty="0" smtClean="0"/>
              <a:t>brygad mobilnych poprzez aplikacje przeglądarkowe i mobilne, w celu usprawnienia działań operacyjnych </a:t>
            </a:r>
            <a:r>
              <a:rPr lang="pl-PL" dirty="0"/>
              <a:t>i </a:t>
            </a:r>
            <a:r>
              <a:rPr lang="pl-PL" dirty="0" smtClean="0"/>
              <a:t>zmniejszenia </a:t>
            </a:r>
            <a:r>
              <a:rPr lang="pl-PL" dirty="0"/>
              <a:t>kosztów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1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05" y="205979"/>
            <a:ext cx="5059294" cy="85725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2"/>
                </a:solidFill>
              </a:rPr>
              <a:t>Intergraph </a:t>
            </a:r>
            <a:r>
              <a:rPr lang="en-US" dirty="0" err="1" smtClean="0">
                <a:solidFill>
                  <a:schemeClr val="tx2"/>
                </a:solidFill>
              </a:rPr>
              <a:t>NetWorks</a:t>
            </a:r>
            <a:r>
              <a:rPr lang="en-US" dirty="0" smtClean="0">
                <a:solidFill>
                  <a:schemeClr val="tx2"/>
                </a:solidFill>
              </a:rPr>
              <a:t> Strategy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9520" y="1131618"/>
            <a:ext cx="5775274" cy="3196827"/>
            <a:chOff x="1172413" y="1284911"/>
            <a:chExt cx="6527993" cy="3613485"/>
          </a:xfrm>
        </p:grpSpPr>
        <p:grpSp>
          <p:nvGrpSpPr>
            <p:cNvPr id="41" name="Group 40"/>
            <p:cNvGrpSpPr/>
            <p:nvPr/>
          </p:nvGrpSpPr>
          <p:grpSpPr>
            <a:xfrm>
              <a:off x="1172413" y="1441053"/>
              <a:ext cx="6527993" cy="3457343"/>
              <a:chOff x="226787" y="1315357"/>
              <a:chExt cx="8703990" cy="460978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17071" y="1315357"/>
                <a:ext cx="8109858" cy="1569357"/>
              </a:xfrm>
              <a:prstGeom prst="roundRect">
                <a:avLst>
                  <a:gd name="adj" fmla="val 1638"/>
                </a:avLst>
              </a:prstGeom>
              <a:solidFill>
                <a:srgbClr val="88898A">
                  <a:lumMod val="40000"/>
                  <a:lumOff val="60000"/>
                </a:srgbClr>
              </a:solidFill>
              <a:ln w="9525" cap="flat" cmpd="sng" algn="ctr">
                <a:solidFill>
                  <a:srgbClr val="8889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en-US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17128" y="5623641"/>
                <a:ext cx="3109754" cy="301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en-US" sz="700" b="1" kern="0" dirty="0">
                    <a:solidFill>
                      <a:srgbClr val="0A5592"/>
                    </a:solidFill>
                  </a:rPr>
                  <a:t>Supported by vendor-agnostic data sources</a:t>
                </a:r>
                <a:endParaRPr lang="en-US" sz="500" kern="0" dirty="0">
                  <a:solidFill>
                    <a:srgbClr val="88898A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093865" y="2041422"/>
                <a:ext cx="6956271" cy="640080"/>
                <a:chOff x="1176518" y="1887207"/>
                <a:chExt cx="6956271" cy="640080"/>
              </a:xfrm>
            </p:grpSpPr>
            <p:pic>
              <p:nvPicPr>
                <p:cNvPr id="72" name="Picture 71" descr="Strategy Slide-02.png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6518" y="1887207"/>
                  <a:ext cx="492909" cy="640080"/>
                </a:xfrm>
                <a:prstGeom prst="rect">
                  <a:avLst/>
                </a:prstGeom>
              </p:spPr>
            </p:pic>
            <p:pic>
              <p:nvPicPr>
                <p:cNvPr id="73" name="Picture 72" descr="Strategy Slide-03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5545" y="1887207"/>
                  <a:ext cx="409380" cy="64008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Strategy Slide-04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1043" y="1887207"/>
                  <a:ext cx="782580" cy="64008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Strategy Slide-05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9741" y="1887207"/>
                  <a:ext cx="560654" cy="64008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Strategy Slide-06.png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6513" y="1887207"/>
                  <a:ext cx="640080" cy="64008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Strategy Slide-07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2709" y="1887207"/>
                  <a:ext cx="640080" cy="640080"/>
                </a:xfrm>
                <a:prstGeom prst="rect">
                  <a:avLst/>
                </a:prstGeom>
              </p:spPr>
            </p:pic>
          </p:grpSp>
          <p:sp>
            <p:nvSpPr>
              <p:cNvPr id="45" name="Can 44"/>
              <p:cNvSpPr/>
              <p:nvPr/>
            </p:nvSpPr>
            <p:spPr>
              <a:xfrm>
                <a:off x="598217" y="4745390"/>
                <a:ext cx="771569" cy="751895"/>
              </a:xfrm>
              <a:prstGeom prst="can">
                <a:avLst/>
              </a:prstGeom>
              <a:solidFill>
                <a:srgbClr val="0A5592"/>
              </a:solidFill>
              <a:ln w="9525" cap="flat" cmpd="sng" algn="ctr">
                <a:solidFill>
                  <a:srgbClr val="0A55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/>
                  </a:rPr>
                  <a:t>CIS</a:t>
                </a:r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1795646" y="4745390"/>
                <a:ext cx="771569" cy="751895"/>
              </a:xfrm>
              <a:prstGeom prst="can">
                <a:avLst/>
              </a:prstGeom>
              <a:solidFill>
                <a:srgbClr val="FBAC11"/>
              </a:solidFill>
              <a:ln w="9525" cap="flat" cmpd="sng" algn="ctr">
                <a:solidFill>
                  <a:srgbClr val="FBAC11">
                    <a:lumMod val="75000"/>
                  </a:srgb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342900">
                  <a:defRPr/>
                </a:pPr>
                <a:r>
                  <a:rPr lang="en-US" sz="750" b="1" kern="0" dirty="0">
                    <a:solidFill>
                      <a:srgbClr val="FFFFFF"/>
                    </a:solidFill>
                    <a:latin typeface="Arial"/>
                  </a:rPr>
                  <a:t>Workforce</a:t>
                </a:r>
              </a:p>
              <a:p>
                <a:pPr algn="ctr" defTabSz="342900">
                  <a:defRPr/>
                </a:pPr>
                <a:r>
                  <a:rPr lang="en-US" sz="750" b="1" kern="0" dirty="0" err="1">
                    <a:solidFill>
                      <a:srgbClr val="FFFFFF"/>
                    </a:solidFill>
                    <a:latin typeface="Arial"/>
                  </a:rPr>
                  <a:t>Mgmt</a:t>
                </a:r>
                <a:endParaRPr lang="en-US" sz="75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7" name="Can 46"/>
              <p:cNvSpPr/>
              <p:nvPr/>
            </p:nvSpPr>
            <p:spPr>
              <a:xfrm>
                <a:off x="2982605" y="4745390"/>
                <a:ext cx="771569" cy="751895"/>
              </a:xfrm>
              <a:prstGeom prst="can">
                <a:avLst/>
              </a:prstGeom>
              <a:solidFill>
                <a:srgbClr val="15A1BE"/>
              </a:solidFill>
              <a:ln w="9525" cap="flat" cmpd="sng" algn="ctr">
                <a:solidFill>
                  <a:srgbClr val="15A1BE">
                    <a:lumMod val="75000"/>
                  </a:srgb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342900">
                  <a:defRPr/>
                </a:pPr>
                <a:r>
                  <a:rPr lang="en-US" sz="750" b="1" kern="0" dirty="0">
                    <a:solidFill>
                      <a:srgbClr val="FFFFFF"/>
                    </a:solidFill>
                    <a:latin typeface="Arial"/>
                  </a:rPr>
                  <a:t>Real-time</a:t>
                </a:r>
              </a:p>
              <a:p>
                <a:pPr algn="ctr" defTabSz="342900">
                  <a:defRPr/>
                </a:pPr>
                <a:r>
                  <a:rPr lang="en-US" sz="750" b="1" kern="0" dirty="0">
                    <a:solidFill>
                      <a:srgbClr val="FFFFFF"/>
                    </a:solidFill>
                    <a:latin typeface="Arial"/>
                  </a:rPr>
                  <a:t>Feeds</a:t>
                </a:r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5415236" y="4719824"/>
                <a:ext cx="771569" cy="751895"/>
              </a:xfrm>
              <a:prstGeom prst="can">
                <a:avLst/>
              </a:prstGeom>
              <a:solidFill>
                <a:srgbClr val="63A343"/>
              </a:solidFill>
              <a:ln w="9525" cap="flat" cmpd="sng" algn="ctr">
                <a:solidFill>
                  <a:srgbClr val="63A343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/>
                  </a:rPr>
                  <a:t>OMS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4213927" y="4717142"/>
                <a:ext cx="771569" cy="751895"/>
              </a:xfrm>
              <a:prstGeom prst="can">
                <a:avLst/>
              </a:prstGeom>
              <a:solidFill>
                <a:srgbClr val="704A7C"/>
              </a:solidFill>
              <a:ln w="9525" cap="flat" cmpd="sng" algn="ctr">
                <a:solidFill>
                  <a:srgbClr val="4A325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/>
                  </a:rPr>
                  <a:t>GIS</a:t>
                </a:r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6611274" y="4745390"/>
                <a:ext cx="771569" cy="751895"/>
              </a:xfrm>
              <a:prstGeom prst="can">
                <a:avLst/>
              </a:prstGeom>
              <a:solidFill>
                <a:srgbClr val="DA5C1A"/>
              </a:solidFill>
              <a:ln w="9525" cap="flat" cmpd="sng" algn="ctr">
                <a:solidFill>
                  <a:srgbClr val="DA5C1A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900" b="1" kern="0" dirty="0">
                    <a:solidFill>
                      <a:srgbClr val="FFFFFF"/>
                    </a:solidFill>
                    <a:latin typeface="Arial"/>
                  </a:rPr>
                  <a:t>ERP</a:t>
                </a: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7810005" y="4745390"/>
                <a:ext cx="771569" cy="751895"/>
              </a:xfrm>
              <a:prstGeom prst="can">
                <a:avLst/>
              </a:prstGeom>
              <a:solidFill>
                <a:srgbClr val="55C5E4"/>
              </a:solidFill>
              <a:ln w="9525" cap="flat" cmpd="sng" algn="ctr">
                <a:solidFill>
                  <a:srgbClr val="55C5E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750" b="1" kern="0" dirty="0">
                    <a:solidFill>
                      <a:srgbClr val="FFFFFF"/>
                    </a:solidFill>
                    <a:latin typeface="Arial"/>
                  </a:rPr>
                  <a:t>Work</a:t>
                </a:r>
              </a:p>
              <a:p>
                <a:pPr algn="ctr" defTabSz="342900">
                  <a:defRPr/>
                </a:pPr>
                <a:r>
                  <a:rPr lang="en-US" sz="750" b="1" kern="0" dirty="0" err="1">
                    <a:solidFill>
                      <a:srgbClr val="FFFFFF"/>
                    </a:solidFill>
                    <a:latin typeface="Arial"/>
                  </a:rPr>
                  <a:t>Mgmt</a:t>
                </a:r>
                <a:endParaRPr lang="en-US" sz="75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25646" y="5669659"/>
                <a:ext cx="8128889" cy="181428"/>
                <a:chOff x="525646" y="5996215"/>
                <a:chExt cx="8128889" cy="181428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525646" y="5996215"/>
                  <a:ext cx="2543385" cy="181428"/>
                  <a:chOff x="525646" y="5996215"/>
                  <a:chExt cx="2543385" cy="181428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525646" y="6086929"/>
                    <a:ext cx="2543385" cy="0"/>
                  </a:xfrm>
                  <a:prstGeom prst="line">
                    <a:avLst/>
                  </a:prstGeom>
                  <a:noFill/>
                  <a:ln w="38100" cap="rnd" cmpd="sng" algn="ctr">
                    <a:solidFill>
                      <a:srgbClr val="88898A">
                        <a:lumMod val="75000"/>
                      </a:srgbClr>
                    </a:solidFill>
                    <a:prstDash val="solid"/>
                    <a:bevel/>
                  </a:ln>
                  <a:effectLst/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525646" y="5996215"/>
                    <a:ext cx="0" cy="181428"/>
                  </a:xfrm>
                  <a:prstGeom prst="line">
                    <a:avLst/>
                  </a:prstGeom>
                  <a:noFill/>
                  <a:ln w="38100" cap="rnd" cmpd="sng" algn="ctr">
                    <a:solidFill>
                      <a:srgbClr val="88898A">
                        <a:lumMod val="75000"/>
                      </a:srgbClr>
                    </a:solidFill>
                    <a:prstDash val="solid"/>
                    <a:bevel/>
                  </a:ln>
                  <a:effectLst/>
                </p:spPr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6111150" y="5996215"/>
                  <a:ext cx="2543385" cy="181428"/>
                  <a:chOff x="6111150" y="5996215"/>
                  <a:chExt cx="2543385" cy="181428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6111150" y="6086929"/>
                    <a:ext cx="2543385" cy="0"/>
                  </a:xfrm>
                  <a:prstGeom prst="line">
                    <a:avLst/>
                  </a:prstGeom>
                  <a:noFill/>
                  <a:ln w="38100" cap="rnd" cmpd="sng" algn="ctr">
                    <a:solidFill>
                      <a:srgbClr val="88898A">
                        <a:lumMod val="75000"/>
                      </a:srgbClr>
                    </a:solidFill>
                    <a:prstDash val="solid"/>
                    <a:bevel/>
                  </a:ln>
                  <a:effectLst/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8654535" y="5996215"/>
                    <a:ext cx="0" cy="181428"/>
                  </a:xfrm>
                  <a:prstGeom prst="line">
                    <a:avLst/>
                  </a:prstGeom>
                  <a:noFill/>
                  <a:ln w="38100" cap="rnd" cmpd="sng" algn="ctr">
                    <a:solidFill>
                      <a:srgbClr val="88898A">
                        <a:lumMod val="75000"/>
                      </a:srgbClr>
                    </a:solidFill>
                    <a:prstDash val="solid"/>
                    <a:bevel/>
                  </a:ln>
                  <a:effectLst/>
                </p:spPr>
              </p:cxnSp>
            </p:grpSp>
          </p:grpSp>
          <p:sp>
            <p:nvSpPr>
              <p:cNvPr id="53" name="TextBox 52"/>
              <p:cNvSpPr txBox="1"/>
              <p:nvPr/>
            </p:nvSpPr>
            <p:spPr>
              <a:xfrm>
                <a:off x="1858467" y="1369048"/>
                <a:ext cx="5427126" cy="592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en-US" sz="1500" b="1" kern="0" dirty="0">
                    <a:solidFill>
                      <a:srgbClr val="0A5592"/>
                    </a:solidFill>
                  </a:rPr>
                  <a:t>Application Access via Services</a:t>
                </a:r>
              </a:p>
              <a:p>
                <a:pPr algn="ctr" defTabSz="342900">
                  <a:defRPr/>
                </a:pPr>
                <a:r>
                  <a:rPr lang="en-US" sz="788" kern="0" dirty="0">
                    <a:solidFill>
                      <a:srgbClr val="666768"/>
                    </a:solidFill>
                  </a:rPr>
                  <a:t>Provide set of configurable or custom end-user application loosely coupled by services</a:t>
                </a:r>
                <a:endParaRPr lang="en-US" sz="600" kern="0" dirty="0">
                  <a:solidFill>
                    <a:srgbClr val="666768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984002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A5592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2179038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FBAC11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3365997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1398D9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5758675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63A343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564728" y="3996807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704A7C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6994666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DA5C1A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8193397" y="4000499"/>
                <a:ext cx="4784" cy="680518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55C5E4"/>
                </a:solidFill>
                <a:prstDash val="solid"/>
                <a:headEnd type="stealth" w="med" len="sm"/>
                <a:tailEnd type="stealth" w="med" len="sm"/>
              </a:ln>
              <a:effectLst/>
            </p:spPr>
          </p:cxnSp>
          <p:sp>
            <p:nvSpPr>
              <p:cNvPr id="63" name="Rounded Rectangle 62"/>
              <p:cNvSpPr/>
              <p:nvPr/>
            </p:nvSpPr>
            <p:spPr>
              <a:xfrm>
                <a:off x="517071" y="4191000"/>
                <a:ext cx="8109858" cy="290286"/>
              </a:xfrm>
              <a:prstGeom prst="roundRect">
                <a:avLst>
                  <a:gd name="adj" fmla="val 12500"/>
                </a:avLst>
              </a:prstGeom>
              <a:solidFill>
                <a:srgbClr val="55C5E4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en-US" sz="1050" b="1" kern="0" dirty="0">
                    <a:solidFill>
                      <a:srgbClr val="88898A">
                        <a:lumMod val="75000"/>
                      </a:srgbClr>
                    </a:solidFill>
                    <a:latin typeface="Arial"/>
                  </a:rPr>
                  <a:t>Data &amp; Business Services</a:t>
                </a:r>
              </a:p>
            </p:txBody>
          </p:sp>
          <p:sp>
            <p:nvSpPr>
              <p:cNvPr id="64" name="Up Arrow 63"/>
              <p:cNvSpPr/>
              <p:nvPr/>
            </p:nvSpPr>
            <p:spPr>
              <a:xfrm>
                <a:off x="4023179" y="2681502"/>
                <a:ext cx="1097643" cy="765401"/>
              </a:xfrm>
              <a:prstGeom prst="upArrow">
                <a:avLst/>
              </a:prstGeom>
              <a:solidFill>
                <a:srgbClr val="0A559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en-US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 rot="5400000">
                <a:off x="4324662" y="-650972"/>
                <a:ext cx="508240" cy="8703990"/>
              </a:xfrm>
              <a:prstGeom prst="can">
                <a:avLst>
                  <a:gd name="adj" fmla="val 72146"/>
                </a:avLst>
              </a:prstGeom>
              <a:solidFill>
                <a:srgbClr val="0A5592"/>
              </a:solidFill>
              <a:ln w="19050" cap="flat" cmpd="sng" algn="ctr">
                <a:solidFill>
                  <a:srgbClr val="0A5592">
                    <a:lumMod val="75000"/>
                  </a:srgbClr>
                </a:solidFill>
                <a:prstDash val="solid"/>
              </a:ln>
              <a:effectLst/>
            </p:spPr>
            <p:txBody>
              <a:bodyPr vert="vert270" rtlCol="0" anchor="ctr"/>
              <a:lstStyle/>
              <a:p>
                <a:pPr algn="ctr" defTabSz="342900">
                  <a:defRPr/>
                </a:pPr>
                <a:r>
                  <a:rPr lang="en-US" sz="1350" b="1" kern="0" dirty="0">
                    <a:solidFill>
                      <a:srgbClr val="FFFFFF"/>
                    </a:solidFill>
                    <a:latin typeface="Arial"/>
                  </a:rPr>
                  <a:t>Communication Pathway</a:t>
                </a: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1263944" y="1284911"/>
              <a:ext cx="6376325" cy="3387851"/>
            </a:xfrm>
            <a:custGeom>
              <a:avLst/>
              <a:gdLst>
                <a:gd name="connsiteX0" fmla="*/ 0 w 8501767"/>
                <a:gd name="connsiteY0" fmla="*/ 0 h 4517134"/>
                <a:gd name="connsiteX1" fmla="*/ 8501767 w 8501767"/>
                <a:gd name="connsiteY1" fmla="*/ 0 h 4517134"/>
                <a:gd name="connsiteX2" fmla="*/ 8501767 w 8501767"/>
                <a:gd name="connsiteY2" fmla="*/ 2000250 h 4517134"/>
                <a:gd name="connsiteX3" fmla="*/ 4910842 w 8501767"/>
                <a:gd name="connsiteY3" fmla="*/ 2000250 h 4517134"/>
                <a:gd name="connsiteX4" fmla="*/ 4910842 w 8501767"/>
                <a:gd name="connsiteY4" fmla="*/ 4517134 h 4517134"/>
                <a:gd name="connsiteX5" fmla="*/ 3577342 w 8501767"/>
                <a:gd name="connsiteY5" fmla="*/ 4517134 h 4517134"/>
                <a:gd name="connsiteX6" fmla="*/ 3577342 w 8501767"/>
                <a:gd name="connsiteY6" fmla="*/ 2000250 h 4517134"/>
                <a:gd name="connsiteX7" fmla="*/ 0 w 8501767"/>
                <a:gd name="connsiteY7" fmla="*/ 2000250 h 45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1767" h="4517134">
                  <a:moveTo>
                    <a:pt x="0" y="0"/>
                  </a:moveTo>
                  <a:lnTo>
                    <a:pt x="8501767" y="0"/>
                  </a:lnTo>
                  <a:lnTo>
                    <a:pt x="8501767" y="2000250"/>
                  </a:lnTo>
                  <a:lnTo>
                    <a:pt x="4910842" y="2000250"/>
                  </a:lnTo>
                  <a:lnTo>
                    <a:pt x="4910842" y="4517134"/>
                  </a:lnTo>
                  <a:lnTo>
                    <a:pt x="3577342" y="4517134"/>
                  </a:lnTo>
                  <a:lnTo>
                    <a:pt x="3577342" y="2000250"/>
                  </a:lnTo>
                  <a:lnTo>
                    <a:pt x="0" y="2000250"/>
                  </a:lnTo>
                  <a:close/>
                </a:path>
              </a:pathLst>
            </a:custGeom>
            <a:solidFill>
              <a:srgbClr val="1398D9">
                <a:alpha val="50000"/>
              </a:srgbClr>
            </a:solidFill>
            <a:ln w="19050" cap="flat" cmpd="sng" algn="ctr">
              <a:solidFill>
                <a:srgbClr val="0A5592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4" name="Picture 6" descr="COLOR_icon_utilities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ans_glob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24" y="1701060"/>
            <a:ext cx="1729979" cy="17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04" y="205979"/>
            <a:ext cx="5059295" cy="857250"/>
          </a:xfrm>
        </p:spPr>
        <p:txBody>
          <a:bodyPr anchor="ctr">
            <a:normAutofit/>
          </a:bodyPr>
          <a:lstStyle/>
          <a:p>
            <a:r>
              <a:rPr lang="pl-PL" dirty="0" smtClean="0"/>
              <a:t>Zaufali </a:t>
            </a:r>
            <a:r>
              <a:rPr lang="en-US" dirty="0" smtClean="0"/>
              <a:t>G/</a:t>
            </a:r>
            <a:r>
              <a:rPr lang="en-US" dirty="0" err="1" smtClean="0"/>
              <a:t>Technolog</a:t>
            </a:r>
            <a:r>
              <a:rPr lang="pl-PL" dirty="0" smtClean="0"/>
              <a:t>y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091985" y="857921"/>
            <a:ext cx="2250958" cy="35770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73E8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73E8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73E8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73E8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73E8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sz="900" b="1" u="sng" dirty="0" smtClean="0">
                <a:solidFill>
                  <a:schemeClr val="tx1"/>
                </a:solidFill>
              </a:rPr>
              <a:t>EMEA</a:t>
            </a:r>
            <a:endParaRPr lang="en-US" sz="900" b="1" u="sng" dirty="0">
              <a:solidFill>
                <a:schemeClr val="tx1"/>
              </a:solidFill>
            </a:endParaRPr>
          </a:p>
          <a:p>
            <a:r>
              <a:rPr lang="en-US" sz="900" dirty="0" err="1">
                <a:solidFill>
                  <a:schemeClr val="tx1"/>
                </a:solidFill>
              </a:rPr>
              <a:t>E.On</a:t>
            </a:r>
            <a:r>
              <a:rPr lang="en-US" sz="900" dirty="0">
                <a:solidFill>
                  <a:schemeClr val="tx1"/>
                </a:solidFill>
              </a:rPr>
              <a:t> Bayern, Germany</a:t>
            </a:r>
          </a:p>
          <a:p>
            <a:r>
              <a:rPr lang="en-US" sz="900" dirty="0" err="1">
                <a:solidFill>
                  <a:schemeClr val="tx1"/>
                </a:solidFill>
              </a:rPr>
              <a:t>Envia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Mitte</a:t>
            </a:r>
            <a:r>
              <a:rPr lang="en-US" sz="900" dirty="0">
                <a:solidFill>
                  <a:schemeClr val="tx1"/>
                </a:solidFill>
              </a:rPr>
              <a:t>. </a:t>
            </a:r>
            <a:r>
              <a:rPr lang="en-US" sz="900" dirty="0" err="1">
                <a:solidFill>
                  <a:schemeClr val="tx1"/>
                </a:solidFill>
              </a:rPr>
              <a:t>Energie</a:t>
            </a:r>
            <a:r>
              <a:rPr lang="en-US" sz="900" dirty="0">
                <a:solidFill>
                  <a:schemeClr val="tx1"/>
                </a:solidFill>
              </a:rPr>
              <a:t>, Germany</a:t>
            </a:r>
          </a:p>
          <a:p>
            <a:r>
              <a:rPr lang="en-US" sz="900" dirty="0">
                <a:solidFill>
                  <a:schemeClr val="tx1"/>
                </a:solidFill>
              </a:rPr>
              <a:t>Virgin Media, UK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Anglian </a:t>
            </a:r>
            <a:r>
              <a:rPr lang="en-US" sz="900" dirty="0">
                <a:solidFill>
                  <a:schemeClr val="tx1"/>
                </a:solidFill>
              </a:rPr>
              <a:t>Water, UK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</a:t>
            </a:r>
            <a:r>
              <a:rPr lang="en-US" sz="900" dirty="0" smtClean="0">
                <a:solidFill>
                  <a:schemeClr val="tx1"/>
                </a:solidFill>
              </a:rPr>
              <a:t>KPN</a:t>
            </a:r>
            <a:r>
              <a:rPr lang="en-US" sz="900" dirty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Netherlands</a:t>
            </a:r>
            <a:endParaRPr lang="pl-PL" sz="900" dirty="0" smtClean="0">
              <a:solidFill>
                <a:schemeClr val="tx1"/>
              </a:solidFill>
            </a:endParaRPr>
          </a:p>
          <a:p>
            <a:r>
              <a:rPr lang="pl-PL" sz="900" dirty="0" smtClean="0">
                <a:solidFill>
                  <a:schemeClr val="tx1"/>
                </a:solidFill>
              </a:rPr>
              <a:t>         Polska Spółka Gazownictwa, PL</a:t>
            </a:r>
          </a:p>
          <a:p>
            <a:r>
              <a:rPr lang="pl-PL" sz="900" dirty="0">
                <a:solidFill>
                  <a:schemeClr val="tx1"/>
                </a:solidFill>
              </a:rPr>
              <a:t>	</a:t>
            </a:r>
            <a:r>
              <a:rPr lang="pl-PL" sz="900" dirty="0" smtClean="0">
                <a:solidFill>
                  <a:schemeClr val="tx1"/>
                </a:solidFill>
              </a:rPr>
              <a:t>AQUANET SA, PL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APAC</a:t>
            </a:r>
            <a:endParaRPr lang="pl-PL" sz="900" b="1" u="sng" dirty="0" smtClean="0">
              <a:solidFill>
                <a:schemeClr val="tx1"/>
              </a:solidFill>
            </a:endParaRPr>
          </a:p>
          <a:p>
            <a:r>
              <a:rPr lang="pl-PL" sz="900" b="1" dirty="0">
                <a:solidFill>
                  <a:schemeClr val="tx1"/>
                </a:solidFill>
              </a:rPr>
              <a:t> </a:t>
            </a:r>
            <a:r>
              <a:rPr lang="pl-PL" sz="900" b="1" dirty="0" smtClean="0">
                <a:solidFill>
                  <a:schemeClr val="tx1"/>
                </a:solidFill>
              </a:rPr>
              <a:t>              </a:t>
            </a:r>
            <a:r>
              <a:rPr lang="en-US" sz="900" dirty="0" smtClean="0">
                <a:solidFill>
                  <a:schemeClr val="tx1"/>
                </a:solidFill>
              </a:rPr>
              <a:t>Aurora </a:t>
            </a:r>
            <a:r>
              <a:rPr lang="en-US" sz="900" dirty="0">
                <a:solidFill>
                  <a:schemeClr val="tx1"/>
                </a:solidFill>
              </a:rPr>
              <a:t>Energy, </a:t>
            </a:r>
            <a:r>
              <a:rPr lang="en-US" sz="900" dirty="0" smtClean="0">
                <a:solidFill>
                  <a:schemeClr val="tx1"/>
                </a:solidFill>
              </a:rPr>
              <a:t>Australia</a:t>
            </a:r>
            <a:endParaRPr lang="pl-PL" sz="900" dirty="0">
              <a:solidFill>
                <a:schemeClr val="tx1"/>
              </a:solidFill>
            </a:endParaRPr>
          </a:p>
          <a:p>
            <a:r>
              <a:rPr lang="pl-PL" sz="900" dirty="0" smtClean="0">
                <a:solidFill>
                  <a:schemeClr val="tx1"/>
                </a:solidFill>
              </a:rPr>
              <a:t>               </a:t>
            </a:r>
            <a:r>
              <a:rPr lang="en-US" sz="900" dirty="0" smtClean="0">
                <a:solidFill>
                  <a:schemeClr val="tx1"/>
                </a:solidFill>
              </a:rPr>
              <a:t>SA </a:t>
            </a:r>
            <a:r>
              <a:rPr lang="en-US" sz="900" dirty="0">
                <a:solidFill>
                  <a:schemeClr val="tx1"/>
                </a:solidFill>
              </a:rPr>
              <a:t>Power Networks, Australia</a:t>
            </a:r>
          </a:p>
          <a:p>
            <a:r>
              <a:rPr lang="pl-PL" sz="900" dirty="0" smtClean="0">
                <a:solidFill>
                  <a:schemeClr val="tx1"/>
                </a:solidFill>
              </a:rPr>
              <a:t>               </a:t>
            </a:r>
            <a:r>
              <a:rPr lang="en-US" sz="900" dirty="0" smtClean="0">
                <a:solidFill>
                  <a:schemeClr val="tx1"/>
                </a:solidFill>
              </a:rPr>
              <a:t>Waikato </a:t>
            </a:r>
            <a:r>
              <a:rPr lang="en-US" sz="900" dirty="0">
                <a:solidFill>
                  <a:schemeClr val="tx1"/>
                </a:solidFill>
              </a:rPr>
              <a:t>Networks, </a:t>
            </a:r>
            <a:r>
              <a:rPr lang="en-US" sz="900" dirty="0" smtClean="0">
                <a:solidFill>
                  <a:schemeClr val="tx1"/>
                </a:solidFill>
              </a:rPr>
              <a:t>Australia</a:t>
            </a:r>
            <a:endParaRPr lang="pl-PL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India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</a:t>
            </a:r>
            <a:r>
              <a:rPr lang="en-US" sz="900" dirty="0" smtClean="0">
                <a:solidFill>
                  <a:schemeClr val="tx1"/>
                </a:solidFill>
              </a:rPr>
              <a:t>CESC </a:t>
            </a:r>
            <a:r>
              <a:rPr lang="en-US" sz="900" dirty="0">
                <a:solidFill>
                  <a:schemeClr val="tx1"/>
                </a:solidFill>
              </a:rPr>
              <a:t>Limited, </a:t>
            </a:r>
            <a:r>
              <a:rPr lang="en-US" sz="900" dirty="0" smtClean="0">
                <a:solidFill>
                  <a:schemeClr val="tx1"/>
                </a:solidFill>
              </a:rPr>
              <a:t>Calcutta</a:t>
            </a:r>
            <a:endParaRPr lang="pl-PL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China</a:t>
            </a:r>
            <a:endParaRPr lang="pl-PL" sz="900" b="1" u="sng" dirty="0" smtClean="0">
              <a:solidFill>
                <a:schemeClr val="tx1"/>
              </a:solidFill>
            </a:endParaRPr>
          </a:p>
          <a:p>
            <a:r>
              <a:rPr lang="en-US" sz="900" dirty="0" err="1" smtClean="0">
                <a:solidFill>
                  <a:schemeClr val="tx1"/>
                </a:solidFill>
              </a:rPr>
              <a:t>Companhia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de </a:t>
            </a:r>
            <a:r>
              <a:rPr lang="en-US" sz="900" dirty="0" err="1">
                <a:solidFill>
                  <a:schemeClr val="tx1"/>
                </a:solidFill>
              </a:rPr>
              <a:t>Electricdade</a:t>
            </a:r>
            <a:r>
              <a:rPr lang="en-US" sz="900" dirty="0">
                <a:solidFill>
                  <a:schemeClr val="tx1"/>
                </a:solidFill>
              </a:rPr>
              <a:t> de Macau</a:t>
            </a:r>
          </a:p>
          <a:p>
            <a:r>
              <a:rPr lang="en-US" sz="900" dirty="0">
                <a:solidFill>
                  <a:schemeClr val="tx1"/>
                </a:solidFill>
              </a:rPr>
              <a:t>China Light &amp; Power</a:t>
            </a:r>
          </a:p>
          <a:p>
            <a:r>
              <a:rPr lang="en-US" sz="900" dirty="0">
                <a:solidFill>
                  <a:schemeClr val="tx1"/>
                </a:solidFill>
              </a:rPr>
              <a:t>Hong Kong </a:t>
            </a:r>
            <a:r>
              <a:rPr lang="en-US" sz="900" dirty="0" smtClean="0">
                <a:solidFill>
                  <a:schemeClr val="tx1"/>
                </a:solidFill>
              </a:rPr>
              <a:t>Electric</a:t>
            </a:r>
            <a:endParaRPr lang="pl-PL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South </a:t>
            </a:r>
            <a:r>
              <a:rPr lang="en-US" sz="900" b="1" u="sng" dirty="0">
                <a:solidFill>
                  <a:schemeClr val="tx1"/>
                </a:solidFill>
              </a:rPr>
              <a:t>America</a:t>
            </a:r>
          </a:p>
          <a:p>
            <a:r>
              <a:rPr lang="en-US" sz="900" dirty="0" err="1">
                <a:solidFill>
                  <a:schemeClr val="tx1"/>
                </a:solidFill>
              </a:rPr>
              <a:t>Petrobras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CEMIG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49412" y="860472"/>
            <a:ext cx="2256771" cy="3574484"/>
          </a:xfrm>
          <a:custGeom>
            <a:avLst/>
            <a:gdLst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3084910 w 3084910"/>
              <a:gd name="connsiteY2" fmla="*/ 3574484 h 3574484"/>
              <a:gd name="connsiteX3" fmla="*/ 0 w 3084910"/>
              <a:gd name="connsiteY3" fmla="*/ 3574484 h 3574484"/>
              <a:gd name="connsiteX4" fmla="*/ 0 w 3084910"/>
              <a:gd name="connsiteY4" fmla="*/ 0 h 3574484"/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2053689 w 3084910"/>
              <a:gd name="connsiteY2" fmla="*/ 1732984 h 3574484"/>
              <a:gd name="connsiteX3" fmla="*/ 3084910 w 3084910"/>
              <a:gd name="connsiteY3" fmla="*/ 3574484 h 3574484"/>
              <a:gd name="connsiteX4" fmla="*/ 0 w 3084910"/>
              <a:gd name="connsiteY4" fmla="*/ 3574484 h 3574484"/>
              <a:gd name="connsiteX5" fmla="*/ 0 w 3084910"/>
              <a:gd name="connsiteY5" fmla="*/ 0 h 3574484"/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2053689 w 3084910"/>
              <a:gd name="connsiteY2" fmla="*/ 1732984 h 3574484"/>
              <a:gd name="connsiteX3" fmla="*/ 3084910 w 3084910"/>
              <a:gd name="connsiteY3" fmla="*/ 3574484 h 3574484"/>
              <a:gd name="connsiteX4" fmla="*/ 0 w 3084910"/>
              <a:gd name="connsiteY4" fmla="*/ 3574484 h 3574484"/>
              <a:gd name="connsiteX5" fmla="*/ 0 w 3084910"/>
              <a:gd name="connsiteY5" fmla="*/ 0 h 3574484"/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2053689 w 3084910"/>
              <a:gd name="connsiteY2" fmla="*/ 1732984 h 3574484"/>
              <a:gd name="connsiteX3" fmla="*/ 3084910 w 3084910"/>
              <a:gd name="connsiteY3" fmla="*/ 3574484 h 3574484"/>
              <a:gd name="connsiteX4" fmla="*/ 0 w 3084910"/>
              <a:gd name="connsiteY4" fmla="*/ 3574484 h 3574484"/>
              <a:gd name="connsiteX5" fmla="*/ 0 w 3084910"/>
              <a:gd name="connsiteY5" fmla="*/ 0 h 3574484"/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2148939 w 3084910"/>
              <a:gd name="connsiteY2" fmla="*/ 1707584 h 3574484"/>
              <a:gd name="connsiteX3" fmla="*/ 3084910 w 3084910"/>
              <a:gd name="connsiteY3" fmla="*/ 3574484 h 3574484"/>
              <a:gd name="connsiteX4" fmla="*/ 0 w 3084910"/>
              <a:gd name="connsiteY4" fmla="*/ 3574484 h 3574484"/>
              <a:gd name="connsiteX5" fmla="*/ 0 w 3084910"/>
              <a:gd name="connsiteY5" fmla="*/ 0 h 3574484"/>
              <a:gd name="connsiteX0" fmla="*/ 0 w 3272459"/>
              <a:gd name="connsiteY0" fmla="*/ 0 h 3574484"/>
              <a:gd name="connsiteX1" fmla="*/ 3084910 w 3272459"/>
              <a:gd name="connsiteY1" fmla="*/ 0 h 3574484"/>
              <a:gd name="connsiteX2" fmla="*/ 2860139 w 3272459"/>
              <a:gd name="connsiteY2" fmla="*/ 570934 h 3574484"/>
              <a:gd name="connsiteX3" fmla="*/ 2148939 w 3272459"/>
              <a:gd name="connsiteY3" fmla="*/ 1707584 h 3574484"/>
              <a:gd name="connsiteX4" fmla="*/ 3084910 w 3272459"/>
              <a:gd name="connsiteY4" fmla="*/ 3574484 h 3574484"/>
              <a:gd name="connsiteX5" fmla="*/ 0 w 3272459"/>
              <a:gd name="connsiteY5" fmla="*/ 3574484 h 3574484"/>
              <a:gd name="connsiteX6" fmla="*/ 0 w 3272459"/>
              <a:gd name="connsiteY6" fmla="*/ 0 h 3574484"/>
              <a:gd name="connsiteX0" fmla="*/ 0 w 3290923"/>
              <a:gd name="connsiteY0" fmla="*/ 0 h 3574484"/>
              <a:gd name="connsiteX1" fmla="*/ 3084910 w 3290923"/>
              <a:gd name="connsiteY1" fmla="*/ 0 h 3574484"/>
              <a:gd name="connsiteX2" fmla="*/ 2860139 w 3290923"/>
              <a:gd name="connsiteY2" fmla="*/ 570934 h 3574484"/>
              <a:gd name="connsiteX3" fmla="*/ 2148939 w 3290923"/>
              <a:gd name="connsiteY3" fmla="*/ 1707584 h 3574484"/>
              <a:gd name="connsiteX4" fmla="*/ 3084910 w 3290923"/>
              <a:gd name="connsiteY4" fmla="*/ 3574484 h 3574484"/>
              <a:gd name="connsiteX5" fmla="*/ 0 w 3290923"/>
              <a:gd name="connsiteY5" fmla="*/ 3574484 h 3574484"/>
              <a:gd name="connsiteX6" fmla="*/ 0 w 3290923"/>
              <a:gd name="connsiteY6" fmla="*/ 0 h 3574484"/>
              <a:gd name="connsiteX0" fmla="*/ 0 w 3290923"/>
              <a:gd name="connsiteY0" fmla="*/ 0 h 3574484"/>
              <a:gd name="connsiteX1" fmla="*/ 3084910 w 3290923"/>
              <a:gd name="connsiteY1" fmla="*/ 0 h 3574484"/>
              <a:gd name="connsiteX2" fmla="*/ 2860139 w 3290923"/>
              <a:gd name="connsiteY2" fmla="*/ 570934 h 3574484"/>
              <a:gd name="connsiteX3" fmla="*/ 2148939 w 3290923"/>
              <a:gd name="connsiteY3" fmla="*/ 1707584 h 3574484"/>
              <a:gd name="connsiteX4" fmla="*/ 3084910 w 3290923"/>
              <a:gd name="connsiteY4" fmla="*/ 3574484 h 3574484"/>
              <a:gd name="connsiteX5" fmla="*/ 0 w 3290923"/>
              <a:gd name="connsiteY5" fmla="*/ 3574484 h 3574484"/>
              <a:gd name="connsiteX6" fmla="*/ 0 w 3290923"/>
              <a:gd name="connsiteY6" fmla="*/ 0 h 3574484"/>
              <a:gd name="connsiteX0" fmla="*/ 0 w 3307241"/>
              <a:gd name="connsiteY0" fmla="*/ 0 h 3574484"/>
              <a:gd name="connsiteX1" fmla="*/ 3084910 w 3307241"/>
              <a:gd name="connsiteY1" fmla="*/ 0 h 3574484"/>
              <a:gd name="connsiteX2" fmla="*/ 2923639 w 3307241"/>
              <a:gd name="connsiteY2" fmla="*/ 672534 h 3574484"/>
              <a:gd name="connsiteX3" fmla="*/ 2148939 w 3307241"/>
              <a:gd name="connsiteY3" fmla="*/ 1707584 h 3574484"/>
              <a:gd name="connsiteX4" fmla="*/ 3084910 w 3307241"/>
              <a:gd name="connsiteY4" fmla="*/ 3574484 h 3574484"/>
              <a:gd name="connsiteX5" fmla="*/ 0 w 3307241"/>
              <a:gd name="connsiteY5" fmla="*/ 3574484 h 3574484"/>
              <a:gd name="connsiteX6" fmla="*/ 0 w 3307241"/>
              <a:gd name="connsiteY6" fmla="*/ 0 h 3574484"/>
              <a:gd name="connsiteX0" fmla="*/ 0 w 3297163"/>
              <a:gd name="connsiteY0" fmla="*/ 0 h 3574484"/>
              <a:gd name="connsiteX1" fmla="*/ 3084910 w 3297163"/>
              <a:gd name="connsiteY1" fmla="*/ 0 h 3574484"/>
              <a:gd name="connsiteX2" fmla="*/ 2923639 w 3297163"/>
              <a:gd name="connsiteY2" fmla="*/ 672534 h 3574484"/>
              <a:gd name="connsiteX3" fmla="*/ 2148939 w 3297163"/>
              <a:gd name="connsiteY3" fmla="*/ 1707584 h 3574484"/>
              <a:gd name="connsiteX4" fmla="*/ 3084910 w 3297163"/>
              <a:gd name="connsiteY4" fmla="*/ 3574484 h 3574484"/>
              <a:gd name="connsiteX5" fmla="*/ 0 w 3297163"/>
              <a:gd name="connsiteY5" fmla="*/ 3574484 h 3574484"/>
              <a:gd name="connsiteX6" fmla="*/ 0 w 3297163"/>
              <a:gd name="connsiteY6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3084910 w 3271223"/>
              <a:gd name="connsiteY4" fmla="*/ 3574484 h 3574484"/>
              <a:gd name="connsiteX5" fmla="*/ 0 w 3271223"/>
              <a:gd name="connsiteY5" fmla="*/ 3574484 h 3574484"/>
              <a:gd name="connsiteX6" fmla="*/ 0 w 3271223"/>
              <a:gd name="connsiteY6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3084910 w 3271223"/>
              <a:gd name="connsiteY4" fmla="*/ 3574484 h 3574484"/>
              <a:gd name="connsiteX5" fmla="*/ 0 w 3271223"/>
              <a:gd name="connsiteY5" fmla="*/ 3574484 h 3574484"/>
              <a:gd name="connsiteX6" fmla="*/ 0 w 3271223"/>
              <a:gd name="connsiteY6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809339 w 3271223"/>
              <a:gd name="connsiteY4" fmla="*/ 27870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809339 w 3271223"/>
              <a:gd name="connsiteY4" fmla="*/ 27870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809339 w 3271223"/>
              <a:gd name="connsiteY4" fmla="*/ 27870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72674"/>
              <a:gd name="connsiteY0" fmla="*/ 0 h 3574484"/>
              <a:gd name="connsiteX1" fmla="*/ 3084910 w 3272674"/>
              <a:gd name="connsiteY1" fmla="*/ 0 h 3574484"/>
              <a:gd name="connsiteX2" fmla="*/ 2809339 w 3272674"/>
              <a:gd name="connsiteY2" fmla="*/ 805884 h 3574484"/>
              <a:gd name="connsiteX3" fmla="*/ 2148939 w 3272674"/>
              <a:gd name="connsiteY3" fmla="*/ 1707584 h 3574484"/>
              <a:gd name="connsiteX4" fmla="*/ 2847439 w 3272674"/>
              <a:gd name="connsiteY4" fmla="*/ 2647384 h 3574484"/>
              <a:gd name="connsiteX5" fmla="*/ 3084910 w 3272674"/>
              <a:gd name="connsiteY5" fmla="*/ 3574484 h 3574484"/>
              <a:gd name="connsiteX6" fmla="*/ 0 w 3272674"/>
              <a:gd name="connsiteY6" fmla="*/ 3574484 h 3574484"/>
              <a:gd name="connsiteX7" fmla="*/ 0 w 3272674"/>
              <a:gd name="connsiteY7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847439 w 3271223"/>
              <a:gd name="connsiteY4" fmla="*/ 26473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733139 w 3271223"/>
              <a:gd name="connsiteY4" fmla="*/ 25711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71223"/>
              <a:gd name="connsiteY0" fmla="*/ 0 h 3574484"/>
              <a:gd name="connsiteX1" fmla="*/ 3084910 w 3271223"/>
              <a:gd name="connsiteY1" fmla="*/ 0 h 3574484"/>
              <a:gd name="connsiteX2" fmla="*/ 2809339 w 3271223"/>
              <a:gd name="connsiteY2" fmla="*/ 805884 h 3574484"/>
              <a:gd name="connsiteX3" fmla="*/ 2148939 w 3271223"/>
              <a:gd name="connsiteY3" fmla="*/ 1707584 h 3574484"/>
              <a:gd name="connsiteX4" fmla="*/ 2733139 w 3271223"/>
              <a:gd name="connsiteY4" fmla="*/ 2571184 h 3574484"/>
              <a:gd name="connsiteX5" fmla="*/ 3084910 w 3271223"/>
              <a:gd name="connsiteY5" fmla="*/ 3574484 h 3574484"/>
              <a:gd name="connsiteX6" fmla="*/ 0 w 3271223"/>
              <a:gd name="connsiteY6" fmla="*/ 3574484 h 3574484"/>
              <a:gd name="connsiteX7" fmla="*/ 0 w 3271223"/>
              <a:gd name="connsiteY7" fmla="*/ 0 h 3574484"/>
              <a:gd name="connsiteX0" fmla="*/ 0 w 3249796"/>
              <a:gd name="connsiteY0" fmla="*/ 0 h 3574484"/>
              <a:gd name="connsiteX1" fmla="*/ 3084910 w 3249796"/>
              <a:gd name="connsiteY1" fmla="*/ 0 h 3574484"/>
              <a:gd name="connsiteX2" fmla="*/ 2148939 w 3249796"/>
              <a:gd name="connsiteY2" fmla="*/ 1707584 h 3574484"/>
              <a:gd name="connsiteX3" fmla="*/ 2733139 w 3249796"/>
              <a:gd name="connsiteY3" fmla="*/ 2571184 h 3574484"/>
              <a:gd name="connsiteX4" fmla="*/ 3084910 w 3249796"/>
              <a:gd name="connsiteY4" fmla="*/ 3574484 h 3574484"/>
              <a:gd name="connsiteX5" fmla="*/ 0 w 3249796"/>
              <a:gd name="connsiteY5" fmla="*/ 3574484 h 3574484"/>
              <a:gd name="connsiteX6" fmla="*/ 0 w 3249796"/>
              <a:gd name="connsiteY6" fmla="*/ 0 h 3574484"/>
              <a:gd name="connsiteX0" fmla="*/ 0 w 3249796"/>
              <a:gd name="connsiteY0" fmla="*/ 0 h 3574484"/>
              <a:gd name="connsiteX1" fmla="*/ 3084910 w 3249796"/>
              <a:gd name="connsiteY1" fmla="*/ 0 h 3574484"/>
              <a:gd name="connsiteX2" fmla="*/ 2733139 w 3249796"/>
              <a:gd name="connsiteY2" fmla="*/ 2571184 h 3574484"/>
              <a:gd name="connsiteX3" fmla="*/ 3084910 w 3249796"/>
              <a:gd name="connsiteY3" fmla="*/ 3574484 h 3574484"/>
              <a:gd name="connsiteX4" fmla="*/ 0 w 3249796"/>
              <a:gd name="connsiteY4" fmla="*/ 3574484 h 3574484"/>
              <a:gd name="connsiteX5" fmla="*/ 0 w 3249796"/>
              <a:gd name="connsiteY5" fmla="*/ 0 h 3574484"/>
              <a:gd name="connsiteX0" fmla="*/ 0 w 3470524"/>
              <a:gd name="connsiteY0" fmla="*/ 0 h 3574484"/>
              <a:gd name="connsiteX1" fmla="*/ 3084910 w 3470524"/>
              <a:gd name="connsiteY1" fmla="*/ 0 h 3574484"/>
              <a:gd name="connsiteX2" fmla="*/ 3084910 w 3470524"/>
              <a:gd name="connsiteY2" fmla="*/ 3574484 h 3574484"/>
              <a:gd name="connsiteX3" fmla="*/ 0 w 3470524"/>
              <a:gd name="connsiteY3" fmla="*/ 3574484 h 3574484"/>
              <a:gd name="connsiteX4" fmla="*/ 0 w 3470524"/>
              <a:gd name="connsiteY4" fmla="*/ 0 h 3574484"/>
              <a:gd name="connsiteX0" fmla="*/ 0 w 3084910"/>
              <a:gd name="connsiteY0" fmla="*/ 0 h 3574484"/>
              <a:gd name="connsiteX1" fmla="*/ 3084910 w 3084910"/>
              <a:gd name="connsiteY1" fmla="*/ 0 h 3574484"/>
              <a:gd name="connsiteX2" fmla="*/ 3084910 w 3084910"/>
              <a:gd name="connsiteY2" fmla="*/ 3574484 h 3574484"/>
              <a:gd name="connsiteX3" fmla="*/ 0 w 3084910"/>
              <a:gd name="connsiteY3" fmla="*/ 3574484 h 3574484"/>
              <a:gd name="connsiteX4" fmla="*/ 0 w 3084910"/>
              <a:gd name="connsiteY4" fmla="*/ 0 h 35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4910" h="3574484">
                <a:moveTo>
                  <a:pt x="0" y="0"/>
                </a:moveTo>
                <a:lnTo>
                  <a:pt x="3084910" y="0"/>
                </a:lnTo>
                <a:lnTo>
                  <a:pt x="3084910" y="3574484"/>
                </a:lnTo>
                <a:lnTo>
                  <a:pt x="0" y="357448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 defTabSz="685800">
              <a:buClr>
                <a:srgbClr val="005293"/>
              </a:buClr>
              <a:buNone/>
              <a:defRPr/>
            </a:pPr>
            <a:r>
              <a:rPr lang="pl-PL" sz="900" b="1" u="sng" dirty="0" smtClean="0">
                <a:latin typeface="Arial"/>
              </a:rPr>
              <a:t>USA</a:t>
            </a:r>
            <a:endParaRPr lang="en-US" sz="900" b="1" u="sng" dirty="0">
              <a:latin typeface="Arial"/>
            </a:endParaRP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AT&amp;T</a:t>
            </a:r>
            <a:endParaRPr lang="en-US" sz="900" dirty="0">
              <a:latin typeface="Arial"/>
            </a:endParaRP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Duke </a:t>
            </a:r>
            <a:r>
              <a:rPr lang="en-US" sz="900" dirty="0">
                <a:latin typeface="Arial"/>
              </a:rPr>
              <a:t>/ Progress Energy</a:t>
            </a: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Puerto </a:t>
            </a:r>
            <a:r>
              <a:rPr lang="en-US" sz="900" dirty="0">
                <a:latin typeface="Arial"/>
              </a:rPr>
              <a:t>Rico Electric Power </a:t>
            </a:r>
            <a:r>
              <a:rPr lang="en-US" sz="900" dirty="0" smtClean="0">
                <a:latin typeface="Arial"/>
              </a:rPr>
              <a:t>Authority</a:t>
            </a:r>
            <a:endParaRPr lang="en-US" sz="900" dirty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Sacramento Municipal</a:t>
            </a:r>
            <a:r>
              <a:rPr lang="pl-PL" sz="900" dirty="0" smtClean="0">
                <a:latin typeface="Arial"/>
              </a:rPr>
              <a:t> </a:t>
            </a:r>
            <a:r>
              <a:rPr lang="en-US" sz="900" dirty="0" smtClean="0">
                <a:latin typeface="Arial"/>
              </a:rPr>
              <a:t>Utility District</a:t>
            </a:r>
            <a:endParaRPr lang="pl-PL" sz="900" dirty="0" smtClean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	          </a:t>
            </a:r>
            <a:r>
              <a:rPr lang="en-US" sz="900" dirty="0" err="1" smtClean="0"/>
              <a:t>Amaren</a:t>
            </a:r>
            <a:r>
              <a:rPr lang="en-US" sz="900" dirty="0" smtClean="0"/>
              <a:t> </a:t>
            </a:r>
            <a:r>
              <a:rPr lang="en-US" sz="900" dirty="0"/>
              <a:t>Services</a:t>
            </a: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 </a:t>
            </a:r>
            <a:r>
              <a:rPr lang="en-US" sz="900" dirty="0" smtClean="0">
                <a:latin typeface="Arial"/>
              </a:rPr>
              <a:t>Kansas City</a:t>
            </a:r>
            <a:r>
              <a:rPr lang="pl-PL" sz="900" dirty="0" smtClean="0">
                <a:latin typeface="Arial"/>
              </a:rPr>
              <a:t> </a:t>
            </a:r>
            <a:r>
              <a:rPr lang="en-US" sz="900" dirty="0" smtClean="0">
                <a:latin typeface="Arial"/>
              </a:rPr>
              <a:t>Power </a:t>
            </a:r>
            <a:r>
              <a:rPr lang="en-US" sz="900" dirty="0">
                <a:latin typeface="Arial"/>
              </a:rPr>
              <a:t>&amp; Light</a:t>
            </a: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    </a:t>
            </a:r>
            <a:r>
              <a:rPr lang="en-US" sz="900" dirty="0" smtClean="0">
                <a:latin typeface="Arial"/>
              </a:rPr>
              <a:t>Mid </a:t>
            </a:r>
            <a:r>
              <a:rPr lang="en-US" sz="900" dirty="0">
                <a:latin typeface="Arial"/>
              </a:rPr>
              <a:t>American Energy</a:t>
            </a: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	     </a:t>
            </a:r>
            <a:r>
              <a:rPr lang="en-US" sz="900" dirty="0" smtClean="0">
                <a:latin typeface="Arial"/>
              </a:rPr>
              <a:t>Windstream</a:t>
            </a:r>
            <a:endParaRPr lang="pl-PL" sz="900" dirty="0" smtClean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       </a:t>
            </a:r>
            <a:r>
              <a:rPr lang="en-US" sz="900" dirty="0" smtClean="0">
                <a:latin typeface="Arial"/>
              </a:rPr>
              <a:t>Communications</a:t>
            </a: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>
                <a:latin typeface="Arial"/>
              </a:rPr>
              <a:t>	 </a:t>
            </a:r>
            <a:r>
              <a:rPr lang="pl-PL" sz="900" dirty="0" smtClean="0">
                <a:latin typeface="Arial"/>
              </a:rPr>
              <a:t>        </a:t>
            </a:r>
            <a:r>
              <a:rPr lang="en-US" sz="900" dirty="0" smtClean="0">
                <a:latin typeface="Arial"/>
              </a:rPr>
              <a:t>Cobb EMC</a:t>
            </a:r>
            <a:endParaRPr lang="pl-PL" sz="900" dirty="0" smtClean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>
                <a:latin typeface="Arial"/>
              </a:rPr>
              <a:t>	</a:t>
            </a:r>
            <a:r>
              <a:rPr lang="pl-PL" sz="900" dirty="0" smtClean="0">
                <a:latin typeface="Arial"/>
              </a:rPr>
              <a:t>      </a:t>
            </a:r>
            <a:r>
              <a:rPr lang="en-US" sz="900" dirty="0" smtClean="0">
                <a:latin typeface="Arial"/>
              </a:rPr>
              <a:t>Spectra Energy</a:t>
            </a:r>
            <a:endParaRPr lang="pl-PL" sz="900" dirty="0" smtClean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Indianapolis</a:t>
            </a:r>
            <a:r>
              <a:rPr lang="pl-PL" sz="900" dirty="0" smtClean="0">
                <a:latin typeface="Arial"/>
              </a:rPr>
              <a:t> </a:t>
            </a:r>
            <a:r>
              <a:rPr lang="en-US" sz="900" dirty="0" smtClean="0">
                <a:latin typeface="Arial"/>
              </a:rPr>
              <a:t>Power &amp; Light</a:t>
            </a:r>
            <a:endParaRPr lang="pl-PL" sz="900" dirty="0" smtClean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endParaRPr lang="pl-PL" sz="900" dirty="0" smtClean="0">
              <a:latin typeface="Arial"/>
            </a:endParaRPr>
          </a:p>
          <a:p>
            <a:pPr marL="257175" indent="-257175" algn="ctr" defTabSz="685800">
              <a:buClr>
                <a:srgbClr val="005293"/>
              </a:buClr>
              <a:buNone/>
              <a:defRPr/>
            </a:pPr>
            <a:r>
              <a:rPr lang="pl-PL" sz="900" b="1" u="sng" dirty="0" smtClean="0">
                <a:latin typeface="Arial"/>
              </a:rPr>
              <a:t>K</a:t>
            </a:r>
            <a:r>
              <a:rPr lang="en-US" sz="900" b="1" u="sng" dirty="0" err="1" smtClean="0">
                <a:latin typeface="Arial"/>
              </a:rPr>
              <a:t>anada</a:t>
            </a:r>
            <a:endParaRPr lang="en-US" sz="900" b="1" u="sng" dirty="0">
              <a:latin typeface="Arial"/>
            </a:endParaRPr>
          </a:p>
          <a:p>
            <a:pPr marL="257175" indent="-257175" defTabSz="685800">
              <a:buClr>
                <a:srgbClr val="005293"/>
              </a:buClr>
              <a:buNone/>
              <a:defRPr/>
            </a:pPr>
            <a:r>
              <a:rPr lang="pl-PL" sz="900" dirty="0" smtClean="0">
                <a:latin typeface="Arial"/>
              </a:rPr>
              <a:t>                             </a:t>
            </a:r>
            <a:r>
              <a:rPr lang="en-US" sz="900" dirty="0" smtClean="0">
                <a:latin typeface="Arial"/>
              </a:rPr>
              <a:t>Bell Canada</a:t>
            </a:r>
            <a:endParaRPr lang="pl-PL" sz="900" dirty="0" smtClean="0">
              <a:latin typeface="Arial"/>
            </a:endParaRP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ATCO </a:t>
            </a:r>
            <a:r>
              <a:rPr lang="en-US" sz="900" dirty="0">
                <a:latin typeface="Arial"/>
              </a:rPr>
              <a:t>Electric</a:t>
            </a: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Fortis </a:t>
            </a:r>
            <a:r>
              <a:rPr lang="en-US" sz="900" dirty="0">
                <a:latin typeface="Arial"/>
              </a:rPr>
              <a:t>Alberta</a:t>
            </a: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Hydro Ottawa</a:t>
            </a:r>
            <a:endParaRPr lang="pl-PL" sz="900" dirty="0">
              <a:latin typeface="Arial"/>
            </a:endParaRP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smtClean="0">
                <a:latin typeface="Arial"/>
              </a:rPr>
              <a:t>Union </a:t>
            </a:r>
            <a:r>
              <a:rPr lang="en-US" sz="900" dirty="0">
                <a:latin typeface="Arial"/>
              </a:rPr>
              <a:t>Gas</a:t>
            </a:r>
          </a:p>
          <a:p>
            <a:pPr marL="257175" indent="-257175" algn="r" defTabSz="685800">
              <a:buClr>
                <a:srgbClr val="005293"/>
              </a:buClr>
              <a:buNone/>
              <a:defRPr/>
            </a:pPr>
            <a:r>
              <a:rPr lang="en-US" sz="900" dirty="0" err="1" smtClean="0">
                <a:latin typeface="Arial"/>
              </a:rPr>
              <a:t>Enersource</a:t>
            </a:r>
            <a:r>
              <a:rPr lang="en-US" sz="900" dirty="0" smtClean="0">
                <a:latin typeface="Arial"/>
              </a:rPr>
              <a:t> </a:t>
            </a:r>
            <a:r>
              <a:rPr lang="en-US" sz="900" dirty="0">
                <a:latin typeface="Arial"/>
              </a:rPr>
              <a:t>Hydro Mississauga</a:t>
            </a:r>
          </a:p>
        </p:txBody>
      </p:sp>
      <p:pic>
        <p:nvPicPr>
          <p:cNvPr id="6" name="Picture 6" descr="COLOR_icon_utiliti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5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00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743200" y="205979"/>
            <a:ext cx="5943600" cy="857250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1" kern="1200" spc="-8">
                <a:ln>
                  <a:noFill/>
                </a:ln>
                <a:solidFill>
                  <a:schemeClr val="tx2"/>
                </a:solidFill>
                <a:latin typeface="Akkurat Light Pro"/>
                <a:ea typeface="+mn-ea"/>
                <a:cs typeface="Akkurat Light Pro"/>
              </a:defRPr>
            </a:lvl1pPr>
          </a:lstStyle>
          <a:p>
            <a:pPr algn="l"/>
            <a:r>
              <a:rPr lang="pl-PL" dirty="0" smtClean="0"/>
              <a:t>Część firmy </a:t>
            </a:r>
            <a:r>
              <a:rPr lang="en-US" dirty="0" smtClean="0"/>
              <a:t>Hexagon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43200" y="1200151"/>
            <a:ext cx="5943600" cy="2983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600" kern="1200" baseline="0">
                <a:solidFill>
                  <a:schemeClr val="tx1"/>
                </a:solidFill>
                <a:latin typeface="Akkurat Light Pro"/>
                <a:ea typeface="+mn-ea"/>
                <a:cs typeface="+mn-cs"/>
              </a:defRPr>
            </a:lvl1pPr>
            <a:lvl2pPr marL="45720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kkurat Light Pro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kkurat Light Pro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kkurat Light Pro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kkurat Light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dirty="0" smtClean="0"/>
              <a:t>Hexagon Safety &amp; Infrastructure </a:t>
            </a:r>
            <a:r>
              <a:rPr lang="pl-PL" sz="1200" dirty="0" smtClean="0"/>
              <a:t>jest częścią</a:t>
            </a:r>
            <a:r>
              <a:rPr lang="en-US" sz="1200" dirty="0" smtClean="0"/>
              <a:t> Hexagon,</a:t>
            </a:r>
            <a:r>
              <a:rPr lang="pl-PL" sz="1200" dirty="0"/>
              <a:t> </a:t>
            </a:r>
            <a:r>
              <a:rPr lang="pl-PL" sz="1200" dirty="0" smtClean="0"/>
              <a:t>czołowego dostawcy </a:t>
            </a:r>
            <a:r>
              <a:rPr lang="pl-PL" sz="1200" dirty="0"/>
              <a:t>technologii informatycznych, </a:t>
            </a:r>
            <a:r>
              <a:rPr lang="pl-PL" sz="1200" dirty="0" smtClean="0"/>
              <a:t>zwiększających jakość </a:t>
            </a:r>
            <a:r>
              <a:rPr lang="pl-PL" sz="1200" dirty="0"/>
              <a:t>i </a:t>
            </a:r>
            <a:r>
              <a:rPr lang="pl-PL" sz="1200" dirty="0" smtClean="0"/>
              <a:t>produktywność rozwiązań geoprzestrzennych i przemysłowych.</a:t>
            </a:r>
            <a:endParaRPr lang="en-US" sz="1200" dirty="0" smtClean="0"/>
          </a:p>
          <a:p>
            <a:pPr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200" dirty="0" smtClean="0"/>
              <a:t>Rozwiązania</a:t>
            </a:r>
            <a:r>
              <a:rPr lang="pl-PL" sz="1200" dirty="0"/>
              <a:t> </a:t>
            </a:r>
            <a:r>
              <a:rPr lang="en-US" sz="1200" dirty="0" smtClean="0"/>
              <a:t>Hexagon</a:t>
            </a:r>
            <a:r>
              <a:rPr lang="pl-PL" sz="1200" dirty="0" smtClean="0"/>
              <a:t> integrują</a:t>
            </a:r>
            <a:r>
              <a:rPr lang="pl-PL" sz="1200" dirty="0"/>
              <a:t> </a:t>
            </a:r>
            <a:r>
              <a:rPr lang="pl-PL" sz="1200" dirty="0" smtClean="0"/>
              <a:t>sensory, oprogramowanie,</a:t>
            </a:r>
            <a:r>
              <a:rPr lang="pl-PL" sz="1200" dirty="0"/>
              <a:t> </a:t>
            </a:r>
            <a:r>
              <a:rPr lang="pl-PL" sz="1200" dirty="0" smtClean="0"/>
              <a:t>wiedzę dziedzinową</a:t>
            </a:r>
            <a:r>
              <a:rPr lang="pl-PL" sz="1200" dirty="0"/>
              <a:t> </a:t>
            </a:r>
            <a:r>
              <a:rPr lang="pl-PL" sz="1200" dirty="0" smtClean="0"/>
              <a:t>oraz systemy zarządzania pracą</a:t>
            </a:r>
            <a:r>
              <a:rPr lang="pl-PL" sz="1200" dirty="0"/>
              <a:t> w </a:t>
            </a:r>
            <a:r>
              <a:rPr lang="pl-PL" sz="1200" dirty="0" smtClean="0"/>
              <a:t>inteligentne</a:t>
            </a:r>
            <a:r>
              <a:rPr lang="pl-PL" sz="1200" dirty="0"/>
              <a:t> </a:t>
            </a:r>
            <a:r>
              <a:rPr lang="pl-PL" sz="1200" dirty="0" smtClean="0"/>
              <a:t>ekosystemy informacyjne, </a:t>
            </a:r>
            <a:r>
              <a:rPr lang="pl-PL" sz="1200" dirty="0"/>
              <a:t>które </a:t>
            </a:r>
            <a:r>
              <a:rPr lang="pl-PL" sz="1200" dirty="0" smtClean="0"/>
              <a:t>dostarczają praktyczne informacje,</a:t>
            </a:r>
            <a:r>
              <a:rPr lang="pl-PL" sz="1200" dirty="0"/>
              <a:t> </a:t>
            </a:r>
            <a:r>
              <a:rPr lang="pl-PL" sz="1200" dirty="0" smtClean="0"/>
              <a:t>automatyzują procesy biznesowe</a:t>
            </a:r>
            <a:r>
              <a:rPr lang="pl-PL" sz="1200" dirty="0"/>
              <a:t> i </a:t>
            </a:r>
            <a:r>
              <a:rPr lang="pl-PL" sz="1200" dirty="0" smtClean="0"/>
              <a:t>poprawiają ich </a:t>
            </a:r>
            <a:r>
              <a:rPr lang="pl-PL" sz="1200" dirty="0"/>
              <a:t>wydajność. Są one używane w szerokim zakresie </a:t>
            </a:r>
            <a:r>
              <a:rPr lang="pl-PL" sz="1200" dirty="0" smtClean="0"/>
              <a:t>w rozwiniętym przemyśle.</a:t>
            </a:r>
            <a:endParaRPr lang="pl-PL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4351959"/>
            <a:ext cx="9144000" cy="791541"/>
            <a:chOff x="0" y="4351959"/>
            <a:chExt cx="9144000" cy="791541"/>
          </a:xfrm>
        </p:grpSpPr>
        <p:sp>
          <p:nvSpPr>
            <p:cNvPr id="8" name="Rectangle 7"/>
            <p:cNvSpPr/>
            <p:nvPr/>
          </p:nvSpPr>
          <p:spPr>
            <a:xfrm>
              <a:off x="0" y="4376038"/>
              <a:ext cx="9144000" cy="76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kkurat Light Pro"/>
              </a:endParaRPr>
            </a:p>
          </p:txBody>
        </p:sp>
        <p:pic>
          <p:nvPicPr>
            <p:cNvPr id="9" name="Picture 8" descr="SGI_Texture-hiRe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51959"/>
              <a:ext cx="9144000" cy="85775"/>
            </a:xfrm>
            <a:prstGeom prst="rect">
              <a:avLst/>
            </a:prstGeom>
          </p:spPr>
        </p:pic>
        <p:pic>
          <p:nvPicPr>
            <p:cNvPr id="10" name="Picture 9" descr="Hexagon_SI_CMYK_STANDAR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70" y="4560151"/>
              <a:ext cx="1481830" cy="457200"/>
            </a:xfrm>
            <a:prstGeom prst="rect">
              <a:avLst/>
            </a:prstGeom>
          </p:spPr>
        </p:pic>
      </p:grpSp>
      <p:pic>
        <p:nvPicPr>
          <p:cNvPr id="11" name="Picture 10" descr="Hexagon-Shape-Slide-B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47316" cy="43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6" y="95093"/>
            <a:ext cx="4096514" cy="542315"/>
          </a:xfrm>
        </p:spPr>
        <p:txBody>
          <a:bodyPr/>
          <a:lstStyle/>
          <a:p>
            <a:r>
              <a:rPr lang="en-US" sz="2400" dirty="0" err="1" smtClean="0"/>
              <a:t>HxGN</a:t>
            </a:r>
            <a:r>
              <a:rPr lang="en-US" sz="2400" dirty="0" smtClean="0"/>
              <a:t> </a:t>
            </a:r>
            <a:r>
              <a:rPr lang="en-US" sz="2400" dirty="0"/>
              <a:t>LOCAL </a:t>
            </a:r>
            <a:r>
              <a:rPr lang="en-US" sz="2400" dirty="0" smtClean="0"/>
              <a:t>Poland 2016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3814" y="841242"/>
            <a:ext cx="3085124" cy="3452780"/>
          </a:xfrm>
        </p:spPr>
        <p:txBody>
          <a:bodyPr>
            <a:noAutofit/>
          </a:bodyPr>
          <a:lstStyle/>
          <a:p>
            <a:r>
              <a:rPr lang="en-US" sz="1200" dirty="0" err="1" smtClean="0"/>
              <a:t>Konferencja</a:t>
            </a:r>
            <a:r>
              <a:rPr lang="en-US" sz="1200" dirty="0" smtClean="0"/>
              <a:t> firm z </a:t>
            </a:r>
            <a:r>
              <a:rPr lang="en-US" sz="1200" dirty="0" err="1" smtClean="0"/>
              <a:t>grupy</a:t>
            </a:r>
            <a:r>
              <a:rPr lang="en-US" sz="1200" dirty="0" smtClean="0"/>
              <a:t> Hexagon </a:t>
            </a:r>
            <a:r>
              <a:rPr lang="en-US" sz="1200" dirty="0" err="1" smtClean="0"/>
              <a:t>poświęcona</a:t>
            </a:r>
            <a:r>
              <a:rPr lang="en-US" sz="1200" dirty="0" smtClean="0"/>
              <a:t> </a:t>
            </a:r>
            <a:r>
              <a:rPr lang="en-US" sz="1200" dirty="0" err="1" smtClean="0"/>
              <a:t>zagadnieniom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rozwiązaniom</a:t>
            </a:r>
            <a:r>
              <a:rPr lang="en-US" sz="1200" dirty="0" smtClean="0"/>
              <a:t> z </a:t>
            </a:r>
            <a:r>
              <a:rPr lang="en-US" sz="1200" dirty="0" err="1" smtClean="0"/>
              <a:t>zakresu</a:t>
            </a:r>
            <a:r>
              <a:rPr lang="en-US" sz="1200" dirty="0" smtClean="0"/>
              <a:t> </a:t>
            </a:r>
            <a:r>
              <a:rPr lang="en-US" sz="1200" dirty="0" err="1" smtClean="0"/>
              <a:t>technologii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informacyjnych</a:t>
            </a:r>
            <a:r>
              <a:rPr lang="en-US" sz="1200" dirty="0"/>
              <a:t>.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Wyjątkowi</a:t>
            </a:r>
            <a:r>
              <a:rPr lang="en-US" sz="1500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prelegenci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</a:t>
            </a:r>
            <a:r>
              <a:rPr lang="pl-PL" sz="1200" dirty="0" err="1" smtClean="0"/>
              <a:t>orące</a:t>
            </a:r>
            <a:r>
              <a:rPr lang="pl-PL" sz="1200" dirty="0" smtClean="0"/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tematy</a:t>
            </a:r>
            <a:r>
              <a:rPr lang="pl-PL" dirty="0" smtClean="0"/>
              <a:t> </a:t>
            </a:r>
            <a:r>
              <a:rPr lang="pl-PL" sz="1200" dirty="0"/>
              <a:t>i najnowsze </a:t>
            </a:r>
            <a:r>
              <a:rPr lang="en-US" b="1" dirty="0" err="1" smtClean="0">
                <a:solidFill>
                  <a:srgbClr val="FFC000"/>
                </a:solidFill>
              </a:rPr>
              <a:t>rozwiązania</a:t>
            </a:r>
            <a:r>
              <a:rPr lang="pl-PL" sz="1200" dirty="0"/>
              <a:t> 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Profesjonalne</a:t>
            </a:r>
            <a:r>
              <a:rPr lang="en-US" sz="1400" dirty="0" smtClean="0"/>
              <a:t> </a:t>
            </a:r>
            <a:r>
              <a:rPr lang="en-US" b="1" dirty="0" err="1">
                <a:solidFill>
                  <a:schemeClr val="accent3"/>
                </a:solidFill>
              </a:rPr>
              <a:t>w</a:t>
            </a:r>
            <a:r>
              <a:rPr lang="en-US" b="1" dirty="0" err="1" smtClean="0">
                <a:solidFill>
                  <a:schemeClr val="accent3"/>
                </a:solidFill>
              </a:rPr>
              <a:t>arsztaty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err="1" smtClean="0">
                <a:solidFill>
                  <a:schemeClr val="accent3"/>
                </a:solidFill>
              </a:rPr>
              <a:t>i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szkolenia</a:t>
            </a:r>
            <a:r>
              <a:rPr lang="en-US" sz="1500" b="1" dirty="0" smtClean="0">
                <a:solidFill>
                  <a:schemeClr val="accent3"/>
                </a:solidFill>
              </a:rPr>
              <a:t> </a:t>
            </a:r>
            <a:r>
              <a:rPr lang="en-US" sz="1200" dirty="0" err="1" smtClean="0"/>
              <a:t>produktowe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Okazja</a:t>
            </a:r>
            <a:r>
              <a:rPr lang="en-US" sz="1200" dirty="0" smtClean="0"/>
              <a:t> do </a:t>
            </a:r>
            <a:r>
              <a:rPr lang="en-US" sz="1200" dirty="0" err="1" smtClean="0"/>
              <a:t>spotkania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wymiany</a:t>
            </a:r>
            <a:r>
              <a:rPr lang="en-US" sz="1200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doświadczeń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Wyjątkowe</a:t>
            </a:r>
            <a:r>
              <a:rPr lang="en-US" sz="1200" dirty="0" smtClean="0"/>
              <a:t> </a:t>
            </a:r>
            <a:r>
              <a:rPr lang="en-US" sz="1200" dirty="0" err="1" smtClean="0"/>
              <a:t>wydarzenie</a:t>
            </a:r>
            <a:r>
              <a:rPr lang="en-US" sz="1200" dirty="0" smtClean="0"/>
              <a:t> </a:t>
            </a:r>
            <a:r>
              <a:rPr lang="en-US" sz="1200" dirty="0" err="1" smtClean="0"/>
              <a:t>objęte</a:t>
            </a:r>
            <a:r>
              <a:rPr lang="en-US" sz="1200" dirty="0" smtClean="0"/>
              <a:t> </a:t>
            </a:r>
            <a:r>
              <a:rPr lang="en-US" b="1" dirty="0" err="1">
                <a:solidFill>
                  <a:srgbClr val="FF5050"/>
                </a:solidFill>
              </a:rPr>
              <a:t>honorowym</a:t>
            </a:r>
            <a:r>
              <a:rPr lang="en-US" b="1" dirty="0">
                <a:solidFill>
                  <a:srgbClr val="FF5050"/>
                </a:solidFill>
              </a:rPr>
              <a:t> </a:t>
            </a:r>
            <a:r>
              <a:rPr lang="en-US" b="1" dirty="0" err="1">
                <a:solidFill>
                  <a:srgbClr val="FF5050"/>
                </a:solidFill>
              </a:rPr>
              <a:t>patronatem</a:t>
            </a:r>
            <a:r>
              <a:rPr lang="en-US" b="1" dirty="0">
                <a:solidFill>
                  <a:srgbClr val="FF5050"/>
                </a:solidFill>
              </a:rPr>
              <a:t> </a:t>
            </a:r>
            <a:r>
              <a:rPr lang="en-US" sz="1200" dirty="0" err="1" smtClean="0"/>
              <a:t>Prezydentów</a:t>
            </a:r>
            <a:r>
              <a:rPr lang="en-US" sz="1200" dirty="0" smtClean="0"/>
              <a:t> </a:t>
            </a:r>
            <a:r>
              <a:rPr lang="en-US" sz="1200" dirty="0" err="1" smtClean="0"/>
              <a:t>Gdańska</a:t>
            </a:r>
            <a:r>
              <a:rPr lang="en-US" sz="1200" dirty="0" smtClean="0"/>
              <a:t>, </a:t>
            </a:r>
            <a:r>
              <a:rPr lang="en-US" sz="1200" dirty="0" err="1" smtClean="0"/>
              <a:t>Gdyni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Sopotu</a:t>
            </a:r>
            <a:endParaRPr lang="en-US" sz="1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9925" y="817866"/>
            <a:ext cx="1901610" cy="704024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20 </a:t>
            </a:r>
            <a:r>
              <a:rPr lang="en-US" sz="2100" dirty="0" err="1" smtClean="0"/>
              <a:t>edycja</a:t>
            </a:r>
            <a:endParaRPr lang="en-US" sz="2100" dirty="0" smtClean="0"/>
          </a:p>
          <a:p>
            <a:r>
              <a:rPr lang="en-US" sz="1100" dirty="0" smtClean="0"/>
              <a:t>(od 1996)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7371450" y="1492296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/>
                </a:solidFill>
              </a:rPr>
              <a:t>12 </a:t>
            </a:r>
            <a:r>
              <a:rPr lang="en-US" dirty="0" err="1" smtClean="0"/>
              <a:t>sektorów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1108" y="1829710"/>
            <a:ext cx="289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150-200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uczestników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61701" y="2527003"/>
            <a:ext cx="2595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/>
              <a:t>ponad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30 </a:t>
            </a:r>
            <a:r>
              <a:rPr lang="en-US" dirty="0" err="1" smtClean="0"/>
              <a:t>prelegentów</a:t>
            </a:r>
            <a:endParaRPr lang="en-US" dirty="0" smtClean="0"/>
          </a:p>
          <a:p>
            <a:r>
              <a:rPr lang="en-US" dirty="0" err="1" smtClean="0"/>
              <a:t>ponad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3"/>
                </a:solidFill>
              </a:rPr>
              <a:t>20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/>
              <a:t>sesji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86144" y="168234"/>
            <a:ext cx="2077813" cy="1153372"/>
            <a:chOff x="3789072" y="1893645"/>
            <a:chExt cx="2077813" cy="1153372"/>
          </a:xfrm>
        </p:grpSpPr>
        <p:sp>
          <p:nvSpPr>
            <p:cNvPr id="11" name="Rectangle 10"/>
            <p:cNvSpPr/>
            <p:nvPr/>
          </p:nvSpPr>
          <p:spPr>
            <a:xfrm>
              <a:off x="3789072" y="2462242"/>
              <a:ext cx="20778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 smtClean="0">
                  <a:solidFill>
                    <a:schemeClr val="accent2"/>
                  </a:solidFill>
                </a:rPr>
                <a:t>dni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/>
                <a:t>konferencji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793604" y="1893645"/>
              <a:ext cx="806653" cy="806653"/>
              <a:chOff x="4166681" y="1864385"/>
              <a:chExt cx="806653" cy="80665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6681" y="1864385"/>
                <a:ext cx="806653" cy="80665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422862" y="2079850"/>
                <a:ext cx="385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C000"/>
                    </a:solidFill>
                  </a:rPr>
                  <a:t>3</a:t>
                </a:r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61" y="1302357"/>
            <a:ext cx="1089523" cy="108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432" y="2523110"/>
            <a:ext cx="785022" cy="785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130" y="3183774"/>
            <a:ext cx="745215" cy="7452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22" y="54647"/>
            <a:ext cx="664216" cy="664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523" y="768083"/>
            <a:ext cx="665683" cy="72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311" y="1990680"/>
            <a:ext cx="2296594" cy="22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8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39190" y="0"/>
            <a:ext cx="3404810" cy="4353147"/>
          </a:xfrm>
          <a:custGeom>
            <a:avLst/>
            <a:gdLst>
              <a:gd name="connsiteX0" fmla="*/ 0 w 3404810"/>
              <a:gd name="connsiteY0" fmla="*/ 0 h 4353147"/>
              <a:gd name="connsiteX1" fmla="*/ 3404810 w 3404810"/>
              <a:gd name="connsiteY1" fmla="*/ 0 h 4353147"/>
              <a:gd name="connsiteX2" fmla="*/ 3404810 w 3404810"/>
              <a:gd name="connsiteY2" fmla="*/ 4353147 h 4353147"/>
              <a:gd name="connsiteX3" fmla="*/ 0 w 3404810"/>
              <a:gd name="connsiteY3" fmla="*/ 4353147 h 4353147"/>
              <a:gd name="connsiteX4" fmla="*/ 0 w 3404810"/>
              <a:gd name="connsiteY4" fmla="*/ 0 h 4353147"/>
              <a:gd name="connsiteX0" fmla="*/ 1149048 w 3404810"/>
              <a:gd name="connsiteY0" fmla="*/ 6048 h 4353147"/>
              <a:gd name="connsiteX1" fmla="*/ 3404810 w 3404810"/>
              <a:gd name="connsiteY1" fmla="*/ 0 h 4353147"/>
              <a:gd name="connsiteX2" fmla="*/ 3404810 w 3404810"/>
              <a:gd name="connsiteY2" fmla="*/ 4353147 h 4353147"/>
              <a:gd name="connsiteX3" fmla="*/ 0 w 3404810"/>
              <a:gd name="connsiteY3" fmla="*/ 4353147 h 4353147"/>
              <a:gd name="connsiteX4" fmla="*/ 1149048 w 3404810"/>
              <a:gd name="connsiteY4" fmla="*/ 6048 h 4353147"/>
              <a:gd name="connsiteX0" fmla="*/ 1003906 w 3404810"/>
              <a:gd name="connsiteY0" fmla="*/ 1 h 4353147"/>
              <a:gd name="connsiteX1" fmla="*/ 3404810 w 3404810"/>
              <a:gd name="connsiteY1" fmla="*/ 0 h 4353147"/>
              <a:gd name="connsiteX2" fmla="*/ 3404810 w 3404810"/>
              <a:gd name="connsiteY2" fmla="*/ 4353147 h 4353147"/>
              <a:gd name="connsiteX3" fmla="*/ 0 w 3404810"/>
              <a:gd name="connsiteY3" fmla="*/ 4353147 h 4353147"/>
              <a:gd name="connsiteX4" fmla="*/ 1003906 w 3404810"/>
              <a:gd name="connsiteY4" fmla="*/ 1 h 4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10" h="4353147">
                <a:moveTo>
                  <a:pt x="1003906" y="1"/>
                </a:moveTo>
                <a:lnTo>
                  <a:pt x="3404810" y="0"/>
                </a:lnTo>
                <a:lnTo>
                  <a:pt x="3404810" y="4353147"/>
                </a:lnTo>
                <a:lnTo>
                  <a:pt x="0" y="4353147"/>
                </a:lnTo>
                <a:lnTo>
                  <a:pt x="1003906" y="1"/>
                </a:lnTo>
                <a:close/>
              </a:path>
            </a:pathLst>
          </a:cu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39768" y="0"/>
            <a:ext cx="2404232" cy="2933096"/>
          </a:xfrm>
          <a:custGeom>
            <a:avLst/>
            <a:gdLst>
              <a:gd name="connsiteX0" fmla="*/ 0 w 2428421"/>
              <a:gd name="connsiteY0" fmla="*/ 0 h 2939143"/>
              <a:gd name="connsiteX1" fmla="*/ 2428421 w 2428421"/>
              <a:gd name="connsiteY1" fmla="*/ 0 h 2939143"/>
              <a:gd name="connsiteX2" fmla="*/ 2428421 w 2428421"/>
              <a:gd name="connsiteY2" fmla="*/ 2939143 h 2939143"/>
              <a:gd name="connsiteX3" fmla="*/ 0 w 2428421"/>
              <a:gd name="connsiteY3" fmla="*/ 2939143 h 2939143"/>
              <a:gd name="connsiteX4" fmla="*/ 0 w 2428421"/>
              <a:gd name="connsiteY4" fmla="*/ 0 h 2939143"/>
              <a:gd name="connsiteX0" fmla="*/ 0 w 2428421"/>
              <a:gd name="connsiteY0" fmla="*/ 0 h 2939143"/>
              <a:gd name="connsiteX1" fmla="*/ 1974850 w 2428421"/>
              <a:gd name="connsiteY1" fmla="*/ 1348619 h 2939143"/>
              <a:gd name="connsiteX2" fmla="*/ 2428421 w 2428421"/>
              <a:gd name="connsiteY2" fmla="*/ 2939143 h 2939143"/>
              <a:gd name="connsiteX3" fmla="*/ 0 w 2428421"/>
              <a:gd name="connsiteY3" fmla="*/ 2939143 h 2939143"/>
              <a:gd name="connsiteX4" fmla="*/ 0 w 2428421"/>
              <a:gd name="connsiteY4" fmla="*/ 0 h 2939143"/>
              <a:gd name="connsiteX0" fmla="*/ 0 w 2434469"/>
              <a:gd name="connsiteY0" fmla="*/ 0 h 2939143"/>
              <a:gd name="connsiteX1" fmla="*/ 2434469 w 2434469"/>
              <a:gd name="connsiteY1" fmla="*/ 2128762 h 2939143"/>
              <a:gd name="connsiteX2" fmla="*/ 2428421 w 2434469"/>
              <a:gd name="connsiteY2" fmla="*/ 2939143 h 2939143"/>
              <a:gd name="connsiteX3" fmla="*/ 0 w 2434469"/>
              <a:gd name="connsiteY3" fmla="*/ 2939143 h 2939143"/>
              <a:gd name="connsiteX4" fmla="*/ 0 w 2434469"/>
              <a:gd name="connsiteY4" fmla="*/ 0 h 2939143"/>
              <a:gd name="connsiteX0" fmla="*/ 1983619 w 2434469"/>
              <a:gd name="connsiteY0" fmla="*/ 0 h 2963333"/>
              <a:gd name="connsiteX1" fmla="*/ 2434469 w 2434469"/>
              <a:gd name="connsiteY1" fmla="*/ 2152952 h 2963333"/>
              <a:gd name="connsiteX2" fmla="*/ 2428421 w 2434469"/>
              <a:gd name="connsiteY2" fmla="*/ 2963333 h 2963333"/>
              <a:gd name="connsiteX3" fmla="*/ 0 w 2434469"/>
              <a:gd name="connsiteY3" fmla="*/ 2963333 h 2963333"/>
              <a:gd name="connsiteX4" fmla="*/ 1983619 w 2434469"/>
              <a:gd name="connsiteY4" fmla="*/ 0 h 2963333"/>
              <a:gd name="connsiteX0" fmla="*/ 2068286 w 2519136"/>
              <a:gd name="connsiteY0" fmla="*/ 24191 h 2987524"/>
              <a:gd name="connsiteX1" fmla="*/ 2519136 w 2519136"/>
              <a:gd name="connsiteY1" fmla="*/ 2177143 h 2987524"/>
              <a:gd name="connsiteX2" fmla="*/ 2513088 w 2519136"/>
              <a:gd name="connsiteY2" fmla="*/ 2987524 h 2987524"/>
              <a:gd name="connsiteX3" fmla="*/ 0 w 2519136"/>
              <a:gd name="connsiteY3" fmla="*/ 0 h 2987524"/>
              <a:gd name="connsiteX4" fmla="*/ 2068286 w 2519136"/>
              <a:gd name="connsiteY4" fmla="*/ 24191 h 2987524"/>
              <a:gd name="connsiteX0" fmla="*/ 1802191 w 2253041"/>
              <a:gd name="connsiteY0" fmla="*/ 0 h 2963333"/>
              <a:gd name="connsiteX1" fmla="*/ 2253041 w 2253041"/>
              <a:gd name="connsiteY1" fmla="*/ 2152952 h 2963333"/>
              <a:gd name="connsiteX2" fmla="*/ 2246993 w 2253041"/>
              <a:gd name="connsiteY2" fmla="*/ 2963333 h 2963333"/>
              <a:gd name="connsiteX3" fmla="*/ 0 w 2253041"/>
              <a:gd name="connsiteY3" fmla="*/ 193524 h 2963333"/>
              <a:gd name="connsiteX4" fmla="*/ 1802191 w 2253041"/>
              <a:gd name="connsiteY4" fmla="*/ 0 h 2963333"/>
              <a:gd name="connsiteX0" fmla="*/ 1953382 w 2404232"/>
              <a:gd name="connsiteY0" fmla="*/ 0 h 2963333"/>
              <a:gd name="connsiteX1" fmla="*/ 2404232 w 2404232"/>
              <a:gd name="connsiteY1" fmla="*/ 2152952 h 2963333"/>
              <a:gd name="connsiteX2" fmla="*/ 2398184 w 2404232"/>
              <a:gd name="connsiteY2" fmla="*/ 2963333 h 2963333"/>
              <a:gd name="connsiteX3" fmla="*/ 0 w 2404232"/>
              <a:gd name="connsiteY3" fmla="*/ 30238 h 2963333"/>
              <a:gd name="connsiteX4" fmla="*/ 1953382 w 2404232"/>
              <a:gd name="connsiteY4" fmla="*/ 0 h 2963333"/>
              <a:gd name="connsiteX0" fmla="*/ 1826382 w 2404232"/>
              <a:gd name="connsiteY0" fmla="*/ 296333 h 2933095"/>
              <a:gd name="connsiteX1" fmla="*/ 2404232 w 2404232"/>
              <a:gd name="connsiteY1" fmla="*/ 2122714 h 2933095"/>
              <a:gd name="connsiteX2" fmla="*/ 2398184 w 2404232"/>
              <a:gd name="connsiteY2" fmla="*/ 2933095 h 2933095"/>
              <a:gd name="connsiteX3" fmla="*/ 0 w 2404232"/>
              <a:gd name="connsiteY3" fmla="*/ 0 h 2933095"/>
              <a:gd name="connsiteX4" fmla="*/ 1826382 w 2404232"/>
              <a:gd name="connsiteY4" fmla="*/ 296333 h 2933095"/>
              <a:gd name="connsiteX0" fmla="*/ 1977572 w 2404232"/>
              <a:gd name="connsiteY0" fmla="*/ 0 h 2933096"/>
              <a:gd name="connsiteX1" fmla="*/ 2404232 w 2404232"/>
              <a:gd name="connsiteY1" fmla="*/ 2122715 h 2933096"/>
              <a:gd name="connsiteX2" fmla="*/ 2398184 w 2404232"/>
              <a:gd name="connsiteY2" fmla="*/ 2933096 h 2933096"/>
              <a:gd name="connsiteX3" fmla="*/ 0 w 2404232"/>
              <a:gd name="connsiteY3" fmla="*/ 1 h 2933096"/>
              <a:gd name="connsiteX4" fmla="*/ 1977572 w 2404232"/>
              <a:gd name="connsiteY4" fmla="*/ 0 h 29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32" h="2933096">
                <a:moveTo>
                  <a:pt x="1977572" y="0"/>
                </a:moveTo>
                <a:lnTo>
                  <a:pt x="2404232" y="2122715"/>
                </a:lnTo>
                <a:lnTo>
                  <a:pt x="2398184" y="2933096"/>
                </a:lnTo>
                <a:lnTo>
                  <a:pt x="0" y="1"/>
                </a:lnTo>
                <a:lnTo>
                  <a:pt x="1977572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1737" y="78778"/>
            <a:ext cx="8229600" cy="522231"/>
          </a:xfrm>
        </p:spPr>
        <p:txBody>
          <a:bodyPr/>
          <a:lstStyle/>
          <a:p>
            <a:r>
              <a:rPr lang="en-US" dirty="0" smtClean="0"/>
              <a:t>Hexagon </a:t>
            </a:r>
            <a:r>
              <a:rPr lang="pl-PL" dirty="0" smtClean="0"/>
              <a:t>na pierwszy rzut oka</a:t>
            </a:r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67947"/>
            <a:ext cx="4114800" cy="5013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6286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98742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34620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tabLst>
                <a:tab pos="1346200" algn="l"/>
              </a:tabLst>
              <a:defRPr sz="1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36" y="3653390"/>
            <a:ext cx="466876" cy="542400"/>
          </a:xfrm>
          <a:prstGeom prst="rect">
            <a:avLst/>
          </a:prstGeom>
        </p:spPr>
      </p:pic>
      <p:pic>
        <p:nvPicPr>
          <p:cNvPr id="31" name="Picture 30" descr="CORPORATE BRCHURE ICONS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1" y="2572679"/>
            <a:ext cx="642489" cy="692166"/>
          </a:xfrm>
          <a:prstGeom prst="rect">
            <a:avLst/>
          </a:prstGeom>
        </p:spPr>
      </p:pic>
      <p:pic>
        <p:nvPicPr>
          <p:cNvPr id="32" name="Picture 31" descr="COLOR_icon_glob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1" y="1560392"/>
            <a:ext cx="745155" cy="745155"/>
          </a:xfrm>
          <a:prstGeom prst="rect">
            <a:avLst/>
          </a:prstGeom>
        </p:spPr>
      </p:pic>
      <p:pic>
        <p:nvPicPr>
          <p:cNvPr id="33" name="Picture 32" descr="COLOR_icon_technology_icon_convergence copy 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1" y="780457"/>
            <a:ext cx="679287" cy="679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98494" y="641530"/>
            <a:ext cx="4572000" cy="3645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dirty="0">
                <a:solidFill>
                  <a:srgbClr val="74B543"/>
                </a:solidFill>
              </a:rPr>
              <a:t>Dostawca rozwiązań informatycznych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559"/>
                </a:solidFill>
              </a:rPr>
              <a:t>Uznany lider w </a:t>
            </a:r>
            <a:r>
              <a:rPr lang="pl-PL" sz="1400" b="1" dirty="0">
                <a:solidFill>
                  <a:srgbClr val="545559"/>
                </a:solidFill>
              </a:rPr>
              <a:t>technologiach informacyjnych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559"/>
                </a:solidFill>
              </a:rPr>
              <a:t>Rozwiązania wspierające poprawę </a:t>
            </a:r>
            <a:r>
              <a:rPr lang="pl-PL" sz="1400" b="1" dirty="0">
                <a:solidFill>
                  <a:srgbClr val="545559"/>
                </a:solidFill>
              </a:rPr>
              <a:t>wydajności</a:t>
            </a:r>
            <a:r>
              <a:rPr lang="pl-PL" sz="1400" dirty="0">
                <a:solidFill>
                  <a:srgbClr val="545559"/>
                </a:solidFill>
              </a:rPr>
              <a:t> i </a:t>
            </a:r>
            <a:r>
              <a:rPr lang="pl-PL" sz="1400" b="1" dirty="0">
                <a:solidFill>
                  <a:srgbClr val="545559"/>
                </a:solidFill>
              </a:rPr>
              <a:t>jakości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b="1" dirty="0">
                <a:solidFill>
                  <a:srgbClr val="74B543"/>
                </a:solidFill>
              </a:rPr>
              <a:t>Globalny zasięg</a:t>
            </a:r>
          </a:p>
          <a:p>
            <a:pPr marL="171450" indent="-17145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Szeroki zakres wdrożeń w rozwiniętym przemyśle</a:t>
            </a:r>
            <a:endParaRPr lang="pl-PL" sz="1400" dirty="0">
              <a:solidFill>
                <a:srgbClr val="545559"/>
              </a:solidFill>
            </a:endParaRPr>
          </a:p>
          <a:p>
            <a:pPr marL="171450" indent="-17145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559"/>
                </a:solidFill>
              </a:rPr>
              <a:t>Ponad </a:t>
            </a:r>
            <a:r>
              <a:rPr lang="pl-PL" sz="1400" b="1" dirty="0">
                <a:solidFill>
                  <a:srgbClr val="545559"/>
                </a:solidFill>
              </a:rPr>
              <a:t>16,000</a:t>
            </a:r>
            <a:r>
              <a:rPr lang="pl-PL" sz="1400" dirty="0">
                <a:solidFill>
                  <a:srgbClr val="545559"/>
                </a:solidFill>
              </a:rPr>
              <a:t> pracowników w </a:t>
            </a:r>
            <a:r>
              <a:rPr lang="pl-PL" sz="1400" b="1" dirty="0">
                <a:solidFill>
                  <a:srgbClr val="545559"/>
                </a:solidFill>
              </a:rPr>
              <a:t>46 </a:t>
            </a:r>
            <a:r>
              <a:rPr lang="pl-PL" sz="1400" dirty="0">
                <a:solidFill>
                  <a:srgbClr val="545559"/>
                </a:solidFill>
              </a:rPr>
              <a:t>krajach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b="1" dirty="0">
                <a:solidFill>
                  <a:srgbClr val="74B543"/>
                </a:solidFill>
              </a:rPr>
              <a:t>Zorientowany na rozwój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545559"/>
                </a:solidFill>
              </a:rPr>
              <a:t>11% </a:t>
            </a:r>
            <a:r>
              <a:rPr lang="pl-PL" sz="1400" dirty="0">
                <a:solidFill>
                  <a:srgbClr val="545559"/>
                </a:solidFill>
              </a:rPr>
              <a:t>sprzedaży inwestowane w R&amp;D</a:t>
            </a:r>
            <a:endParaRPr lang="pl-PL" sz="1400" b="1" dirty="0">
              <a:solidFill>
                <a:srgbClr val="545559"/>
              </a:solidFill>
            </a:endParaRPr>
          </a:p>
          <a:p>
            <a:pPr marL="171450" indent="-17145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545559"/>
                </a:solidFill>
              </a:rPr>
              <a:t>3,400+ </a:t>
            </a:r>
            <a:r>
              <a:rPr lang="pl-PL" sz="1400" dirty="0">
                <a:solidFill>
                  <a:srgbClr val="545559"/>
                </a:solidFill>
              </a:rPr>
              <a:t>pracowników R&amp;D</a:t>
            </a:r>
          </a:p>
          <a:p>
            <a:pPr marL="171450" indent="-17145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545559"/>
                </a:solidFill>
              </a:rPr>
              <a:t>3,200+ </a:t>
            </a:r>
            <a:r>
              <a:rPr lang="pl-PL" sz="1400" dirty="0">
                <a:solidFill>
                  <a:srgbClr val="545559"/>
                </a:solidFill>
              </a:rPr>
              <a:t>aktywnych patentów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b="1" dirty="0">
                <a:solidFill>
                  <a:srgbClr val="74B543"/>
                </a:solidFill>
              </a:rPr>
              <a:t>Stabilne finanse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545559"/>
                </a:solidFill>
              </a:rPr>
              <a:t>3</a:t>
            </a:r>
            <a:r>
              <a:rPr lang="pl-PL" sz="1400" b="1" dirty="0" smtClean="0">
                <a:solidFill>
                  <a:srgbClr val="545559"/>
                </a:solidFill>
              </a:rPr>
              <a:t> </a:t>
            </a:r>
            <a:r>
              <a:rPr lang="pl-PL" sz="1400" b="1" dirty="0">
                <a:solidFill>
                  <a:srgbClr val="545559"/>
                </a:solidFill>
              </a:rPr>
              <a:t>mld EUR </a:t>
            </a:r>
            <a:r>
              <a:rPr lang="pl-PL" sz="1400" dirty="0">
                <a:solidFill>
                  <a:srgbClr val="545559"/>
                </a:solidFill>
              </a:rPr>
              <a:t>przychodów ze </a:t>
            </a:r>
            <a:r>
              <a:rPr lang="pl-PL" sz="1400" dirty="0" smtClean="0">
                <a:solidFill>
                  <a:srgbClr val="545559"/>
                </a:solidFill>
              </a:rPr>
              <a:t>sprzedaży</a:t>
            </a:r>
          </a:p>
          <a:p>
            <a:pPr marL="171450" indent="-171450">
              <a:lnSpc>
                <a:spcPct val="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rgbClr val="545559"/>
                </a:solidFill>
              </a:rPr>
              <a:t>22,8% zysk operacyjny</a:t>
            </a:r>
            <a:endParaRPr lang="pl-PL" sz="1400" dirty="0" smtClean="0">
              <a:solidFill>
                <a:srgbClr val="545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7907310" y="154781"/>
            <a:ext cx="779489" cy="4028748"/>
          </a:xfrm>
        </p:spPr>
        <p:txBody>
          <a:bodyPr/>
          <a:lstStyle/>
          <a:p>
            <a:r>
              <a:rPr lang="en-US" dirty="0"/>
              <a:t>Our businesses</a:t>
            </a:r>
            <a:endParaRPr lang="pl-PL" dirty="0"/>
          </a:p>
        </p:txBody>
      </p:sp>
      <p:grpSp>
        <p:nvGrpSpPr>
          <p:cNvPr id="54" name="Group 53"/>
          <p:cNvGrpSpPr/>
          <p:nvPr/>
        </p:nvGrpSpPr>
        <p:grpSpPr>
          <a:xfrm>
            <a:off x="458284" y="154781"/>
            <a:ext cx="6880459" cy="4067102"/>
            <a:chOff x="1109298" y="792057"/>
            <a:chExt cx="6814718" cy="399456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025391" y="1022890"/>
              <a:ext cx="0" cy="2267681"/>
            </a:xfrm>
            <a:prstGeom prst="line">
              <a:avLst/>
            </a:prstGeom>
            <a:ln w="952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109298" y="1130917"/>
              <a:ext cx="3784011" cy="3655706"/>
              <a:chOff x="-61407" y="1507889"/>
              <a:chExt cx="5045348" cy="4874275"/>
            </a:xfrm>
          </p:grpSpPr>
          <p:pic>
            <p:nvPicPr>
              <p:cNvPr id="72" name="Picture 71" descr="IND ICONS ORIGAMI-0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4315" y="4800607"/>
                <a:ext cx="829062" cy="754052"/>
              </a:xfrm>
              <a:prstGeom prst="rect">
                <a:avLst/>
              </a:prstGeom>
            </p:spPr>
          </p:pic>
          <p:pic>
            <p:nvPicPr>
              <p:cNvPr id="73" name="Picture 72" descr="IND ICONS ORIGAMI-06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7221" y="5430716"/>
                <a:ext cx="663250" cy="951448"/>
              </a:xfrm>
              <a:prstGeom prst="rect">
                <a:avLst/>
              </a:prstGeom>
            </p:spPr>
          </p:pic>
          <p:pic>
            <p:nvPicPr>
              <p:cNvPr id="74" name="Picture 73" descr="IND ICONS ORIGAMI-07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2211" y="3850803"/>
                <a:ext cx="813271" cy="927761"/>
              </a:xfrm>
              <a:prstGeom prst="rect">
                <a:avLst/>
              </a:prstGeom>
            </p:spPr>
          </p:pic>
          <p:pic>
            <p:nvPicPr>
              <p:cNvPr id="75" name="Picture 74" descr="IND ICONS ORIGAMI-08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1820" y="3072054"/>
                <a:ext cx="754052" cy="758000"/>
              </a:xfrm>
              <a:prstGeom prst="rect">
                <a:avLst/>
              </a:prstGeom>
            </p:spPr>
          </p:pic>
          <p:pic>
            <p:nvPicPr>
              <p:cNvPr id="76" name="Picture 75" descr="IND ICONS ORIGAMI-09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7612" y="2374972"/>
                <a:ext cx="722469" cy="773792"/>
              </a:xfrm>
              <a:prstGeom prst="rect">
                <a:avLst/>
              </a:prstGeom>
            </p:spPr>
          </p:pic>
          <p:pic>
            <p:nvPicPr>
              <p:cNvPr id="77" name="Picture 76" descr="IND ICONS ORIGAMI-10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9164" y="1625634"/>
                <a:ext cx="599365" cy="742926"/>
              </a:xfrm>
              <a:prstGeom prst="rect">
                <a:avLst/>
              </a:prstGeom>
            </p:spPr>
          </p:pic>
          <p:pic>
            <p:nvPicPr>
              <p:cNvPr id="78" name="Picture 77" descr="IND ICONS ORIGAMI-14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5975" y="1939122"/>
                <a:ext cx="1517966" cy="1508982"/>
              </a:xfrm>
              <a:prstGeom prst="rect">
                <a:avLst/>
              </a:prstGeom>
            </p:spPr>
          </p:pic>
          <p:cxnSp>
            <p:nvCxnSpPr>
              <p:cNvPr id="79" name="Straight Connector 78"/>
              <p:cNvCxnSpPr/>
              <p:nvPr/>
            </p:nvCxnSpPr>
            <p:spPr>
              <a:xfrm>
                <a:off x="4224958" y="4043206"/>
                <a:ext cx="0" cy="344222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378796" y="4377268"/>
                <a:ext cx="843280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3378796" y="1931294"/>
                <a:ext cx="0" cy="4089272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79244" y="1931294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179244" y="2782911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179244" y="3553508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179244" y="4373342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179244" y="5187184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179244" y="6027078"/>
                <a:ext cx="175846" cy="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632420" y="1507889"/>
                <a:ext cx="105413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GEOSYSTEMS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-61407" y="1677225"/>
                <a:ext cx="244178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Reality-capture solutions used to record  distance, monitor movement, capture Earth images, create 3D models of landscapes, infrastructure or entire cities, guide machinery and much more. 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8844" y="2475722"/>
                <a:ext cx="188128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POSITIONING INTELLIGENCE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6904" y="2635650"/>
                <a:ext cx="2205167" cy="32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Satellite positioning and correction solutions for land, sea and air. 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16389" y="3063313"/>
                <a:ext cx="1086196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AGRICULTURE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6904" y="3223242"/>
                <a:ext cx="220516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Smart agriculture production solutions for automating and improving resource utilization –  whether water, pesticides or machinery – to crop planning and management for optimum yield. 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1273" y="3991257"/>
                <a:ext cx="996427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GEOSPATIAL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3260" y="4151187"/>
                <a:ext cx="2272455" cy="4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Geospatial data management solutions that leverage the power of mapping to enable a holistic understanding of change. 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7985" y="4661815"/>
                <a:ext cx="663003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MINING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3260" y="4821744"/>
                <a:ext cx="227245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Integrated, digital mine solutions for smarter, safer more productive mines – used to bridge the gap between planning, operations and safety and make analytics and business intelligence holistic and universal. 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02814" y="5518639"/>
                <a:ext cx="191334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SAFETY &amp; INFRASTRUCTURE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-2140" y="5678568"/>
                <a:ext cx="232325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Geospatial-based solutions that streamline operations, accelerate information ﬂows, optimize resources and deliver greater government, public safety, utilities, and transportation organizations. 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622016" y="3531665"/>
                <a:ext cx="1161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825" b="1" dirty="0"/>
                  <a:t>GEOSPATIAL</a:t>
                </a:r>
                <a:br>
                  <a:rPr lang="en-US" sz="825" b="1" dirty="0"/>
                </a:br>
                <a:r>
                  <a:rPr lang="en-US" sz="825" b="1" dirty="0"/>
                  <a:t>LANDSCAPE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749977" y="807297"/>
              <a:ext cx="26245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545559"/>
                  </a:solidFill>
                </a:rPr>
                <a:t>Geospatial Enterprise Solutions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52381" y="792057"/>
              <a:ext cx="21481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545559"/>
                  </a:solidFill>
                </a:rPr>
                <a:t>Industrial Enterprise Solutions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916055" y="1454342"/>
              <a:ext cx="3007961" cy="3044156"/>
              <a:chOff x="5030740" y="1939122"/>
              <a:chExt cx="4010614" cy="4058875"/>
            </a:xfrm>
          </p:grpSpPr>
          <p:pic>
            <p:nvPicPr>
              <p:cNvPr id="60" name="Picture 59" descr="IND ICONS ORIGAMI-12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5687" y="1939122"/>
                <a:ext cx="1460696" cy="1473856"/>
              </a:xfrm>
              <a:prstGeom prst="rect">
                <a:avLst/>
              </a:prstGeom>
            </p:spPr>
          </p:pic>
          <p:pic>
            <p:nvPicPr>
              <p:cNvPr id="61" name="Picture 60" descr="IND ICONS ORIGAMI-13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8719" y="1939122"/>
                <a:ext cx="1451924" cy="1473856"/>
              </a:xfrm>
              <a:prstGeom prst="rect">
                <a:avLst/>
              </a:prstGeom>
            </p:spPr>
          </p:pic>
          <p:pic>
            <p:nvPicPr>
              <p:cNvPr id="62" name="Picture 61" descr="IND ICONS ORIGAMI-03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8064" y="4305880"/>
                <a:ext cx="795942" cy="810348"/>
              </a:xfrm>
              <a:prstGeom prst="rect">
                <a:avLst/>
              </a:prstGeom>
            </p:spPr>
          </p:pic>
          <p:pic>
            <p:nvPicPr>
              <p:cNvPr id="63" name="Picture 62" descr="IND ICONS ORIGAMI-05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874" y="4183070"/>
                <a:ext cx="961614" cy="958012"/>
              </a:xfrm>
              <a:prstGeom prst="rect">
                <a:avLst/>
              </a:prstGeom>
            </p:spPr>
          </p:pic>
          <p:cxnSp>
            <p:nvCxnSpPr>
              <p:cNvPr id="64" name="Straight Connector 63"/>
              <p:cNvCxnSpPr/>
              <p:nvPr/>
            </p:nvCxnSpPr>
            <p:spPr>
              <a:xfrm>
                <a:off x="6106035" y="4043206"/>
                <a:ext cx="0" cy="313633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84681" y="4043206"/>
                <a:ext cx="0" cy="305440"/>
              </a:xfrm>
              <a:prstGeom prst="line">
                <a:avLst/>
              </a:prstGeom>
              <a:ln w="9525" cmpd="sng">
                <a:solidFill>
                  <a:srgbClr val="97989D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5310168" y="5283956"/>
                <a:ext cx="159173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Manufacturing solutions that integrate sensing, thinking and acting capabilities – from people to machines – where quality drives productivity.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144880" y="5283956"/>
                <a:ext cx="1879600" cy="7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12">
                  <a:lnSpc>
                    <a:spcPct val="8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00" dirty="0">
                    <a:solidFill>
                      <a:srgbClr val="545559"/>
                    </a:solidFill>
                  </a:rPr>
                  <a:t>Enterprise engineering software solutions that enable smarter design, build and operation of large scale  construction – speeding up project completion and  ensuring safer, more productive facilities. 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030740" y="5098628"/>
                <a:ext cx="2150589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MANUFACTURING INTELLIGENCE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128009" y="5098628"/>
                <a:ext cx="191334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675" b="1" dirty="0">
                    <a:solidFill>
                      <a:srgbClr val="0098BA"/>
                    </a:solidFill>
                  </a:rPr>
                  <a:t>PROCESS, POWER &amp; MARINE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335312" y="3531665"/>
                <a:ext cx="1541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825" b="1" dirty="0"/>
                  <a:t>MANUFACTURING </a:t>
                </a:r>
                <a:br>
                  <a:rPr lang="en-US" sz="825" b="1" dirty="0"/>
                </a:br>
                <a:r>
                  <a:rPr lang="en-US" sz="825" b="1" dirty="0"/>
                  <a:t>LANDSCAPE</a:t>
                </a:r>
                <a:endParaRPr lang="en-US" sz="825" b="1" dirty="0">
                  <a:solidFill>
                    <a:srgbClr val="545559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467846" y="3531665"/>
                <a:ext cx="1233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14312">
                  <a:spcBef>
                    <a:spcPts val="225"/>
                  </a:spcBef>
                  <a:spcAft>
                    <a:spcPts val="225"/>
                  </a:spcAft>
                  <a:buClr>
                    <a:schemeClr val="tx2"/>
                  </a:buClr>
                </a:pPr>
                <a:r>
                  <a:rPr lang="en-US" sz="825" b="1" dirty="0"/>
                  <a:t>ENGINEERING</a:t>
                </a:r>
                <a:br>
                  <a:rPr lang="en-US" sz="825" b="1" dirty="0"/>
                </a:br>
                <a:r>
                  <a:rPr lang="en-US" sz="825" b="1" dirty="0"/>
                  <a:t>LANDSCAPE </a:t>
                </a:r>
                <a:endParaRPr lang="en-US" sz="825" b="1" dirty="0">
                  <a:solidFill>
                    <a:srgbClr val="54555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04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Bezpieczeństwo </a:t>
            </a:r>
            <a:r>
              <a:rPr lang="pl-PL" dirty="0"/>
              <a:t>infrastruktury </a:t>
            </a:r>
            <a:r>
              <a:rPr lang="pl-PL" dirty="0" smtClean="0"/>
              <a:t>krytycznej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600" b="1" dirty="0" smtClean="0"/>
              <a:t>Dariusz Cieśla</a:t>
            </a:r>
            <a:endParaRPr lang="en-US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9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7" y="-6"/>
            <a:ext cx="9088159" cy="51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9750" y="234554"/>
            <a:ext cx="4558884" cy="857250"/>
          </a:xfrm>
        </p:spPr>
        <p:txBody>
          <a:bodyPr anchor="ctr"/>
          <a:lstStyle/>
          <a:p>
            <a:r>
              <a:rPr lang="pl-PL" dirty="0" smtClean="0"/>
              <a:t>Ochrona infrastruktury krytycznej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0238" y="1200151"/>
            <a:ext cx="4821044" cy="2983378"/>
          </a:xfrm>
        </p:spPr>
        <p:txBody>
          <a:bodyPr>
            <a:noAutofit/>
          </a:bodyPr>
          <a:lstStyle/>
          <a:p>
            <a:r>
              <a:rPr lang="pl-PL" sz="1200" dirty="0" smtClean="0"/>
              <a:t>Obowiązek ochrony </a:t>
            </a:r>
            <a:r>
              <a:rPr lang="pl-PL" sz="1200" dirty="0"/>
              <a:t>obiektów szczególnie ważnych ze względu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na </a:t>
            </a:r>
            <a:r>
              <a:rPr lang="pl-PL" sz="1200" dirty="0"/>
              <a:t>bezpieczeństwo państwa </a:t>
            </a:r>
            <a:r>
              <a:rPr lang="pl-PL" sz="1200" dirty="0" smtClean="0"/>
              <a:t>jest regulowany przez prawo: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/>
              <a:t>U</a:t>
            </a:r>
            <a:r>
              <a:rPr lang="pl-PL" sz="1200" dirty="0" smtClean="0"/>
              <a:t>stawa </a:t>
            </a:r>
            <a:r>
              <a:rPr lang="pl-PL" sz="1200" dirty="0"/>
              <a:t>z 21 listopada 1967 roku o powszechnym obowiązku obrony Rzeczypospolitej Polskiej (Dz.U. z </a:t>
            </a:r>
            <a:r>
              <a:rPr lang="pl-PL" sz="1200" dirty="0" smtClean="0"/>
              <a:t>2002r</a:t>
            </a:r>
            <a:r>
              <a:rPr lang="pl-PL" sz="1200" dirty="0"/>
              <a:t>. Nr 21, poz. </a:t>
            </a:r>
            <a:r>
              <a:rPr lang="pl-PL" sz="1200" dirty="0" smtClean="0"/>
              <a:t>205)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/>
              <a:t>R</a:t>
            </a:r>
            <a:r>
              <a:rPr lang="pl-PL" sz="1200" dirty="0" smtClean="0"/>
              <a:t>ozporządzenie w </a:t>
            </a:r>
            <a:r>
              <a:rPr lang="pl-PL" sz="1200" dirty="0"/>
              <a:t>sprawie obiektów szczególnie ważnych dla bezpieczeństwa i obronności państwa oraz ich szczególnej </a:t>
            </a:r>
            <a:r>
              <a:rPr lang="pl-PL" sz="1200" dirty="0" smtClean="0"/>
              <a:t>ochrony (</a:t>
            </a:r>
            <a:r>
              <a:rPr lang="nn-NO" sz="1200" dirty="0"/>
              <a:t>Dz.U</a:t>
            </a:r>
            <a:r>
              <a:rPr lang="nn-NO" sz="1200" dirty="0" smtClean="0"/>
              <a:t>.</a:t>
            </a:r>
            <a:r>
              <a:rPr lang="pl-PL" sz="1200" dirty="0" smtClean="0"/>
              <a:t> z 2003r.</a:t>
            </a:r>
            <a:r>
              <a:rPr lang="nn-NO" sz="1200" dirty="0" smtClean="0"/>
              <a:t> </a:t>
            </a:r>
            <a:r>
              <a:rPr lang="nn-NO" sz="1200" dirty="0"/>
              <a:t>Nr 116, poz. 1090</a:t>
            </a:r>
            <a:r>
              <a:rPr lang="pl-PL" sz="12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/>
              <a:t>U</a:t>
            </a:r>
            <a:r>
              <a:rPr lang="pl-PL" sz="1200" dirty="0" smtClean="0"/>
              <a:t>stawa </a:t>
            </a:r>
            <a:r>
              <a:rPr lang="pl-PL" sz="1200" dirty="0"/>
              <a:t>o ochronie osób i mienia </a:t>
            </a:r>
            <a:r>
              <a:rPr lang="pl-PL" sz="1200" dirty="0" smtClean="0"/>
              <a:t>(</a:t>
            </a:r>
            <a:r>
              <a:rPr lang="pl-PL" sz="1200" dirty="0"/>
              <a:t>Dz.U. z </a:t>
            </a:r>
            <a:r>
              <a:rPr lang="pl-PL" sz="1200" dirty="0" smtClean="0"/>
              <a:t>2014r. </a:t>
            </a:r>
            <a:r>
              <a:rPr lang="pl-PL" sz="1200" dirty="0"/>
              <a:t>poz. 1099</a:t>
            </a:r>
            <a:r>
              <a:rPr lang="pl-PL" sz="12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err="1"/>
              <a:t>U</a:t>
            </a:r>
            <a:r>
              <a:rPr lang="en-US" sz="1200" dirty="0" err="1" smtClean="0"/>
              <a:t>stawa</a:t>
            </a:r>
            <a:r>
              <a:rPr lang="en-US" sz="1200" dirty="0" smtClean="0"/>
              <a:t> </a:t>
            </a:r>
            <a:r>
              <a:rPr lang="en-US" sz="1200" dirty="0"/>
              <a:t>o </a:t>
            </a:r>
            <a:r>
              <a:rPr lang="en-US" sz="1200" dirty="0" err="1"/>
              <a:t>zarządzaniu</a:t>
            </a:r>
            <a:r>
              <a:rPr lang="en-US" sz="1200" dirty="0"/>
              <a:t> </a:t>
            </a:r>
            <a:r>
              <a:rPr lang="en-US" sz="1200" dirty="0" err="1" smtClean="0"/>
              <a:t>kryzysowym</a:t>
            </a:r>
            <a:r>
              <a:rPr lang="pl-PL" sz="1200" dirty="0" smtClean="0"/>
              <a:t> (</a:t>
            </a:r>
            <a:r>
              <a:rPr lang="pl-PL" sz="1200" dirty="0" err="1" smtClean="0"/>
              <a:t>Dz.U</a:t>
            </a:r>
            <a:r>
              <a:rPr lang="pl-PL" sz="1200" dirty="0" smtClean="0"/>
              <a:t>. z 2013r. </a:t>
            </a:r>
            <a:r>
              <a:rPr lang="pl-PL" sz="1200" dirty="0" err="1"/>
              <a:t>p</a:t>
            </a:r>
            <a:r>
              <a:rPr lang="pl-PL" sz="1200" dirty="0" err="1" smtClean="0"/>
              <a:t>oz</a:t>
            </a:r>
            <a:r>
              <a:rPr lang="pl-PL" sz="1200" dirty="0" smtClean="0"/>
              <a:t> 1166)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/>
              <a:t>Narodowy Program Ochrony Infrastruktury Krytycznej 2013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/>
              <a:t>Narodowy Program Ochrony Infrastruktury Krytycznej </a:t>
            </a:r>
            <a:r>
              <a:rPr lang="pl-PL" sz="1200" dirty="0" smtClean="0"/>
              <a:t>2015</a:t>
            </a:r>
            <a:endParaRPr lang="pl-PL" sz="1200" dirty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4" name="Picture Placeholder 3" descr="firefighter with mask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150" y="1346200"/>
            <a:ext cx="3752850" cy="3005138"/>
          </a:xfrm>
        </p:spPr>
      </p:pic>
      <p:pic>
        <p:nvPicPr>
          <p:cNvPr id="8" name="Picture 7" descr="COLOR_icon_safe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1" y="205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heme/theme1.xml><?xml version="1.0" encoding="utf-8"?>
<a:theme xmlns:a="http://schemas.openxmlformats.org/drawingml/2006/main" name="Hexagon SI PowerPoint Template">
  <a:themeElements>
    <a:clrScheme name="Hexagon SI 3">
      <a:dk1>
        <a:srgbClr val="545559"/>
      </a:dk1>
      <a:lt1>
        <a:srgbClr val="FFFFFF"/>
      </a:lt1>
      <a:dk2>
        <a:srgbClr val="1B98AA"/>
      </a:dk2>
      <a:lt2>
        <a:srgbClr val="E6E6E9"/>
      </a:lt2>
      <a:accent1>
        <a:srgbClr val="0097BA"/>
      </a:accent1>
      <a:accent2>
        <a:srgbClr val="85CDDB"/>
      </a:accent2>
      <a:accent3>
        <a:srgbClr val="93CF52"/>
      </a:accent3>
      <a:accent4>
        <a:srgbClr val="D15524"/>
      </a:accent4>
      <a:accent5>
        <a:srgbClr val="EDBA09"/>
      </a:accent5>
      <a:accent6>
        <a:srgbClr val="509E2F"/>
      </a:accent6>
      <a:hlink>
        <a:srgbClr val="0097BA"/>
      </a:hlink>
      <a:folHlink>
        <a:srgbClr val="A5D8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Hexagon SI PowerPoint Template.potx</Template>
  <TotalTime>2988</TotalTime>
  <Words>1521</Words>
  <Application>Microsoft Office PowerPoint</Application>
  <PresentationFormat>On-screen Show (16:9)</PresentationFormat>
  <Paragraphs>481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Akkurat Light Pro</vt:lpstr>
      <vt:lpstr>Arial</vt:lpstr>
      <vt:lpstr>Franklin Gothic Book</vt:lpstr>
      <vt:lpstr>Open Sans</vt:lpstr>
      <vt:lpstr>Wingdings</vt:lpstr>
      <vt:lpstr>Hexagon SI PowerPoint Template</vt:lpstr>
      <vt:lpstr>Ochrona informacji i bezpieczeństwo infrastruktury w systemach  dedykowanych dla sieci gazowniczych</vt:lpstr>
      <vt:lpstr>Kształtowanie inteligentnych zmian w podstawowych obszarach działalności</vt:lpstr>
      <vt:lpstr>PowerPoint Presentation</vt:lpstr>
      <vt:lpstr>PowerPoint Presentation</vt:lpstr>
      <vt:lpstr>Hexagon na pierwszy rzut oka</vt:lpstr>
      <vt:lpstr>Our businesses</vt:lpstr>
      <vt:lpstr>  Bezpieczeństwo infrastruktury krytycznej</vt:lpstr>
      <vt:lpstr>PowerPoint Presentation</vt:lpstr>
      <vt:lpstr>Ochrona infrastruktury krytycznej</vt:lpstr>
      <vt:lpstr>PowerPoint Presentation</vt:lpstr>
      <vt:lpstr>Organizacja systemu ochrony infrastruktury krytycznej</vt:lpstr>
      <vt:lpstr>Poziom integracji</vt:lpstr>
      <vt:lpstr>Poziom integracji</vt:lpstr>
      <vt:lpstr>Poziom integracji - Interfejsy do systemów</vt:lpstr>
      <vt:lpstr>Poziom integracji - Interfejsy do systemów</vt:lpstr>
      <vt:lpstr>Poziom integracji - Interfejsy do systemów</vt:lpstr>
      <vt:lpstr>Poziom integracji - Interfejsy do systemów</vt:lpstr>
      <vt:lpstr>Poziom operacyjny</vt:lpstr>
      <vt:lpstr>Poziom operacyjny</vt:lpstr>
      <vt:lpstr>Obsługa incydentów w praktyce</vt:lpstr>
      <vt:lpstr>Obsługa incydentów w praktyce</vt:lpstr>
      <vt:lpstr>Obsługa incydentów w praktyce</vt:lpstr>
      <vt:lpstr>Poziom strategiczny</vt:lpstr>
      <vt:lpstr>Poziom strategiczny</vt:lpstr>
      <vt:lpstr>Poziom strategiczny Intergraph Planning &amp; Response</vt:lpstr>
      <vt:lpstr>Poziom strategiczny Intergraph Planning &amp; Response</vt:lpstr>
      <vt:lpstr>Poziom strategiczny Intergraph Planning &amp; Response</vt:lpstr>
      <vt:lpstr>Organizacja systemu ochrony infrastruktury krytycznej</vt:lpstr>
      <vt:lpstr>Ochrona informacji o infrastrukturze krytycznej</vt:lpstr>
      <vt:lpstr>Utilities &amp; Communications</vt:lpstr>
      <vt:lpstr>Utilities &amp; Communications CIP (Critical Infrastructure Protection) Vision</vt:lpstr>
      <vt:lpstr>PowerPoint Presentation</vt:lpstr>
      <vt:lpstr>Dane, które są bezpieczne i… dostępne Intergraph G/Technology® - Enterprise GIS</vt:lpstr>
      <vt:lpstr>System, którego danym można zaufać!</vt:lpstr>
      <vt:lpstr>Produkty z rodziny G/Technology</vt:lpstr>
      <vt:lpstr>Intergraph NetWorks Portal &amp; Mobile</vt:lpstr>
      <vt:lpstr>Intergraph NetWorks Strategy</vt:lpstr>
      <vt:lpstr>Zaufali G/Technology</vt:lpstr>
      <vt:lpstr>PowerPoint Presentation</vt:lpstr>
      <vt:lpstr>HxGN LOCAL Poland 2016</vt:lpstr>
    </vt:vector>
  </TitlesOfParts>
  <Company>Intergraph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2016.01 Hexagon SI Corporate Overview presentation - PL</dc:title>
  <dc:creator>Kazubski, Krzysztof</dc:creator>
  <cp:lastModifiedBy>Ciesla, Dariusz</cp:lastModifiedBy>
  <cp:revision>331</cp:revision>
  <dcterms:created xsi:type="dcterms:W3CDTF">2015-09-29T13:45:46Z</dcterms:created>
  <dcterms:modified xsi:type="dcterms:W3CDTF">2016-05-16T16:13:26Z</dcterms:modified>
</cp:coreProperties>
</file>