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1" r:id="rId2"/>
    <p:sldMasterId id="2147483795" r:id="rId3"/>
  </p:sldMasterIdLst>
  <p:notesMasterIdLst>
    <p:notesMasterId r:id="rId19"/>
  </p:notesMasterIdLst>
  <p:handoutMasterIdLst>
    <p:handoutMasterId r:id="rId20"/>
  </p:handoutMasterIdLst>
  <p:sldIdLst>
    <p:sldId id="259" r:id="rId4"/>
    <p:sldId id="487" r:id="rId5"/>
    <p:sldId id="499" r:id="rId6"/>
    <p:sldId id="493" r:id="rId7"/>
    <p:sldId id="501" r:id="rId8"/>
    <p:sldId id="488" r:id="rId9"/>
    <p:sldId id="478" r:id="rId10"/>
    <p:sldId id="469" r:id="rId11"/>
    <p:sldId id="479" r:id="rId12"/>
    <p:sldId id="480" r:id="rId13"/>
    <p:sldId id="485" r:id="rId14"/>
    <p:sldId id="497" r:id="rId15"/>
    <p:sldId id="500" r:id="rId16"/>
    <p:sldId id="502" r:id="rId17"/>
    <p:sldId id="458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53"/>
    <a:srgbClr val="8B8C9E"/>
    <a:srgbClr val="006600"/>
    <a:srgbClr val="008000"/>
    <a:srgbClr val="FF6600"/>
    <a:srgbClr val="BF95DF"/>
    <a:srgbClr val="FDEADA"/>
    <a:srgbClr val="FFF7F3"/>
    <a:srgbClr val="FFF2EB"/>
    <a:srgbClr val="6D8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8469" autoAdjust="0"/>
  </p:normalViewPr>
  <p:slideViewPr>
    <p:cSldViewPr>
      <p:cViewPr varScale="1">
        <p:scale>
          <a:sx n="112" d="100"/>
          <a:sy n="112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>
                <a:solidFill>
                  <a:sysClr val="windowText" lastClr="000000"/>
                </a:solidFill>
              </a:rPr>
              <a:t>PLN/1GWh/rok</a:t>
            </a:r>
          </a:p>
        </c:rich>
      </c:tx>
      <c:layout>
        <c:manualLayout>
          <c:xMode val="edge"/>
          <c:yMode val="edge"/>
          <c:x val="3.43937007874016E-4"/>
          <c:y val="2.40343369298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2.0879790026246902E-3"/>
                  <c:y val="4.0351822320013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95486992523598E-3"/>
                  <c:y val="0.15936351939021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17446566002860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934383202084E-3"/>
                  <c:y val="6.301916691056999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Wezwanie3!$Q$17:$T$17</c:f>
              <c:strCache>
                <c:ptCount val="4"/>
                <c:pt idx="0">
                  <c:v>Polska</c:v>
                </c:pt>
                <c:pt idx="1">
                  <c:v>Niemcy</c:v>
                </c:pt>
                <c:pt idx="2">
                  <c:v>Austria</c:v>
                </c:pt>
                <c:pt idx="3">
                  <c:v>Czechy</c:v>
                </c:pt>
              </c:strCache>
            </c:strRef>
          </c:cat>
          <c:val>
            <c:numRef>
              <c:f>Wezwanie3!$Q$18:$T$18</c:f>
              <c:numCache>
                <c:formatCode>_-* #,##0\ _z_ł_-;\-* #,##0\ _z_ł_-;_-* "-"??\ _z_ł_-;_-@_-</c:formatCode>
                <c:ptCount val="4"/>
                <c:pt idx="0">
                  <c:v>13731.79681295607</c:v>
                </c:pt>
                <c:pt idx="1">
                  <c:v>32200.514100038959</c:v>
                </c:pt>
                <c:pt idx="2">
                  <c:v>28661.672202380949</c:v>
                </c:pt>
                <c:pt idx="3">
                  <c:v>8336.9</c:v>
                </c:pt>
              </c:numCache>
            </c:numRef>
          </c:val>
        </c:ser>
        <c:ser>
          <c:idx val="2"/>
          <c:order val="2"/>
          <c:tx>
            <c:v>przesył</c:v>
          </c:tx>
          <c:spPr>
            <a:solidFill>
              <a:srgbClr val="FFFF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3 212*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Wezwanie3!$Q$20:$T$20</c:f>
              <c:numCache>
                <c:formatCode>General</c:formatCode>
                <c:ptCount val="4"/>
                <c:pt idx="0" formatCode="_-* #,##0\ _z_ł_-;\-* #,##0\ _z_ł_-;_-* &quot;-&quot;??\ _z_ł_-;_-@_-">
                  <c:v>3212.398171070854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728536"/>
        <c:axId val="149728920"/>
      </c:barChart>
      <c:lineChart>
        <c:grouping val="standard"/>
        <c:varyColors val="0"/>
        <c:ser>
          <c:idx val="1"/>
          <c:order val="1"/>
          <c:tx>
            <c:v>średnia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Wezwanie3!$Q$19:$T$19</c:f>
              <c:numCache>
                <c:formatCode>_-* #,##0\ _z_ł_-;\-* #,##0\ _z_ł_-;_-* "-"??\ _z_ł_-;_-@_-</c:formatCode>
                <c:ptCount val="4"/>
                <c:pt idx="0">
                  <c:v>28332.851863119598</c:v>
                </c:pt>
                <c:pt idx="1">
                  <c:v>28332.851863119598</c:v>
                </c:pt>
                <c:pt idx="2">
                  <c:v>28332.851863119598</c:v>
                </c:pt>
                <c:pt idx="3">
                  <c:v>28332.851863119598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28536"/>
        <c:axId val="149728920"/>
      </c:lineChart>
      <c:catAx>
        <c:axId val="14972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728920"/>
        <c:crosses val="autoZero"/>
        <c:auto val="1"/>
        <c:lblAlgn val="ctr"/>
        <c:lblOffset val="100"/>
        <c:noMultiLvlLbl val="0"/>
      </c:catAx>
      <c:valAx>
        <c:axId val="14972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z_ł_-;\-* #,##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72853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>
                <a:solidFill>
                  <a:sysClr val="windowText" lastClr="000000"/>
                </a:solidFill>
              </a:rPr>
              <a:t>PLN/1GWh/rok</a:t>
            </a:r>
          </a:p>
        </c:rich>
      </c:tx>
      <c:layout>
        <c:manualLayout>
          <c:xMode val="edge"/>
          <c:yMode val="edge"/>
          <c:x val="4.4483375003266299E-4"/>
          <c:y val="1.63527559866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8.176377993310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7579212685618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751682965832004E-3"/>
                  <c:y val="0.217161353884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Wezwanie3!$Q$39:$S$39</c:f>
              <c:strCache>
                <c:ptCount val="3"/>
                <c:pt idx="0">
                  <c:v>Polska</c:v>
                </c:pt>
                <c:pt idx="1">
                  <c:v>Niemcy</c:v>
                </c:pt>
                <c:pt idx="2">
                  <c:v>Francja</c:v>
                </c:pt>
              </c:strCache>
            </c:strRef>
          </c:cat>
          <c:val>
            <c:numRef>
              <c:f>Wezwanie3!$Q$40:$S$40</c:f>
              <c:numCache>
                <c:formatCode>_-* #,##0\ _z_ł_-;\-* #,##0\ _z_ł_-;_-* "-"??\ _z_ł_-;_-@_-</c:formatCode>
                <c:ptCount val="3"/>
                <c:pt idx="0">
                  <c:v>40240.7198450301</c:v>
                </c:pt>
                <c:pt idx="1">
                  <c:v>62079.387808551211</c:v>
                </c:pt>
                <c:pt idx="2">
                  <c:v>74168.483964400002</c:v>
                </c:pt>
              </c:numCache>
            </c:numRef>
          </c:val>
        </c:ser>
        <c:ser>
          <c:idx val="2"/>
          <c:order val="2"/>
          <c:tx>
            <c:v>przesył</c:v>
          </c:tx>
          <c:spPr>
            <a:solidFill>
              <a:srgbClr val="FFFF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en-US" baseline="0"/>
                      <a:t> </a:t>
                    </a:r>
                    <a:r>
                      <a:rPr lang="en-US"/>
                      <a:t>414*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Wezwanie3!$Q$42:$S$42</c:f>
              <c:numCache>
                <c:formatCode>General</c:formatCode>
                <c:ptCount val="3"/>
                <c:pt idx="0" formatCode="_-* #,##0\ _z_ł_-;\-* #,##0\ _z_ł_-;_-* &quot;-&quot;??\ _z_ł_-;_-@_-">
                  <c:v>9413.8601519928179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082528"/>
        <c:axId val="149082912"/>
      </c:barChart>
      <c:lineChart>
        <c:grouping val="standard"/>
        <c:varyColors val="0"/>
        <c:ser>
          <c:idx val="1"/>
          <c:order val="1"/>
          <c:tx>
            <c:v>średnia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Wezwanie3!$Q$41:$S$41</c:f>
              <c:numCache>
                <c:formatCode>_-* #,##0\ _z_ł_-;\-* #,##0\ _z_ł_-;_-* "-"??\ _z_ł_-;_-@_-</c:formatCode>
                <c:ptCount val="3"/>
                <c:pt idx="0">
                  <c:v>63422.620714756617</c:v>
                </c:pt>
                <c:pt idx="1">
                  <c:v>63422.620714756617</c:v>
                </c:pt>
                <c:pt idx="2">
                  <c:v>63422.620714756617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82528"/>
        <c:axId val="149082912"/>
      </c:lineChart>
      <c:catAx>
        <c:axId val="14908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082912"/>
        <c:crosses val="autoZero"/>
        <c:auto val="1"/>
        <c:lblAlgn val="ctr"/>
        <c:lblOffset val="100"/>
        <c:noMultiLvlLbl val="0"/>
      </c:catAx>
      <c:valAx>
        <c:axId val="14908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z_ł_-;\-* #,##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08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0.74883</cdr:x>
      <cdr:y>0.22856</cdr:y>
    </cdr:from>
    <cdr:to>
      <cdr:x>0.99085</cdr:x>
      <cdr:y>0.29643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688632" y="480858"/>
          <a:ext cx="1838555" cy="1427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b="1" dirty="0">
              <a:solidFill>
                <a:srgbClr val="FF0000"/>
              </a:solidFill>
            </a:rPr>
            <a:t>Średnia w UE = 28 tys.</a:t>
          </a:r>
        </a:p>
        <a:p xmlns:a="http://schemas.openxmlformats.org/drawingml/2006/main">
          <a:pPr algn="ctr"/>
          <a:endParaRPr lang="pl-PL" sz="1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0.75497</cdr:x>
      <cdr:y>0.07768</cdr:y>
    </cdr:from>
    <cdr:to>
      <cdr:x>0.99647</cdr:x>
      <cdr:y>0.19594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204854" y="249755"/>
          <a:ext cx="1984865" cy="38025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b="1" dirty="0">
              <a:solidFill>
                <a:srgbClr val="FF0000"/>
              </a:solidFill>
            </a:rPr>
            <a:t>Średnia w UE = 63 tys.</a:t>
          </a:r>
        </a:p>
        <a:p xmlns:a="http://schemas.openxmlformats.org/drawingml/2006/main">
          <a:pPr algn="ctr"/>
          <a:endParaRPr lang="pl-PL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AE277D-A248-47E5-8E69-01B157DB4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87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Kliknij, aby edytować style wzorca tekstu</a:t>
            </a:r>
          </a:p>
          <a:p>
            <a:pPr lvl="1"/>
            <a:r>
              <a:rPr lang="en-US" noProof="0" smtClean="0"/>
              <a:t>Drugi poziom</a:t>
            </a:r>
          </a:p>
          <a:p>
            <a:pPr lvl="2"/>
            <a:r>
              <a:rPr lang="en-US" noProof="0" smtClean="0"/>
              <a:t>Trzeci poziom</a:t>
            </a:r>
          </a:p>
          <a:p>
            <a:pPr lvl="3"/>
            <a:r>
              <a:rPr lang="en-US" noProof="0" smtClean="0"/>
              <a:t>Czwarty poziom</a:t>
            </a:r>
          </a:p>
          <a:p>
            <a:pPr lvl="4"/>
            <a:r>
              <a:rPr lang="en-US" noProof="0" smtClean="0"/>
              <a:t>Piąty poziom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38B337-A0A8-4F5F-BD99-8BF4816D1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B337-A0A8-4F5F-BD99-8BF4816D1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B337-A0A8-4F5F-BD99-8BF4816D12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B337-A0A8-4F5F-BD99-8BF4816D12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2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430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3759200"/>
            <a:ext cx="7772400" cy="12541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Kliknij, aby edytować styl wzorca tytułu</a:t>
            </a:r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788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Kliknij, aby edytować styl wzorca podtytułu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43213" y="6229350"/>
            <a:ext cx="345598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E504-4046-4217-8F0B-736100C82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8475" y="152400"/>
            <a:ext cx="1838325" cy="5973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52400"/>
            <a:ext cx="5364162" cy="5973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3645-AA80-4719-B800-0490DFF8A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76213" y="531813"/>
            <a:ext cx="8691562" cy="5448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54F8-3645-4ACB-A41D-18C1CF4792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7761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3759200"/>
            <a:ext cx="7772400" cy="12541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Kliknij, aby edytować styl wzorca tytułu</a:t>
            </a:r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788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Kliknij, aby edytować styl wzorca podtytułu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43213" y="6229350"/>
            <a:ext cx="3455987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srgbClr val="0A1D64"/>
                </a:solidFill>
              </a:rPr>
              <a:t>Miejscowość</a:t>
            </a:r>
            <a:r>
              <a:rPr lang="en-US" dirty="0">
                <a:solidFill>
                  <a:srgbClr val="0A1D64"/>
                </a:solidFill>
              </a:rPr>
              <a:t>, Data</a:t>
            </a:r>
          </a:p>
        </p:txBody>
      </p:sp>
    </p:spTree>
    <p:extLst>
      <p:ext uri="{BB962C8B-B14F-4D97-AF65-F5344CB8AC3E}">
        <p14:creationId xmlns:p14="http://schemas.microsoft.com/office/powerpoint/2010/main" val="22941742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33AB-B58E-4D93-B118-2D538B7D8A1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4499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F348-B4FA-42AD-B6B7-D2B8B970E9B2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791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D56E-6C46-4F5A-9522-07B9F7F27F3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179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68D6-A2A8-426E-825A-EDC96AB592EB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84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A2C0-D791-4385-88F5-93CD8A6BE787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381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6D28-433D-43A6-BF7C-66EEC44E0AE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801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1D15-529E-42DC-BCDE-CDDA0FC2A6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A968-1014-4EDF-84BB-725816F126C5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112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57FAB-E0C4-464C-84F7-BA988AEA5BEF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859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2B6C-FC13-48DE-8A0A-D9570DF8BF3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6941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8475" y="152400"/>
            <a:ext cx="1838325" cy="5973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52400"/>
            <a:ext cx="5364162" cy="5973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447A6-F60B-416E-A376-3A87A1AB257F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742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3759200"/>
            <a:ext cx="7772400" cy="12541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Kliknij, aby edytować styl wzorca tytułu</a:t>
            </a:r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788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Kliknij, aby edytować styl wzorca podtytułu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43213" y="6229350"/>
            <a:ext cx="3455987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A1D64"/>
                </a:solidFill>
              </a:rPr>
              <a:t>Miejscowość, Data</a:t>
            </a:r>
          </a:p>
        </p:txBody>
      </p:sp>
    </p:spTree>
    <p:extLst>
      <p:ext uri="{BB962C8B-B14F-4D97-AF65-F5344CB8AC3E}">
        <p14:creationId xmlns:p14="http://schemas.microsoft.com/office/powerpoint/2010/main" val="11220410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33AB-B58E-4D93-B118-2D538B7D8A1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23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F348-B4FA-42AD-B6B7-D2B8B970E9B2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417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D56E-6C46-4F5A-9522-07B9F7F27F3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1804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68D6-A2A8-426E-825A-EDC96AB592EB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924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A2C0-D791-4385-88F5-93CD8A6BE787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009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4D02-E06E-4F39-9971-D38DF5E53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6D28-433D-43A6-BF7C-66EEC44E0AE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8874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A968-1014-4EDF-84BB-725816F126C5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4947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57FAB-E0C4-464C-84F7-BA988AEA5BEF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1883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2B6C-FC13-48DE-8A0A-D9570DF8BF31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3783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8475" y="152400"/>
            <a:ext cx="1838325" cy="5973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52400"/>
            <a:ext cx="5364162" cy="5973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447A6-F60B-416E-A376-3A87A1AB257F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837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213" y="531813"/>
            <a:ext cx="8689975" cy="5572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76213" y="1544638"/>
            <a:ext cx="8691562" cy="4435475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DCCD-7C2F-4473-BDDA-347F61B24212}" type="slidenum">
              <a:rPr lang="en-GB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7695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76213" y="531813"/>
            <a:ext cx="8691562" cy="5448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54F8-3645-4ACB-A41D-18C1CF479292}" type="slidenum">
              <a:rPr lang="en-GB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448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E4A1-B9E9-475F-BDEB-252E84AE3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D4DE-2D0C-482B-A89F-10867601A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3121-855C-4665-9367-BD8633CD0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9262-EE9E-459A-979C-F267C032D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D745-8BC1-421A-8FF6-17C123779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112B-0ADC-4556-BBBB-54DB94910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52400"/>
            <a:ext cx="73548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61138"/>
            <a:ext cx="28956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61138"/>
            <a:ext cx="6858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D2B906-DDF5-4CF0-9FE4-D4A708F72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807" r:id="rId12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2pPr>
      <a:lvl3pPr marL="900113" indent="-1936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6pPr>
      <a:lvl7pPr marL="25209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7pPr>
      <a:lvl8pPr marL="29781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8pPr>
      <a:lvl9pPr marL="34353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52400"/>
            <a:ext cx="73548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61138"/>
            <a:ext cx="28956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61138"/>
            <a:ext cx="685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FF9C8-77CA-4C36-BDF5-AFDC57668246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683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2pPr>
      <a:lvl3pPr marL="900113" indent="-1936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6pPr>
      <a:lvl7pPr marL="25209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7pPr>
      <a:lvl8pPr marL="29781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8pPr>
      <a:lvl9pPr marL="34353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52400"/>
            <a:ext cx="73548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61138"/>
            <a:ext cx="28956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A1D64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61138"/>
            <a:ext cx="685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FF9C8-77CA-4C36-BDF5-AFDC57668246}" type="slidenum">
              <a:rPr lang="en-US">
                <a:solidFill>
                  <a:srgbClr val="0A1D6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A1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3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9" r:id="rId12"/>
    <p:sldLayoutId id="2147483810" r:id="rId13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2pPr>
      <a:lvl3pPr marL="900113" indent="-1936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6pPr>
      <a:lvl7pPr marL="25209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7pPr>
      <a:lvl8pPr marL="29781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8pPr>
      <a:lvl9pPr marL="3435350" indent="-173038" algn="l" rtl="0" fontAlgn="base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501008"/>
            <a:ext cx="7772400" cy="2232248"/>
          </a:xfrm>
          <a:ln>
            <a:noFill/>
          </a:ln>
        </p:spPr>
        <p:txBody>
          <a:bodyPr/>
          <a:lstStyle/>
          <a:p>
            <a:pPr eaLnBrk="1" hangingPunct="1">
              <a:lnSpc>
                <a:spcPts val="2700"/>
              </a:lnSpc>
            </a:pPr>
            <a:r>
              <a:rPr lang="pl-PL" sz="2000" dirty="0" smtClean="0">
                <a:solidFill>
                  <a:srgbClr val="002060"/>
                </a:solidFill>
              </a:rPr>
              <a:t>PODZIEMNE MAGAZYNY GAZU GWARANTEM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BEZPIECZEŃSTWA I ROZWOJU RYNKU GAZU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/>
            </a:r>
            <a:br>
              <a:rPr lang="pl-PL" sz="1600" dirty="0" smtClean="0">
                <a:solidFill>
                  <a:srgbClr val="002060"/>
                </a:solidFill>
              </a:rPr>
            </a:br>
            <a:r>
              <a:rPr lang="pl-PL" sz="1600" dirty="0" smtClean="0">
                <a:solidFill>
                  <a:srgbClr val="002060"/>
                </a:solidFill>
              </a:rPr>
              <a:t/>
            </a:r>
            <a:br>
              <a:rPr lang="pl-PL" sz="1600" dirty="0" smtClean="0">
                <a:solidFill>
                  <a:srgbClr val="002060"/>
                </a:solidFill>
              </a:rPr>
            </a:br>
            <a:endParaRPr lang="pl-PL" sz="1600" b="0" dirty="0" smtClean="0">
              <a:solidFill>
                <a:srgbClr val="FF66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733256"/>
            <a:ext cx="6400800" cy="504056"/>
          </a:xfrm>
          <a:ln>
            <a:noFill/>
          </a:ln>
        </p:spPr>
        <p:txBody>
          <a:bodyPr/>
          <a:lstStyle/>
          <a:p>
            <a:pPr eaLnBrk="1" hangingPunct="1"/>
            <a:r>
              <a:rPr lang="pl-PL" sz="1400" b="1" dirty="0" smtClean="0">
                <a:solidFill>
                  <a:srgbClr val="002060"/>
                </a:solidFill>
              </a:rPr>
              <a:t>Międzyzdroje, 16-18 maja 2016 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31FF-E9C5-4086-99E2-86E0925C01D8}" type="slidenum">
              <a:rPr lang="en-US">
                <a:solidFill>
                  <a:srgbClr val="0A1D64"/>
                </a:solidFill>
              </a:rPr>
              <a:pPr eaLnBrk="1" hangingPunct="1"/>
              <a:t>10</a:t>
            </a:fld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500063" y="114298"/>
            <a:ext cx="8186737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73150">
              <a:lnSpc>
                <a:spcPct val="98000"/>
              </a:lnSpc>
            </a:pPr>
            <a:r>
              <a:rPr lang="pl-PL" sz="2000" b="1" dirty="0" smtClean="0">
                <a:solidFill>
                  <a:srgbClr val="000066"/>
                </a:solidFill>
              </a:rPr>
              <a:t>Maksymalne </a:t>
            </a:r>
            <a:r>
              <a:rPr lang="pl-PL" sz="2000" b="1" dirty="0">
                <a:solidFill>
                  <a:srgbClr val="000066"/>
                </a:solidFill>
              </a:rPr>
              <a:t>parametry</a:t>
            </a:r>
            <a:r>
              <a:rPr lang="pl-PL" sz="2000" b="1" dirty="0" smtClean="0">
                <a:solidFill>
                  <a:srgbClr val="000066"/>
                </a:solidFill>
              </a:rPr>
              <a:t> instalacji magazynowych gazu wysokometanowego</a:t>
            </a:r>
            <a:endParaRPr lang="pl-PL" sz="2000" b="1" dirty="0">
              <a:solidFill>
                <a:srgbClr val="000066"/>
              </a:solidFill>
            </a:endParaRPr>
          </a:p>
          <a:p>
            <a:pPr defTabSz="1073150">
              <a:lnSpc>
                <a:spcPct val="98000"/>
              </a:lnSpc>
            </a:pPr>
            <a:r>
              <a:rPr lang="pl-PL" sz="2200" dirty="0">
                <a:solidFill>
                  <a:srgbClr val="002060"/>
                </a:solidFill>
              </a:rPr>
              <a:t/>
            </a:r>
            <a:br>
              <a:rPr lang="pl-PL" sz="2200" dirty="0">
                <a:solidFill>
                  <a:srgbClr val="002060"/>
                </a:solidFill>
              </a:rPr>
            </a:br>
            <a:endParaRPr lang="pl-PL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80409"/>
              </p:ext>
            </p:extLst>
          </p:nvPr>
        </p:nvGraphicFramePr>
        <p:xfrm>
          <a:off x="1234465" y="980728"/>
          <a:ext cx="6718606" cy="389722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95182"/>
                <a:gridCol w="1403400"/>
                <a:gridCol w="1471470"/>
                <a:gridCol w="1404948"/>
                <a:gridCol w="1243606"/>
              </a:tblGrid>
              <a:tr h="5255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Grupa instalacji magazynowych</a:t>
                      </a:r>
                    </a:p>
                    <a:p>
                      <a:pPr marL="0" algn="ctr" defTabSz="914400" rtl="0" eaLnBrk="1" fontAlgn="ctr" latinLnBrk="0" hangingPunct="1"/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Instalacja magazynowa</a:t>
                      </a:r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Pojemność czynna</a:t>
                      </a:r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moc </a:t>
                      </a:r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zatłaczania</a:t>
                      </a:r>
                      <a:endParaRPr lang="pl-PL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moc </a:t>
                      </a:r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odbioru</a:t>
                      </a:r>
                      <a:endParaRPr lang="pl-PL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4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" marR="8745" marT="87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[mln m</a:t>
                      </a:r>
                      <a:r>
                        <a:rPr kumimoji="0" lang="pl-PL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[mln m</a:t>
                      </a:r>
                      <a:r>
                        <a:rPr lang="pl-PL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/d]</a:t>
                      </a: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[mln m</a:t>
                      </a:r>
                      <a:r>
                        <a:rPr lang="pl-PL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/d]</a:t>
                      </a: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115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GIM Kawerna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KPMG Mogilno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KPMG </a:t>
                      </a:r>
                      <a:r>
                        <a:rPr lang="pl-PL" sz="1200" b="0" i="0" u="none" strike="noStrike" kern="1200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Kosakowo</a:t>
                      </a:r>
                      <a:endParaRPr lang="pl-PL" sz="1200" b="0" i="0" u="none" strike="noStrike" kern="1200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GIM Sanok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Husów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5,76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Strachocina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Swarzów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Brzeźnica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Wierzchowice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7 090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40,79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cxnSp>
        <p:nvCxnSpPr>
          <p:cNvPr id="8" name="Łącznik prosty 7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6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15"/>
          <p:cNvSpPr>
            <a:spLocks noGrp="1"/>
          </p:cNvSpPr>
          <p:nvPr>
            <p:ph type="sldNum" sz="quarter" idx="10"/>
          </p:nvPr>
        </p:nvSpPr>
        <p:spPr>
          <a:xfrm>
            <a:off x="4212000" y="6660000"/>
            <a:ext cx="685800" cy="144462"/>
          </a:xfrm>
        </p:spPr>
        <p:txBody>
          <a:bodyPr/>
          <a:lstStyle/>
          <a:p>
            <a:pPr algn="ctr">
              <a:defRPr/>
            </a:pPr>
            <a:fld id="{686ADCCD-7C2F-4473-BDDA-347F61B24212}" type="slidenum">
              <a:rPr lang="en-GB" smtClean="0">
                <a:solidFill>
                  <a:srgbClr val="0A1D64"/>
                </a:solidFill>
              </a:rPr>
              <a:pPr algn="ctr">
                <a:defRPr/>
              </a:pPr>
              <a:t>11</a:t>
            </a:fld>
            <a:endParaRPr lang="en-GB" dirty="0">
              <a:solidFill>
                <a:srgbClr val="0A1D64"/>
              </a:solidFill>
            </a:endParaRPr>
          </a:p>
        </p:txBody>
      </p:sp>
      <p:sp>
        <p:nvSpPr>
          <p:cNvPr id="12" name="Rectangle 82"/>
          <p:cNvSpPr>
            <a:spLocks noChangeArrowheads="1"/>
          </p:cNvSpPr>
          <p:nvPr/>
        </p:nvSpPr>
        <p:spPr bwMode="auto">
          <a:xfrm>
            <a:off x="508001" y="180000"/>
            <a:ext cx="8178800" cy="5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>
              <a:lnSpc>
                <a:spcPct val="98000"/>
              </a:lnSpc>
            </a:pPr>
            <a:r>
              <a:rPr lang="pl-PL" sz="2200" b="1" dirty="0" smtClean="0">
                <a:solidFill>
                  <a:srgbClr val="002060"/>
                </a:solidFill>
              </a:rPr>
              <a:t>Poziom zakontraktowania usług magazynowania</a:t>
            </a:r>
            <a:endParaRPr lang="pl-PL" sz="1800" dirty="0">
              <a:solidFill>
                <a:srgbClr val="002060"/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71958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8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31FF-E9C5-4086-99E2-86E0925C01D8}" type="slidenum">
              <a:rPr lang="en-US">
                <a:solidFill>
                  <a:schemeClr val="bg1"/>
                </a:solidFill>
              </a:rPr>
              <a:pPr eaLnBrk="1" hangingPunct="1"/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98379" y="116631"/>
            <a:ext cx="8186737" cy="6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/>
            <a:r>
              <a:rPr lang="pl-PL" sz="2200" b="1" dirty="0" smtClean="0">
                <a:solidFill>
                  <a:schemeClr val="bg1"/>
                </a:solidFill>
              </a:rPr>
              <a:t>Ceny usług magazynowania na rynku europejskim</a:t>
            </a: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0063" y="839619"/>
            <a:ext cx="82008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36000" bIns="36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smtClean="0">
                <a:solidFill>
                  <a:srgbClr val="FFFFFF"/>
                </a:solidFill>
              </a:rPr>
              <a:t>Magazyny Złożowe</a:t>
            </a:r>
          </a:p>
        </p:txBody>
      </p:sp>
      <p:cxnSp>
        <p:nvCxnSpPr>
          <p:cNvPr id="11" name="Łącznik prosty 10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00063" y="3356992"/>
            <a:ext cx="82008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36000" bIns="36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 smtClean="0">
                <a:solidFill>
                  <a:srgbClr val="FFFFFF"/>
                </a:solidFill>
              </a:rPr>
              <a:t>Magazyny </a:t>
            </a:r>
            <a:r>
              <a:rPr lang="pl-PL" sz="1400" b="1" kern="0" dirty="0" err="1" smtClean="0">
                <a:solidFill>
                  <a:srgbClr val="FFFFFF"/>
                </a:solidFill>
              </a:rPr>
              <a:t>Kawernowe</a:t>
            </a:r>
            <a:endParaRPr lang="pl-PL" sz="1400" b="1" kern="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28926"/>
              </p:ext>
            </p:extLst>
          </p:nvPr>
        </p:nvGraphicFramePr>
        <p:xfrm>
          <a:off x="755576" y="1228115"/>
          <a:ext cx="7596708" cy="21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093815"/>
              </p:ext>
            </p:extLst>
          </p:nvPr>
        </p:nvGraphicFramePr>
        <p:xfrm>
          <a:off x="755576" y="3705817"/>
          <a:ext cx="7596708" cy="225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115616" y="6092893"/>
            <a:ext cx="67687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* koszt zakupu przepustowości od OGP Gaz-System wydzielony ze stawki opłat za magazynowanie w celu zapewnienia porównywalności operatorów magazynowania na rynku europejskim</a:t>
            </a:r>
          </a:p>
        </p:txBody>
      </p:sp>
    </p:spTree>
    <p:extLst>
      <p:ext uri="{BB962C8B-B14F-4D97-AF65-F5344CB8AC3E}">
        <p14:creationId xmlns:p14="http://schemas.microsoft.com/office/powerpoint/2010/main" val="353566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27168" cy="761132"/>
          </a:xfrm>
        </p:spPr>
        <p:txBody>
          <a:bodyPr/>
          <a:lstStyle/>
          <a:p>
            <a:r>
              <a:rPr lang="pl-PL" sz="2200" dirty="0"/>
              <a:t>Pojemności magazynowe w </a:t>
            </a:r>
            <a:r>
              <a:rPr lang="pl-PL" sz="2200" dirty="0" smtClean="0"/>
              <a:t>Polsce i wybranych krajach [mld m</a:t>
            </a:r>
            <a:r>
              <a:rPr lang="pl-PL" sz="2200" baseline="30000" dirty="0" smtClean="0"/>
              <a:t>3</a:t>
            </a:r>
            <a:r>
              <a:rPr lang="pl-PL" sz="2200" dirty="0" smtClean="0"/>
              <a:t>]</a:t>
            </a:r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833AB-B58E-4D93-B118-2D538B7D8A11}" type="slidenum">
              <a:rPr lang="en-US" smtClean="0">
                <a:solidFill>
                  <a:srgbClr val="0A1D64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A1D64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 rot="10800000" flipH="1">
            <a:off x="500063" y="979139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/>
          <a:srcRect l="26600" t="34258" r="10468" b="19854"/>
          <a:stretch/>
        </p:blipFill>
        <p:spPr>
          <a:xfrm>
            <a:off x="611560" y="1052736"/>
            <a:ext cx="7339024" cy="4896544"/>
          </a:xfrm>
          <a:prstGeom prst="rect">
            <a:avLst/>
          </a:prstGeom>
        </p:spPr>
      </p:pic>
      <p:sp>
        <p:nvSpPr>
          <p:cNvPr id="10" name="Walec 9"/>
          <p:cNvSpPr/>
          <p:nvPr/>
        </p:nvSpPr>
        <p:spPr>
          <a:xfrm>
            <a:off x="4691808" y="2852936"/>
            <a:ext cx="528264" cy="50405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2,8</a:t>
            </a:r>
            <a:endParaRPr lang="pl-PL" sz="1400" dirty="0"/>
          </a:p>
        </p:txBody>
      </p:sp>
      <p:sp>
        <p:nvSpPr>
          <p:cNvPr id="11" name="Walec 10"/>
          <p:cNvSpPr/>
          <p:nvPr/>
        </p:nvSpPr>
        <p:spPr>
          <a:xfrm>
            <a:off x="6012160" y="3068960"/>
            <a:ext cx="792088" cy="9361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30,9</a:t>
            </a:r>
            <a:endParaRPr lang="pl-PL" sz="1600" dirty="0"/>
          </a:p>
        </p:txBody>
      </p:sp>
      <p:sp>
        <p:nvSpPr>
          <p:cNvPr id="12" name="Walec 11"/>
          <p:cNvSpPr/>
          <p:nvPr/>
        </p:nvSpPr>
        <p:spPr>
          <a:xfrm>
            <a:off x="2987824" y="2996952"/>
            <a:ext cx="648072" cy="85611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22</a:t>
            </a:r>
            <a:endParaRPr lang="pl-PL" sz="1400" dirty="0"/>
          </a:p>
        </p:txBody>
      </p:sp>
      <p:sp>
        <p:nvSpPr>
          <p:cNvPr id="13" name="Walec 12"/>
          <p:cNvSpPr/>
          <p:nvPr/>
        </p:nvSpPr>
        <p:spPr>
          <a:xfrm>
            <a:off x="4907832" y="3933056"/>
            <a:ext cx="456256" cy="432048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2,6</a:t>
            </a:r>
            <a:endParaRPr lang="pl-PL" sz="1400" dirty="0"/>
          </a:p>
        </p:txBody>
      </p:sp>
      <p:sp>
        <p:nvSpPr>
          <p:cNvPr id="14" name="Walec 13"/>
          <p:cNvSpPr/>
          <p:nvPr/>
        </p:nvSpPr>
        <p:spPr>
          <a:xfrm>
            <a:off x="4067944" y="3645024"/>
            <a:ext cx="528264" cy="50405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3,3</a:t>
            </a:r>
            <a:endParaRPr lang="pl-PL" sz="1400" dirty="0"/>
          </a:p>
        </p:txBody>
      </p:sp>
      <p:sp>
        <p:nvSpPr>
          <p:cNvPr id="15" name="Walec 14"/>
          <p:cNvSpPr/>
          <p:nvPr/>
        </p:nvSpPr>
        <p:spPr>
          <a:xfrm>
            <a:off x="4788024" y="4437112"/>
            <a:ext cx="648072" cy="50405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6,2</a:t>
            </a:r>
            <a:endParaRPr lang="pl-PL" sz="1400" dirty="0"/>
          </a:p>
        </p:txBody>
      </p:sp>
      <p:sp>
        <p:nvSpPr>
          <p:cNvPr id="16" name="Walec 15"/>
          <p:cNvSpPr/>
          <p:nvPr/>
        </p:nvSpPr>
        <p:spPr>
          <a:xfrm>
            <a:off x="1475656" y="4149080"/>
            <a:ext cx="576064" cy="64807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10,6</a:t>
            </a:r>
            <a:endParaRPr lang="pl-PL" sz="1400" dirty="0"/>
          </a:p>
        </p:txBody>
      </p:sp>
      <p:sp>
        <p:nvSpPr>
          <p:cNvPr id="17" name="Walec 16"/>
          <p:cNvSpPr/>
          <p:nvPr/>
        </p:nvSpPr>
        <p:spPr>
          <a:xfrm>
            <a:off x="3995936" y="4365104"/>
            <a:ext cx="528264" cy="50405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4,7</a:t>
            </a:r>
            <a:endParaRPr lang="pl-PL" sz="1400" dirty="0"/>
          </a:p>
        </p:txBody>
      </p:sp>
      <p:sp>
        <p:nvSpPr>
          <p:cNvPr id="18" name="Walec 17"/>
          <p:cNvSpPr/>
          <p:nvPr/>
        </p:nvSpPr>
        <p:spPr>
          <a:xfrm>
            <a:off x="3275856" y="5229200"/>
            <a:ext cx="576064" cy="64807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16,6</a:t>
            </a:r>
            <a:endParaRPr lang="pl-PL" sz="1400" dirty="0"/>
          </a:p>
        </p:txBody>
      </p:sp>
      <p:sp>
        <p:nvSpPr>
          <p:cNvPr id="19" name="Walec 18"/>
          <p:cNvSpPr/>
          <p:nvPr/>
        </p:nvSpPr>
        <p:spPr>
          <a:xfrm>
            <a:off x="971600" y="2708920"/>
            <a:ext cx="528264" cy="50405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4,3</a:t>
            </a:r>
            <a:endParaRPr lang="pl-PL" sz="1400" dirty="0"/>
          </a:p>
        </p:txBody>
      </p:sp>
      <p:sp>
        <p:nvSpPr>
          <p:cNvPr id="20" name="Walec 19"/>
          <p:cNvSpPr/>
          <p:nvPr/>
        </p:nvSpPr>
        <p:spPr>
          <a:xfrm>
            <a:off x="5580112" y="1340768"/>
            <a:ext cx="504056" cy="432048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1400" dirty="0" smtClean="0"/>
              <a:t>2,3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06560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5732" y="1340768"/>
            <a:ext cx="7354887" cy="4525963"/>
          </a:xfrm>
        </p:spPr>
        <p:txBody>
          <a:bodyPr/>
          <a:lstStyle/>
          <a:p>
            <a:endParaRPr lang="pl-PL" sz="2400" dirty="0" smtClean="0"/>
          </a:p>
          <a:p>
            <a:r>
              <a:rPr lang="pl-PL" sz="2400" dirty="0" smtClean="0"/>
              <a:t>Rozwój podziemnych magazynów gazu jest niezbędnym czynnikiem dla zabezpieczenia dostaw gazu i bezpieczeństwa energetycznego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Operator </a:t>
            </a:r>
            <a:r>
              <a:rPr lang="pl-PL" sz="2400" dirty="0"/>
              <a:t>S</a:t>
            </a:r>
            <a:r>
              <a:rPr lang="pl-PL" sz="2400" dirty="0" smtClean="0"/>
              <a:t>ystemu </a:t>
            </a:r>
            <a:r>
              <a:rPr lang="pl-PL" sz="2400" smtClean="0"/>
              <a:t>Magazynowania jest ważnym </a:t>
            </a:r>
            <a:r>
              <a:rPr lang="pl-PL" sz="2400" dirty="0" smtClean="0"/>
              <a:t>elementem rozwoju konkurencyjnego rynku gazu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6833AB-B58E-4D93-B118-2D538B7D8A11}" type="slidenum">
              <a:rPr lang="en-US" smtClean="0">
                <a:solidFill>
                  <a:srgbClr val="0A1D64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A1D64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899592" y="188640"/>
            <a:ext cx="7427168" cy="7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l-PL" sz="2200" kern="0" dirty="0" smtClean="0"/>
              <a:t>Podziemne magazyny gazu gwarantem bezpieczeństwa i rozwoju rynku gazu</a:t>
            </a:r>
            <a:endParaRPr lang="pl-PL" sz="2200" kern="0" dirty="0"/>
          </a:p>
        </p:txBody>
      </p:sp>
      <p:cxnSp>
        <p:nvCxnSpPr>
          <p:cNvPr id="6" name="Łącznik prosty 5"/>
          <p:cNvCxnSpPr/>
          <p:nvPr/>
        </p:nvCxnSpPr>
        <p:spPr>
          <a:xfrm rot="10800000" flipH="1">
            <a:off x="500063" y="979139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83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3016"/>
            <a:ext cx="9144000" cy="1254125"/>
          </a:xfrm>
        </p:spPr>
        <p:txBody>
          <a:bodyPr/>
          <a:lstStyle/>
          <a:p>
            <a:pPr eaLnBrk="1" hangingPunct="1"/>
            <a:r>
              <a:rPr lang="pl-PL" sz="2000" b="0" dirty="0" smtClean="0"/>
              <a:t>www.osm.pgnig.pl</a:t>
            </a:r>
            <a:endParaRPr lang="pl-PL" sz="4800" b="0" dirty="0" smtClean="0"/>
          </a:p>
        </p:txBody>
      </p:sp>
    </p:spTree>
    <p:extLst>
      <p:ext uri="{BB962C8B-B14F-4D97-AF65-F5344CB8AC3E}">
        <p14:creationId xmlns:p14="http://schemas.microsoft.com/office/powerpoint/2010/main" val="2128380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97813" y="116632"/>
            <a:ext cx="8186739" cy="64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/>
            <a:r>
              <a:rPr lang="pl-PL" sz="2200" b="1" dirty="0" smtClean="0">
                <a:solidFill>
                  <a:srgbClr val="002060"/>
                </a:solidFill>
              </a:rPr>
              <a:t>Działalność </a:t>
            </a:r>
            <a:r>
              <a:rPr lang="pl-PL" sz="2200" b="1" dirty="0">
                <a:solidFill>
                  <a:srgbClr val="002060"/>
                </a:solidFill>
              </a:rPr>
              <a:t>Operatora Systemu </a:t>
            </a:r>
            <a:r>
              <a:rPr lang="pl-PL" sz="2200" b="1" dirty="0" smtClean="0">
                <a:solidFill>
                  <a:srgbClr val="002060"/>
                </a:solidFill>
              </a:rPr>
              <a:t>Magazynowania - </a:t>
            </a:r>
            <a:r>
              <a:rPr lang="pl-PL" sz="2200" b="1" dirty="0" smtClean="0">
                <a:solidFill>
                  <a:srgbClr val="002060"/>
                </a:solidFill>
              </a:rPr>
              <a:t>regulacje  </a:t>
            </a:r>
            <a:endParaRPr lang="pl-PL" sz="2200" b="1" dirty="0" smtClean="0">
              <a:solidFill>
                <a:srgbClr val="002060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497813" y="992926"/>
            <a:ext cx="8186738" cy="995914"/>
          </a:xfrm>
          <a:prstGeom prst="rect">
            <a:avLst/>
          </a:prstGeom>
          <a:solidFill>
            <a:schemeClr val="accent1"/>
          </a:solidFill>
          <a:ln w="15875">
            <a:noFill/>
            <a:prstDash val="dash"/>
          </a:ln>
        </p:spPr>
        <p:txBody>
          <a:bodyPr wrap="square">
            <a:spAutoFit/>
          </a:bodyPr>
          <a:lstStyle/>
          <a:p>
            <a:pPr marL="265113" lvl="1" algn="just" defTabSz="1073150" eaLnBrk="0" hangingPunct="0">
              <a:lnSpc>
                <a:spcPts val="18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5711825" algn="l"/>
              </a:tabLst>
              <a:defRPr/>
            </a:pPr>
            <a:r>
              <a:rPr lang="pl-PL" sz="1300" b="1" dirty="0" smtClean="0"/>
              <a:t>Od 1 czerwca 2012 r. Operator Systemu Magazynowania Sp. z o. o. rozpoczęła działalność operatorską na podstawie udzielonej przez Prezesa URE koncesji na </a:t>
            </a:r>
            <a:r>
              <a:rPr lang="pl-PL" sz="1300" b="1" dirty="0"/>
              <a:t>magazynowanie paliw gazowych w instalacjach magazynowych</a:t>
            </a:r>
            <a:r>
              <a:rPr lang="pl-PL" sz="1300" b="1" dirty="0" smtClean="0"/>
              <a:t> i decyzji o wyznaczeniu Spółki operatorem systemu magazynowania na okres od 1 czerwca 2012 r. do 31 maja 2022 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97765" y="2132856"/>
            <a:ext cx="7873241" cy="407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lnSpc>
                <a:spcPts val="1600"/>
              </a:lnSpc>
              <a:spcBef>
                <a:spcPts val="0"/>
              </a:spcBef>
              <a:spcAft>
                <a:spcPts val="300"/>
              </a:spcAft>
            </a:pPr>
            <a:endParaRPr lang="pl-PL" sz="1600" b="1" dirty="0">
              <a:solidFill>
                <a:srgbClr val="002060"/>
              </a:solidFill>
            </a:endParaRPr>
          </a:p>
          <a:p>
            <a:pPr marL="266700" lvl="0" indent="-26670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rgbClr val="002060"/>
                </a:solidFill>
              </a:rPr>
              <a:t>Koncesja na magazynowanie paliw gazowych w instalacjach </a:t>
            </a:r>
            <a:r>
              <a:rPr lang="pl-PL" sz="1600" b="1" smtClean="0">
                <a:solidFill>
                  <a:srgbClr val="002060"/>
                </a:solidFill>
              </a:rPr>
              <a:t>magazynowych </a:t>
            </a:r>
            <a:r>
              <a:rPr lang="pl-PL" sz="1600" smtClean="0">
                <a:solidFill>
                  <a:srgbClr val="002060"/>
                </a:solidFill>
              </a:rPr>
              <a:t>udzielona </a:t>
            </a:r>
            <a:r>
              <a:rPr lang="pl-PL" sz="1600" dirty="0" smtClean="0">
                <a:solidFill>
                  <a:srgbClr val="002060"/>
                </a:solidFill>
              </a:rPr>
              <a:t>przez Prezesa Urzędu Regulacji Energetyki</a:t>
            </a:r>
          </a:p>
          <a:p>
            <a:pPr marL="266700" lvl="0" indent="-26670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rgbClr val="002060"/>
                </a:solidFill>
              </a:rPr>
              <a:t>Decyzja Prezesa Urzędu Regulacji  Energetyki o wyznaczeniu operatorem systemu magazynowania.</a:t>
            </a:r>
          </a:p>
          <a:p>
            <a:pPr marL="266700" indent="-26670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rgbClr val="002060"/>
                </a:solidFill>
              </a:rPr>
              <a:t>Taryfa </a:t>
            </a:r>
            <a:r>
              <a:rPr lang="pl-PL" sz="1600" b="1" dirty="0">
                <a:solidFill>
                  <a:srgbClr val="002060"/>
                </a:solidFill>
              </a:rPr>
              <a:t>w zakresie usług magazynowania paliwa </a:t>
            </a:r>
            <a:r>
              <a:rPr lang="pl-PL" sz="1600" b="1" dirty="0" smtClean="0">
                <a:solidFill>
                  <a:srgbClr val="002060"/>
                </a:solidFill>
              </a:rPr>
              <a:t>gazowego.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66700" indent="-26670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rgbClr val="002060"/>
                </a:solidFill>
              </a:rPr>
              <a:t>Regulamin </a:t>
            </a:r>
            <a:r>
              <a:rPr lang="pl-PL" sz="1600" b="1" dirty="0">
                <a:solidFill>
                  <a:srgbClr val="002060"/>
                </a:solidFill>
              </a:rPr>
              <a:t>Świadczenia Usług Magazynowania (RŚUM) </a:t>
            </a:r>
            <a:r>
              <a:rPr lang="pl-PL" sz="1600" dirty="0">
                <a:solidFill>
                  <a:srgbClr val="002060"/>
                </a:solidFill>
              </a:rPr>
              <a:t>przyjęty przez Spółkę Operator Systemu Magazynowania Sp. z o. o</a:t>
            </a:r>
            <a:r>
              <a:rPr lang="pl-PL" sz="1600" dirty="0" smtClean="0">
                <a:solidFill>
                  <a:srgbClr val="002060"/>
                </a:solidFill>
              </a:rPr>
              <a:t>.</a:t>
            </a:r>
          </a:p>
          <a:p>
            <a:pPr marL="266700" indent="-26670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rgbClr val="002060"/>
                </a:solidFill>
              </a:rPr>
              <a:t>Rozporządzenie Parlamentu Europejskiego i Rady (WE) 715/2009 </a:t>
            </a:r>
            <a:r>
              <a:rPr lang="pl-PL" sz="1600" dirty="0" smtClean="0">
                <a:solidFill>
                  <a:srgbClr val="002060"/>
                </a:solidFill>
              </a:rPr>
              <a:t>w sprawie warunków dostępu do sieci przesyłowych gazu ziemnego i uchylające rozporządzenie (WE) nr 1775/2005</a:t>
            </a:r>
          </a:p>
          <a:p>
            <a:pPr lvl="0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</a:pPr>
            <a:endParaRPr lang="pl-PL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41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97813" y="116632"/>
            <a:ext cx="8186739" cy="64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/>
            <a:r>
              <a:rPr lang="pl-PL" sz="2200" b="1" dirty="0" smtClean="0">
                <a:solidFill>
                  <a:srgbClr val="002060"/>
                </a:solidFill>
              </a:rPr>
              <a:t>Zadania </a:t>
            </a:r>
            <a:r>
              <a:rPr lang="pl-PL" sz="2200" b="1" dirty="0">
                <a:solidFill>
                  <a:srgbClr val="002060"/>
                </a:solidFill>
              </a:rPr>
              <a:t>Operatora Systemu Magazynowania  </a:t>
            </a:r>
            <a:endParaRPr lang="pl-PL" sz="2200" b="1" dirty="0" smtClean="0">
              <a:solidFill>
                <a:srgbClr val="00206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1124744"/>
            <a:ext cx="8138103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</a:pPr>
            <a:endParaRPr lang="pl-PL" sz="1800" b="1" dirty="0" smtClean="0">
              <a:solidFill>
                <a:schemeClr val="bg1"/>
              </a:solidFill>
            </a:endParaRPr>
          </a:p>
          <a:p>
            <a:pPr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</a:pPr>
            <a:endParaRPr lang="pl-PL" sz="1800" b="1" dirty="0">
              <a:solidFill>
                <a:schemeClr val="bg1"/>
              </a:solidFill>
            </a:endParaRPr>
          </a:p>
          <a:p>
            <a:pPr marL="171450" indent="-171450"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2060"/>
                </a:solidFill>
              </a:rPr>
              <a:t>Z</a:t>
            </a:r>
            <a:r>
              <a:rPr lang="pl-PL" sz="1800" dirty="0" smtClean="0">
                <a:solidFill>
                  <a:srgbClr val="002060"/>
                </a:solidFill>
              </a:rPr>
              <a:t>apewnienie bezpieczeństwa funkcjonowania instalacji magazynowych i realizacji umów z użytkownikami instalacji.</a:t>
            </a:r>
          </a:p>
          <a:p>
            <a:pPr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</a:pPr>
            <a:endParaRPr lang="pl-PL" sz="1800" dirty="0" smtClean="0">
              <a:solidFill>
                <a:srgbClr val="002060"/>
              </a:solidFill>
            </a:endParaRPr>
          </a:p>
          <a:p>
            <a:pPr marL="171450" indent="-171450"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Zapewnienie długoterminowej zdolności instalacji magazynowych w celu zaspokajania potrzeb w zakresie magazynowania paliw gazowych                     oraz w zakresie rozbudowy instalacji magazynowych.</a:t>
            </a:r>
          </a:p>
          <a:p>
            <a:pPr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</a:pPr>
            <a:endParaRPr lang="pl-PL" sz="1800" dirty="0" smtClean="0">
              <a:solidFill>
                <a:srgbClr val="002060"/>
              </a:solidFill>
            </a:endParaRPr>
          </a:p>
          <a:p>
            <a:pPr marL="171450" indent="-171450"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Dysponowanie mocą instalacji magazynowych.</a:t>
            </a:r>
          </a:p>
          <a:p>
            <a:pPr marL="171450" indent="-171450"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800" dirty="0" smtClean="0">
              <a:solidFill>
                <a:srgbClr val="002060"/>
              </a:solidFill>
            </a:endParaRPr>
          </a:p>
          <a:p>
            <a:pPr marL="171450" indent="-171450" algn="just">
              <a:lnSpc>
                <a:spcPts val="17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002060"/>
                </a:solidFill>
              </a:rPr>
              <a:t>D</a:t>
            </a:r>
            <a:r>
              <a:rPr lang="pl-PL" sz="1800" dirty="0" smtClean="0">
                <a:solidFill>
                  <a:srgbClr val="002060"/>
                </a:solidFill>
              </a:rPr>
              <a:t>ostarczanie użytkownikom systemu oraz operatorom innych systemów informacji o warunkach świadczenia usług magazynowania paliw gazowych.</a:t>
            </a:r>
          </a:p>
          <a:p>
            <a:pPr algn="just">
              <a:lnSpc>
                <a:spcPts val="1700"/>
              </a:lnSpc>
              <a:buClr>
                <a:schemeClr val="accent1"/>
              </a:buClr>
            </a:pPr>
            <a:endParaRPr lang="pl-PL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9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31FF-E9C5-4086-99E2-86E0925C01D8}" type="slidenum">
              <a:rPr lang="en-US">
                <a:solidFill>
                  <a:schemeClr val="bg1"/>
                </a:solidFill>
              </a:rPr>
              <a:pPr eaLnBrk="1" hangingPunct="1"/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8"/>
          <p:cNvSpPr txBox="1">
            <a:spLocks noChangeArrowheads="1"/>
          </p:cNvSpPr>
          <p:nvPr/>
        </p:nvSpPr>
        <p:spPr bwMode="auto">
          <a:xfrm>
            <a:off x="539552" y="1856725"/>
            <a:ext cx="4752528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266700" lvl="1" indent="-2667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 smtClean="0">
                <a:solidFill>
                  <a:srgbClr val="002060"/>
                </a:solidFill>
              </a:rPr>
              <a:t>wywiązywanie </a:t>
            </a:r>
            <a:r>
              <a:rPr lang="pl-PL" sz="1600" dirty="0">
                <a:solidFill>
                  <a:srgbClr val="002060"/>
                </a:solidFill>
              </a:rPr>
              <a:t>się z obligacji </a:t>
            </a:r>
            <a:r>
              <a:rPr lang="pl-PL" sz="1600" dirty="0" err="1">
                <a:solidFill>
                  <a:srgbClr val="002060"/>
                </a:solidFill>
              </a:rPr>
              <a:t>ToP</a:t>
            </a:r>
            <a:r>
              <a:rPr lang="pl-PL" sz="1600" dirty="0">
                <a:solidFill>
                  <a:srgbClr val="002060"/>
                </a:solidFill>
              </a:rPr>
              <a:t>;</a:t>
            </a:r>
          </a:p>
          <a:p>
            <a:pPr marL="266700" lvl="1" indent="-2667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 smtClean="0">
                <a:solidFill>
                  <a:srgbClr val="002060"/>
                </a:solidFill>
              </a:rPr>
              <a:t>pokrywanie nierównomierności dostaw i zużycia gazu ziemnego;</a:t>
            </a:r>
            <a:endParaRPr lang="pl-PL" sz="1600" dirty="0">
              <a:solidFill>
                <a:srgbClr val="002060"/>
              </a:solidFill>
            </a:endParaRPr>
          </a:p>
          <a:p>
            <a:pPr marL="266700" lvl="1" indent="-2667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 smtClean="0">
                <a:solidFill>
                  <a:srgbClr val="002060"/>
                </a:solidFill>
              </a:rPr>
              <a:t>możliwość </a:t>
            </a:r>
            <a:r>
              <a:rPr lang="pl-PL" sz="1600" dirty="0">
                <a:solidFill>
                  <a:srgbClr val="002060"/>
                </a:solidFill>
              </a:rPr>
              <a:t>optymalizacji zakupów i sprzedaży (zmienność cen gazu</a:t>
            </a:r>
            <a:r>
              <a:rPr lang="pl-PL" sz="1600" dirty="0" smtClean="0">
                <a:solidFill>
                  <a:srgbClr val="002060"/>
                </a:solidFill>
              </a:rPr>
              <a:t>);</a:t>
            </a:r>
          </a:p>
          <a:p>
            <a:pPr marL="266700" lvl="1" indent="-2667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 smtClean="0">
                <a:solidFill>
                  <a:srgbClr val="002060"/>
                </a:solidFill>
              </a:rPr>
              <a:t>Możliwość wywiązywania się ze zobowiązań kontraktowych.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98379" y="116631"/>
            <a:ext cx="8186737" cy="6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/>
            <a:r>
              <a:rPr lang="pl-PL" sz="2200" b="1" dirty="0" smtClean="0">
                <a:solidFill>
                  <a:schemeClr val="bg1"/>
                </a:solidFill>
              </a:rPr>
              <a:t>Dlaczego </a:t>
            </a:r>
            <a:r>
              <a:rPr lang="pl-PL" sz="2200" b="1" dirty="0">
                <a:solidFill>
                  <a:schemeClr val="bg1"/>
                </a:solidFill>
              </a:rPr>
              <a:t>potrzebujemy magazynów </a:t>
            </a:r>
            <a:r>
              <a:rPr lang="pl-PL" sz="2200" b="1" dirty="0" smtClean="0">
                <a:solidFill>
                  <a:schemeClr val="bg1"/>
                </a:solidFill>
              </a:rPr>
              <a:t>gazu?</a:t>
            </a: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0063" y="839618"/>
            <a:ext cx="8200800" cy="64516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36000" bIns="36000" anchor="ctr" anchorCtr="1"/>
          <a:lstStyle/>
          <a:p>
            <a:pPr algn="di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kern="0" dirty="0" smtClean="0">
                <a:solidFill>
                  <a:srgbClr val="FFFFFF"/>
                </a:solidFill>
              </a:rPr>
              <a:t>Cele komercyjne przedsiębiorstw zajmujących się obrotem gazem ziemnym:</a:t>
            </a:r>
          </a:p>
        </p:txBody>
      </p:sp>
      <p:cxnSp>
        <p:nvCxnSpPr>
          <p:cNvPr id="11" name="Łącznik prosty 10"/>
          <p:cNvCxnSpPr/>
          <p:nvPr/>
        </p:nvCxnSpPr>
        <p:spPr>
          <a:xfrm rot="10800000" flipH="1">
            <a:off x="500063" y="835123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132856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8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31FF-E9C5-4086-99E2-86E0925C01D8}" type="slidenum">
              <a:rPr lang="en-US">
                <a:solidFill>
                  <a:schemeClr val="bg1"/>
                </a:solidFill>
              </a:rPr>
              <a:pPr eaLnBrk="1" hangingPunct="1"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98379" y="116631"/>
            <a:ext cx="8186737" cy="6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/>
            <a:r>
              <a:rPr lang="pl-PL" sz="2200" b="1" dirty="0" smtClean="0">
                <a:solidFill>
                  <a:schemeClr val="bg1"/>
                </a:solidFill>
              </a:rPr>
              <a:t>Dlaczego </a:t>
            </a:r>
            <a:r>
              <a:rPr lang="pl-PL" sz="2200" b="1" dirty="0">
                <a:solidFill>
                  <a:schemeClr val="bg1"/>
                </a:solidFill>
              </a:rPr>
              <a:t>potrzebujemy magazynów </a:t>
            </a:r>
            <a:r>
              <a:rPr lang="pl-PL" sz="2200" b="1" dirty="0" smtClean="0">
                <a:solidFill>
                  <a:schemeClr val="bg1"/>
                </a:solidFill>
              </a:rPr>
              <a:t>gazu?</a:t>
            </a: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5536" y="3284984"/>
            <a:ext cx="8200800" cy="50405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36000" bIns="36000" anchor="ctr" anchorCtr="1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b="1" kern="0" dirty="0">
                <a:solidFill>
                  <a:srgbClr val="FFFFFF"/>
                </a:solidFill>
              </a:rPr>
              <a:t>Bezpieczeństwo dostaw gazu:</a:t>
            </a:r>
          </a:p>
        </p:txBody>
      </p:sp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395536" y="4001045"/>
            <a:ext cx="3960440" cy="137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266700" lvl="1" indent="-266700" algn="just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 smtClean="0">
                <a:solidFill>
                  <a:srgbClr val="002060"/>
                </a:solidFill>
              </a:rPr>
              <a:t>zapasy </a:t>
            </a:r>
            <a:r>
              <a:rPr lang="pl-PL" sz="1600" dirty="0">
                <a:solidFill>
                  <a:srgbClr val="002060"/>
                </a:solidFill>
              </a:rPr>
              <a:t>obowiązkowe </a:t>
            </a:r>
            <a:r>
              <a:rPr lang="pl-PL" sz="1600" dirty="0" smtClean="0">
                <a:solidFill>
                  <a:srgbClr val="002060"/>
                </a:solidFill>
              </a:rPr>
              <a:t>gazu ziemnego</a:t>
            </a:r>
            <a:endParaRPr lang="pl-PL" sz="1600" dirty="0">
              <a:solidFill>
                <a:srgbClr val="002060"/>
              </a:solidFill>
            </a:endParaRPr>
          </a:p>
          <a:p>
            <a:pPr marL="266700" lvl="1" indent="-2667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 smtClean="0">
                <a:solidFill>
                  <a:srgbClr val="002060"/>
                </a:solidFill>
              </a:rPr>
              <a:t>stabilna praca systemu przesyłowego gazowego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5536" y="908720"/>
            <a:ext cx="8200800" cy="50405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36000" bIns="36000" anchor="ctr" anchorCtr="1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b="1" kern="0" dirty="0">
                <a:solidFill>
                  <a:srgbClr val="FFFFFF"/>
                </a:solidFill>
              </a:rPr>
              <a:t>Wsparcie sektora wydobywania gazu ziemnego:</a:t>
            </a:r>
          </a:p>
        </p:txBody>
      </p:sp>
      <p:sp>
        <p:nvSpPr>
          <p:cNvPr id="2" name="Prostokąt 1"/>
          <p:cNvSpPr/>
          <p:nvPr/>
        </p:nvSpPr>
        <p:spPr>
          <a:xfrm>
            <a:off x="428397" y="1763718"/>
            <a:ext cx="5057795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lvl="1" indent="-2667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  <a:tabLst>
                <a:tab pos="5711825" algn="l"/>
              </a:tabLst>
            </a:pPr>
            <a:r>
              <a:rPr lang="pl-PL" sz="1600" dirty="0">
                <a:solidFill>
                  <a:srgbClr val="002060"/>
                </a:solidFill>
              </a:rPr>
              <a:t>zapewnienie stabilnej pracy kopalń gazu </a:t>
            </a:r>
            <a:r>
              <a:rPr lang="pl-PL" sz="1600" dirty="0" smtClean="0">
                <a:solidFill>
                  <a:srgbClr val="002060"/>
                </a:solidFill>
              </a:rPr>
              <a:t>ziemnego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7835" t="-1" r="9773" b="6328"/>
          <a:stretch/>
        </p:blipFill>
        <p:spPr>
          <a:xfrm>
            <a:off x="6324893" y="4005064"/>
            <a:ext cx="2279554" cy="16611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412775"/>
            <a:ext cx="2232249" cy="18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54F8-3645-4ACB-A41D-18C1CF479292}" type="slidenum">
              <a:rPr lang="en-GB" smtClean="0">
                <a:solidFill>
                  <a:srgbClr val="0A1D64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A1D64"/>
              </a:solidFill>
            </a:endParaRPr>
          </a:p>
        </p:txBody>
      </p:sp>
      <p:sp>
        <p:nvSpPr>
          <p:cNvPr id="4" name="Rectangle 82"/>
          <p:cNvSpPr>
            <a:spLocks noChangeArrowheads="1"/>
          </p:cNvSpPr>
          <p:nvPr/>
        </p:nvSpPr>
        <p:spPr bwMode="auto">
          <a:xfrm>
            <a:off x="501805" y="114298"/>
            <a:ext cx="8184995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>
              <a:lnSpc>
                <a:spcPct val="98000"/>
              </a:lnSpc>
            </a:pPr>
            <a:r>
              <a:rPr lang="pl-PL" sz="2200" b="1" dirty="0" smtClean="0">
                <a:solidFill>
                  <a:srgbClr val="002060"/>
                </a:solidFill>
              </a:rPr>
              <a:t>Rodzaj </a:t>
            </a:r>
            <a:r>
              <a:rPr lang="pl-PL" sz="2200" b="1" dirty="0">
                <a:solidFill>
                  <a:srgbClr val="002060"/>
                </a:solidFill>
              </a:rPr>
              <a:t>u</a:t>
            </a:r>
            <a:r>
              <a:rPr lang="pl-PL" sz="2200" b="1" dirty="0" smtClean="0">
                <a:solidFill>
                  <a:srgbClr val="002060"/>
                </a:solidFill>
              </a:rPr>
              <a:t>sług magazynowania</a:t>
            </a: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28" name="Symbol zastępczy zawartości 5"/>
          <p:cNvSpPr>
            <a:spLocks noGrp="1"/>
          </p:cNvSpPr>
          <p:nvPr>
            <p:ph idx="4294967295"/>
          </p:nvPr>
        </p:nvSpPr>
        <p:spPr>
          <a:xfrm>
            <a:off x="504000" y="836712"/>
            <a:ext cx="8193600" cy="396000"/>
          </a:xfrm>
          <a:prstGeom prst="rect">
            <a:avLst/>
          </a:prstGeom>
          <a:solidFill>
            <a:srgbClr val="FF6600"/>
          </a:solidFill>
        </p:spPr>
        <p:txBody>
          <a:bodyPr tIns="72000" bIns="72000" anchor="ctr" anchorCtr="0"/>
          <a:lstStyle/>
          <a:p>
            <a:pPr marL="0" indent="0" algn="ctr">
              <a:buNone/>
            </a:pPr>
            <a:r>
              <a:rPr lang="pl-PL" sz="1200" b="1" dirty="0" smtClean="0">
                <a:solidFill>
                  <a:schemeClr val="tx1"/>
                </a:solidFill>
              </a:rPr>
              <a:t>Spółka OSM świadczy następujące rodzaje usług magazynowania (UM):</a:t>
            </a:r>
            <a:endParaRPr lang="pl-PL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96694"/>
              </p:ext>
            </p:extLst>
          </p:nvPr>
        </p:nvGraphicFramePr>
        <p:xfrm>
          <a:off x="550352" y="1335450"/>
          <a:ext cx="8147248" cy="45418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71466"/>
                <a:gridCol w="417578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kern="1200" baseline="0" dirty="0" smtClean="0">
                          <a:solidFill>
                            <a:srgbClr val="002060"/>
                          </a:solidFill>
                        </a:rPr>
                        <a:t>UM NA WARUNKACH CIĄGŁYCH</a:t>
                      </a:r>
                      <a:endParaRPr lang="pl-PL"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kern="1200" baseline="0" dirty="0" smtClean="0">
                          <a:solidFill>
                            <a:srgbClr val="002060"/>
                          </a:solidFill>
                        </a:rPr>
                        <a:t>UM NA WARUNKACH PRZERYWANYCH</a:t>
                      </a:r>
                      <a:endParaRPr lang="pl-PL"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46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tabLst/>
                      </a:pPr>
                      <a:r>
                        <a:rPr lang="pl-PL" sz="1200" b="1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USŁUGI  DŁUGOTERMINOWE      (</a:t>
                      </a:r>
                      <a:r>
                        <a:rPr lang="pl-PL" sz="1200" b="1" u="none" kern="0" dirty="0" smtClean="0">
                          <a:solidFill>
                            <a:srgbClr val="000066"/>
                          </a:solidFill>
                        </a:rPr>
                        <a:t>1 – 4 lata magazynowe) </a:t>
                      </a:r>
                      <a:endParaRPr lang="pl-PL" sz="1200" b="1" u="non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endParaRPr lang="pl-PL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237">
                <a:tc>
                  <a:txBody>
                    <a:bodyPr/>
                    <a:lstStyle/>
                    <a:p>
                      <a:pPr marL="895350" indent="-171450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pakiet</a:t>
                      </a:r>
                    </a:p>
                    <a:p>
                      <a:pPr marL="895350" indent="-171450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pakiet elastyczny</a:t>
                      </a:r>
                    </a:p>
                    <a:p>
                      <a:pPr marL="895350" indent="-171450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UM rozdzielona – 1 rok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0" indent="-171450" algn="just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itchFamily="2" charset="2"/>
                        <a:buChar char="§"/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pakiet</a:t>
                      </a:r>
                    </a:p>
                    <a:p>
                      <a:pPr marL="1079500" indent="-171450" algn="just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itchFamily="2" charset="2"/>
                        <a:buChar char="§"/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pakiet elastyczny</a:t>
                      </a:r>
                    </a:p>
                    <a:p>
                      <a:pPr marL="1079500" indent="-171450" algn="just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itchFamily="2" charset="2"/>
                        <a:buChar char="§"/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UM rozdzielona – 1 rok</a:t>
                      </a:r>
                      <a:endParaRPr lang="pl-PL" sz="12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62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USŁUGI </a:t>
                      </a:r>
                      <a:r>
                        <a:rPr lang="pl-PL" sz="1200" b="1" kern="1200" baseline="0" dirty="0" smtClean="0">
                          <a:solidFill>
                            <a:schemeClr val="bg1"/>
                          </a:solidFill>
                        </a:rPr>
                        <a:t> KRÓTKOTERMINOWE  </a:t>
                      </a:r>
                      <a:r>
                        <a:rPr lang="pl-PL" sz="1200" b="1" u="non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200" b="1" u="none" kern="0" dirty="0" smtClean="0">
                          <a:solidFill>
                            <a:srgbClr val="000066"/>
                          </a:solidFill>
                        </a:rPr>
                        <a:t>miesięczne,</a:t>
                      </a:r>
                      <a:r>
                        <a:rPr lang="pl-PL" sz="1200" b="1" u="none" kern="0" baseline="0" dirty="0" smtClean="0">
                          <a:solidFill>
                            <a:srgbClr val="000066"/>
                          </a:solidFill>
                        </a:rPr>
                        <a:t> tygodniowe</a:t>
                      </a:r>
                      <a:r>
                        <a:rPr lang="pl-PL" sz="1200" b="1" u="none" kern="0" dirty="0" smtClean="0">
                          <a:solidFill>
                            <a:srgbClr val="000066"/>
                          </a:solidFill>
                        </a:rPr>
                        <a:t>) 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108245">
                <a:tc>
                  <a:txBody>
                    <a:bodyPr/>
                    <a:lstStyle/>
                    <a:p>
                      <a:pPr marL="895350" marR="0" indent="-1714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200" u="sng" dirty="0" smtClean="0">
                          <a:solidFill>
                            <a:schemeClr val="bg1"/>
                          </a:solidFill>
                        </a:rPr>
                        <a:t>pakiet</a:t>
                      </a:r>
                    </a:p>
                    <a:p>
                      <a:pPr marL="895350" marR="0" indent="-1714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200" u="sng" dirty="0" smtClean="0">
                          <a:solidFill>
                            <a:schemeClr val="bg1"/>
                          </a:solidFill>
                        </a:rPr>
                        <a:t>pakiet elastyczny</a:t>
                      </a:r>
                    </a:p>
                    <a:p>
                      <a:pPr marL="895350" marR="0" indent="-17145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200" u="sng" dirty="0" smtClean="0">
                          <a:solidFill>
                            <a:schemeClr val="bg1"/>
                          </a:solidFill>
                        </a:rPr>
                        <a:t>UM rozdzielona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0" indent="-171450" algn="just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itchFamily="2" charset="2"/>
                        <a:buChar char="§"/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pakiet</a:t>
                      </a:r>
                    </a:p>
                    <a:p>
                      <a:pPr marL="1079500" indent="-171450" algn="just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itchFamily="2" charset="2"/>
                        <a:buChar char="§"/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pakiet elastyczny</a:t>
                      </a:r>
                    </a:p>
                    <a:p>
                      <a:pPr marL="1079500" indent="-171450" algn="just">
                        <a:lnSpc>
                          <a:spcPts val="1800"/>
                        </a:lnSpc>
                        <a:buClr>
                          <a:srgbClr val="FF6600"/>
                        </a:buClr>
                        <a:buFont typeface="Wingdings" pitchFamily="2" charset="2"/>
                        <a:buChar char="§"/>
                      </a:pPr>
                      <a:r>
                        <a:rPr lang="pl-PL" sz="1200" u="sng" kern="1200" baseline="0" dirty="0" smtClean="0">
                          <a:solidFill>
                            <a:schemeClr val="bg1"/>
                          </a:solidFill>
                        </a:rPr>
                        <a:t>UM rozdzielona</a:t>
                      </a:r>
                      <a:endParaRPr lang="pl-PL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5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b="1" i="0" kern="1200" baseline="0" dirty="0" smtClean="0">
                          <a:solidFill>
                            <a:schemeClr val="bg1"/>
                          </a:solidFill>
                        </a:rPr>
                        <a:t>USŁUGI  DOBOWE</a:t>
                      </a:r>
                      <a:endParaRPr lang="pl-PL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75529">
                <a:tc>
                  <a:txBody>
                    <a:bodyPr/>
                    <a:lstStyle/>
                    <a:p>
                      <a:pPr marL="715962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3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7950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l-PL" sz="1200" u="sng" dirty="0" smtClean="0">
                          <a:solidFill>
                            <a:schemeClr val="bg1"/>
                          </a:solidFill>
                        </a:rPr>
                        <a:t>UM dobowa</a:t>
                      </a:r>
                      <a:r>
                        <a:rPr lang="pl-PL" sz="1200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200" u="sng" dirty="0" smtClean="0">
                          <a:solidFill>
                            <a:schemeClr val="bg1"/>
                          </a:solidFill>
                          <a:effectLst/>
                        </a:rPr>
                        <a:t>rozdzielona</a:t>
                      </a:r>
                      <a:endParaRPr lang="pl-PL" sz="1200" u="sng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259632" y="1628800"/>
            <a:ext cx="2592000" cy="158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5148064" y="1628800"/>
            <a:ext cx="288032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5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192688" cy="5043747"/>
          </a:xfrm>
          <a:prstGeom prst="rect">
            <a:avLst/>
          </a:prstGeom>
        </p:spPr>
      </p:pic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164687" y="3686473"/>
            <a:ext cx="978178" cy="16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1 </a:t>
            </a:r>
            <a:r>
              <a:rPr lang="en-US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200</a:t>
            </a:r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 -  </a:t>
            </a:r>
            <a:r>
              <a:rPr lang="pl-PL" sz="900" b="1" i="1" dirty="0" smtClean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/3500</a:t>
            </a:r>
            <a:endParaRPr lang="en-US" sz="900" dirty="0">
              <a:solidFill>
                <a:srgbClr val="008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278685" y="2632345"/>
            <a:ext cx="1222324" cy="1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594,65 </a:t>
            </a: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 800 </a:t>
            </a:r>
            <a:r>
              <a:rPr lang="pl-PL" sz="900" b="1" i="1" dirty="0" smtClean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/ 1200</a:t>
            </a:r>
            <a:endParaRPr lang="en-US" sz="900" dirty="0">
              <a:solidFill>
                <a:srgbClr val="008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4361009" y="1071937"/>
            <a:ext cx="952569" cy="1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119 </a:t>
            </a: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/2</a:t>
            </a:r>
            <a:r>
              <a:rPr lang="en-US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50</a:t>
            </a: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900" b="1" i="1" dirty="0" smtClean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/ 500</a:t>
            </a:r>
            <a:endParaRPr lang="en-US" sz="900" dirty="0">
              <a:solidFill>
                <a:srgbClr val="008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022858" y="4956378"/>
            <a:ext cx="282924" cy="16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 b="1" i="1" dirty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90</a:t>
            </a:r>
            <a:endParaRPr lang="en-US" sz="900" dirty="0">
              <a:solidFill>
                <a:schemeClr val="bg1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721357" y="5771597"/>
            <a:ext cx="1008112" cy="23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    </a:t>
            </a:r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36</a:t>
            </a:r>
            <a:r>
              <a:rPr lang="en-US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0</a:t>
            </a:r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  -  </a:t>
            </a:r>
            <a:r>
              <a:rPr lang="pl-PL" sz="900" b="1" i="1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/ 1200</a:t>
            </a:r>
            <a:endParaRPr lang="en-US" dirty="0">
              <a:solidFill>
                <a:srgbClr val="0066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687610" y="4835909"/>
            <a:ext cx="779408" cy="17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65</a:t>
            </a:r>
            <a:r>
              <a:rPr lang="pl-PL" sz="900" b="1" i="1" dirty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</a:t>
            </a: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100</a:t>
            </a:r>
            <a:r>
              <a:rPr lang="pl-PL" sz="900" b="1" i="1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 </a:t>
            </a:r>
            <a:endParaRPr lang="en-US" sz="900" dirty="0">
              <a:solidFill>
                <a:srgbClr val="006600"/>
              </a:solidFill>
              <a:ea typeface="Times New Roman" pitchFamily="18" charset="0"/>
              <a:cs typeface="Arial" charset="0"/>
            </a:endParaRPr>
          </a:p>
          <a:p>
            <a:r>
              <a:rPr lang="en-US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   </a:t>
            </a:r>
            <a:endParaRPr lang="en-US" sz="900" dirty="0">
              <a:ea typeface="Times New Roman" pitchFamily="18" charset="0"/>
              <a:cs typeface="Arial" charset="0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663602" y="5215388"/>
            <a:ext cx="569445" cy="1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500</a:t>
            </a:r>
            <a:endParaRPr lang="en-US" sz="900" dirty="0">
              <a:solidFill>
                <a:schemeClr val="bg1">
                  <a:lumMod val="60000"/>
                  <a:lumOff val="4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923754" y="5469888"/>
            <a:ext cx="2097514" cy="44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9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p</a:t>
            </a:r>
            <a:r>
              <a:rPr lang="en-US" sz="900" b="1" dirty="0" err="1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ojemność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900" b="1" dirty="0" err="1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czynna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l-PL" sz="9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2016/17 [mln m</a:t>
            </a:r>
            <a:r>
              <a:rPr lang="pl-PL" sz="900" b="1" baseline="30000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pl-PL" sz="900" b="1" dirty="0">
                <a:solidFill>
                  <a:srgbClr val="0A1D64"/>
                </a:solidFill>
                <a:ea typeface="Times New Roman" pitchFamily="18" charset="0"/>
                <a:cs typeface="Arial" charset="0"/>
              </a:rPr>
              <a:t>]</a:t>
            </a:r>
          </a:p>
          <a:p>
            <a:r>
              <a:rPr lang="en-US" sz="9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 </a:t>
            </a:r>
            <a:r>
              <a:rPr lang="pl-PL" sz="9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zatwierdzona </a:t>
            </a:r>
            <a:r>
              <a:rPr lang="pl-PL" sz="9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rozbudowa [mln m</a:t>
            </a:r>
            <a:r>
              <a:rPr lang="pl-PL" sz="900" b="1" baseline="300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pl-PL" sz="9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]</a:t>
            </a:r>
          </a:p>
          <a:p>
            <a:r>
              <a:rPr lang="pl-PL" sz="900" b="1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/ możliwa rozbudowa [</a:t>
            </a:r>
            <a:r>
              <a:rPr lang="en-US" sz="900" b="1" dirty="0" err="1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mln</a:t>
            </a:r>
            <a:r>
              <a:rPr lang="en-US" sz="900" b="1" dirty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900" b="1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900" b="1" baseline="30000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pl-PL" sz="900" b="1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]</a:t>
            </a:r>
            <a:endParaRPr lang="en-US" sz="1000" dirty="0">
              <a:solidFill>
                <a:srgbClr val="0066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504480" y="5480563"/>
            <a:ext cx="469996" cy="4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/>
          <a:p>
            <a:pPr eaLnBrk="0" hangingPunct="0"/>
            <a:r>
              <a:rPr lang="pl-PL" sz="9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Times New Roman" pitchFamily="18" charset="0"/>
                <a:cs typeface="Arial" charset="0"/>
              </a:rPr>
              <a:t>594,65</a:t>
            </a:r>
            <a:r>
              <a:rPr lang="pl-PL" sz="900" b="1" i="1" dirty="0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br>
              <a:rPr lang="pl-PL" sz="900" b="1" i="1" dirty="0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</a:br>
            <a: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/800 </a:t>
            </a:r>
            <a:br>
              <a:rPr lang="pl-PL" sz="900" b="1" i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</a:br>
            <a:r>
              <a:rPr lang="pl-PL" sz="900" b="1" i="1" dirty="0" smtClean="0">
                <a:solidFill>
                  <a:srgbClr val="006600"/>
                </a:solidFill>
                <a:ea typeface="Times New Roman" pitchFamily="18" charset="0"/>
                <a:cs typeface="Arial" charset="0"/>
              </a:rPr>
              <a:t>/ 1200</a:t>
            </a: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932573" y="5157691"/>
            <a:ext cx="2047655" cy="3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PMG – podziemne magazynu gazu w częściowo wyeksploatowanych złożach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923754" y="4716212"/>
            <a:ext cx="2047655" cy="3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KPMG – </a:t>
            </a:r>
            <a:r>
              <a:rPr lang="pl-PL" b="1" dirty="0" err="1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kawernowe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podziemne magazynu gazu </a:t>
            </a:r>
            <a:endParaRPr lang="en-US" sz="900" dirty="0">
              <a:solidFill>
                <a:schemeClr val="bg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9" name="Rectangle 82"/>
          <p:cNvSpPr>
            <a:spLocks noChangeArrowheads="1"/>
          </p:cNvSpPr>
          <p:nvPr/>
        </p:nvSpPr>
        <p:spPr bwMode="auto">
          <a:xfrm>
            <a:off x="500063" y="111589"/>
            <a:ext cx="8186737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073150"/>
            <a:r>
              <a:rPr lang="pl-PL" sz="2200" b="1" dirty="0" smtClean="0">
                <a:solidFill>
                  <a:srgbClr val="002060"/>
                </a:solidFill>
              </a:rPr>
              <a:t>Instalacje magazynowe na terenie Polski</a:t>
            </a: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30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61138"/>
            <a:ext cx="685800" cy="144462"/>
          </a:xfrm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rójkąt równoramienny 50"/>
          <p:cNvSpPr/>
          <p:nvPr/>
        </p:nvSpPr>
        <p:spPr>
          <a:xfrm flipV="1">
            <a:off x="647700" y="4810397"/>
            <a:ext cx="138493" cy="12771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Trójkąt równoramienny 61"/>
          <p:cNvSpPr/>
          <p:nvPr/>
        </p:nvSpPr>
        <p:spPr>
          <a:xfrm flipV="1">
            <a:off x="3855117" y="2811103"/>
            <a:ext cx="138493" cy="12771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Trójkąt równoramienny 62"/>
          <p:cNvSpPr/>
          <p:nvPr/>
        </p:nvSpPr>
        <p:spPr>
          <a:xfrm flipV="1">
            <a:off x="4166176" y="1118560"/>
            <a:ext cx="138493" cy="12771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Trójkąt równoramienny 63"/>
          <p:cNvSpPr/>
          <p:nvPr/>
        </p:nvSpPr>
        <p:spPr>
          <a:xfrm flipV="1">
            <a:off x="646049" y="5245297"/>
            <a:ext cx="138493" cy="1277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Trójkąt równoramienny 64"/>
          <p:cNvSpPr/>
          <p:nvPr/>
        </p:nvSpPr>
        <p:spPr>
          <a:xfrm flipV="1">
            <a:off x="5871446" y="5047548"/>
            <a:ext cx="138493" cy="1277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Trójkąt równoramienny 67"/>
          <p:cNvSpPr/>
          <p:nvPr/>
        </p:nvSpPr>
        <p:spPr>
          <a:xfrm flipV="1">
            <a:off x="5504793" y="4997940"/>
            <a:ext cx="138493" cy="1277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Trójkąt równoramienny 68"/>
          <p:cNvSpPr/>
          <p:nvPr/>
        </p:nvSpPr>
        <p:spPr>
          <a:xfrm flipV="1">
            <a:off x="6294661" y="5115234"/>
            <a:ext cx="138493" cy="1277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Trójkąt równoramienny 69"/>
          <p:cNvSpPr/>
          <p:nvPr/>
        </p:nvSpPr>
        <p:spPr>
          <a:xfrm flipV="1">
            <a:off x="6156168" y="5503616"/>
            <a:ext cx="138493" cy="1277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Trójkąt równoramienny 70"/>
          <p:cNvSpPr/>
          <p:nvPr/>
        </p:nvSpPr>
        <p:spPr>
          <a:xfrm flipV="1">
            <a:off x="3515283" y="3873264"/>
            <a:ext cx="138493" cy="1277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4162234" y="910099"/>
            <a:ext cx="1269349" cy="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KPMG Kosakowo</a:t>
            </a:r>
            <a:endParaRPr lang="en-US" sz="1050" dirty="0">
              <a:solidFill>
                <a:srgbClr val="FFC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3289688" y="2463949"/>
            <a:ext cx="1269349" cy="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FFC000"/>
                </a:solidFill>
                <a:ea typeface="Times New Roman" pitchFamily="18" charset="0"/>
                <a:cs typeface="Arial" charset="0"/>
              </a:rPr>
              <a:t>KPMG Mogilno</a:t>
            </a:r>
            <a:endParaRPr lang="en-US" sz="1050" dirty="0">
              <a:solidFill>
                <a:srgbClr val="FFC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2939088" y="3541757"/>
            <a:ext cx="1446321" cy="2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PMG Wierzchowice</a:t>
            </a:r>
            <a:endParaRPr lang="en-US" sz="105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4559669" y="4823318"/>
            <a:ext cx="1060282" cy="2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PMG Swarzów</a:t>
            </a:r>
            <a:endParaRPr lang="en-US" sz="105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528864" y="4660197"/>
            <a:ext cx="1129244" cy="2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PMG Brzeźnica</a:t>
            </a:r>
            <a:endParaRPr lang="en-US" sz="105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6446180" y="5056156"/>
            <a:ext cx="1129244" cy="2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PMG Husów</a:t>
            </a:r>
            <a:endParaRPr lang="en-US" sz="105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5602575" y="5616750"/>
            <a:ext cx="1245677" cy="2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73" tIns="28986" rIns="57973" bIns="28986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1050" b="1" i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PMG Strachocina</a:t>
            </a:r>
            <a:endParaRPr lang="en-US" sz="105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33" name="Łącznik prosty 32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1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31FF-E9C5-4086-99E2-86E0925C01D8}" type="slidenum">
              <a:rPr lang="en-US">
                <a:solidFill>
                  <a:srgbClr val="0A1D64"/>
                </a:solidFill>
              </a:rPr>
              <a:pPr eaLnBrk="1" hangingPunct="1"/>
              <a:t>8</a:t>
            </a:fld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500063" y="114298"/>
            <a:ext cx="8186737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73150"/>
            <a:r>
              <a:rPr lang="pl-PL" sz="2000" b="1" dirty="0" smtClean="0">
                <a:solidFill>
                  <a:srgbClr val="000066"/>
                </a:solidFill>
              </a:rPr>
              <a:t>Parametry instalacji magazynowych gazu wysokometanowego </a:t>
            </a:r>
            <a:br>
              <a:rPr lang="pl-PL" sz="2000" b="1" dirty="0" smtClean="0">
                <a:solidFill>
                  <a:srgbClr val="000066"/>
                </a:solidFill>
              </a:rPr>
            </a:br>
            <a:r>
              <a:rPr lang="pl-PL" sz="2000" b="1" dirty="0" smtClean="0">
                <a:solidFill>
                  <a:srgbClr val="000066"/>
                </a:solidFill>
              </a:rPr>
              <a:t>– sezon 2016/17</a:t>
            </a:r>
            <a:endParaRPr lang="pl-PL" sz="2000" b="1" dirty="0">
              <a:solidFill>
                <a:srgbClr val="000066"/>
              </a:solidFill>
            </a:endParaRPr>
          </a:p>
          <a:p>
            <a:pPr defTabSz="1073150">
              <a:lnSpc>
                <a:spcPct val="98000"/>
              </a:lnSpc>
            </a:pPr>
            <a:r>
              <a:rPr lang="pl-PL" sz="2200" dirty="0">
                <a:solidFill>
                  <a:srgbClr val="002060"/>
                </a:solidFill>
              </a:rPr>
              <a:t/>
            </a:r>
            <a:br>
              <a:rPr lang="pl-PL" sz="2200" dirty="0">
                <a:solidFill>
                  <a:srgbClr val="002060"/>
                </a:solidFill>
              </a:rPr>
            </a:br>
            <a:endParaRPr lang="pl-PL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86059"/>
              </p:ext>
            </p:extLst>
          </p:nvPr>
        </p:nvGraphicFramePr>
        <p:xfrm>
          <a:off x="500400" y="980728"/>
          <a:ext cx="8195526" cy="389722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95182"/>
                <a:gridCol w="1403400"/>
                <a:gridCol w="1476920"/>
                <a:gridCol w="1471470"/>
                <a:gridCol w="1404948"/>
                <a:gridCol w="1243606"/>
              </a:tblGrid>
              <a:tr h="5255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Grupa instalacji magazynowych</a:t>
                      </a:r>
                    </a:p>
                    <a:p>
                      <a:pPr marL="0" algn="ctr" defTabSz="914400" rtl="0" eaLnBrk="1" fontAlgn="ctr" latinLnBrk="0" hangingPunct="1"/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Instalacja magazynowa</a:t>
                      </a:r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Rodzaj magazynu</a:t>
                      </a:r>
                    </a:p>
                    <a:p>
                      <a:pPr marL="0" algn="ctr" defTabSz="914400" rtl="0" eaLnBrk="1" fontAlgn="ctr" latinLnBrk="0" hangingPunct="1"/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Pojemność czynna</a:t>
                      </a:r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moc </a:t>
                      </a:r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zatłaczania</a:t>
                      </a:r>
                      <a:endParaRPr lang="pl-PL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moc </a:t>
                      </a:r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odbioru</a:t>
                      </a:r>
                      <a:endParaRPr lang="pl-PL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4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" marR="8745" marT="87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[mln m</a:t>
                      </a:r>
                      <a:r>
                        <a:rPr kumimoji="0" lang="pl-PL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[mln m</a:t>
                      </a:r>
                      <a:r>
                        <a:rPr lang="pl-PL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/d]</a:t>
                      </a: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[mln m</a:t>
                      </a:r>
                      <a:r>
                        <a:rPr lang="pl-PL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/d]</a:t>
                      </a: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115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GIM Kawerna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KPMG Mogilno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kawerny solne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594,65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KPMG </a:t>
                      </a:r>
                      <a:r>
                        <a:rPr lang="pl-PL" sz="1200" b="0" i="0" u="none" strike="noStrike" kern="1200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Kosakowo</a:t>
                      </a:r>
                      <a:endParaRPr lang="pl-PL" sz="1200" b="0" i="0" u="none" strike="noStrike" kern="1200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GIM Sanok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Husów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wyeksploatowane złoże gazu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5,76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Strachocina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Swarzów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Brzeźnica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Wierzchowice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wyeksploatowane złoże gazu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928,65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26,89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48,25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cxnSp>
        <p:nvCxnSpPr>
          <p:cNvPr id="8" name="Łącznik prosty 7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93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31FF-E9C5-4086-99E2-86E0925C01D8}" type="slidenum">
              <a:rPr lang="en-US">
                <a:solidFill>
                  <a:srgbClr val="0A1D64"/>
                </a:solidFill>
              </a:rPr>
              <a:pPr eaLnBrk="1" hangingPunct="1"/>
              <a:t>9</a:t>
            </a:fld>
            <a:endParaRPr lang="en-US">
              <a:solidFill>
                <a:srgbClr val="0A1D64"/>
              </a:solidFill>
            </a:endParaRPr>
          </a:p>
        </p:txBody>
      </p:sp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500063" y="126205"/>
            <a:ext cx="8186737" cy="6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073150">
              <a:lnSpc>
                <a:spcPct val="98000"/>
              </a:lnSpc>
            </a:pPr>
            <a:r>
              <a:rPr lang="pl-PL" sz="2000" b="1" dirty="0" smtClean="0">
                <a:solidFill>
                  <a:srgbClr val="000066"/>
                </a:solidFill>
              </a:rPr>
              <a:t>Planowane parametry instalacji magazynowych gazu wysokometanowego – rok 2025</a:t>
            </a:r>
            <a:endParaRPr lang="pl-PL" sz="2000" b="1" dirty="0">
              <a:solidFill>
                <a:srgbClr val="000066"/>
              </a:solidFill>
            </a:endParaRPr>
          </a:p>
          <a:p>
            <a:pPr defTabSz="1073150">
              <a:lnSpc>
                <a:spcPct val="98000"/>
              </a:lnSpc>
            </a:pPr>
            <a:r>
              <a:rPr lang="pl-PL" sz="2200" dirty="0">
                <a:solidFill>
                  <a:srgbClr val="002060"/>
                </a:solidFill>
              </a:rPr>
              <a:t/>
            </a:r>
            <a:br>
              <a:rPr lang="pl-PL" sz="2200" dirty="0">
                <a:solidFill>
                  <a:srgbClr val="002060"/>
                </a:solidFill>
              </a:rPr>
            </a:br>
            <a:endParaRPr lang="pl-PL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24105"/>
              </p:ext>
            </p:extLst>
          </p:nvPr>
        </p:nvGraphicFramePr>
        <p:xfrm>
          <a:off x="1234465" y="980728"/>
          <a:ext cx="6718606" cy="389722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95182"/>
                <a:gridCol w="1403400"/>
                <a:gridCol w="1471470"/>
                <a:gridCol w="1404948"/>
                <a:gridCol w="1243606"/>
              </a:tblGrid>
              <a:tr h="5255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Grupa instalacji magazynowych</a:t>
                      </a:r>
                    </a:p>
                    <a:p>
                      <a:pPr marL="0" algn="ctr" defTabSz="914400" rtl="0" eaLnBrk="1" fontAlgn="ctr" latinLnBrk="0" hangingPunct="1"/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Instalacja magazynowa</a:t>
                      </a:r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Pojemność czynna</a:t>
                      </a:r>
                      <a:endParaRPr lang="pl-PL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moc </a:t>
                      </a:r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zatłaczania</a:t>
                      </a:r>
                      <a:endParaRPr lang="pl-PL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moc </a:t>
                      </a:r>
                      <a:r>
                        <a:rPr lang="pl-PL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odbioru</a:t>
                      </a:r>
                      <a:endParaRPr lang="pl-PL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4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" marR="8745" marT="87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[mln m</a:t>
                      </a:r>
                      <a:r>
                        <a:rPr kumimoji="0" lang="pl-PL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[mln m</a:t>
                      </a:r>
                      <a:r>
                        <a:rPr lang="pl-PL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/d]</a:t>
                      </a: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[mln m</a:t>
                      </a:r>
                      <a:r>
                        <a:rPr lang="pl-PL" sz="1200" b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l-PL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/d]</a:t>
                      </a:r>
                    </a:p>
                  </a:txBody>
                  <a:tcPr marL="8838" marR="8838" marT="8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115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GIM Kawerna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KPMG Mogilno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KPMG </a:t>
                      </a:r>
                      <a:r>
                        <a:rPr lang="pl-PL" sz="1200" b="0" i="0" u="none" strike="noStrike" kern="1200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Kosakowo</a:t>
                      </a:r>
                      <a:endParaRPr lang="pl-PL" sz="1200" b="0" i="0" u="none" strike="noStrike" kern="1200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GIM Sanok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Husów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5,76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Strachocina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Swarzów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Brzeźnica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pl-PL" sz="120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514" marR="7514" marT="7514" marB="0" anchor="ctr">
                    <a:lnL w="9525" cap="flat" cmpd="sng" algn="ctr">
                      <a:noFill/>
                      <a:prstDash val="soli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kern="1200" dirty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PMG Wierzchowice</a:t>
                      </a: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26287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pl-PL" sz="1200" b="0" i="0" u="none" strike="noStrike" dirty="0">
                        <a:solidFill>
                          <a:srgbClr val="26287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8" marR="8838" marT="8838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3 300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30,83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64,84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" marR="7514" marT="75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cxnSp>
        <p:nvCxnSpPr>
          <p:cNvPr id="8" name="Łącznik prosty 7"/>
          <p:cNvCxnSpPr/>
          <p:nvPr/>
        </p:nvCxnSpPr>
        <p:spPr>
          <a:xfrm rot="10800000" flipH="1">
            <a:off x="500063" y="763115"/>
            <a:ext cx="818673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91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4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0768A9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00"/>
        </a:solidFill>
        <a:ln w="19050">
          <a:solidFill>
            <a:srgbClr val="FF6600"/>
          </a:solidFill>
          <a:prstDash val="dash"/>
          <a:miter lim="800000"/>
          <a:headEnd/>
          <a:tailEnd/>
        </a:ln>
      </a:spPr>
      <a:bodyPr wrap="square" rtlCol="0" anchor="ctr">
        <a:spAutoFit/>
      </a:bodyPr>
      <a:lstStyle>
        <a:defPPr marL="266700" indent="-266700" algn="just">
          <a:lnSpc>
            <a:spcPts val="1800"/>
          </a:lnSpc>
          <a:spcBef>
            <a:spcPts val="300"/>
          </a:spcBef>
          <a:buClr>
            <a:srgbClr val="FF6600"/>
          </a:buClr>
          <a:buFont typeface="Wingdings" pitchFamily="2" charset="2"/>
          <a:buChar char="§"/>
          <a:tabLst>
            <a:tab pos="266700" algn="l"/>
          </a:tabLst>
          <a:defRPr sz="1100" dirty="0">
            <a:solidFill>
              <a:srgbClr val="002060"/>
            </a:solidFill>
            <a:cs typeface="Arial" charset="0"/>
          </a:defRPr>
        </a:defPPr>
      </a:lst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ojekt domyślny">
  <a:themeElements>
    <a:clrScheme name="Projekt domyślny 14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0768A9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rojekt domyślny">
  <a:themeElements>
    <a:clrScheme name="Projekt domyślny 14">
      <a:dk1>
        <a:srgbClr val="969696"/>
      </a:dk1>
      <a:lt1>
        <a:srgbClr val="FFFFFF"/>
      </a:lt1>
      <a:dk2>
        <a:srgbClr val="0A1D64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0768A9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13950</TotalTime>
  <Words>739</Words>
  <Application>Microsoft Office PowerPoint</Application>
  <PresentationFormat>Pokaz na ekranie (4:3)</PresentationFormat>
  <Paragraphs>256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Projekt domyślny</vt:lpstr>
      <vt:lpstr>3_Projekt domyślny</vt:lpstr>
      <vt:lpstr>4_Projekt domyślny</vt:lpstr>
      <vt:lpstr>PODZIEMNE MAGAZYNY GAZU GWARANTEM BEZPIECZEŃSTWA I ROZWOJU RYNKU GAZU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Pojemności magazynowe w Polsce i wybranych krajach [mld m3]</vt:lpstr>
      <vt:lpstr>Prezentacja programu PowerPoint</vt:lpstr>
      <vt:lpstr>www.osm.pgnig.pl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pawel.kula@osm.pgnig.pl</dc:creator>
  <cp:lastModifiedBy>Wojtasik Piotr</cp:lastModifiedBy>
  <cp:revision>1023</cp:revision>
  <cp:lastPrinted>2016-04-08T07:21:09Z</cp:lastPrinted>
  <dcterms:created xsi:type="dcterms:W3CDTF">2011-03-14T13:43:34Z</dcterms:created>
  <dcterms:modified xsi:type="dcterms:W3CDTF">2016-05-15T12:40:38Z</dcterms:modified>
</cp:coreProperties>
</file>