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4"/>
  </p:notesMasterIdLst>
  <p:sldIdLst>
    <p:sldId id="256" r:id="rId2"/>
    <p:sldId id="257" r:id="rId3"/>
    <p:sldId id="258" r:id="rId4"/>
    <p:sldId id="259" r:id="rId5"/>
    <p:sldId id="261" r:id="rId6"/>
    <p:sldId id="262" r:id="rId7"/>
    <p:sldId id="269" r:id="rId8"/>
    <p:sldId id="270" r:id="rId9"/>
    <p:sldId id="271" r:id="rId10"/>
    <p:sldId id="272" r:id="rId11"/>
    <p:sldId id="264" r:id="rId12"/>
    <p:sldId id="268" r:id="rId13"/>
    <p:sldId id="273" r:id="rId14"/>
    <p:sldId id="274" r:id="rId15"/>
    <p:sldId id="275" r:id="rId16"/>
    <p:sldId id="276" r:id="rId17"/>
    <p:sldId id="277" r:id="rId18"/>
    <p:sldId id="279" r:id="rId19"/>
    <p:sldId id="278" r:id="rId20"/>
    <p:sldId id="280" r:id="rId21"/>
    <p:sldId id="282"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5421" autoAdjust="0"/>
  </p:normalViewPr>
  <p:slideViewPr>
    <p:cSldViewPr>
      <p:cViewPr varScale="1">
        <p:scale>
          <a:sx n="96" d="100"/>
          <a:sy n="96" d="100"/>
        </p:scale>
        <p:origin x="485"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3D21F-D837-4A1B-B52A-B2F1E57F2229}" type="datetimeFigureOut">
              <a:rPr lang="en-US" smtClean="0"/>
              <a:t>4/25/2018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888C0-A2DC-4F9E-A489-FF50760AAD67}" type="slidenum">
              <a:rPr lang="en-US" smtClean="0"/>
              <a:t>‹#›</a:t>
            </a:fld>
            <a:endParaRPr lang="en-US"/>
          </a:p>
        </p:txBody>
      </p:sp>
    </p:spTree>
    <p:extLst>
      <p:ext uri="{BB962C8B-B14F-4D97-AF65-F5344CB8AC3E}">
        <p14:creationId xmlns:p14="http://schemas.microsoft.com/office/powerpoint/2010/main" val="2551491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AUTOSOL’s expertise and excellent products were recognized by the largest pipeline operators in the U.S., Kinder Morgan operating 70,000 miles of natural gas pipelines, as well as Canada, TransCanada, operating 57,100 miles of natural gas pipelines. </a:t>
            </a:r>
          </a:p>
          <a:p>
            <a:r>
              <a:rPr lang="en-US" dirty="0"/>
              <a:t>Our portfolio includes work with Cheniere Energy, operator of the largest LNG export terminal in the U.S. and Canadian company Enbridge with stake in 205,424 miles of pipelines. </a:t>
            </a:r>
          </a:p>
          <a:p>
            <a:endParaRPr lang="en-US" dirty="0"/>
          </a:p>
        </p:txBody>
      </p:sp>
      <p:sp>
        <p:nvSpPr>
          <p:cNvPr id="4" name="Slide Number Placeholder 3"/>
          <p:cNvSpPr>
            <a:spLocks noGrp="1"/>
          </p:cNvSpPr>
          <p:nvPr>
            <p:ph type="sldNum" sz="quarter" idx="10"/>
          </p:nvPr>
        </p:nvSpPr>
        <p:spPr/>
        <p:txBody>
          <a:bodyPr/>
          <a:lstStyle/>
          <a:p>
            <a:fld id="{42D888C0-A2DC-4F9E-A489-FF50760AAD67}" type="slidenum">
              <a:rPr lang="en-US" smtClean="0"/>
              <a:t>4</a:t>
            </a:fld>
            <a:endParaRPr lang="en-US"/>
          </a:p>
        </p:txBody>
      </p:sp>
    </p:spTree>
    <p:extLst>
      <p:ext uri="{BB962C8B-B14F-4D97-AF65-F5344CB8AC3E}">
        <p14:creationId xmlns:p14="http://schemas.microsoft.com/office/powerpoint/2010/main" val="420748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Revolution of shale gas production propelled by development of horizontal drilling technology and construction of LNG export terminal allowed the U.S. to became a net gas exporter in 2017.</a:t>
            </a:r>
          </a:p>
          <a:p>
            <a:r>
              <a:rPr lang="en-US" dirty="0"/>
              <a:t>The are currently three operational LNG export terminals in the U.S. with another five currently under construction. </a:t>
            </a:r>
          </a:p>
          <a:p>
            <a:r>
              <a:rPr lang="en-US" dirty="0"/>
              <a:t>U.S. Energy Information Administration predicts that the U.S. will become the third largest LNG exporter in the world by 2020.</a:t>
            </a:r>
          </a:p>
          <a:p>
            <a:r>
              <a:rPr lang="en-US" dirty="0"/>
              <a:t>U.S. domestic consumption of Natural Gas increases as well, Natural Gas is expected to remain most-consumed fuel in the industrial sector. Industrial consumption is expected to increase by 40% by 2050. </a:t>
            </a:r>
          </a:p>
          <a:p>
            <a:r>
              <a:rPr lang="en-US" dirty="0"/>
              <a:t>Increased exports and domestic consumption means infrastructure expansions and more natural gas flowing through U.S.’s pipelines.</a:t>
            </a:r>
          </a:p>
          <a:p>
            <a:r>
              <a:rPr lang="en-US" dirty="0"/>
              <a:t>AUTOSOL’s products allows companies to increase productivity and expand resources quickly. AUTOSOL supports fast scalability, extends the use life of the system and provides integration of modern and legacy field devices.</a:t>
            </a:r>
          </a:p>
          <a:p>
            <a:endParaRPr lang="en-US" dirty="0"/>
          </a:p>
        </p:txBody>
      </p:sp>
      <p:sp>
        <p:nvSpPr>
          <p:cNvPr id="4" name="Slide Number Placeholder 3"/>
          <p:cNvSpPr>
            <a:spLocks noGrp="1"/>
          </p:cNvSpPr>
          <p:nvPr>
            <p:ph type="sldNum" sz="quarter" idx="10"/>
          </p:nvPr>
        </p:nvSpPr>
        <p:spPr/>
        <p:txBody>
          <a:bodyPr/>
          <a:lstStyle/>
          <a:p>
            <a:fld id="{42D888C0-A2DC-4F9E-A489-FF50760AAD67}" type="slidenum">
              <a:rPr lang="en-US" smtClean="0"/>
              <a:t>6</a:t>
            </a:fld>
            <a:endParaRPr lang="en-US"/>
          </a:p>
        </p:txBody>
      </p:sp>
    </p:spTree>
    <p:extLst>
      <p:ext uri="{BB962C8B-B14F-4D97-AF65-F5344CB8AC3E}">
        <p14:creationId xmlns:p14="http://schemas.microsoft.com/office/powerpoint/2010/main" val="259067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9DB266-595D-4CAE-A223-22C79869C510}"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48E1E-BC95-4048-A4EF-8E44418524C4}" type="slidenum">
              <a:rPr lang="en-US" smtClean="0"/>
              <a:t>‹#›</a:t>
            </a:fld>
            <a:endParaRPr lang="en-US"/>
          </a:p>
        </p:txBody>
      </p:sp>
    </p:spTree>
    <p:extLst>
      <p:ext uri="{BB962C8B-B14F-4D97-AF65-F5344CB8AC3E}">
        <p14:creationId xmlns:p14="http://schemas.microsoft.com/office/powerpoint/2010/main" val="3870639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9DB266-595D-4CAE-A223-22C79869C510}"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48E1E-BC95-4048-A4EF-8E44418524C4}" type="slidenum">
              <a:rPr lang="en-US" smtClean="0"/>
              <a:t>‹#›</a:t>
            </a:fld>
            <a:endParaRPr lang="en-US"/>
          </a:p>
        </p:txBody>
      </p:sp>
    </p:spTree>
    <p:extLst>
      <p:ext uri="{BB962C8B-B14F-4D97-AF65-F5344CB8AC3E}">
        <p14:creationId xmlns:p14="http://schemas.microsoft.com/office/powerpoint/2010/main" val="137183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9DB266-595D-4CAE-A223-22C79869C510}"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48E1E-BC95-4048-A4EF-8E44418524C4}" type="slidenum">
              <a:rPr lang="en-US" smtClean="0"/>
              <a:t>‹#›</a:t>
            </a:fld>
            <a:endParaRPr lang="en-US"/>
          </a:p>
        </p:txBody>
      </p:sp>
    </p:spTree>
    <p:extLst>
      <p:ext uri="{BB962C8B-B14F-4D97-AF65-F5344CB8AC3E}">
        <p14:creationId xmlns:p14="http://schemas.microsoft.com/office/powerpoint/2010/main" val="307344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9DB266-595D-4CAE-A223-22C79869C510}"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48E1E-BC95-4048-A4EF-8E44418524C4}" type="slidenum">
              <a:rPr lang="en-US" smtClean="0"/>
              <a:t>‹#›</a:t>
            </a:fld>
            <a:endParaRPr lang="en-US"/>
          </a:p>
        </p:txBody>
      </p:sp>
    </p:spTree>
    <p:extLst>
      <p:ext uri="{BB962C8B-B14F-4D97-AF65-F5344CB8AC3E}">
        <p14:creationId xmlns:p14="http://schemas.microsoft.com/office/powerpoint/2010/main" val="952208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9DB266-595D-4CAE-A223-22C79869C510}"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48E1E-BC95-4048-A4EF-8E44418524C4}" type="slidenum">
              <a:rPr lang="en-US" smtClean="0"/>
              <a:t>‹#›</a:t>
            </a:fld>
            <a:endParaRPr lang="en-US"/>
          </a:p>
        </p:txBody>
      </p:sp>
    </p:spTree>
    <p:extLst>
      <p:ext uri="{BB962C8B-B14F-4D97-AF65-F5344CB8AC3E}">
        <p14:creationId xmlns:p14="http://schemas.microsoft.com/office/powerpoint/2010/main" val="413591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9DB266-595D-4CAE-A223-22C79869C510}"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48E1E-BC95-4048-A4EF-8E44418524C4}" type="slidenum">
              <a:rPr lang="en-US" smtClean="0"/>
              <a:t>‹#›</a:t>
            </a:fld>
            <a:endParaRPr lang="en-US"/>
          </a:p>
        </p:txBody>
      </p:sp>
    </p:spTree>
    <p:extLst>
      <p:ext uri="{BB962C8B-B14F-4D97-AF65-F5344CB8AC3E}">
        <p14:creationId xmlns:p14="http://schemas.microsoft.com/office/powerpoint/2010/main" val="262830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9DB266-595D-4CAE-A223-22C79869C510}"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048E1E-BC95-4048-A4EF-8E44418524C4}" type="slidenum">
              <a:rPr lang="en-US" smtClean="0"/>
              <a:t>‹#›</a:t>
            </a:fld>
            <a:endParaRPr lang="en-US"/>
          </a:p>
        </p:txBody>
      </p:sp>
    </p:spTree>
    <p:extLst>
      <p:ext uri="{BB962C8B-B14F-4D97-AF65-F5344CB8AC3E}">
        <p14:creationId xmlns:p14="http://schemas.microsoft.com/office/powerpoint/2010/main" val="3347867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9DB266-595D-4CAE-A223-22C79869C510}"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048E1E-BC95-4048-A4EF-8E44418524C4}" type="slidenum">
              <a:rPr lang="en-US" smtClean="0"/>
              <a:t>‹#›</a:t>
            </a:fld>
            <a:endParaRPr lang="en-US"/>
          </a:p>
        </p:txBody>
      </p:sp>
    </p:spTree>
    <p:extLst>
      <p:ext uri="{BB962C8B-B14F-4D97-AF65-F5344CB8AC3E}">
        <p14:creationId xmlns:p14="http://schemas.microsoft.com/office/powerpoint/2010/main" val="195290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DB266-595D-4CAE-A223-22C79869C510}"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048E1E-BC95-4048-A4EF-8E44418524C4}" type="slidenum">
              <a:rPr lang="en-US" smtClean="0"/>
              <a:t>‹#›</a:t>
            </a:fld>
            <a:endParaRPr lang="en-US"/>
          </a:p>
        </p:txBody>
      </p:sp>
    </p:spTree>
    <p:extLst>
      <p:ext uri="{BB962C8B-B14F-4D97-AF65-F5344CB8AC3E}">
        <p14:creationId xmlns:p14="http://schemas.microsoft.com/office/powerpoint/2010/main" val="29300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9DB266-595D-4CAE-A223-22C79869C510}"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48E1E-BC95-4048-A4EF-8E44418524C4}" type="slidenum">
              <a:rPr lang="en-US" smtClean="0"/>
              <a:t>‹#›</a:t>
            </a:fld>
            <a:endParaRPr lang="en-US"/>
          </a:p>
        </p:txBody>
      </p:sp>
    </p:spTree>
    <p:extLst>
      <p:ext uri="{BB962C8B-B14F-4D97-AF65-F5344CB8AC3E}">
        <p14:creationId xmlns:p14="http://schemas.microsoft.com/office/powerpoint/2010/main" val="59272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9DB266-595D-4CAE-A223-22C79869C510}"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48E1E-BC95-4048-A4EF-8E44418524C4}" type="slidenum">
              <a:rPr lang="en-US" smtClean="0"/>
              <a:t>‹#›</a:t>
            </a:fld>
            <a:endParaRPr lang="en-US"/>
          </a:p>
        </p:txBody>
      </p:sp>
    </p:spTree>
    <p:extLst>
      <p:ext uri="{BB962C8B-B14F-4D97-AF65-F5344CB8AC3E}">
        <p14:creationId xmlns:p14="http://schemas.microsoft.com/office/powerpoint/2010/main" val="183975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DB266-595D-4CAE-A223-22C79869C510}" type="datetimeFigureOut">
              <a:rPr lang="en-US" smtClean="0"/>
              <a:t>4/23/2018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48E1E-BC95-4048-A4EF-8E44418524C4}" type="slidenum">
              <a:rPr lang="en-US" smtClean="0"/>
              <a:t>‹#›</a:t>
            </a:fld>
            <a:endParaRPr lang="en-US"/>
          </a:p>
        </p:txBody>
      </p:sp>
    </p:spTree>
    <p:extLst>
      <p:ext uri="{BB962C8B-B14F-4D97-AF65-F5344CB8AC3E}">
        <p14:creationId xmlns:p14="http://schemas.microsoft.com/office/powerpoint/2010/main" val="35185808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114800"/>
            <a:ext cx="9144000" cy="990600"/>
          </a:xfrm>
        </p:spPr>
        <p:txBody>
          <a:bodyPr>
            <a:normAutofit/>
          </a:bodyPr>
          <a:lstStyle/>
          <a:p>
            <a:r>
              <a:rPr lang="en-US" sz="4800" b="1" dirty="0">
                <a:solidFill>
                  <a:schemeClr val="bg1"/>
                </a:solidFill>
              </a:rPr>
              <a:t>GAZTERM 2018</a:t>
            </a:r>
          </a:p>
        </p:txBody>
      </p:sp>
      <p:sp>
        <p:nvSpPr>
          <p:cNvPr id="4" name="Subtitle 2"/>
          <p:cNvSpPr txBox="1">
            <a:spLocks/>
          </p:cNvSpPr>
          <p:nvPr/>
        </p:nvSpPr>
        <p:spPr>
          <a:xfrm>
            <a:off x="0" y="4876800"/>
            <a:ext cx="91440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600" dirty="0">
                <a:solidFill>
                  <a:schemeClr val="bg1"/>
                </a:solidFill>
              </a:rPr>
              <a:t>Bartosz Kajak, bkajak@autosoln.com</a:t>
            </a:r>
            <a:br>
              <a:rPr lang="en-US" sz="2600" dirty="0">
                <a:solidFill>
                  <a:schemeClr val="bg1"/>
                </a:solidFill>
              </a:rPr>
            </a:br>
            <a:r>
              <a:rPr lang="en-US" sz="2600" dirty="0">
                <a:solidFill>
                  <a:schemeClr val="bg1"/>
                </a:solidFill>
              </a:rPr>
              <a:t>David Blanco, dblanco@autosoln.com</a:t>
            </a:r>
          </a:p>
        </p:txBody>
      </p:sp>
      <p:sp>
        <p:nvSpPr>
          <p:cNvPr id="5" name="Subtitle 2">
            <a:extLst>
              <a:ext uri="{FF2B5EF4-FFF2-40B4-BE49-F238E27FC236}">
                <a16:creationId xmlns:a16="http://schemas.microsoft.com/office/drawing/2014/main" id="{AA83F44F-EA86-4A25-9A73-DA0FABA46E33}"/>
              </a:ext>
            </a:extLst>
          </p:cNvPr>
          <p:cNvSpPr txBox="1">
            <a:spLocks/>
          </p:cNvSpPr>
          <p:nvPr/>
        </p:nvSpPr>
        <p:spPr>
          <a:xfrm>
            <a:off x="0" y="76200"/>
            <a:ext cx="9144000" cy="99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4800" b="1" dirty="0">
              <a:solidFill>
                <a:schemeClr val="bg1"/>
              </a:solidFill>
            </a:endParaRPr>
          </a:p>
        </p:txBody>
      </p:sp>
    </p:spTree>
    <p:extLst>
      <p:ext uri="{BB962C8B-B14F-4D97-AF65-F5344CB8AC3E}">
        <p14:creationId xmlns:p14="http://schemas.microsoft.com/office/powerpoint/2010/main" val="4262519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DD25E0-F867-4EBC-9FCD-67515E73F383}"/>
              </a:ext>
            </a:extLst>
          </p:cNvPr>
          <p:cNvPicPr>
            <a:picLocks noChangeAspect="1"/>
          </p:cNvPicPr>
          <p:nvPr/>
        </p:nvPicPr>
        <p:blipFill>
          <a:blip r:embed="rId3"/>
          <a:stretch>
            <a:fillRect/>
          </a:stretch>
        </p:blipFill>
        <p:spPr>
          <a:xfrm>
            <a:off x="0" y="0"/>
            <a:ext cx="9144000" cy="2132737"/>
          </a:xfrm>
          <a:prstGeom prst="rect">
            <a:avLst/>
          </a:prstGeom>
        </p:spPr>
      </p:pic>
      <p:pic>
        <p:nvPicPr>
          <p:cNvPr id="2" name="Picture 1">
            <a:extLst>
              <a:ext uri="{FF2B5EF4-FFF2-40B4-BE49-F238E27FC236}">
                <a16:creationId xmlns:a16="http://schemas.microsoft.com/office/drawing/2014/main" id="{3BA494BE-F2F3-4F8E-8EE3-38055BAE67CC}"/>
              </a:ext>
            </a:extLst>
          </p:cNvPr>
          <p:cNvPicPr>
            <a:picLocks noChangeAspect="1"/>
          </p:cNvPicPr>
          <p:nvPr/>
        </p:nvPicPr>
        <p:blipFill>
          <a:blip r:embed="rId4"/>
          <a:stretch>
            <a:fillRect/>
          </a:stretch>
        </p:blipFill>
        <p:spPr>
          <a:xfrm>
            <a:off x="0" y="1958882"/>
            <a:ext cx="9144000" cy="2303046"/>
          </a:xfrm>
          <a:prstGeom prst="rect">
            <a:avLst/>
          </a:prstGeom>
        </p:spPr>
      </p:pic>
      <p:pic>
        <p:nvPicPr>
          <p:cNvPr id="4" name="Picture 3">
            <a:extLst>
              <a:ext uri="{FF2B5EF4-FFF2-40B4-BE49-F238E27FC236}">
                <a16:creationId xmlns:a16="http://schemas.microsoft.com/office/drawing/2014/main" id="{9BCDF855-B1DD-4210-A5D0-001FCC69E0ED}"/>
              </a:ext>
            </a:extLst>
          </p:cNvPr>
          <p:cNvPicPr>
            <a:picLocks noChangeAspect="1"/>
          </p:cNvPicPr>
          <p:nvPr/>
        </p:nvPicPr>
        <p:blipFill>
          <a:blip r:embed="rId5"/>
          <a:stretch>
            <a:fillRect/>
          </a:stretch>
        </p:blipFill>
        <p:spPr>
          <a:xfrm>
            <a:off x="0" y="4088073"/>
            <a:ext cx="9144000" cy="2769927"/>
          </a:xfrm>
          <a:prstGeom prst="rect">
            <a:avLst/>
          </a:prstGeom>
        </p:spPr>
      </p:pic>
    </p:spTree>
    <p:extLst>
      <p:ext uri="{BB962C8B-B14F-4D97-AF65-F5344CB8AC3E}">
        <p14:creationId xmlns:p14="http://schemas.microsoft.com/office/powerpoint/2010/main" val="211287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normAutofit/>
          </a:bodyPr>
          <a:lstStyle/>
          <a:p>
            <a:r>
              <a:rPr lang="en-US" dirty="0"/>
              <a:t>Polish &amp; American SCADA Security</a:t>
            </a:r>
          </a:p>
        </p:txBody>
      </p:sp>
      <p:sp>
        <p:nvSpPr>
          <p:cNvPr id="6" name="Content Placeholder 2"/>
          <p:cNvSpPr txBox="1">
            <a:spLocks/>
          </p:cNvSpPr>
          <p:nvPr/>
        </p:nvSpPr>
        <p:spPr>
          <a:xfrm>
            <a:off x="381000" y="2362200"/>
            <a:ext cx="8229600"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Shared experiences for SCADA:</a:t>
            </a:r>
          </a:p>
          <a:p>
            <a:pPr lvl="1"/>
            <a:r>
              <a:rPr lang="en-US" dirty="0"/>
              <a:t>Equipment</a:t>
            </a:r>
          </a:p>
          <a:p>
            <a:pPr lvl="2"/>
            <a:r>
              <a:rPr lang="en-US" dirty="0"/>
              <a:t>Vulnerabilities</a:t>
            </a:r>
          </a:p>
          <a:p>
            <a:pPr lvl="1"/>
            <a:r>
              <a:rPr lang="en-US" dirty="0"/>
              <a:t>Security Challenges</a:t>
            </a:r>
          </a:p>
          <a:p>
            <a:pPr lvl="2"/>
            <a:r>
              <a:rPr lang="en-US" dirty="0"/>
              <a:t>Adversaries</a:t>
            </a:r>
          </a:p>
        </p:txBody>
      </p:sp>
      <p:pic>
        <p:nvPicPr>
          <p:cNvPr id="5124" name="Picture 4" descr="Image result for polish us flag icon png">
            <a:extLst>
              <a:ext uri="{FF2B5EF4-FFF2-40B4-BE49-F238E27FC236}">
                <a16:creationId xmlns:a16="http://schemas.microsoft.com/office/drawing/2014/main" id="{165895F7-60C6-4F0B-A0E8-923BBD3D6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392" y="2971800"/>
            <a:ext cx="429322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32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normAutofit/>
          </a:bodyPr>
          <a:lstStyle/>
          <a:p>
            <a:r>
              <a:rPr lang="en-US" dirty="0"/>
              <a:t>Cybersecurity Trends</a:t>
            </a:r>
          </a:p>
        </p:txBody>
      </p:sp>
      <p:sp>
        <p:nvSpPr>
          <p:cNvPr id="6" name="Content Placeholder 2"/>
          <p:cNvSpPr txBox="1">
            <a:spLocks/>
          </p:cNvSpPr>
          <p:nvPr/>
        </p:nvSpPr>
        <p:spPr>
          <a:xfrm>
            <a:off x="381000" y="1981200"/>
            <a:ext cx="85344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Increasing trend of attack frequency &amp; intensity</a:t>
            </a:r>
          </a:p>
          <a:p>
            <a:pPr lvl="1"/>
            <a:r>
              <a:rPr lang="en-US" dirty="0"/>
              <a:t>FY 2016: 110% increase in attacks</a:t>
            </a:r>
          </a:p>
          <a:p>
            <a:r>
              <a:rPr lang="en-US" dirty="0"/>
              <a:t>ICS-CERT</a:t>
            </a:r>
          </a:p>
          <a:p>
            <a:pPr lvl="1"/>
            <a:r>
              <a:rPr lang="en-US" dirty="0"/>
              <a:t>FY 2015: 189 vulnerabilities</a:t>
            </a:r>
          </a:p>
          <a:p>
            <a:pPr lvl="1"/>
            <a:r>
              <a:rPr lang="en-US" dirty="0"/>
              <a:t>FY 2016: 700 vulnerabilities</a:t>
            </a:r>
          </a:p>
          <a:p>
            <a:r>
              <a:rPr lang="en-US" dirty="0"/>
              <a:t>Cybersecurity, Energy Security, and Emergency Response formed 2017</a:t>
            </a:r>
          </a:p>
        </p:txBody>
      </p:sp>
      <p:pic>
        <p:nvPicPr>
          <p:cNvPr id="4" name="Picture 3" descr="Screen Shot 2018-03-15 at 8.01.49 PM.png">
            <a:extLst>
              <a:ext uri="{FF2B5EF4-FFF2-40B4-BE49-F238E27FC236}">
                <a16:creationId xmlns:a16="http://schemas.microsoft.com/office/drawing/2014/main" id="{C744E48D-90C0-46A1-915F-90DC85EBE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590800"/>
            <a:ext cx="9020599"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7908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662124-B00A-480A-8A3B-847ADF6A3B34}"/>
              </a:ext>
            </a:extLst>
          </p:cNvPr>
          <p:cNvPicPr>
            <a:picLocks noChangeAspect="1"/>
          </p:cNvPicPr>
          <p:nvPr/>
        </p:nvPicPr>
        <p:blipFill>
          <a:blip r:embed="rId3"/>
          <a:stretch>
            <a:fillRect/>
          </a:stretch>
        </p:blipFill>
        <p:spPr>
          <a:xfrm>
            <a:off x="0" y="1081650"/>
            <a:ext cx="9144000" cy="5776350"/>
          </a:xfrm>
          <a:prstGeom prst="rect">
            <a:avLst/>
          </a:prstGeom>
        </p:spPr>
      </p:pic>
    </p:spTree>
    <p:extLst>
      <p:ext uri="{BB962C8B-B14F-4D97-AF65-F5344CB8AC3E}">
        <p14:creationId xmlns:p14="http://schemas.microsoft.com/office/powerpoint/2010/main" val="2437959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normAutofit/>
          </a:bodyPr>
          <a:lstStyle/>
          <a:p>
            <a:r>
              <a:rPr lang="en-US" dirty="0"/>
              <a:t>Baku-Tbilisi-Ceyhan (BTC) Pipeline</a:t>
            </a:r>
          </a:p>
        </p:txBody>
      </p:sp>
      <p:sp>
        <p:nvSpPr>
          <p:cNvPr id="6" name="Content Placeholder 2"/>
          <p:cNvSpPr txBox="1">
            <a:spLocks/>
          </p:cNvSpPr>
          <p:nvPr/>
        </p:nvSpPr>
        <p:spPr>
          <a:xfrm>
            <a:off x="381000" y="2362200"/>
            <a:ext cx="8229600" cy="4038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 Valve Station 30</a:t>
            </a:r>
          </a:p>
          <a:p>
            <a:r>
              <a:rPr lang="en-US" dirty="0"/>
              <a:t>Over-pressurize pipeline</a:t>
            </a:r>
          </a:p>
          <a:p>
            <a:r>
              <a:rPr lang="en-US" dirty="0"/>
              <a:t>Suppressed alarms</a:t>
            </a:r>
          </a:p>
          <a:p>
            <a:r>
              <a:rPr lang="en-US" dirty="0"/>
              <a:t>Deleted security footage</a:t>
            </a:r>
          </a:p>
          <a:p>
            <a:r>
              <a:rPr lang="en-US" dirty="0"/>
              <a:t>Deleted logs</a:t>
            </a:r>
          </a:p>
          <a:p>
            <a:r>
              <a:rPr lang="en-US" dirty="0"/>
              <a:t>30,000 barrels spilled</a:t>
            </a:r>
          </a:p>
          <a:p>
            <a:r>
              <a:rPr lang="en-US" dirty="0"/>
              <a:t>$1.5 billion + cost</a:t>
            </a:r>
          </a:p>
          <a:p>
            <a:r>
              <a:rPr lang="en-US" dirty="0"/>
              <a:t>Seven owners</a:t>
            </a:r>
          </a:p>
        </p:txBody>
      </p:sp>
      <p:pic>
        <p:nvPicPr>
          <p:cNvPr id="4" name="Picture 2" descr="Image result for turkish oil pipeline explosion">
            <a:extLst>
              <a:ext uri="{FF2B5EF4-FFF2-40B4-BE49-F238E27FC236}">
                <a16:creationId xmlns:a16="http://schemas.microsoft.com/office/drawing/2014/main" id="{915EA49B-F4B0-4F3D-BD1B-A8B07A62B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76600"/>
            <a:ext cx="4413722" cy="22399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4218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normAutofit/>
          </a:bodyPr>
          <a:lstStyle/>
          <a:p>
            <a:r>
              <a:rPr lang="en-US" dirty="0"/>
              <a:t>TRITON</a:t>
            </a:r>
          </a:p>
        </p:txBody>
      </p:sp>
      <p:sp>
        <p:nvSpPr>
          <p:cNvPr id="6" name="Content Placeholder 2"/>
          <p:cNvSpPr txBox="1">
            <a:spLocks/>
          </p:cNvSpPr>
          <p:nvPr/>
        </p:nvSpPr>
        <p:spPr>
          <a:xfrm>
            <a:off x="381000" y="2362200"/>
            <a:ext cx="8229600" cy="4038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Infected engineer's workstation</a:t>
            </a:r>
          </a:p>
          <a:p>
            <a:r>
              <a:rPr lang="en-US" dirty="0"/>
              <a:t>Communicated in proprietary protocol</a:t>
            </a:r>
          </a:p>
          <a:p>
            <a:r>
              <a:rPr lang="en-US" dirty="0"/>
              <a:t>Monitored </a:t>
            </a:r>
            <a:r>
              <a:rPr lang="en-US" dirty="0" err="1"/>
              <a:t>TriStation</a:t>
            </a:r>
            <a:endParaRPr lang="en-US" dirty="0"/>
          </a:p>
          <a:p>
            <a:r>
              <a:rPr lang="en-US" dirty="0"/>
              <a:t>Detected firmware and key-switch status</a:t>
            </a:r>
          </a:p>
          <a:p>
            <a:r>
              <a:rPr lang="en-US" dirty="0"/>
              <a:t>Injected RAT onto controller</a:t>
            </a:r>
          </a:p>
          <a:p>
            <a:r>
              <a:rPr lang="en-US" dirty="0"/>
              <a:t>Full access</a:t>
            </a:r>
          </a:p>
          <a:p>
            <a:r>
              <a:rPr lang="en-US" dirty="0"/>
              <a:t>Reset controller to good status</a:t>
            </a:r>
          </a:p>
          <a:p>
            <a:r>
              <a:rPr lang="en-US" dirty="0"/>
              <a:t>Coded to delete itself if failed</a:t>
            </a:r>
          </a:p>
        </p:txBody>
      </p:sp>
      <p:pic>
        <p:nvPicPr>
          <p:cNvPr id="4" name="Picture 3">
            <a:extLst>
              <a:ext uri="{FF2B5EF4-FFF2-40B4-BE49-F238E27FC236}">
                <a16:creationId xmlns:a16="http://schemas.microsoft.com/office/drawing/2014/main" id="{9B9F60B9-7604-41A6-9ABA-4D84B2F1237F}"/>
              </a:ext>
            </a:extLst>
          </p:cNvPr>
          <p:cNvPicPr>
            <a:picLocks noChangeAspect="1"/>
          </p:cNvPicPr>
          <p:nvPr/>
        </p:nvPicPr>
        <p:blipFill>
          <a:blip r:embed="rId3"/>
          <a:stretch>
            <a:fillRect/>
          </a:stretch>
        </p:blipFill>
        <p:spPr>
          <a:xfrm>
            <a:off x="5715000" y="4876800"/>
            <a:ext cx="3276600" cy="1846463"/>
          </a:xfrm>
          <a:prstGeom prst="rect">
            <a:avLst/>
          </a:prstGeom>
        </p:spPr>
      </p:pic>
    </p:spTree>
    <p:extLst>
      <p:ext uri="{BB962C8B-B14F-4D97-AF65-F5344CB8AC3E}">
        <p14:creationId xmlns:p14="http://schemas.microsoft.com/office/powerpoint/2010/main" val="857544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normAutofit/>
          </a:bodyPr>
          <a:lstStyle/>
          <a:p>
            <a:r>
              <a:rPr lang="en-US" dirty="0"/>
              <a:t>Talking Security</a:t>
            </a:r>
          </a:p>
        </p:txBody>
      </p:sp>
      <p:sp>
        <p:nvSpPr>
          <p:cNvPr id="6" name="Content Placeholder 2"/>
          <p:cNvSpPr txBox="1">
            <a:spLocks/>
          </p:cNvSpPr>
          <p:nvPr/>
        </p:nvSpPr>
        <p:spPr>
          <a:xfrm>
            <a:off x="381000" y="2362200"/>
            <a:ext cx="8229600" cy="4038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Hackers have the</a:t>
            </a:r>
          </a:p>
          <a:p>
            <a:pPr lvl="1"/>
            <a:r>
              <a:rPr lang="en-US" dirty="0"/>
              <a:t>Technical knowledge</a:t>
            </a:r>
          </a:p>
          <a:p>
            <a:pPr lvl="1"/>
            <a:r>
              <a:rPr lang="en-US" dirty="0"/>
              <a:t>Time</a:t>
            </a:r>
          </a:p>
          <a:p>
            <a:pPr lvl="1"/>
            <a:r>
              <a:rPr lang="en-US" dirty="0"/>
              <a:t>Resources</a:t>
            </a:r>
          </a:p>
          <a:p>
            <a:pPr lvl="1"/>
            <a:r>
              <a:rPr lang="en-US" dirty="0"/>
              <a:t>Motivation</a:t>
            </a:r>
          </a:p>
          <a:p>
            <a:r>
              <a:rPr lang="en-US" dirty="0" err="1"/>
              <a:t>Triconex</a:t>
            </a:r>
            <a:r>
              <a:rPr lang="en-US" dirty="0"/>
              <a:t>, version 10.3, “Achilles Controller Level 1 cybersecurity certificate” </a:t>
            </a:r>
          </a:p>
          <a:p>
            <a:pPr lvl="1"/>
            <a:r>
              <a:rPr lang="en-US" dirty="0"/>
              <a:t>Shifting landscape of cybersecurity</a:t>
            </a:r>
          </a:p>
          <a:p>
            <a:pPr lvl="1"/>
            <a:r>
              <a:rPr lang="en-US" dirty="0"/>
              <a:t>Safety issues</a:t>
            </a:r>
          </a:p>
          <a:p>
            <a:r>
              <a:rPr lang="en-US" dirty="0"/>
              <a:t>Moving goal posts, conversation changes</a:t>
            </a:r>
          </a:p>
        </p:txBody>
      </p:sp>
      <p:pic>
        <p:nvPicPr>
          <p:cNvPr id="4" name="Picture 3">
            <a:extLst>
              <a:ext uri="{FF2B5EF4-FFF2-40B4-BE49-F238E27FC236}">
                <a16:creationId xmlns:a16="http://schemas.microsoft.com/office/drawing/2014/main" id="{CBAA3C18-3DE9-469D-B79A-B53BAEF77207}"/>
              </a:ext>
            </a:extLst>
          </p:cNvPr>
          <p:cNvPicPr>
            <a:picLocks noChangeAspect="1"/>
          </p:cNvPicPr>
          <p:nvPr/>
        </p:nvPicPr>
        <p:blipFill>
          <a:blip r:embed="rId3"/>
          <a:stretch>
            <a:fillRect/>
          </a:stretch>
        </p:blipFill>
        <p:spPr>
          <a:xfrm>
            <a:off x="4731600" y="1905000"/>
            <a:ext cx="3879000" cy="2329718"/>
          </a:xfrm>
          <a:prstGeom prst="rect">
            <a:avLst/>
          </a:prstGeom>
        </p:spPr>
      </p:pic>
    </p:spTree>
    <p:extLst>
      <p:ext uri="{BB962C8B-B14F-4D97-AF65-F5344CB8AC3E}">
        <p14:creationId xmlns:p14="http://schemas.microsoft.com/office/powerpoint/2010/main" val="492208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normAutofit/>
          </a:bodyPr>
          <a:lstStyle/>
          <a:p>
            <a:r>
              <a:rPr lang="en-US" dirty="0"/>
              <a:t>Equipment Issues</a:t>
            </a:r>
          </a:p>
        </p:txBody>
      </p:sp>
      <p:sp>
        <p:nvSpPr>
          <p:cNvPr id="6" name="Content Placeholder 2"/>
          <p:cNvSpPr txBox="1">
            <a:spLocks/>
          </p:cNvSpPr>
          <p:nvPr/>
        </p:nvSpPr>
        <p:spPr>
          <a:xfrm>
            <a:off x="381000" y="2362200"/>
            <a:ext cx="8229600"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Legacy Equipment Issues</a:t>
            </a:r>
          </a:p>
          <a:p>
            <a:pPr lvl="1"/>
            <a:r>
              <a:rPr lang="en-US" dirty="0"/>
              <a:t>Static defenses against elements </a:t>
            </a:r>
          </a:p>
          <a:p>
            <a:pPr lvl="1"/>
            <a:r>
              <a:rPr lang="en-US" dirty="0"/>
              <a:t>Features become vulnerabilities</a:t>
            </a:r>
          </a:p>
          <a:p>
            <a:r>
              <a:rPr lang="en-US" dirty="0"/>
              <a:t>Not security devices</a:t>
            </a:r>
          </a:p>
          <a:p>
            <a:r>
              <a:rPr lang="en-US" dirty="0"/>
              <a:t>Vendors not cyber-experts</a:t>
            </a:r>
          </a:p>
          <a:p>
            <a:pPr lvl="1"/>
            <a:r>
              <a:rPr lang="en-US" dirty="0"/>
              <a:t>Stuxnet pressure transmitter</a:t>
            </a:r>
          </a:p>
          <a:p>
            <a:pPr lvl="1"/>
            <a:r>
              <a:rPr lang="en-US" dirty="0"/>
              <a:t>TRITON @ S4</a:t>
            </a:r>
          </a:p>
        </p:txBody>
      </p:sp>
      <p:pic>
        <p:nvPicPr>
          <p:cNvPr id="4" name="Picture 7">
            <a:extLst>
              <a:ext uri="{FF2B5EF4-FFF2-40B4-BE49-F238E27FC236}">
                <a16:creationId xmlns:a16="http://schemas.microsoft.com/office/drawing/2014/main" id="{0CE0B296-5F6F-496E-8E7F-4A50F1E22C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023144"/>
            <a:ext cx="3309787" cy="2102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635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normAutofit/>
          </a:bodyPr>
          <a:lstStyle/>
          <a:p>
            <a:r>
              <a:rPr lang="en-US" dirty="0"/>
              <a:t>SCADA Solutions for SCADA Problems</a:t>
            </a:r>
          </a:p>
        </p:txBody>
      </p:sp>
      <p:sp>
        <p:nvSpPr>
          <p:cNvPr id="6" name="Content Placeholder 2"/>
          <p:cNvSpPr txBox="1">
            <a:spLocks/>
          </p:cNvSpPr>
          <p:nvPr/>
        </p:nvSpPr>
        <p:spPr>
          <a:xfrm>
            <a:off x="228600" y="1981200"/>
            <a:ext cx="8915400"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Prioritize the relationship between the controller and the field equipment.</a:t>
            </a:r>
          </a:p>
        </p:txBody>
      </p:sp>
      <p:pic>
        <p:nvPicPr>
          <p:cNvPr id="4" name="Picture 3" descr="Screen Shot 2018-03-19 at 8.34.34 AM.png">
            <a:extLst>
              <a:ext uri="{FF2B5EF4-FFF2-40B4-BE49-F238E27FC236}">
                <a16:creationId xmlns:a16="http://schemas.microsoft.com/office/drawing/2014/main" id="{30CE9223-48F2-4B27-8B3B-287684EF1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94" y="3276600"/>
            <a:ext cx="8024411" cy="3242586"/>
          </a:xfrm>
          <a:prstGeom prst="rect">
            <a:avLst/>
          </a:prstGeom>
        </p:spPr>
      </p:pic>
    </p:spTree>
    <p:extLst>
      <p:ext uri="{BB962C8B-B14F-4D97-AF65-F5344CB8AC3E}">
        <p14:creationId xmlns:p14="http://schemas.microsoft.com/office/powerpoint/2010/main" val="1562817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7" name="Content Placeholder 3" descr="Screen Shot 2018-03-19 at 9.28.24 AM.png">
            <a:extLst>
              <a:ext uri="{FF2B5EF4-FFF2-40B4-BE49-F238E27FC236}">
                <a16:creationId xmlns:a16="http://schemas.microsoft.com/office/drawing/2014/main" id="{B7668F3C-8A90-45F1-AB23-3AE1599BDAD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9012" r="9012"/>
          <a:stretch>
            <a:fillRect/>
          </a:stretch>
        </p:blipFill>
        <p:spPr>
          <a:xfrm>
            <a:off x="259658" y="981164"/>
            <a:ext cx="8319358" cy="3431495"/>
          </a:xfrm>
        </p:spPr>
      </p:pic>
      <p:pic>
        <p:nvPicPr>
          <p:cNvPr id="8" name="Picture 7" descr="Screen Shot 2018-03-19 at 9.29.04 AM.png">
            <a:extLst>
              <a:ext uri="{FF2B5EF4-FFF2-40B4-BE49-F238E27FC236}">
                <a16:creationId xmlns:a16="http://schemas.microsoft.com/office/drawing/2014/main" id="{77A8FB3C-1DF5-4D06-9FC7-81B4A7773E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72" y="4412659"/>
            <a:ext cx="9128182" cy="828084"/>
          </a:xfrm>
          <a:prstGeom prst="rect">
            <a:avLst/>
          </a:prstGeom>
        </p:spPr>
      </p:pic>
      <p:sp>
        <p:nvSpPr>
          <p:cNvPr id="9" name="Freeform: Shape 8">
            <a:extLst>
              <a:ext uri="{FF2B5EF4-FFF2-40B4-BE49-F238E27FC236}">
                <a16:creationId xmlns:a16="http://schemas.microsoft.com/office/drawing/2014/main" id="{A2CDA2A3-3223-42CD-9EB4-BD76B6072A55}"/>
              </a:ext>
            </a:extLst>
          </p:cNvPr>
          <p:cNvSpPr/>
          <p:nvPr/>
        </p:nvSpPr>
        <p:spPr>
          <a:xfrm>
            <a:off x="17417" y="4807131"/>
            <a:ext cx="9056914" cy="400595"/>
          </a:xfrm>
          <a:custGeom>
            <a:avLst/>
            <a:gdLst>
              <a:gd name="connsiteX0" fmla="*/ 4406537 w 9056914"/>
              <a:gd name="connsiteY0" fmla="*/ 0 h 400595"/>
              <a:gd name="connsiteX1" fmla="*/ 9048206 w 9056914"/>
              <a:gd name="connsiteY1" fmla="*/ 8709 h 400595"/>
              <a:gd name="connsiteX2" fmla="*/ 9056914 w 9056914"/>
              <a:gd name="connsiteY2" fmla="*/ 191589 h 400595"/>
              <a:gd name="connsiteX3" fmla="*/ 2873829 w 9056914"/>
              <a:gd name="connsiteY3" fmla="*/ 209006 h 400595"/>
              <a:gd name="connsiteX4" fmla="*/ 2882537 w 9056914"/>
              <a:gd name="connsiteY4" fmla="*/ 400595 h 400595"/>
              <a:gd name="connsiteX5" fmla="*/ 0 w 9056914"/>
              <a:gd name="connsiteY5" fmla="*/ 391886 h 400595"/>
              <a:gd name="connsiteX6" fmla="*/ 0 w 9056914"/>
              <a:gd name="connsiteY6" fmla="*/ 191589 h 400595"/>
              <a:gd name="connsiteX7" fmla="*/ 4397829 w 9056914"/>
              <a:gd name="connsiteY7" fmla="*/ 200298 h 400595"/>
              <a:gd name="connsiteX8" fmla="*/ 4406537 w 9056914"/>
              <a:gd name="connsiteY8" fmla="*/ 0 h 40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6914" h="400595">
                <a:moveTo>
                  <a:pt x="4406537" y="0"/>
                </a:moveTo>
                <a:lnTo>
                  <a:pt x="9048206" y="8709"/>
                </a:lnTo>
                <a:lnTo>
                  <a:pt x="9056914" y="191589"/>
                </a:lnTo>
                <a:lnTo>
                  <a:pt x="2873829" y="209006"/>
                </a:lnTo>
                <a:lnTo>
                  <a:pt x="2882537" y="400595"/>
                </a:lnTo>
                <a:lnTo>
                  <a:pt x="0" y="391886"/>
                </a:lnTo>
                <a:lnTo>
                  <a:pt x="0" y="191589"/>
                </a:lnTo>
                <a:lnTo>
                  <a:pt x="4397829" y="200298"/>
                </a:lnTo>
                <a:lnTo>
                  <a:pt x="4406537"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55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lstStyle/>
          <a:p>
            <a:r>
              <a:rPr lang="en-US" dirty="0"/>
              <a:t>AGENDA</a:t>
            </a:r>
          </a:p>
        </p:txBody>
      </p:sp>
      <p:sp>
        <p:nvSpPr>
          <p:cNvPr id="3" name="Content Placeholder 2"/>
          <p:cNvSpPr>
            <a:spLocks noGrp="1"/>
          </p:cNvSpPr>
          <p:nvPr>
            <p:ph idx="1"/>
          </p:nvPr>
        </p:nvSpPr>
        <p:spPr>
          <a:xfrm>
            <a:off x="381000" y="2362200"/>
            <a:ext cx="8229600" cy="2133600"/>
          </a:xfrm>
        </p:spPr>
        <p:txBody>
          <a:bodyPr/>
          <a:lstStyle/>
          <a:p>
            <a:r>
              <a:rPr lang="en-US" dirty="0"/>
              <a:t>Profile</a:t>
            </a:r>
          </a:p>
          <a:p>
            <a:r>
              <a:rPr lang="en-US" dirty="0"/>
              <a:t>Featured products</a:t>
            </a:r>
          </a:p>
          <a:p>
            <a:r>
              <a:rPr lang="en-US" dirty="0"/>
              <a:t>Polish-American SCADA Security</a:t>
            </a:r>
          </a:p>
          <a:p>
            <a:endParaRPr lang="en-US" dirty="0"/>
          </a:p>
        </p:txBody>
      </p:sp>
    </p:spTree>
    <p:extLst>
      <p:ext uri="{BB962C8B-B14F-4D97-AF65-F5344CB8AC3E}">
        <p14:creationId xmlns:p14="http://schemas.microsoft.com/office/powerpoint/2010/main" val="432726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normAutofit/>
          </a:bodyPr>
          <a:lstStyle/>
          <a:p>
            <a:r>
              <a:rPr lang="en-US" dirty="0"/>
              <a:t>Network Edge Security</a:t>
            </a:r>
          </a:p>
        </p:txBody>
      </p:sp>
      <p:pic>
        <p:nvPicPr>
          <p:cNvPr id="4" name="Picture 3">
            <a:extLst>
              <a:ext uri="{FF2B5EF4-FFF2-40B4-BE49-F238E27FC236}">
                <a16:creationId xmlns:a16="http://schemas.microsoft.com/office/drawing/2014/main" id="{6A63CF55-1932-446E-A500-DE1A6601B03B}"/>
              </a:ext>
            </a:extLst>
          </p:cNvPr>
          <p:cNvPicPr>
            <a:picLocks noChangeAspect="1"/>
          </p:cNvPicPr>
          <p:nvPr/>
        </p:nvPicPr>
        <p:blipFill>
          <a:blip r:embed="rId3"/>
          <a:stretch>
            <a:fillRect/>
          </a:stretch>
        </p:blipFill>
        <p:spPr>
          <a:xfrm>
            <a:off x="493030" y="2403231"/>
            <a:ext cx="8157939" cy="3405554"/>
          </a:xfrm>
          <a:prstGeom prst="rect">
            <a:avLst/>
          </a:prstGeom>
        </p:spPr>
      </p:pic>
      <p:pic>
        <p:nvPicPr>
          <p:cNvPr id="8" name="Picture 33">
            <a:extLst>
              <a:ext uri="{FF2B5EF4-FFF2-40B4-BE49-F238E27FC236}">
                <a16:creationId xmlns:a16="http://schemas.microsoft.com/office/drawing/2014/main" id="{85B3C931-FFD6-4FAB-89CA-D45C74B5A4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170985"/>
            <a:ext cx="721410" cy="77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264B85C-ECC2-4713-914C-5A1BCE22E12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764" b="93056" l="38718" r="96667">
                        <a14:foregroundMark x1="58462" y1="39583" x2="58462" y2="39583"/>
                        <a14:foregroundMark x1="61795" y1="40625" x2="61795" y2="40625"/>
                        <a14:foregroundMark x1="53333" y1="40972" x2="53333" y2="40972"/>
                        <a14:foregroundMark x1="50000" y1="40972" x2="50000" y2="40972"/>
                        <a14:foregroundMark x1="49487" y1="29167" x2="49487" y2="29167"/>
                        <a14:foregroundMark x1="52051" y1="29514" x2="52051" y2="29514"/>
                        <a14:foregroundMark x1="58205" y1="29861" x2="58205" y2="29861"/>
                        <a14:foregroundMark x1="63333" y1="30208" x2="63333" y2="30208"/>
                        <a14:foregroundMark x1="63077" y1="50347" x2="63077" y2="50347"/>
                        <a14:foregroundMark x1="58718" y1="50694" x2="58718" y2="50694"/>
                        <a14:foregroundMark x1="53333" y1="51042" x2="53333" y2="51042"/>
                        <a14:foregroundMark x1="49231" y1="50694" x2="49231" y2="50694"/>
                      </a14:backgroundRemoval>
                    </a14:imgEffect>
                  </a14:imgLayer>
                </a14:imgProps>
              </a:ext>
            </a:extLst>
          </a:blip>
          <a:srcRect l="38033" t="10827" r="2422" b="4904"/>
          <a:stretch/>
        </p:blipFill>
        <p:spPr>
          <a:xfrm>
            <a:off x="7435132" y="5170985"/>
            <a:ext cx="1240143" cy="972050"/>
          </a:xfrm>
          <a:prstGeom prst="rect">
            <a:avLst/>
          </a:prstGeom>
        </p:spPr>
      </p:pic>
      <p:pic>
        <p:nvPicPr>
          <p:cNvPr id="7" name="Picture 6" descr="Screen Shot 2018-03-19 at 10.25.07 AM.png">
            <a:extLst>
              <a:ext uri="{FF2B5EF4-FFF2-40B4-BE49-F238E27FC236}">
                <a16:creationId xmlns:a16="http://schemas.microsoft.com/office/drawing/2014/main" id="{9073C4C2-A1B4-4050-A453-B546D4A7B7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4821" y="5041645"/>
            <a:ext cx="966968" cy="903111"/>
          </a:xfrm>
          <a:prstGeom prst="rect">
            <a:avLst/>
          </a:prstGeom>
        </p:spPr>
      </p:pic>
    </p:spTree>
    <p:extLst>
      <p:ext uri="{BB962C8B-B14F-4D97-AF65-F5344CB8AC3E}">
        <p14:creationId xmlns:p14="http://schemas.microsoft.com/office/powerpoint/2010/main" val="197608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61111E-6 4.07407E-6 C -0.00278 -0.01065 0.00052 -0.00348 -0.00625 -0.00834 C -0.00955 -0.01088 -0.01545 -0.01644 -0.01545 -0.01621 C -0.0165 -0.01852 -0.01702 -0.0213 -0.01858 -0.02269 C -0.02049 -0.02431 -0.02292 -0.02408 -0.02483 -0.02477 C -0.03004 -0.02686 -0.03386 -0.03079 -0.03872 -0.03287 C -0.04584 -0.04792 -0.03698 -0.03125 -0.04636 -0.04329 C -0.04775 -0.04514 -0.04827 -0.04792 -0.04948 -0.04931 C -0.05486 -0.05556 -0.06129 -0.06088 -0.06789 -0.06389 C -0.0717 -0.07107 -0.07431 -0.07362 -0.08039 -0.07616 C -0.08855 -0.0838 -0.09566 -0.08473 -0.10504 -0.08635 C -0.1349 -0.08496 -0.16493 -0.08334 -0.19445 -0.07824 C -0.20955 -0.07176 -0.22726 -0.07315 -0.24236 -0.07199 C -0.2599 -0.07385 -0.27657 -0.07061 -0.29323 -0.07616 C -0.30486 -0.08658 -0.28959 -0.07408 -0.30556 -0.08241 C -0.30851 -0.08403 -0.31094 -0.08635 -0.31337 -0.08843 C -0.31493 -0.08982 -0.31632 -0.09167 -0.31789 -0.0926 C -0.32361 -0.09607 -0.33056 -0.09838 -0.33646 -0.10093 C -0.35261 -0.10811 -0.32778 -0.09746 -0.34723 -0.10487 C -0.35052 -0.10625 -0.3566 -0.10903 -0.3566 -0.1088 C -0.35816 -0.11112 -0.35955 -0.11366 -0.36111 -0.11528 C -0.36407 -0.11852 -0.37049 -0.12338 -0.37049 -0.12315 C -0.37257 -0.12755 -0.37466 -0.13195 -0.37657 -0.13588 C -0.37761 -0.13797 -0.37969 -0.1419 -0.37969 -0.14167 C -0.3823 -0.15232 -0.3849 -0.16274 -0.38733 -0.17292 C -0.38837 -0.17709 -0.38872 -0.18172 -0.39045 -0.18519 C -0.39254 -0.18936 -0.39323 -0.19607 -0.3967 -0.19746 C -0.39827 -0.19815 -0.39983 -0.19885 -0.40122 -0.19954 C -0.40417 -0.20348 -0.40608 -0.20857 -0.40903 -0.21204 C -0.41181 -0.21528 -0.41823 -0.22014 -0.41823 -0.21991 C -0.42518 -0.2338 -0.42795 -0.23774 -0.43837 -0.24699 C -0.43993 -0.24838 -0.44115 -0.2507 -0.44289 -0.25116 C -0.45434 -0.2544 -0.46459 -0.2588 -0.47535 -0.26343 C -0.48542 -0.26806 -0.49549 -0.27385 -0.50469 -0.27987 C -0.5099 -0.28334 -0.50851 -0.28496 -0.51389 -0.28612 C -0.5375 -0.29167 -0.56146 -0.29306 -0.5849 -0.29838 C -0.59792 -0.29283 -0.61302 -0.2926 -0.62657 -0.2882 C -0.63559 -0.28542 -0.6316 -0.28681 -0.64202 -0.28195 C -0.64358 -0.28125 -0.6467 -0.27987 -0.6467 -0.27963 C -0.65608 -0.27153 -0.66511 -0.26088 -0.67605 -0.25718 C -0.68108 -0.25278 -0.68594 -0.24954 -0.6915 -0.24699 C -0.69445 -0.24445 -0.69809 -0.24375 -0.7007 -0.24074 C -0.70226 -0.23936 -0.70243 -0.23635 -0.70382 -0.23449 C -0.70816 -0.22963 -0.7125 -0.22477 -0.71771 -0.22223 C -0.72049 -0.22107 -0.72691 -0.21945 -0.72691 -0.21412 " pathEditMode="relative" rAng="0" ptsTypes="AAAAAAAAAAAAAAAAAAAAAAAAAAAAAAAAAAAAAAAAAAAAA">
                                      <p:cBhvr>
                                        <p:cTn id="14" dur="2000" fill="hold"/>
                                        <p:tgtEl>
                                          <p:spTgt spid="7"/>
                                        </p:tgtEl>
                                        <p:attrNameLst>
                                          <p:attrName>ppt_x</p:attrName>
                                          <p:attrName>ppt_y</p:attrName>
                                        </p:attrNameLst>
                                      </p:cBhvr>
                                      <p:rCtr x="-36354" y="-14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52786A-7F48-4C8B-852F-BA44178C014C}"/>
              </a:ext>
            </a:extLst>
          </p:cNvPr>
          <p:cNvPicPr>
            <a:picLocks noChangeAspect="1"/>
          </p:cNvPicPr>
          <p:nvPr/>
        </p:nvPicPr>
        <p:blipFill>
          <a:blip r:embed="rId3"/>
          <a:stretch>
            <a:fillRect/>
          </a:stretch>
        </p:blipFill>
        <p:spPr>
          <a:xfrm>
            <a:off x="2552573" y="152400"/>
            <a:ext cx="4038853" cy="1205568"/>
          </a:xfrm>
          <a:prstGeom prst="rect">
            <a:avLst/>
          </a:prstGeom>
        </p:spPr>
      </p:pic>
      <p:pic>
        <p:nvPicPr>
          <p:cNvPr id="7" name="Picture 6">
            <a:extLst>
              <a:ext uri="{FF2B5EF4-FFF2-40B4-BE49-F238E27FC236}">
                <a16:creationId xmlns:a16="http://schemas.microsoft.com/office/drawing/2014/main" id="{9533C6F2-F13D-4029-9AF8-A2C64C1CB0F8}"/>
              </a:ext>
            </a:extLst>
          </p:cNvPr>
          <p:cNvPicPr>
            <a:picLocks noChangeAspect="1"/>
          </p:cNvPicPr>
          <p:nvPr/>
        </p:nvPicPr>
        <p:blipFill>
          <a:blip r:embed="rId4"/>
          <a:stretch>
            <a:fillRect/>
          </a:stretch>
        </p:blipFill>
        <p:spPr>
          <a:xfrm>
            <a:off x="876300" y="1461432"/>
            <a:ext cx="7391400" cy="4038600"/>
          </a:xfrm>
          <a:prstGeom prst="rect">
            <a:avLst/>
          </a:prstGeom>
        </p:spPr>
      </p:pic>
      <p:sp>
        <p:nvSpPr>
          <p:cNvPr id="8" name="Subtitle 2">
            <a:extLst>
              <a:ext uri="{FF2B5EF4-FFF2-40B4-BE49-F238E27FC236}">
                <a16:creationId xmlns:a16="http://schemas.microsoft.com/office/drawing/2014/main" id="{252E1966-9916-4368-9CD7-61A20C24214D}"/>
              </a:ext>
            </a:extLst>
          </p:cNvPr>
          <p:cNvSpPr>
            <a:spLocks noGrp="1"/>
          </p:cNvSpPr>
          <p:nvPr>
            <p:ph type="subTitle" idx="1"/>
          </p:nvPr>
        </p:nvSpPr>
        <p:spPr>
          <a:xfrm>
            <a:off x="876300" y="1468058"/>
            <a:ext cx="7391400" cy="4031974"/>
          </a:xfrm>
        </p:spPr>
        <p:txBody>
          <a:bodyPr>
            <a:normAutofit/>
          </a:bodyPr>
          <a:lstStyle/>
          <a:p>
            <a:pPr marL="571500" indent="-571500" algn="l">
              <a:buFont typeface="Arial" panose="020B0604020202020204" pitchFamily="34" charset="0"/>
              <a:buChar char="•"/>
            </a:pPr>
            <a:r>
              <a:rPr lang="en-US" sz="3600" dirty="0">
                <a:solidFill>
                  <a:schemeClr val="bg1"/>
                </a:solidFill>
              </a:rPr>
              <a:t>Leader in communication technology and cybersecurity</a:t>
            </a:r>
          </a:p>
          <a:p>
            <a:pPr marL="571500" indent="-571500" algn="l">
              <a:buFont typeface="Arial" panose="020B0604020202020204" pitchFamily="34" charset="0"/>
              <a:buChar char="•"/>
            </a:pPr>
            <a:r>
              <a:rPr lang="en-US" sz="3600" dirty="0">
                <a:solidFill>
                  <a:schemeClr val="bg1"/>
                </a:solidFill>
              </a:rPr>
              <a:t>Eager for Polish and European partnerships</a:t>
            </a:r>
          </a:p>
          <a:p>
            <a:pPr marL="571500" indent="-571500" algn="l">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2118175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52786A-7F48-4C8B-852F-BA44178C014C}"/>
              </a:ext>
            </a:extLst>
          </p:cNvPr>
          <p:cNvPicPr>
            <a:picLocks noChangeAspect="1"/>
          </p:cNvPicPr>
          <p:nvPr/>
        </p:nvPicPr>
        <p:blipFill>
          <a:blip r:embed="rId3"/>
          <a:stretch>
            <a:fillRect/>
          </a:stretch>
        </p:blipFill>
        <p:spPr>
          <a:xfrm>
            <a:off x="2552573" y="152400"/>
            <a:ext cx="4038853" cy="1205568"/>
          </a:xfrm>
          <a:prstGeom prst="rect">
            <a:avLst/>
          </a:prstGeom>
        </p:spPr>
      </p:pic>
      <p:pic>
        <p:nvPicPr>
          <p:cNvPr id="7" name="Picture 6">
            <a:extLst>
              <a:ext uri="{FF2B5EF4-FFF2-40B4-BE49-F238E27FC236}">
                <a16:creationId xmlns:a16="http://schemas.microsoft.com/office/drawing/2014/main" id="{9533C6F2-F13D-4029-9AF8-A2C64C1CB0F8}"/>
              </a:ext>
            </a:extLst>
          </p:cNvPr>
          <p:cNvPicPr>
            <a:picLocks noChangeAspect="1"/>
          </p:cNvPicPr>
          <p:nvPr/>
        </p:nvPicPr>
        <p:blipFill>
          <a:blip r:embed="rId4"/>
          <a:stretch>
            <a:fillRect/>
          </a:stretch>
        </p:blipFill>
        <p:spPr>
          <a:xfrm>
            <a:off x="876300" y="1461432"/>
            <a:ext cx="7391400" cy="4038600"/>
          </a:xfrm>
          <a:prstGeom prst="rect">
            <a:avLst/>
          </a:prstGeom>
        </p:spPr>
      </p:pic>
      <p:sp>
        <p:nvSpPr>
          <p:cNvPr id="8" name="Subtitle 2">
            <a:extLst>
              <a:ext uri="{FF2B5EF4-FFF2-40B4-BE49-F238E27FC236}">
                <a16:creationId xmlns:a16="http://schemas.microsoft.com/office/drawing/2014/main" id="{252E1966-9916-4368-9CD7-61A20C24214D}"/>
              </a:ext>
            </a:extLst>
          </p:cNvPr>
          <p:cNvSpPr>
            <a:spLocks noGrp="1"/>
          </p:cNvSpPr>
          <p:nvPr>
            <p:ph type="subTitle" idx="1"/>
          </p:nvPr>
        </p:nvSpPr>
        <p:spPr>
          <a:xfrm>
            <a:off x="876300" y="1468058"/>
            <a:ext cx="7391400" cy="4031974"/>
          </a:xfrm>
        </p:spPr>
        <p:txBody>
          <a:bodyPr>
            <a:normAutofit/>
          </a:bodyPr>
          <a:lstStyle/>
          <a:p>
            <a:r>
              <a:rPr lang="en-US" sz="3600" dirty="0">
                <a:solidFill>
                  <a:schemeClr val="bg1"/>
                </a:solidFill>
              </a:rPr>
              <a:t>Questions?</a:t>
            </a:r>
          </a:p>
          <a:p>
            <a:endParaRPr lang="en-US" sz="3600" dirty="0">
              <a:solidFill>
                <a:schemeClr val="bg1"/>
              </a:solidFill>
            </a:endParaRPr>
          </a:p>
          <a:p>
            <a:endParaRPr lang="en-US" sz="3600" dirty="0">
              <a:solidFill>
                <a:schemeClr val="bg1"/>
              </a:solidFill>
            </a:endParaRPr>
          </a:p>
          <a:p>
            <a:r>
              <a:rPr lang="en-US" sz="3600" dirty="0">
                <a:solidFill>
                  <a:schemeClr val="bg1"/>
                </a:solidFill>
              </a:rPr>
              <a:t>Join us at booth ####</a:t>
            </a:r>
          </a:p>
          <a:p>
            <a:endParaRPr lang="en-US" sz="3600" dirty="0">
              <a:solidFill>
                <a:schemeClr val="bg1"/>
              </a:solidFill>
            </a:endParaRPr>
          </a:p>
          <a:p>
            <a:endParaRPr lang="en-US" sz="3600" dirty="0">
              <a:solidFill>
                <a:schemeClr val="bg1"/>
              </a:solidFill>
            </a:endParaRPr>
          </a:p>
        </p:txBody>
      </p:sp>
    </p:spTree>
    <p:extLst>
      <p:ext uri="{BB962C8B-B14F-4D97-AF65-F5344CB8AC3E}">
        <p14:creationId xmlns:p14="http://schemas.microsoft.com/office/powerpoint/2010/main" val="857701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68218"/>
            <a:ext cx="9144000" cy="1143000"/>
          </a:xfrm>
        </p:spPr>
        <p:txBody>
          <a:bodyPr/>
          <a:lstStyle/>
          <a:p>
            <a:r>
              <a:rPr lang="en-US" dirty="0"/>
              <a:t>AUTOSOL Overview</a:t>
            </a:r>
          </a:p>
        </p:txBody>
      </p:sp>
      <p:sp>
        <p:nvSpPr>
          <p:cNvPr id="3" name="Content Placeholder 2"/>
          <p:cNvSpPr>
            <a:spLocks noGrp="1"/>
          </p:cNvSpPr>
          <p:nvPr>
            <p:ph idx="1"/>
          </p:nvPr>
        </p:nvSpPr>
        <p:spPr>
          <a:xfrm>
            <a:off x="381000" y="1981200"/>
            <a:ext cx="8229600" cy="4267200"/>
          </a:xfrm>
        </p:spPr>
        <p:txBody>
          <a:bodyPr>
            <a:normAutofit/>
          </a:bodyPr>
          <a:lstStyle/>
          <a:p>
            <a:r>
              <a:rPr lang="en-US" dirty="0"/>
              <a:t>Servicing our clients’ SCADA needs since 1987</a:t>
            </a:r>
          </a:p>
          <a:p>
            <a:r>
              <a:rPr lang="en-US" dirty="0"/>
              <a:t>Oil, natural-gas, water, and building SCADA</a:t>
            </a:r>
          </a:p>
          <a:p>
            <a:r>
              <a:rPr lang="en-US" dirty="0"/>
              <a:t>Offering software, hardware, and services </a:t>
            </a:r>
          </a:p>
          <a:p>
            <a:endParaRPr lang="en-US" dirty="0"/>
          </a:p>
        </p:txBody>
      </p:sp>
      <p:pic>
        <p:nvPicPr>
          <p:cNvPr id="5" name="Picture 4">
            <a:extLst>
              <a:ext uri="{FF2B5EF4-FFF2-40B4-BE49-F238E27FC236}">
                <a16:creationId xmlns:a16="http://schemas.microsoft.com/office/drawing/2014/main" id="{C39D2846-3C7C-4767-9B47-FA80C41DF52D}"/>
              </a:ext>
            </a:extLst>
          </p:cNvPr>
          <p:cNvPicPr>
            <a:picLocks noChangeAspect="1"/>
          </p:cNvPicPr>
          <p:nvPr/>
        </p:nvPicPr>
        <p:blipFill rotWithShape="1">
          <a:blip r:embed="rId3"/>
          <a:srcRect r="30757"/>
          <a:stretch/>
        </p:blipFill>
        <p:spPr>
          <a:xfrm>
            <a:off x="2484948" y="3733800"/>
            <a:ext cx="4174103" cy="2911511"/>
          </a:xfrm>
          <a:prstGeom prst="rect">
            <a:avLst/>
          </a:prstGeom>
        </p:spPr>
      </p:pic>
    </p:spTree>
    <p:extLst>
      <p:ext uri="{BB962C8B-B14F-4D97-AF65-F5344CB8AC3E}">
        <p14:creationId xmlns:p14="http://schemas.microsoft.com/office/powerpoint/2010/main" val="3163511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868218"/>
            <a:ext cx="8229600" cy="1143000"/>
          </a:xfrm>
        </p:spPr>
        <p:txBody>
          <a:bodyPr/>
          <a:lstStyle/>
          <a:p>
            <a:r>
              <a:rPr lang="en-US" dirty="0"/>
              <a:t>Energy Portfolio</a:t>
            </a:r>
          </a:p>
        </p:txBody>
      </p:sp>
      <p:sp>
        <p:nvSpPr>
          <p:cNvPr id="3" name="Content Placeholder 2"/>
          <p:cNvSpPr>
            <a:spLocks noGrp="1"/>
          </p:cNvSpPr>
          <p:nvPr>
            <p:ph idx="1"/>
          </p:nvPr>
        </p:nvSpPr>
        <p:spPr>
          <a:xfrm>
            <a:off x="381000" y="1981200"/>
            <a:ext cx="8610600" cy="3429000"/>
          </a:xfrm>
        </p:spPr>
        <p:txBody>
          <a:bodyPr>
            <a:normAutofit/>
          </a:bodyPr>
          <a:lstStyle/>
          <a:p>
            <a:r>
              <a:rPr lang="en-US" dirty="0"/>
              <a:t>430,000 RTUs and PLCs use AUTOSOL for </a:t>
            </a:r>
            <a:r>
              <a:rPr lang="en-US" dirty="0" err="1"/>
              <a:t>comms</a:t>
            </a:r>
            <a:endParaRPr lang="en-US" dirty="0"/>
          </a:p>
          <a:p>
            <a:r>
              <a:rPr lang="en-US" dirty="0"/>
              <a:t>Customers’ pipelines span from Mexico to Canada.</a:t>
            </a:r>
          </a:p>
          <a:p>
            <a:endParaRPr lang="en-US" dirty="0"/>
          </a:p>
        </p:txBody>
      </p:sp>
      <p:pic>
        <p:nvPicPr>
          <p:cNvPr id="2052" name="Picture 4" descr="Image result">
            <a:extLst>
              <a:ext uri="{FF2B5EF4-FFF2-40B4-BE49-F238E27FC236}">
                <a16:creationId xmlns:a16="http://schemas.microsoft.com/office/drawing/2014/main" id="{A45E283B-CEC1-4100-8C8F-037E0B4DC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10000"/>
            <a:ext cx="8572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a:extLst>
              <a:ext uri="{FF2B5EF4-FFF2-40B4-BE49-F238E27FC236}">
                <a16:creationId xmlns:a16="http://schemas.microsoft.com/office/drawing/2014/main" id="{BCF35329-6770-4AA8-ABE5-3FBBFEFE0B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9704" y="3741025"/>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a:extLst>
              <a:ext uri="{FF2B5EF4-FFF2-40B4-BE49-F238E27FC236}">
                <a16:creationId xmlns:a16="http://schemas.microsoft.com/office/drawing/2014/main" id="{97942C96-39FC-43FA-B94B-CD7863AA29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353335"/>
            <a:ext cx="3352800" cy="77538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File:TransCanada Logo.svg">
            <a:extLst>
              <a:ext uri="{FF2B5EF4-FFF2-40B4-BE49-F238E27FC236}">
                <a16:creationId xmlns:a16="http://schemas.microsoft.com/office/drawing/2014/main" id="{31FBD5D2-CA09-41F5-9FF9-CFAF92AC5A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5500" y="5691173"/>
            <a:ext cx="2514600" cy="59721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www.cheniere.com/img/logo-cheniere.png">
            <a:extLst>
              <a:ext uri="{FF2B5EF4-FFF2-40B4-BE49-F238E27FC236}">
                <a16:creationId xmlns:a16="http://schemas.microsoft.com/office/drawing/2014/main" id="{325498D8-BAC3-420A-A0D3-8AC0988DCB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9930" y="4786888"/>
            <a:ext cx="2263861" cy="66406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a:extLst>
              <a:ext uri="{FF2B5EF4-FFF2-40B4-BE49-F238E27FC236}">
                <a16:creationId xmlns:a16="http://schemas.microsoft.com/office/drawing/2014/main" id="{CB3261A6-EEA1-4E3F-B289-ADAFFC2F01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 y="5343525"/>
            <a:ext cx="301942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 result">
            <a:extLst>
              <a:ext uri="{FF2B5EF4-FFF2-40B4-BE49-F238E27FC236}">
                <a16:creationId xmlns:a16="http://schemas.microsoft.com/office/drawing/2014/main" id="{3C3B393C-F211-4747-A490-DB81B60C1F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40660" y="4001516"/>
            <a:ext cx="1538287" cy="115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30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45613"/>
            <a:ext cx="9144000" cy="1143000"/>
          </a:xfrm>
        </p:spPr>
        <p:txBody>
          <a:bodyPr/>
          <a:lstStyle/>
          <a:p>
            <a:r>
              <a:rPr lang="en-US" dirty="0"/>
              <a:t>Scale of Operation</a:t>
            </a:r>
          </a:p>
        </p:txBody>
      </p:sp>
      <p:sp>
        <p:nvSpPr>
          <p:cNvPr id="3" name="Content Placeholder 2"/>
          <p:cNvSpPr>
            <a:spLocks noGrp="1"/>
          </p:cNvSpPr>
          <p:nvPr>
            <p:ph idx="1"/>
          </p:nvPr>
        </p:nvSpPr>
        <p:spPr>
          <a:xfrm>
            <a:off x="381000" y="1981200"/>
            <a:ext cx="8229600" cy="3429000"/>
          </a:xfrm>
        </p:spPr>
        <p:txBody>
          <a:bodyPr>
            <a:normAutofit/>
          </a:bodyPr>
          <a:lstStyle/>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099907374"/>
              </p:ext>
            </p:extLst>
          </p:nvPr>
        </p:nvGraphicFramePr>
        <p:xfrm>
          <a:off x="4708724" y="1715165"/>
          <a:ext cx="3429000" cy="4437937"/>
        </p:xfrm>
        <a:graphic>
          <a:graphicData uri="http://schemas.openxmlformats.org/presentationml/2006/ole">
            <mc:AlternateContent xmlns:mc="http://schemas.openxmlformats.org/markup-compatibility/2006">
              <mc:Choice xmlns:v="urn:schemas-microsoft-com:vml" Requires="v">
                <p:oleObj spid="_x0000_s1085" name="Acrobat Document" r:id="rId4" imgW="5829043" imgH="7543749" progId="AcroExch.Document.DC">
                  <p:embed/>
                </p:oleObj>
              </mc:Choice>
              <mc:Fallback>
                <p:oleObj name="Acrobat Document" r:id="rId4" imgW="5829043" imgH="7543749" progId="AcroExch.Document.DC">
                  <p:embed/>
                  <p:pic>
                    <p:nvPicPr>
                      <p:cNvPr id="0" name=""/>
                      <p:cNvPicPr/>
                      <p:nvPr/>
                    </p:nvPicPr>
                    <p:blipFill>
                      <a:blip r:embed="rId5"/>
                      <a:stretch>
                        <a:fillRect/>
                      </a:stretch>
                    </p:blipFill>
                    <p:spPr>
                      <a:xfrm>
                        <a:off x="4708724" y="1715165"/>
                        <a:ext cx="3429000" cy="44379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24744252"/>
              </p:ext>
            </p:extLst>
          </p:nvPr>
        </p:nvGraphicFramePr>
        <p:xfrm>
          <a:off x="357628" y="2256221"/>
          <a:ext cx="4313944" cy="3599258"/>
        </p:xfrm>
        <a:graphic>
          <a:graphicData uri="http://schemas.openxmlformats.org/presentationml/2006/ole">
            <mc:AlternateContent xmlns:mc="http://schemas.openxmlformats.org/markup-compatibility/2006">
              <mc:Choice xmlns:v="urn:schemas-microsoft-com:vml" Requires="v">
                <p:oleObj spid="_x0000_s1086" name="Acrobat Document" r:id="rId6" imgW="4771832" imgH="3981433" progId="AcroExch.Document.DC">
                  <p:embed/>
                </p:oleObj>
              </mc:Choice>
              <mc:Fallback>
                <p:oleObj name="Acrobat Document" r:id="rId6" imgW="4771832" imgH="3981433" progId="AcroExch.Document.DC">
                  <p:embed/>
                  <p:pic>
                    <p:nvPicPr>
                      <p:cNvPr id="0" name=""/>
                      <p:cNvPicPr/>
                      <p:nvPr/>
                    </p:nvPicPr>
                    <p:blipFill>
                      <a:blip r:embed="rId7"/>
                      <a:stretch>
                        <a:fillRect/>
                      </a:stretch>
                    </p:blipFill>
                    <p:spPr>
                      <a:xfrm>
                        <a:off x="357628" y="2256221"/>
                        <a:ext cx="4313944" cy="3599258"/>
                      </a:xfrm>
                      <a:prstGeom prst="rect">
                        <a:avLst/>
                      </a:prstGeom>
                    </p:spPr>
                  </p:pic>
                </p:oleObj>
              </mc:Fallback>
            </mc:AlternateContent>
          </a:graphicData>
        </a:graphic>
      </p:graphicFrame>
      <p:sp>
        <p:nvSpPr>
          <p:cNvPr id="6" name="Title 1"/>
          <p:cNvSpPr txBox="1">
            <a:spLocks/>
          </p:cNvSpPr>
          <p:nvPr/>
        </p:nvSpPr>
        <p:spPr>
          <a:xfrm>
            <a:off x="-304800" y="1467564"/>
            <a:ext cx="5486400" cy="9781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Kinder Morgan pipelines map</a:t>
            </a:r>
          </a:p>
        </p:txBody>
      </p:sp>
      <p:sp>
        <p:nvSpPr>
          <p:cNvPr id="7" name="Title 1"/>
          <p:cNvSpPr txBox="1">
            <a:spLocks/>
          </p:cNvSpPr>
          <p:nvPr/>
        </p:nvSpPr>
        <p:spPr>
          <a:xfrm>
            <a:off x="3962400" y="5939056"/>
            <a:ext cx="5486400" cy="9781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TransCanada pipelines map</a:t>
            </a:r>
          </a:p>
        </p:txBody>
      </p:sp>
    </p:spTree>
    <p:extLst>
      <p:ext uri="{BB962C8B-B14F-4D97-AF65-F5344CB8AC3E}">
        <p14:creationId xmlns:p14="http://schemas.microsoft.com/office/powerpoint/2010/main" val="99739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3882"/>
            <a:ext cx="9144000" cy="1143000"/>
          </a:xfrm>
        </p:spPr>
        <p:txBody>
          <a:bodyPr/>
          <a:lstStyle/>
          <a:p>
            <a:r>
              <a:rPr lang="en-US" dirty="0"/>
              <a:t>Natural Gas Market</a:t>
            </a:r>
          </a:p>
        </p:txBody>
      </p:sp>
      <p:sp>
        <p:nvSpPr>
          <p:cNvPr id="3" name="Content Placeholder 2"/>
          <p:cNvSpPr>
            <a:spLocks noGrp="1"/>
          </p:cNvSpPr>
          <p:nvPr>
            <p:ph idx="1"/>
          </p:nvPr>
        </p:nvSpPr>
        <p:spPr>
          <a:xfrm>
            <a:off x="381000" y="1981200"/>
            <a:ext cx="8229600" cy="3429000"/>
          </a:xfrm>
        </p:spPr>
        <p:txBody>
          <a:bodyPr>
            <a:normAutofit/>
          </a:bodyPr>
          <a:lstStyle/>
          <a:p>
            <a:endParaRPr lang="en-US" dirty="0"/>
          </a:p>
          <a:p>
            <a:endParaRPr lang="en-US" dirty="0"/>
          </a:p>
        </p:txBody>
      </p:sp>
      <p:sp>
        <p:nvSpPr>
          <p:cNvPr id="6" name="Content Placeholder 2"/>
          <p:cNvSpPr txBox="1">
            <a:spLocks/>
          </p:cNvSpPr>
          <p:nvPr/>
        </p:nvSpPr>
        <p:spPr>
          <a:xfrm>
            <a:off x="533400" y="1836882"/>
            <a:ext cx="8229600" cy="296371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U.S. became a net gas exporter in 2017</a:t>
            </a:r>
          </a:p>
          <a:p>
            <a:r>
              <a:rPr lang="en-US" dirty="0"/>
              <a:t>Three LNG export terminals in the U.S. </a:t>
            </a:r>
          </a:p>
          <a:p>
            <a:r>
              <a:rPr lang="en-US" dirty="0"/>
              <a:t>Five terminals under construction</a:t>
            </a:r>
          </a:p>
          <a:p>
            <a:r>
              <a:rPr lang="en-US" dirty="0"/>
              <a:t>U.S. to be third largest LNG exporter by 2020.</a:t>
            </a:r>
          </a:p>
          <a:p>
            <a:r>
              <a:rPr lang="en-US" dirty="0"/>
              <a:t>Natural gas consumption to increase 40% by 2050</a:t>
            </a:r>
          </a:p>
          <a:p>
            <a:endParaRPr lang="en-US" dirty="0"/>
          </a:p>
        </p:txBody>
      </p:sp>
    </p:spTree>
    <p:extLst>
      <p:ext uri="{BB962C8B-B14F-4D97-AF65-F5344CB8AC3E}">
        <p14:creationId xmlns:p14="http://schemas.microsoft.com/office/powerpoint/2010/main" val="235817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3DBAFF-476A-4402-B0EC-961D4758E111}"/>
              </a:ext>
            </a:extLst>
          </p:cNvPr>
          <p:cNvPicPr>
            <a:picLocks noChangeAspect="1"/>
          </p:cNvPicPr>
          <p:nvPr/>
        </p:nvPicPr>
        <p:blipFill rotWithShape="1">
          <a:blip r:embed="rId3"/>
          <a:srcRect r="30757"/>
          <a:stretch/>
        </p:blipFill>
        <p:spPr>
          <a:xfrm>
            <a:off x="495300" y="1066800"/>
            <a:ext cx="8153400" cy="5687141"/>
          </a:xfrm>
          <a:prstGeom prst="rect">
            <a:avLst/>
          </a:prstGeom>
        </p:spPr>
      </p:pic>
    </p:spTree>
    <p:extLst>
      <p:ext uri="{BB962C8B-B14F-4D97-AF65-F5344CB8AC3E}">
        <p14:creationId xmlns:p14="http://schemas.microsoft.com/office/powerpoint/2010/main" val="220273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1685DB-9D3E-43FE-8F82-563FE4E1A80B}"/>
              </a:ext>
            </a:extLst>
          </p:cNvPr>
          <p:cNvPicPr>
            <a:picLocks noChangeAspect="1"/>
          </p:cNvPicPr>
          <p:nvPr/>
        </p:nvPicPr>
        <p:blipFill>
          <a:blip r:embed="rId3"/>
          <a:stretch>
            <a:fillRect/>
          </a:stretch>
        </p:blipFill>
        <p:spPr>
          <a:xfrm>
            <a:off x="-6626" y="1"/>
            <a:ext cx="9144000" cy="2514599"/>
          </a:xfrm>
          <a:prstGeom prst="rect">
            <a:avLst/>
          </a:prstGeom>
        </p:spPr>
      </p:pic>
      <p:sp>
        <p:nvSpPr>
          <p:cNvPr id="5" name="Content Placeholder 2">
            <a:extLst>
              <a:ext uri="{FF2B5EF4-FFF2-40B4-BE49-F238E27FC236}">
                <a16:creationId xmlns:a16="http://schemas.microsoft.com/office/drawing/2014/main" id="{FDA7CD48-661E-4111-856E-FB36635FFA2B}"/>
              </a:ext>
            </a:extLst>
          </p:cNvPr>
          <p:cNvSpPr txBox="1">
            <a:spLocks/>
          </p:cNvSpPr>
          <p:nvPr/>
        </p:nvSpPr>
        <p:spPr>
          <a:xfrm>
            <a:off x="381000" y="2514600"/>
            <a:ext cx="8229600"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Advanced OPC Polling-Engine</a:t>
            </a:r>
          </a:p>
          <a:p>
            <a:pPr lvl="1"/>
            <a:r>
              <a:rPr lang="en-US" dirty="0"/>
              <a:t>Real-time polling</a:t>
            </a:r>
          </a:p>
          <a:p>
            <a:pPr lvl="1"/>
            <a:r>
              <a:rPr lang="en-US" dirty="0"/>
              <a:t>Flow Measurement</a:t>
            </a:r>
          </a:p>
          <a:p>
            <a:pPr lvl="1"/>
            <a:r>
              <a:rPr lang="en-US" dirty="0"/>
              <a:t>Supports 18 SCADA telemetries </a:t>
            </a:r>
          </a:p>
          <a:p>
            <a:pPr lvl="1"/>
            <a:r>
              <a:rPr lang="en-US" dirty="0"/>
              <a:t>Supports 30+ Protocols</a:t>
            </a:r>
          </a:p>
          <a:p>
            <a:pPr lvl="1"/>
            <a:r>
              <a:rPr lang="en-US" dirty="0"/>
              <a:t>Relational Database</a:t>
            </a:r>
          </a:p>
          <a:p>
            <a:pPr lvl="1"/>
            <a:endParaRPr lang="en-US" dirty="0"/>
          </a:p>
        </p:txBody>
      </p:sp>
    </p:spTree>
    <p:extLst>
      <p:ext uri="{BB962C8B-B14F-4D97-AF65-F5344CB8AC3E}">
        <p14:creationId xmlns:p14="http://schemas.microsoft.com/office/powerpoint/2010/main" val="3266961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DA7CD48-661E-4111-856E-FB36635FFA2B}"/>
              </a:ext>
            </a:extLst>
          </p:cNvPr>
          <p:cNvSpPr txBox="1">
            <a:spLocks/>
          </p:cNvSpPr>
          <p:nvPr/>
        </p:nvSpPr>
        <p:spPr>
          <a:xfrm>
            <a:off x="381000" y="2286000"/>
            <a:ext cx="8229600"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en-US" sz="2800" dirty="0"/>
              <a:t>Endpoint security device</a:t>
            </a:r>
            <a:endParaRPr lang="en-US" altLang="en-US" sz="2400" dirty="0"/>
          </a:p>
          <a:p>
            <a:pPr lvl="1">
              <a:defRPr/>
            </a:pPr>
            <a:r>
              <a:rPr lang="en-US" altLang="en-US" sz="2400" dirty="0"/>
              <a:t>Technical Security Controls</a:t>
            </a:r>
          </a:p>
          <a:p>
            <a:pPr lvl="1">
              <a:defRPr/>
            </a:pPr>
            <a:r>
              <a:rPr lang="en-US" altLang="en-US" sz="2400" dirty="0"/>
              <a:t>Legacy Compatibility</a:t>
            </a:r>
          </a:p>
          <a:p>
            <a:pPr lvl="1">
              <a:defRPr/>
            </a:pPr>
            <a:r>
              <a:rPr lang="en-US" altLang="en-US" sz="2400" dirty="0"/>
              <a:t>Field Level Logs</a:t>
            </a:r>
          </a:p>
          <a:p>
            <a:pPr>
              <a:defRPr/>
            </a:pPr>
            <a:r>
              <a:rPr lang="en-US" altLang="en-US" sz="2800" dirty="0"/>
              <a:t>Integrated Control System</a:t>
            </a:r>
          </a:p>
          <a:p>
            <a:pPr lvl="1">
              <a:defRPr/>
            </a:pPr>
            <a:r>
              <a:rPr lang="en-US" altLang="en-US" sz="2400" dirty="0"/>
              <a:t>Mass Management (ACM)</a:t>
            </a:r>
          </a:p>
          <a:p>
            <a:pPr lvl="1">
              <a:defRPr/>
            </a:pPr>
            <a:r>
              <a:rPr lang="en-US" altLang="en-US" sz="2400" dirty="0"/>
              <a:t>Cloud Compatibility</a:t>
            </a:r>
          </a:p>
          <a:p>
            <a:pPr lvl="1">
              <a:defRPr/>
            </a:pPr>
            <a:r>
              <a:rPr lang="en-US" altLang="en-US" sz="2400" dirty="0"/>
              <a:t>Remote Updating</a:t>
            </a:r>
          </a:p>
        </p:txBody>
      </p:sp>
      <p:pic>
        <p:nvPicPr>
          <p:cNvPr id="3" name="Picture 2">
            <a:extLst>
              <a:ext uri="{FF2B5EF4-FFF2-40B4-BE49-F238E27FC236}">
                <a16:creationId xmlns:a16="http://schemas.microsoft.com/office/drawing/2014/main" id="{5FDD25E0-F867-4EBC-9FCD-67515E73F383}"/>
              </a:ext>
            </a:extLst>
          </p:cNvPr>
          <p:cNvPicPr>
            <a:picLocks noChangeAspect="1"/>
          </p:cNvPicPr>
          <p:nvPr/>
        </p:nvPicPr>
        <p:blipFill>
          <a:blip r:embed="rId3"/>
          <a:stretch>
            <a:fillRect/>
          </a:stretch>
        </p:blipFill>
        <p:spPr>
          <a:xfrm>
            <a:off x="0" y="0"/>
            <a:ext cx="9144000" cy="2132737"/>
          </a:xfrm>
          <a:prstGeom prst="rect">
            <a:avLst/>
          </a:prstGeom>
        </p:spPr>
      </p:pic>
      <p:pic>
        <p:nvPicPr>
          <p:cNvPr id="6" name="Picture 10">
            <a:extLst>
              <a:ext uri="{FF2B5EF4-FFF2-40B4-BE49-F238E27FC236}">
                <a16:creationId xmlns:a16="http://schemas.microsoft.com/office/drawing/2014/main" id="{D122D32C-034D-4E52-B53F-E55A3A3ACB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86000"/>
            <a:ext cx="3122613"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83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3339</TotalTime>
  <Words>624</Words>
  <Application>Microsoft Office PowerPoint</Application>
  <PresentationFormat>On-screen Show (4:3)</PresentationFormat>
  <Paragraphs>104</Paragraphs>
  <Slides>22</Slides>
  <Notes>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6" baseType="lpstr">
      <vt:lpstr>Arial</vt:lpstr>
      <vt:lpstr>Calibri</vt:lpstr>
      <vt:lpstr>Office Theme</vt:lpstr>
      <vt:lpstr>Acrobat Document</vt:lpstr>
      <vt:lpstr>PowerPoint Presentation</vt:lpstr>
      <vt:lpstr>AGENDA</vt:lpstr>
      <vt:lpstr>AUTOSOL Overview</vt:lpstr>
      <vt:lpstr>Energy Portfolio</vt:lpstr>
      <vt:lpstr>Scale of Operation</vt:lpstr>
      <vt:lpstr>Natural Gas Market</vt:lpstr>
      <vt:lpstr>PowerPoint Presentation</vt:lpstr>
      <vt:lpstr>PowerPoint Presentation</vt:lpstr>
      <vt:lpstr>PowerPoint Presentation</vt:lpstr>
      <vt:lpstr>PowerPoint Presentation</vt:lpstr>
      <vt:lpstr>Polish &amp; American SCADA Security</vt:lpstr>
      <vt:lpstr>Cybersecurity Trends</vt:lpstr>
      <vt:lpstr>PowerPoint Presentation</vt:lpstr>
      <vt:lpstr>Baku-Tbilisi-Ceyhan (BTC) Pipeline</vt:lpstr>
      <vt:lpstr>TRITON</vt:lpstr>
      <vt:lpstr>Talking Security</vt:lpstr>
      <vt:lpstr>Equipment Issues</vt:lpstr>
      <vt:lpstr>SCADA Solutions for SCADA Problems</vt:lpstr>
      <vt:lpstr>PowerPoint Presentation</vt:lpstr>
      <vt:lpstr>Network Edge Security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Ferstl</dc:creator>
  <cp:lastModifiedBy>David Blanco</cp:lastModifiedBy>
  <cp:revision>52</cp:revision>
  <dcterms:created xsi:type="dcterms:W3CDTF">2018-04-20T13:30:27Z</dcterms:created>
  <dcterms:modified xsi:type="dcterms:W3CDTF">2018-04-25T19:14:45Z</dcterms:modified>
</cp:coreProperties>
</file>