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839" r:id="rId2"/>
  </p:sldMasterIdLst>
  <p:notesMasterIdLst>
    <p:notesMasterId r:id="rId17"/>
  </p:notesMasterIdLst>
  <p:handoutMasterIdLst>
    <p:handoutMasterId r:id="rId18"/>
  </p:handoutMasterIdLst>
  <p:sldIdLst>
    <p:sldId id="606" r:id="rId3"/>
    <p:sldId id="590" r:id="rId4"/>
    <p:sldId id="685" r:id="rId5"/>
    <p:sldId id="687" r:id="rId6"/>
    <p:sldId id="705" r:id="rId7"/>
    <p:sldId id="697" r:id="rId8"/>
    <p:sldId id="704" r:id="rId9"/>
    <p:sldId id="701" r:id="rId10"/>
    <p:sldId id="694" r:id="rId11"/>
    <p:sldId id="695" r:id="rId12"/>
    <p:sldId id="703" r:id="rId13"/>
    <p:sldId id="702" r:id="rId14"/>
    <p:sldId id="618" r:id="rId15"/>
    <p:sldId id="605"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Beresford" initials="SB" lastIdx="1" clrIdx="0">
    <p:extLst/>
  </p:cmAuthor>
  <p:cmAuthor id="2" name="mike mott" initials="mm" lastIdx="1" clrIdx="1">
    <p:extLst>
      <p:ext uri="{19B8F6BF-5375-455C-9EA6-DF929625EA0E}">
        <p15:presenceInfo xmlns:p15="http://schemas.microsoft.com/office/powerpoint/2012/main" userId="48297afe4296d2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480E"/>
    <a:srgbClr val="C00000"/>
    <a:srgbClr val="000000"/>
    <a:srgbClr val="FF0000"/>
    <a:srgbClr val="FF6600"/>
    <a:srgbClr val="00B050"/>
    <a:srgbClr val="FFCC00"/>
    <a:srgbClr val="ABABAB"/>
    <a:srgbClr val="CFD2AA"/>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5316" autoAdjust="0"/>
  </p:normalViewPr>
  <p:slideViewPr>
    <p:cSldViewPr snapToGrid="0" snapToObjects="1">
      <p:cViewPr varScale="1">
        <p:scale>
          <a:sx n="105" d="100"/>
          <a:sy n="105" d="100"/>
        </p:scale>
        <p:origin x="1746" y="114"/>
      </p:cViewPr>
      <p:guideLst>
        <p:guide orient="horz" pos="3288"/>
        <p:guide pos="28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84" d="100"/>
          <a:sy n="84" d="100"/>
        </p:scale>
        <p:origin x="3786" y="102"/>
      </p:cViewPr>
      <p:guideLst>
        <p:guide orient="horz" pos="2928"/>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U.S.</a:t>
            </a:r>
            <a:r>
              <a:rPr lang="en-US" b="1" baseline="0" dirty="0"/>
              <a:t> </a:t>
            </a:r>
            <a:r>
              <a:rPr lang="en-US" b="1" dirty="0"/>
              <a:t>Proved Reserves (311.1 </a:t>
            </a:r>
            <a:r>
              <a:rPr lang="en-US" b="1" dirty="0" err="1"/>
              <a:t>Tcf</a:t>
            </a:r>
            <a:r>
              <a:rPr lang="en-US" b="1" dirty="0"/>
              <a:t>)                               </a:t>
            </a:r>
          </a:p>
          <a:p>
            <a:pPr>
              <a:defRPr b="1"/>
            </a:pP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04661222902691"/>
          <c:y val="0.22167461829666718"/>
          <c:w val="0.71968455331972381"/>
          <c:h val="0.6192397382988083"/>
        </c:manualLayout>
      </c:layout>
      <c:pieChart>
        <c:varyColors val="1"/>
        <c:ser>
          <c:idx val="0"/>
          <c:order val="0"/>
          <c:tx>
            <c:strRef>
              <c:f>Sheet1!$B$1</c:f>
              <c:strCache>
                <c:ptCount val="1"/>
                <c:pt idx="0">
                  <c:v>Proved Reserves</c:v>
                </c:pt>
              </c:strCache>
            </c:strRef>
          </c:tx>
          <c:dPt>
            <c:idx val="0"/>
            <c:bubble3D val="0"/>
            <c:spPr>
              <a:solidFill>
                <a:schemeClr val="accent1"/>
              </a:solidFill>
              <a:ln>
                <a:noFill/>
              </a:ln>
              <a:effectLst/>
            </c:spPr>
            <c:extLst>
              <c:ext xmlns:c16="http://schemas.microsoft.com/office/drawing/2014/chart" uri="{C3380CC4-5D6E-409C-BE32-E72D297353CC}">
                <c16:uniqueId val="{00000001-8EEB-4906-9489-78137060B5BC}"/>
              </c:ext>
            </c:extLst>
          </c:dPt>
          <c:dPt>
            <c:idx val="1"/>
            <c:bubble3D val="0"/>
            <c:spPr>
              <a:solidFill>
                <a:schemeClr val="accent2"/>
              </a:solidFill>
              <a:ln>
                <a:noFill/>
              </a:ln>
              <a:effectLst/>
            </c:spPr>
            <c:extLst>
              <c:ext xmlns:c16="http://schemas.microsoft.com/office/drawing/2014/chart" uri="{C3380CC4-5D6E-409C-BE32-E72D297353CC}">
                <c16:uniqueId val="{00000003-8EEB-4906-9489-78137060B5BC}"/>
              </c:ext>
            </c:extLst>
          </c:dPt>
          <c:dPt>
            <c:idx val="2"/>
            <c:bubble3D val="0"/>
            <c:spPr>
              <a:solidFill>
                <a:schemeClr val="accent3"/>
              </a:solidFill>
              <a:ln>
                <a:noFill/>
              </a:ln>
              <a:effectLst/>
            </c:spPr>
            <c:extLst>
              <c:ext xmlns:c16="http://schemas.microsoft.com/office/drawing/2014/chart" uri="{C3380CC4-5D6E-409C-BE32-E72D297353CC}">
                <c16:uniqueId val="{00000005-8EEB-4906-9489-78137060B5BC}"/>
              </c:ext>
            </c:extLst>
          </c:dPt>
          <c:dPt>
            <c:idx val="3"/>
            <c:bubble3D val="0"/>
            <c:spPr>
              <a:solidFill>
                <a:schemeClr val="accent4"/>
              </a:solidFill>
              <a:ln>
                <a:noFill/>
              </a:ln>
              <a:effectLst/>
            </c:spPr>
            <c:extLst>
              <c:ext xmlns:c16="http://schemas.microsoft.com/office/drawing/2014/chart" uri="{C3380CC4-5D6E-409C-BE32-E72D297353CC}">
                <c16:uniqueId val="{00000007-8EEB-4906-9489-78137060B5BC}"/>
              </c:ext>
            </c:extLst>
          </c:dPt>
          <c:dPt>
            <c:idx val="4"/>
            <c:bubble3D val="0"/>
            <c:spPr>
              <a:solidFill>
                <a:schemeClr val="accent5"/>
              </a:solidFill>
              <a:ln>
                <a:noFill/>
              </a:ln>
              <a:effectLst/>
            </c:spPr>
            <c:extLst>
              <c:ext xmlns:c16="http://schemas.microsoft.com/office/drawing/2014/chart" uri="{C3380CC4-5D6E-409C-BE32-E72D297353CC}">
                <c16:uniqueId val="{00000009-8EEB-4906-9489-78137060B5BC}"/>
              </c:ext>
            </c:extLst>
          </c:dPt>
          <c:dPt>
            <c:idx val="5"/>
            <c:bubble3D val="0"/>
            <c:spPr>
              <a:solidFill>
                <a:schemeClr val="accent6"/>
              </a:solidFill>
              <a:ln>
                <a:noFill/>
              </a:ln>
              <a:effectLst/>
            </c:spPr>
            <c:extLst>
              <c:ext xmlns:c16="http://schemas.microsoft.com/office/drawing/2014/chart" uri="{C3380CC4-5D6E-409C-BE32-E72D297353CC}">
                <c16:uniqueId val="{0000000B-8EEB-4906-9489-78137060B5B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8EEB-4906-9489-78137060B5BC}"/>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8EEB-4906-9489-78137060B5B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Texas</c:v>
                </c:pt>
                <c:pt idx="1">
                  <c:v>Pennsylvania</c:v>
                </c:pt>
                <c:pt idx="2">
                  <c:v>Oklahoma</c:v>
                </c:pt>
                <c:pt idx="3">
                  <c:v>West Virginia</c:v>
                </c:pt>
                <c:pt idx="4">
                  <c:v>Wyoming</c:v>
                </c:pt>
                <c:pt idx="5">
                  <c:v>Colorado</c:v>
                </c:pt>
                <c:pt idx="6">
                  <c:v>Louisiana</c:v>
                </c:pt>
                <c:pt idx="7">
                  <c:v>Other</c:v>
                </c:pt>
              </c:strCache>
            </c:strRef>
          </c:cat>
          <c:val>
            <c:numRef>
              <c:f>Sheet1!$B$2:$B$9</c:f>
              <c:numCache>
                <c:formatCode>General</c:formatCode>
                <c:ptCount val="8"/>
                <c:pt idx="0">
                  <c:v>88.3</c:v>
                </c:pt>
                <c:pt idx="1">
                  <c:v>62.7</c:v>
                </c:pt>
                <c:pt idx="2">
                  <c:v>34.4</c:v>
                </c:pt>
                <c:pt idx="3">
                  <c:v>24.7</c:v>
                </c:pt>
                <c:pt idx="4">
                  <c:v>21.5</c:v>
                </c:pt>
                <c:pt idx="5">
                  <c:v>19.100000000000001</c:v>
                </c:pt>
                <c:pt idx="6">
                  <c:v>18.100000000000001</c:v>
                </c:pt>
                <c:pt idx="7">
                  <c:v>42.3</c:v>
                </c:pt>
              </c:numCache>
            </c:numRef>
          </c:val>
          <c:extLst>
            <c:ext xmlns:c16="http://schemas.microsoft.com/office/drawing/2014/chart" uri="{C3380CC4-5D6E-409C-BE32-E72D297353CC}">
              <c16:uniqueId val="{00000000-25F3-492F-AA54-141696D9F29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9937242903337511"/>
          <c:w val="0.99700034023524853"/>
          <c:h val="8.46936419859446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Total</a:t>
            </a:r>
            <a:r>
              <a:rPr lang="en-US" b="1" baseline="0" dirty="0"/>
              <a:t> Technically Recoverable Dry Gas Resources</a:t>
            </a:r>
            <a:r>
              <a:rPr lang="en-US" b="1" dirty="0"/>
              <a:t> (2,462.3 </a:t>
            </a:r>
            <a:r>
              <a:rPr lang="en-US" b="1" dirty="0" err="1"/>
              <a:t>Tcf</a:t>
            </a:r>
            <a:r>
              <a:rPr lang="en-US" b="1" dirty="0"/>
              <a: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Technically Recoverable Resources</c:v>
                </c:pt>
              </c:strCache>
            </c:strRef>
          </c:tx>
          <c:dPt>
            <c:idx val="0"/>
            <c:bubble3D val="0"/>
            <c:spPr>
              <a:solidFill>
                <a:schemeClr val="accent1"/>
              </a:solidFill>
              <a:ln>
                <a:noFill/>
              </a:ln>
              <a:effectLst/>
            </c:spPr>
            <c:extLst>
              <c:ext xmlns:c16="http://schemas.microsoft.com/office/drawing/2014/chart" uri="{C3380CC4-5D6E-409C-BE32-E72D297353CC}">
                <c16:uniqueId val="{00000001-1183-4EC1-8A2E-B04F29C9BBDA}"/>
              </c:ext>
            </c:extLst>
          </c:dPt>
          <c:dPt>
            <c:idx val="1"/>
            <c:bubble3D val="0"/>
            <c:spPr>
              <a:solidFill>
                <a:schemeClr val="accent2"/>
              </a:solidFill>
              <a:ln>
                <a:noFill/>
              </a:ln>
              <a:effectLst/>
            </c:spPr>
            <c:extLst>
              <c:ext xmlns:c16="http://schemas.microsoft.com/office/drawing/2014/chart" uri="{C3380CC4-5D6E-409C-BE32-E72D297353CC}">
                <c16:uniqueId val="{00000003-1183-4EC1-8A2E-B04F29C9BBDA}"/>
              </c:ext>
            </c:extLst>
          </c:dPt>
          <c:dPt>
            <c:idx val="2"/>
            <c:bubble3D val="0"/>
            <c:spPr>
              <a:solidFill>
                <a:schemeClr val="accent3"/>
              </a:solidFill>
              <a:ln>
                <a:noFill/>
              </a:ln>
              <a:effectLst/>
            </c:spPr>
            <c:extLst>
              <c:ext xmlns:c16="http://schemas.microsoft.com/office/drawing/2014/chart" uri="{C3380CC4-5D6E-409C-BE32-E72D297353CC}">
                <c16:uniqueId val="{00000005-1183-4EC1-8A2E-B04F29C9BBDA}"/>
              </c:ext>
            </c:extLst>
          </c:dPt>
          <c:dPt>
            <c:idx val="3"/>
            <c:bubble3D val="0"/>
            <c:spPr>
              <a:solidFill>
                <a:schemeClr val="accent4"/>
              </a:solidFill>
              <a:ln>
                <a:noFill/>
              </a:ln>
              <a:effectLst/>
            </c:spPr>
            <c:extLst>
              <c:ext xmlns:c16="http://schemas.microsoft.com/office/drawing/2014/chart" uri="{C3380CC4-5D6E-409C-BE32-E72D297353CC}">
                <c16:uniqueId val="{00000007-1183-4EC1-8A2E-B04F29C9BBDA}"/>
              </c:ext>
            </c:extLst>
          </c:dPt>
          <c:dPt>
            <c:idx val="4"/>
            <c:bubble3D val="0"/>
            <c:spPr>
              <a:solidFill>
                <a:schemeClr val="accent5"/>
              </a:solidFill>
              <a:ln>
                <a:noFill/>
              </a:ln>
              <a:effectLst/>
            </c:spPr>
            <c:extLst>
              <c:ext xmlns:c16="http://schemas.microsoft.com/office/drawing/2014/chart" uri="{C3380CC4-5D6E-409C-BE32-E72D297353CC}">
                <c16:uniqueId val="{00000009-1183-4EC1-8A2E-B04F29C9BBDA}"/>
              </c:ext>
            </c:extLst>
          </c:dPt>
          <c:dPt>
            <c:idx val="5"/>
            <c:bubble3D val="0"/>
            <c:spPr>
              <a:solidFill>
                <a:schemeClr val="accent6"/>
              </a:solidFill>
              <a:ln>
                <a:noFill/>
              </a:ln>
              <a:effectLst/>
            </c:spPr>
            <c:extLst>
              <c:ext xmlns:c16="http://schemas.microsoft.com/office/drawing/2014/chart" uri="{C3380CC4-5D6E-409C-BE32-E72D297353CC}">
                <c16:uniqueId val="{0000000B-1183-4EC1-8A2E-B04F29C9BBDA}"/>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1183-4EC1-8A2E-B04F29C9BBDA}"/>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1183-4EC1-8A2E-B04F29C9BBD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Conventional</c:v>
                </c:pt>
                <c:pt idx="1">
                  <c:v>Tight / Shale</c:v>
                </c:pt>
                <c:pt idx="2">
                  <c:v>Coalbed methane</c:v>
                </c:pt>
              </c:strCache>
            </c:strRef>
          </c:cat>
          <c:val>
            <c:numRef>
              <c:f>Sheet1!$B$2:$B$4</c:f>
              <c:numCache>
                <c:formatCode>#,##0.00</c:formatCode>
                <c:ptCount val="3"/>
                <c:pt idx="0">
                  <c:v>1125.2</c:v>
                </c:pt>
                <c:pt idx="1">
                  <c:v>1228.0999999999999</c:v>
                </c:pt>
                <c:pt idx="2" formatCode="General">
                  <c:v>109</c:v>
                </c:pt>
              </c:numCache>
            </c:numRef>
          </c:val>
          <c:extLst>
            <c:ext xmlns:c16="http://schemas.microsoft.com/office/drawing/2014/chart" uri="{C3380CC4-5D6E-409C-BE32-E72D297353CC}">
              <c16:uniqueId val="{00000010-1183-4EC1-8A2E-B04F29C9BBD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8740157480314898E-3"/>
          <c:y val="0.85688195175156123"/>
          <c:w val="0.99425196850393704"/>
          <c:h val="0.127184119267758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000" dirty="0"/>
              <a:t>Henry Hub Natural Gas Long-Term Price Forecast</a:t>
            </a:r>
          </a:p>
        </c:rich>
      </c:tx>
      <c:overlay val="0"/>
    </c:title>
    <c:autoTitleDeleted val="0"/>
    <c:plotArea>
      <c:layout>
        <c:manualLayout>
          <c:layoutTarget val="inner"/>
          <c:xMode val="edge"/>
          <c:yMode val="edge"/>
          <c:x val="7.0857871270281647E-2"/>
          <c:y val="7.294609717573608E-2"/>
          <c:w val="0.90036392454922654"/>
          <c:h val="0.59347419763441689"/>
        </c:manualLayout>
      </c:layout>
      <c:scatterChart>
        <c:scatterStyle val="smoothMarker"/>
        <c:varyColors val="0"/>
        <c:ser>
          <c:idx val="0"/>
          <c:order val="0"/>
          <c:tx>
            <c:v>HH Gas Spot Price</c:v>
          </c:tx>
          <c:spPr>
            <a:ln w="25400" cap="rnd">
              <a:solidFill>
                <a:srgbClr val="DDD9C3"/>
              </a:solidFill>
              <a:round/>
            </a:ln>
            <a:effectLst/>
          </c:spPr>
          <c:marker>
            <c:symbol val="none"/>
          </c:marker>
          <c:xVal>
            <c:numRef>
              <c:f>('Data 1'!$A$4:$A$268,'Data 1'!$A$268:$A$289)</c:f>
              <c:numCache>
                <c:formatCode>mmm\-yyyy</c:formatCode>
                <c:ptCount val="287"/>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pt idx="150">
                  <c:v>40009</c:v>
                </c:pt>
                <c:pt idx="151">
                  <c:v>40040</c:v>
                </c:pt>
                <c:pt idx="152">
                  <c:v>40071</c:v>
                </c:pt>
                <c:pt idx="153">
                  <c:v>40101</c:v>
                </c:pt>
                <c:pt idx="154">
                  <c:v>40132</c:v>
                </c:pt>
                <c:pt idx="155">
                  <c:v>40162</c:v>
                </c:pt>
                <c:pt idx="156">
                  <c:v>40193</c:v>
                </c:pt>
                <c:pt idx="157">
                  <c:v>40224</c:v>
                </c:pt>
                <c:pt idx="158">
                  <c:v>40252</c:v>
                </c:pt>
                <c:pt idx="159">
                  <c:v>40283</c:v>
                </c:pt>
                <c:pt idx="160">
                  <c:v>40313</c:v>
                </c:pt>
                <c:pt idx="161">
                  <c:v>40344</c:v>
                </c:pt>
                <c:pt idx="162">
                  <c:v>40374</c:v>
                </c:pt>
                <c:pt idx="163">
                  <c:v>40405</c:v>
                </c:pt>
                <c:pt idx="164">
                  <c:v>40436</c:v>
                </c:pt>
                <c:pt idx="165">
                  <c:v>40466</c:v>
                </c:pt>
                <c:pt idx="166">
                  <c:v>40497</c:v>
                </c:pt>
                <c:pt idx="167">
                  <c:v>40527</c:v>
                </c:pt>
                <c:pt idx="168">
                  <c:v>40558</c:v>
                </c:pt>
                <c:pt idx="169">
                  <c:v>40589</c:v>
                </c:pt>
                <c:pt idx="170">
                  <c:v>40617</c:v>
                </c:pt>
                <c:pt idx="171">
                  <c:v>40648</c:v>
                </c:pt>
                <c:pt idx="172">
                  <c:v>40678</c:v>
                </c:pt>
                <c:pt idx="173">
                  <c:v>40709</c:v>
                </c:pt>
                <c:pt idx="174">
                  <c:v>40739</c:v>
                </c:pt>
                <c:pt idx="175">
                  <c:v>40770</c:v>
                </c:pt>
                <c:pt idx="176">
                  <c:v>40801</c:v>
                </c:pt>
                <c:pt idx="177">
                  <c:v>40831</c:v>
                </c:pt>
                <c:pt idx="178">
                  <c:v>40862</c:v>
                </c:pt>
                <c:pt idx="179">
                  <c:v>40892</c:v>
                </c:pt>
                <c:pt idx="180">
                  <c:v>40923</c:v>
                </c:pt>
                <c:pt idx="181">
                  <c:v>40954</c:v>
                </c:pt>
                <c:pt idx="182">
                  <c:v>40983</c:v>
                </c:pt>
                <c:pt idx="183">
                  <c:v>41014</c:v>
                </c:pt>
                <c:pt idx="184">
                  <c:v>41044</c:v>
                </c:pt>
                <c:pt idx="185">
                  <c:v>41075</c:v>
                </c:pt>
                <c:pt idx="186">
                  <c:v>41105</c:v>
                </c:pt>
                <c:pt idx="187">
                  <c:v>41136</c:v>
                </c:pt>
                <c:pt idx="188">
                  <c:v>41167</c:v>
                </c:pt>
                <c:pt idx="189">
                  <c:v>41197</c:v>
                </c:pt>
                <c:pt idx="190">
                  <c:v>41228</c:v>
                </c:pt>
                <c:pt idx="191">
                  <c:v>41258</c:v>
                </c:pt>
                <c:pt idx="192">
                  <c:v>41289</c:v>
                </c:pt>
                <c:pt idx="193">
                  <c:v>41320</c:v>
                </c:pt>
                <c:pt idx="194">
                  <c:v>41348</c:v>
                </c:pt>
                <c:pt idx="195">
                  <c:v>41379</c:v>
                </c:pt>
                <c:pt idx="196">
                  <c:v>41409</c:v>
                </c:pt>
                <c:pt idx="197">
                  <c:v>41440</c:v>
                </c:pt>
                <c:pt idx="198">
                  <c:v>41470</c:v>
                </c:pt>
                <c:pt idx="199">
                  <c:v>41501</c:v>
                </c:pt>
                <c:pt idx="200">
                  <c:v>41532</c:v>
                </c:pt>
                <c:pt idx="201">
                  <c:v>41562</c:v>
                </c:pt>
                <c:pt idx="202">
                  <c:v>41593</c:v>
                </c:pt>
                <c:pt idx="203">
                  <c:v>41623</c:v>
                </c:pt>
                <c:pt idx="204">
                  <c:v>41654</c:v>
                </c:pt>
                <c:pt idx="205">
                  <c:v>41685</c:v>
                </c:pt>
                <c:pt idx="206">
                  <c:v>41713</c:v>
                </c:pt>
                <c:pt idx="207">
                  <c:v>41744</c:v>
                </c:pt>
                <c:pt idx="208">
                  <c:v>41774</c:v>
                </c:pt>
                <c:pt idx="209">
                  <c:v>41805</c:v>
                </c:pt>
                <c:pt idx="210">
                  <c:v>41835</c:v>
                </c:pt>
                <c:pt idx="211">
                  <c:v>41866</c:v>
                </c:pt>
                <c:pt idx="212">
                  <c:v>41897</c:v>
                </c:pt>
                <c:pt idx="213">
                  <c:v>41927</c:v>
                </c:pt>
                <c:pt idx="214">
                  <c:v>41958</c:v>
                </c:pt>
                <c:pt idx="215">
                  <c:v>41988</c:v>
                </c:pt>
                <c:pt idx="216">
                  <c:v>42019</c:v>
                </c:pt>
                <c:pt idx="217">
                  <c:v>42050</c:v>
                </c:pt>
                <c:pt idx="218">
                  <c:v>42078</c:v>
                </c:pt>
                <c:pt idx="219">
                  <c:v>42109</c:v>
                </c:pt>
                <c:pt idx="220">
                  <c:v>42139</c:v>
                </c:pt>
                <c:pt idx="221">
                  <c:v>42170</c:v>
                </c:pt>
                <c:pt idx="222">
                  <c:v>42200</c:v>
                </c:pt>
                <c:pt idx="223">
                  <c:v>42231</c:v>
                </c:pt>
                <c:pt idx="224">
                  <c:v>42262</c:v>
                </c:pt>
                <c:pt idx="225">
                  <c:v>42292</c:v>
                </c:pt>
                <c:pt idx="226">
                  <c:v>42323</c:v>
                </c:pt>
                <c:pt idx="227">
                  <c:v>42353</c:v>
                </c:pt>
                <c:pt idx="228">
                  <c:v>42384</c:v>
                </c:pt>
                <c:pt idx="229">
                  <c:v>42415</c:v>
                </c:pt>
                <c:pt idx="230">
                  <c:v>42444</c:v>
                </c:pt>
                <c:pt idx="231">
                  <c:v>42475</c:v>
                </c:pt>
                <c:pt idx="232">
                  <c:v>42505</c:v>
                </c:pt>
                <c:pt idx="233">
                  <c:v>42536</c:v>
                </c:pt>
                <c:pt idx="234">
                  <c:v>42566</c:v>
                </c:pt>
                <c:pt idx="235" formatCode="mmm\-yy">
                  <c:v>42583</c:v>
                </c:pt>
                <c:pt idx="236" formatCode="mmm\-yy">
                  <c:v>42614</c:v>
                </c:pt>
                <c:pt idx="237" formatCode="mmm\-yy">
                  <c:v>42644</c:v>
                </c:pt>
                <c:pt idx="238" formatCode="mmm\-yy">
                  <c:v>42675</c:v>
                </c:pt>
                <c:pt idx="239" formatCode="mmm\-yy">
                  <c:v>42705</c:v>
                </c:pt>
                <c:pt idx="240" formatCode="mmm\-yy">
                  <c:v>42736</c:v>
                </c:pt>
                <c:pt idx="241" formatCode="mmm\-yy">
                  <c:v>42767</c:v>
                </c:pt>
                <c:pt idx="242" formatCode="mmm\-yy">
                  <c:v>42795</c:v>
                </c:pt>
                <c:pt idx="243" formatCode="mmm\-yy">
                  <c:v>42826</c:v>
                </c:pt>
                <c:pt idx="244" formatCode="mmm\-yy">
                  <c:v>42856</c:v>
                </c:pt>
                <c:pt idx="245" formatCode="mmm\-yy">
                  <c:v>42887</c:v>
                </c:pt>
                <c:pt idx="246" formatCode="mmm\-yy">
                  <c:v>42917</c:v>
                </c:pt>
                <c:pt idx="247" formatCode="mmm\-yy">
                  <c:v>42948</c:v>
                </c:pt>
                <c:pt idx="248" formatCode="mmm\-yy">
                  <c:v>42979</c:v>
                </c:pt>
                <c:pt idx="249" formatCode="mmm\-yy">
                  <c:v>43009</c:v>
                </c:pt>
                <c:pt idx="250" formatCode="mmm\-yy">
                  <c:v>43040</c:v>
                </c:pt>
                <c:pt idx="251" formatCode="mmm\-yy">
                  <c:v>43070</c:v>
                </c:pt>
                <c:pt idx="252" formatCode="mmm\-yy">
                  <c:v>43101</c:v>
                </c:pt>
                <c:pt idx="253" formatCode="mmm\-yy">
                  <c:v>43132</c:v>
                </c:pt>
                <c:pt idx="254" formatCode="mmm\-yy">
                  <c:v>43160</c:v>
                </c:pt>
                <c:pt idx="255" formatCode="mmm\-yy">
                  <c:v>43191</c:v>
                </c:pt>
                <c:pt idx="256" formatCode="mmm\-yy">
                  <c:v>43221</c:v>
                </c:pt>
                <c:pt idx="257" formatCode="mmm\-yy">
                  <c:v>43252</c:v>
                </c:pt>
                <c:pt idx="258" formatCode="mmm\-yy">
                  <c:v>43282</c:v>
                </c:pt>
                <c:pt idx="259" formatCode="mmm\-yy">
                  <c:v>43313</c:v>
                </c:pt>
                <c:pt idx="260" formatCode="mmm\-yy">
                  <c:v>43344</c:v>
                </c:pt>
                <c:pt idx="261" formatCode="mmm\-yy">
                  <c:v>43374</c:v>
                </c:pt>
                <c:pt idx="262" formatCode="mmm\-yy">
                  <c:v>43405</c:v>
                </c:pt>
                <c:pt idx="263" formatCode="mmm\-yy">
                  <c:v>43435</c:v>
                </c:pt>
                <c:pt idx="264" formatCode="m/d/yyyy">
                  <c:v>43800</c:v>
                </c:pt>
                <c:pt idx="265" formatCode="m/d/yyyy">
                  <c:v>43800</c:v>
                </c:pt>
                <c:pt idx="266" formatCode="m/d/yyyy">
                  <c:v>44166</c:v>
                </c:pt>
                <c:pt idx="267" formatCode="m/d/yyyy">
                  <c:v>44531</c:v>
                </c:pt>
                <c:pt idx="268" formatCode="m/d/yyyy">
                  <c:v>44896</c:v>
                </c:pt>
                <c:pt idx="269" formatCode="m/d/yyyy">
                  <c:v>45261</c:v>
                </c:pt>
                <c:pt idx="270" formatCode="m/d/yyyy">
                  <c:v>45627</c:v>
                </c:pt>
                <c:pt idx="271" formatCode="m/d/yyyy">
                  <c:v>45992</c:v>
                </c:pt>
                <c:pt idx="272" formatCode="m/d/yyyy">
                  <c:v>46357</c:v>
                </c:pt>
                <c:pt idx="273" formatCode="m/d/yyyy">
                  <c:v>46722</c:v>
                </c:pt>
                <c:pt idx="274" formatCode="m/d/yyyy">
                  <c:v>47088</c:v>
                </c:pt>
                <c:pt idx="275" formatCode="m/d/yyyy">
                  <c:v>47453</c:v>
                </c:pt>
                <c:pt idx="276" formatCode="m/d/yyyy">
                  <c:v>47818</c:v>
                </c:pt>
                <c:pt idx="277" formatCode="m/d/yyyy">
                  <c:v>48183</c:v>
                </c:pt>
                <c:pt idx="278" formatCode="m/d/yyyy">
                  <c:v>48549</c:v>
                </c:pt>
                <c:pt idx="279" formatCode="m/d/yyyy">
                  <c:v>48914</c:v>
                </c:pt>
                <c:pt idx="280" formatCode="m/d/yyyy">
                  <c:v>49279</c:v>
                </c:pt>
                <c:pt idx="281" formatCode="m/d/yyyy">
                  <c:v>49644</c:v>
                </c:pt>
                <c:pt idx="282" formatCode="m/d/yyyy">
                  <c:v>50010</c:v>
                </c:pt>
                <c:pt idx="283" formatCode="m/d/yyyy">
                  <c:v>50375</c:v>
                </c:pt>
                <c:pt idx="284" formatCode="m/d/yyyy">
                  <c:v>50740</c:v>
                </c:pt>
                <c:pt idx="285" formatCode="m/d/yyyy">
                  <c:v>51105</c:v>
                </c:pt>
                <c:pt idx="286" formatCode="m/d/yyyy">
                  <c:v>51471</c:v>
                </c:pt>
              </c:numCache>
            </c:numRef>
          </c:xVal>
          <c:yVal>
            <c:numRef>
              <c:f>'Data 1'!$C$4:$C$268</c:f>
              <c:numCache>
                <c:formatCode>General</c:formatCode>
                <c:ptCount val="265"/>
                <c:pt idx="0">
                  <c:v>3.45</c:v>
                </c:pt>
                <c:pt idx="1">
                  <c:v>2.15</c:v>
                </c:pt>
                <c:pt idx="2">
                  <c:v>1.89</c:v>
                </c:pt>
                <c:pt idx="3">
                  <c:v>2.0299999999999998</c:v>
                </c:pt>
                <c:pt idx="4">
                  <c:v>2.25</c:v>
                </c:pt>
                <c:pt idx="5">
                  <c:v>2.2000000000000002</c:v>
                </c:pt>
                <c:pt idx="6">
                  <c:v>2.19</c:v>
                </c:pt>
                <c:pt idx="7">
                  <c:v>2.4900000000000002</c:v>
                </c:pt>
                <c:pt idx="8">
                  <c:v>2.88</c:v>
                </c:pt>
                <c:pt idx="9">
                  <c:v>3.07</c:v>
                </c:pt>
                <c:pt idx="10">
                  <c:v>3.01</c:v>
                </c:pt>
                <c:pt idx="11">
                  <c:v>2.35</c:v>
                </c:pt>
                <c:pt idx="12">
                  <c:v>2.09</c:v>
                </c:pt>
                <c:pt idx="13">
                  <c:v>2.23</c:v>
                </c:pt>
                <c:pt idx="14">
                  <c:v>2.2400000000000002</c:v>
                </c:pt>
                <c:pt idx="15">
                  <c:v>2.4300000000000002</c:v>
                </c:pt>
                <c:pt idx="16">
                  <c:v>2.14</c:v>
                </c:pt>
                <c:pt idx="17">
                  <c:v>2.17</c:v>
                </c:pt>
                <c:pt idx="18">
                  <c:v>2.17</c:v>
                </c:pt>
                <c:pt idx="19">
                  <c:v>1.85</c:v>
                </c:pt>
                <c:pt idx="20">
                  <c:v>2.02</c:v>
                </c:pt>
                <c:pt idx="21">
                  <c:v>1.91</c:v>
                </c:pt>
                <c:pt idx="22">
                  <c:v>2.12</c:v>
                </c:pt>
                <c:pt idx="23">
                  <c:v>1.72</c:v>
                </c:pt>
                <c:pt idx="24">
                  <c:v>1.85</c:v>
                </c:pt>
                <c:pt idx="25">
                  <c:v>1.77</c:v>
                </c:pt>
                <c:pt idx="26">
                  <c:v>1.79</c:v>
                </c:pt>
                <c:pt idx="27">
                  <c:v>2.15</c:v>
                </c:pt>
                <c:pt idx="28">
                  <c:v>2.2599999999999998</c:v>
                </c:pt>
                <c:pt idx="29">
                  <c:v>2.2999999999999998</c:v>
                </c:pt>
                <c:pt idx="30">
                  <c:v>2.31</c:v>
                </c:pt>
                <c:pt idx="31">
                  <c:v>2.8</c:v>
                </c:pt>
                <c:pt idx="32">
                  <c:v>2.5499999999999998</c:v>
                </c:pt>
                <c:pt idx="33">
                  <c:v>2.73</c:v>
                </c:pt>
                <c:pt idx="34">
                  <c:v>2.37</c:v>
                </c:pt>
                <c:pt idx="35">
                  <c:v>2.36</c:v>
                </c:pt>
                <c:pt idx="36">
                  <c:v>2.42</c:v>
                </c:pt>
                <c:pt idx="37">
                  <c:v>2.66</c:v>
                </c:pt>
                <c:pt idx="38">
                  <c:v>2.79</c:v>
                </c:pt>
                <c:pt idx="39">
                  <c:v>3.04</c:v>
                </c:pt>
                <c:pt idx="40">
                  <c:v>3.59</c:v>
                </c:pt>
                <c:pt idx="41">
                  <c:v>4.29</c:v>
                </c:pt>
                <c:pt idx="42">
                  <c:v>3.99</c:v>
                </c:pt>
                <c:pt idx="43">
                  <c:v>4.43</c:v>
                </c:pt>
                <c:pt idx="44">
                  <c:v>5.0599999999999996</c:v>
                </c:pt>
                <c:pt idx="45">
                  <c:v>5.0199999999999996</c:v>
                </c:pt>
                <c:pt idx="46">
                  <c:v>5.52</c:v>
                </c:pt>
                <c:pt idx="47">
                  <c:v>8.9</c:v>
                </c:pt>
                <c:pt idx="48">
                  <c:v>8.17</c:v>
                </c:pt>
                <c:pt idx="49">
                  <c:v>5.61</c:v>
                </c:pt>
                <c:pt idx="50">
                  <c:v>5.23</c:v>
                </c:pt>
                <c:pt idx="51">
                  <c:v>5.19</c:v>
                </c:pt>
                <c:pt idx="52">
                  <c:v>4.1900000000000004</c:v>
                </c:pt>
                <c:pt idx="53">
                  <c:v>3.72</c:v>
                </c:pt>
                <c:pt idx="54">
                  <c:v>3.11</c:v>
                </c:pt>
                <c:pt idx="55">
                  <c:v>2.97</c:v>
                </c:pt>
                <c:pt idx="56">
                  <c:v>2.19</c:v>
                </c:pt>
                <c:pt idx="57">
                  <c:v>2.46</c:v>
                </c:pt>
                <c:pt idx="58">
                  <c:v>2.34</c:v>
                </c:pt>
                <c:pt idx="59">
                  <c:v>2.2999999999999998</c:v>
                </c:pt>
                <c:pt idx="60">
                  <c:v>2.3199999999999998</c:v>
                </c:pt>
                <c:pt idx="61">
                  <c:v>2.3199999999999998</c:v>
                </c:pt>
                <c:pt idx="62">
                  <c:v>3.03</c:v>
                </c:pt>
                <c:pt idx="63">
                  <c:v>3.43</c:v>
                </c:pt>
                <c:pt idx="64">
                  <c:v>3.5</c:v>
                </c:pt>
                <c:pt idx="65">
                  <c:v>3.26</c:v>
                </c:pt>
                <c:pt idx="66">
                  <c:v>2.99</c:v>
                </c:pt>
                <c:pt idx="67">
                  <c:v>3.09</c:v>
                </c:pt>
                <c:pt idx="68">
                  <c:v>3.55</c:v>
                </c:pt>
                <c:pt idx="69">
                  <c:v>4.13</c:v>
                </c:pt>
                <c:pt idx="70">
                  <c:v>4.04</c:v>
                </c:pt>
                <c:pt idx="71">
                  <c:v>4.74</c:v>
                </c:pt>
                <c:pt idx="72">
                  <c:v>5.43</c:v>
                </c:pt>
                <c:pt idx="73">
                  <c:v>7.71</c:v>
                </c:pt>
                <c:pt idx="74">
                  <c:v>5.93</c:v>
                </c:pt>
                <c:pt idx="75">
                  <c:v>5.26</c:v>
                </c:pt>
                <c:pt idx="76">
                  <c:v>5.81</c:v>
                </c:pt>
                <c:pt idx="77">
                  <c:v>5.82</c:v>
                </c:pt>
                <c:pt idx="78">
                  <c:v>5.03</c:v>
                </c:pt>
                <c:pt idx="79">
                  <c:v>4.99</c:v>
                </c:pt>
                <c:pt idx="80">
                  <c:v>4.62</c:v>
                </c:pt>
                <c:pt idx="81">
                  <c:v>4.63</c:v>
                </c:pt>
                <c:pt idx="82">
                  <c:v>4.47</c:v>
                </c:pt>
                <c:pt idx="83">
                  <c:v>6.13</c:v>
                </c:pt>
                <c:pt idx="84">
                  <c:v>6.14</c:v>
                </c:pt>
                <c:pt idx="85">
                  <c:v>5.37</c:v>
                </c:pt>
                <c:pt idx="86">
                  <c:v>5.39</c:v>
                </c:pt>
                <c:pt idx="87">
                  <c:v>5.71</c:v>
                </c:pt>
                <c:pt idx="88">
                  <c:v>6.33</c:v>
                </c:pt>
                <c:pt idx="89">
                  <c:v>6.27</c:v>
                </c:pt>
                <c:pt idx="90">
                  <c:v>5.93</c:v>
                </c:pt>
                <c:pt idx="91">
                  <c:v>5.41</c:v>
                </c:pt>
                <c:pt idx="92">
                  <c:v>5.15</c:v>
                </c:pt>
                <c:pt idx="93">
                  <c:v>6.35</c:v>
                </c:pt>
                <c:pt idx="94">
                  <c:v>6.17</c:v>
                </c:pt>
                <c:pt idx="95">
                  <c:v>6.58</c:v>
                </c:pt>
                <c:pt idx="96">
                  <c:v>6.15</c:v>
                </c:pt>
                <c:pt idx="97">
                  <c:v>6.14</c:v>
                </c:pt>
                <c:pt idx="98">
                  <c:v>6.96</c:v>
                </c:pt>
                <c:pt idx="99">
                  <c:v>7.16</c:v>
                </c:pt>
                <c:pt idx="100">
                  <c:v>6.47</c:v>
                </c:pt>
                <c:pt idx="101">
                  <c:v>7.18</c:v>
                </c:pt>
                <c:pt idx="102">
                  <c:v>7.63</c:v>
                </c:pt>
                <c:pt idx="103">
                  <c:v>9.5299999999999994</c:v>
                </c:pt>
                <c:pt idx="104">
                  <c:v>11.75</c:v>
                </c:pt>
                <c:pt idx="105">
                  <c:v>13.42</c:v>
                </c:pt>
                <c:pt idx="106">
                  <c:v>10.3</c:v>
                </c:pt>
                <c:pt idx="107">
                  <c:v>13.05</c:v>
                </c:pt>
                <c:pt idx="108">
                  <c:v>8.69</c:v>
                </c:pt>
                <c:pt idx="109">
                  <c:v>7.54</c:v>
                </c:pt>
                <c:pt idx="110">
                  <c:v>6.89</c:v>
                </c:pt>
                <c:pt idx="111">
                  <c:v>7.16</c:v>
                </c:pt>
                <c:pt idx="112">
                  <c:v>6.25</c:v>
                </c:pt>
                <c:pt idx="113">
                  <c:v>6.21</c:v>
                </c:pt>
                <c:pt idx="114">
                  <c:v>6.17</c:v>
                </c:pt>
                <c:pt idx="115">
                  <c:v>7.14</c:v>
                </c:pt>
                <c:pt idx="116">
                  <c:v>4.9000000000000004</c:v>
                </c:pt>
                <c:pt idx="117">
                  <c:v>5.85</c:v>
                </c:pt>
                <c:pt idx="118">
                  <c:v>7.41</c:v>
                </c:pt>
                <c:pt idx="119">
                  <c:v>6.73</c:v>
                </c:pt>
                <c:pt idx="120">
                  <c:v>6.55</c:v>
                </c:pt>
                <c:pt idx="121">
                  <c:v>8</c:v>
                </c:pt>
                <c:pt idx="122">
                  <c:v>7.11</c:v>
                </c:pt>
                <c:pt idx="123">
                  <c:v>7.6</c:v>
                </c:pt>
                <c:pt idx="124">
                  <c:v>7.64</c:v>
                </c:pt>
                <c:pt idx="125">
                  <c:v>7.35</c:v>
                </c:pt>
                <c:pt idx="126">
                  <c:v>6.22</c:v>
                </c:pt>
                <c:pt idx="127">
                  <c:v>6.22</c:v>
                </c:pt>
                <c:pt idx="128">
                  <c:v>6.08</c:v>
                </c:pt>
                <c:pt idx="129">
                  <c:v>6.74</c:v>
                </c:pt>
                <c:pt idx="130">
                  <c:v>7.1</c:v>
                </c:pt>
                <c:pt idx="131">
                  <c:v>7.11</c:v>
                </c:pt>
                <c:pt idx="132">
                  <c:v>7.99</c:v>
                </c:pt>
                <c:pt idx="133">
                  <c:v>8.5399999999999991</c:v>
                </c:pt>
                <c:pt idx="134">
                  <c:v>9.41</c:v>
                </c:pt>
                <c:pt idx="135">
                  <c:v>10.18</c:v>
                </c:pt>
                <c:pt idx="136">
                  <c:v>11.27</c:v>
                </c:pt>
                <c:pt idx="137">
                  <c:v>12.69</c:v>
                </c:pt>
                <c:pt idx="138">
                  <c:v>11.09</c:v>
                </c:pt>
                <c:pt idx="139">
                  <c:v>8.26</c:v>
                </c:pt>
                <c:pt idx="140">
                  <c:v>7.67</c:v>
                </c:pt>
                <c:pt idx="141">
                  <c:v>6.74</c:v>
                </c:pt>
                <c:pt idx="142">
                  <c:v>6.68</c:v>
                </c:pt>
                <c:pt idx="143">
                  <c:v>5.82</c:v>
                </c:pt>
                <c:pt idx="144">
                  <c:v>5.24</c:v>
                </c:pt>
                <c:pt idx="145">
                  <c:v>4.5199999999999996</c:v>
                </c:pt>
                <c:pt idx="146">
                  <c:v>3.96</c:v>
                </c:pt>
                <c:pt idx="147">
                  <c:v>3.5</c:v>
                </c:pt>
                <c:pt idx="148">
                  <c:v>3.83</c:v>
                </c:pt>
                <c:pt idx="149">
                  <c:v>3.8</c:v>
                </c:pt>
                <c:pt idx="150">
                  <c:v>3.38</c:v>
                </c:pt>
                <c:pt idx="151">
                  <c:v>3.14</c:v>
                </c:pt>
                <c:pt idx="152">
                  <c:v>2.99</c:v>
                </c:pt>
                <c:pt idx="153">
                  <c:v>4.01</c:v>
                </c:pt>
                <c:pt idx="154">
                  <c:v>3.66</c:v>
                </c:pt>
                <c:pt idx="155">
                  <c:v>5.35</c:v>
                </c:pt>
                <c:pt idx="156">
                  <c:v>5.83</c:v>
                </c:pt>
                <c:pt idx="157">
                  <c:v>5.32</c:v>
                </c:pt>
                <c:pt idx="158">
                  <c:v>4.29</c:v>
                </c:pt>
                <c:pt idx="159">
                  <c:v>4.03</c:v>
                </c:pt>
                <c:pt idx="160">
                  <c:v>4.1399999999999997</c:v>
                </c:pt>
                <c:pt idx="161">
                  <c:v>4.8</c:v>
                </c:pt>
                <c:pt idx="162">
                  <c:v>4.63</c:v>
                </c:pt>
                <c:pt idx="163">
                  <c:v>4.32</c:v>
                </c:pt>
                <c:pt idx="164">
                  <c:v>3.89</c:v>
                </c:pt>
                <c:pt idx="165">
                  <c:v>3.43</c:v>
                </c:pt>
                <c:pt idx="166">
                  <c:v>3.71</c:v>
                </c:pt>
                <c:pt idx="167">
                  <c:v>4.25</c:v>
                </c:pt>
                <c:pt idx="168">
                  <c:v>4.49</c:v>
                </c:pt>
                <c:pt idx="169">
                  <c:v>4.09</c:v>
                </c:pt>
                <c:pt idx="170">
                  <c:v>3.97</c:v>
                </c:pt>
                <c:pt idx="171">
                  <c:v>4.24</c:v>
                </c:pt>
                <c:pt idx="172">
                  <c:v>4.3099999999999996</c:v>
                </c:pt>
                <c:pt idx="173">
                  <c:v>4.54</c:v>
                </c:pt>
                <c:pt idx="174">
                  <c:v>4.42</c:v>
                </c:pt>
                <c:pt idx="175">
                  <c:v>4.0599999999999996</c:v>
                </c:pt>
                <c:pt idx="176">
                  <c:v>3.9</c:v>
                </c:pt>
                <c:pt idx="177">
                  <c:v>3.57</c:v>
                </c:pt>
                <c:pt idx="178">
                  <c:v>3.24</c:v>
                </c:pt>
                <c:pt idx="179">
                  <c:v>3.17</c:v>
                </c:pt>
                <c:pt idx="180">
                  <c:v>2.67</c:v>
                </c:pt>
                <c:pt idx="181">
                  <c:v>2.5099999999999998</c:v>
                </c:pt>
                <c:pt idx="182">
                  <c:v>2.17</c:v>
                </c:pt>
                <c:pt idx="183">
                  <c:v>1.95</c:v>
                </c:pt>
                <c:pt idx="184">
                  <c:v>2.4300000000000002</c:v>
                </c:pt>
                <c:pt idx="185">
                  <c:v>2.46</c:v>
                </c:pt>
                <c:pt idx="186">
                  <c:v>2.95</c:v>
                </c:pt>
                <c:pt idx="187">
                  <c:v>2.84</c:v>
                </c:pt>
                <c:pt idx="188">
                  <c:v>2.85</c:v>
                </c:pt>
                <c:pt idx="189">
                  <c:v>3.32</c:v>
                </c:pt>
                <c:pt idx="190">
                  <c:v>3.54</c:v>
                </c:pt>
                <c:pt idx="191">
                  <c:v>3.34</c:v>
                </c:pt>
                <c:pt idx="192">
                  <c:v>3.33</c:v>
                </c:pt>
                <c:pt idx="193">
                  <c:v>3.33</c:v>
                </c:pt>
                <c:pt idx="194">
                  <c:v>3.81</c:v>
                </c:pt>
                <c:pt idx="195">
                  <c:v>4.17</c:v>
                </c:pt>
                <c:pt idx="196">
                  <c:v>4.04</c:v>
                </c:pt>
                <c:pt idx="197">
                  <c:v>3.83</c:v>
                </c:pt>
                <c:pt idx="198">
                  <c:v>3.62</c:v>
                </c:pt>
                <c:pt idx="199">
                  <c:v>3.43</c:v>
                </c:pt>
                <c:pt idx="200">
                  <c:v>3.62</c:v>
                </c:pt>
                <c:pt idx="201">
                  <c:v>3.68</c:v>
                </c:pt>
                <c:pt idx="202">
                  <c:v>3.64</c:v>
                </c:pt>
                <c:pt idx="203">
                  <c:v>4.24</c:v>
                </c:pt>
                <c:pt idx="204">
                  <c:v>4.71</c:v>
                </c:pt>
                <c:pt idx="205">
                  <c:v>6</c:v>
                </c:pt>
                <c:pt idx="206">
                  <c:v>4.9000000000000004</c:v>
                </c:pt>
                <c:pt idx="207">
                  <c:v>4.66</c:v>
                </c:pt>
                <c:pt idx="208">
                  <c:v>4.58</c:v>
                </c:pt>
                <c:pt idx="209">
                  <c:v>4.59</c:v>
                </c:pt>
                <c:pt idx="210">
                  <c:v>4.05</c:v>
                </c:pt>
                <c:pt idx="211">
                  <c:v>3.91</c:v>
                </c:pt>
                <c:pt idx="212">
                  <c:v>3.92</c:v>
                </c:pt>
                <c:pt idx="213">
                  <c:v>3.78</c:v>
                </c:pt>
                <c:pt idx="214">
                  <c:v>4.12</c:v>
                </c:pt>
                <c:pt idx="215">
                  <c:v>3.48</c:v>
                </c:pt>
                <c:pt idx="216">
                  <c:v>2.99</c:v>
                </c:pt>
                <c:pt idx="217">
                  <c:v>2.87</c:v>
                </c:pt>
                <c:pt idx="218">
                  <c:v>2.83</c:v>
                </c:pt>
                <c:pt idx="219">
                  <c:v>2.61</c:v>
                </c:pt>
                <c:pt idx="220">
                  <c:v>2.85</c:v>
                </c:pt>
                <c:pt idx="221">
                  <c:v>2.78</c:v>
                </c:pt>
                <c:pt idx="222">
                  <c:v>2.84</c:v>
                </c:pt>
                <c:pt idx="223">
                  <c:v>2.77</c:v>
                </c:pt>
                <c:pt idx="224">
                  <c:v>2.66</c:v>
                </c:pt>
                <c:pt idx="225">
                  <c:v>2.34</c:v>
                </c:pt>
                <c:pt idx="226">
                  <c:v>2.09</c:v>
                </c:pt>
                <c:pt idx="227">
                  <c:v>1.93</c:v>
                </c:pt>
                <c:pt idx="228">
                  <c:v>2.2799999999999998</c:v>
                </c:pt>
                <c:pt idx="229">
                  <c:v>1.99</c:v>
                </c:pt>
                <c:pt idx="230">
                  <c:v>1.73</c:v>
                </c:pt>
                <c:pt idx="231">
                  <c:v>1.92</c:v>
                </c:pt>
                <c:pt idx="232">
                  <c:v>1.92</c:v>
                </c:pt>
                <c:pt idx="233">
                  <c:v>2.59</c:v>
                </c:pt>
                <c:pt idx="234">
                  <c:v>2.82</c:v>
                </c:pt>
                <c:pt idx="235">
                  <c:v>2.82</c:v>
                </c:pt>
                <c:pt idx="236">
                  <c:v>2.99</c:v>
                </c:pt>
                <c:pt idx="237">
                  <c:v>2.98</c:v>
                </c:pt>
                <c:pt idx="238">
                  <c:v>2.5499999999999998</c:v>
                </c:pt>
                <c:pt idx="239">
                  <c:v>3.59</c:v>
                </c:pt>
                <c:pt idx="240" formatCode="0.00">
                  <c:v>3.3</c:v>
                </c:pt>
                <c:pt idx="241" formatCode="0.00">
                  <c:v>2.85</c:v>
                </c:pt>
                <c:pt idx="242" formatCode="0.00">
                  <c:v>2.88</c:v>
                </c:pt>
                <c:pt idx="243" formatCode="0.00">
                  <c:v>3.1</c:v>
                </c:pt>
                <c:pt idx="244" formatCode="0.00">
                  <c:v>3.15</c:v>
                </c:pt>
                <c:pt idx="245" formatCode="0.00">
                  <c:v>2.98</c:v>
                </c:pt>
                <c:pt idx="246" formatCode="0.00">
                  <c:v>2.98</c:v>
                </c:pt>
                <c:pt idx="247" formatCode="0.00">
                  <c:v>2.9</c:v>
                </c:pt>
                <c:pt idx="248" formatCode="0.00">
                  <c:v>2.98</c:v>
                </c:pt>
                <c:pt idx="249" formatCode="0.00">
                  <c:v>2.88</c:v>
                </c:pt>
                <c:pt idx="250" formatCode="0.00">
                  <c:v>3.01</c:v>
                </c:pt>
                <c:pt idx="251" formatCode="0.00">
                  <c:v>2.82</c:v>
                </c:pt>
                <c:pt idx="252" formatCode="0.00">
                  <c:v>3.87</c:v>
                </c:pt>
                <c:pt idx="253" formatCode="0.00">
                  <c:v>2.67</c:v>
                </c:pt>
                <c:pt idx="254" formatCode="0.00">
                  <c:v>2.69</c:v>
                </c:pt>
                <c:pt idx="255" formatCode="0.00">
                  <c:v>2.78</c:v>
                </c:pt>
                <c:pt idx="256" formatCode="0.00">
                  <c:v>2.766</c:v>
                </c:pt>
                <c:pt idx="257" formatCode="0.00">
                  <c:v>2.7930000000000001</c:v>
                </c:pt>
                <c:pt idx="258" formatCode="0.00">
                  <c:v>2.83</c:v>
                </c:pt>
                <c:pt idx="259" formatCode="0.00">
                  <c:v>2.8380000000000001</c:v>
                </c:pt>
                <c:pt idx="260" formatCode="0.00">
                  <c:v>2.823</c:v>
                </c:pt>
                <c:pt idx="261" formatCode="0.00">
                  <c:v>2.835</c:v>
                </c:pt>
                <c:pt idx="262" formatCode="0.00">
                  <c:v>2.8719999999999999</c:v>
                </c:pt>
                <c:pt idx="263" formatCode="0.00">
                  <c:v>2.9889999999999999</c:v>
                </c:pt>
                <c:pt idx="264" formatCode="0.00">
                  <c:v>3.3953329999999999</c:v>
                </c:pt>
              </c:numCache>
            </c:numRef>
          </c:yVal>
          <c:smooth val="1"/>
          <c:extLst>
            <c:ext xmlns:c16="http://schemas.microsoft.com/office/drawing/2014/chart" uri="{C3380CC4-5D6E-409C-BE32-E72D297353CC}">
              <c16:uniqueId val="{00000000-89A9-47D2-8558-ED7A1AACF6FF}"/>
            </c:ext>
          </c:extLst>
        </c:ser>
        <c:ser>
          <c:idx val="1"/>
          <c:order val="1"/>
          <c:tx>
            <c:v>$3.00 per Million Btu</c:v>
          </c:tx>
          <c:spPr>
            <a:ln w="25400" cap="rnd">
              <a:solidFill>
                <a:schemeClr val="tx1"/>
              </a:solidFill>
              <a:round/>
            </a:ln>
            <a:effectLst/>
          </c:spPr>
          <c:marker>
            <c:symbol val="none"/>
          </c:marker>
          <c:xVal>
            <c:numRef>
              <c:f>'Data 1'!$A$4:$A$289</c:f>
              <c:numCache>
                <c:formatCode>mmm\-yyyy</c:formatCode>
                <c:ptCount val="286"/>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pt idx="150">
                  <c:v>40009</c:v>
                </c:pt>
                <c:pt idx="151">
                  <c:v>40040</c:v>
                </c:pt>
                <c:pt idx="152">
                  <c:v>40071</c:v>
                </c:pt>
                <c:pt idx="153">
                  <c:v>40101</c:v>
                </c:pt>
                <c:pt idx="154">
                  <c:v>40132</c:v>
                </c:pt>
                <c:pt idx="155">
                  <c:v>40162</c:v>
                </c:pt>
                <c:pt idx="156">
                  <c:v>40193</c:v>
                </c:pt>
                <c:pt idx="157">
                  <c:v>40224</c:v>
                </c:pt>
                <c:pt idx="158">
                  <c:v>40252</c:v>
                </c:pt>
                <c:pt idx="159">
                  <c:v>40283</c:v>
                </c:pt>
                <c:pt idx="160">
                  <c:v>40313</c:v>
                </c:pt>
                <c:pt idx="161">
                  <c:v>40344</c:v>
                </c:pt>
                <c:pt idx="162">
                  <c:v>40374</c:v>
                </c:pt>
                <c:pt idx="163">
                  <c:v>40405</c:v>
                </c:pt>
                <c:pt idx="164">
                  <c:v>40436</c:v>
                </c:pt>
                <c:pt idx="165">
                  <c:v>40466</c:v>
                </c:pt>
                <c:pt idx="166">
                  <c:v>40497</c:v>
                </c:pt>
                <c:pt idx="167">
                  <c:v>40527</c:v>
                </c:pt>
                <c:pt idx="168">
                  <c:v>40558</c:v>
                </c:pt>
                <c:pt idx="169">
                  <c:v>40589</c:v>
                </c:pt>
                <c:pt idx="170">
                  <c:v>40617</c:v>
                </c:pt>
                <c:pt idx="171">
                  <c:v>40648</c:v>
                </c:pt>
                <c:pt idx="172">
                  <c:v>40678</c:v>
                </c:pt>
                <c:pt idx="173">
                  <c:v>40709</c:v>
                </c:pt>
                <c:pt idx="174">
                  <c:v>40739</c:v>
                </c:pt>
                <c:pt idx="175">
                  <c:v>40770</c:v>
                </c:pt>
                <c:pt idx="176">
                  <c:v>40801</c:v>
                </c:pt>
                <c:pt idx="177">
                  <c:v>40831</c:v>
                </c:pt>
                <c:pt idx="178">
                  <c:v>40862</c:v>
                </c:pt>
                <c:pt idx="179">
                  <c:v>40892</c:v>
                </c:pt>
                <c:pt idx="180">
                  <c:v>40923</c:v>
                </c:pt>
                <c:pt idx="181">
                  <c:v>40954</c:v>
                </c:pt>
                <c:pt idx="182">
                  <c:v>40983</c:v>
                </c:pt>
                <c:pt idx="183">
                  <c:v>41014</c:v>
                </c:pt>
                <c:pt idx="184">
                  <c:v>41044</c:v>
                </c:pt>
                <c:pt idx="185">
                  <c:v>41075</c:v>
                </c:pt>
                <c:pt idx="186">
                  <c:v>41105</c:v>
                </c:pt>
                <c:pt idx="187">
                  <c:v>41136</c:v>
                </c:pt>
                <c:pt idx="188">
                  <c:v>41167</c:v>
                </c:pt>
                <c:pt idx="189">
                  <c:v>41197</c:v>
                </c:pt>
                <c:pt idx="190">
                  <c:v>41228</c:v>
                </c:pt>
                <c:pt idx="191">
                  <c:v>41258</c:v>
                </c:pt>
                <c:pt idx="192">
                  <c:v>41289</c:v>
                </c:pt>
                <c:pt idx="193">
                  <c:v>41320</c:v>
                </c:pt>
                <c:pt idx="194">
                  <c:v>41348</c:v>
                </c:pt>
                <c:pt idx="195">
                  <c:v>41379</c:v>
                </c:pt>
                <c:pt idx="196">
                  <c:v>41409</c:v>
                </c:pt>
                <c:pt idx="197">
                  <c:v>41440</c:v>
                </c:pt>
                <c:pt idx="198">
                  <c:v>41470</c:v>
                </c:pt>
                <c:pt idx="199">
                  <c:v>41501</c:v>
                </c:pt>
                <c:pt idx="200">
                  <c:v>41532</c:v>
                </c:pt>
                <c:pt idx="201">
                  <c:v>41562</c:v>
                </c:pt>
                <c:pt idx="202">
                  <c:v>41593</c:v>
                </c:pt>
                <c:pt idx="203">
                  <c:v>41623</c:v>
                </c:pt>
                <c:pt idx="204">
                  <c:v>41654</c:v>
                </c:pt>
                <c:pt idx="205">
                  <c:v>41685</c:v>
                </c:pt>
                <c:pt idx="206">
                  <c:v>41713</c:v>
                </c:pt>
                <c:pt idx="207">
                  <c:v>41744</c:v>
                </c:pt>
                <c:pt idx="208">
                  <c:v>41774</c:v>
                </c:pt>
                <c:pt idx="209">
                  <c:v>41805</c:v>
                </c:pt>
                <c:pt idx="210">
                  <c:v>41835</c:v>
                </c:pt>
                <c:pt idx="211">
                  <c:v>41866</c:v>
                </c:pt>
                <c:pt idx="212">
                  <c:v>41897</c:v>
                </c:pt>
                <c:pt idx="213">
                  <c:v>41927</c:v>
                </c:pt>
                <c:pt idx="214">
                  <c:v>41958</c:v>
                </c:pt>
                <c:pt idx="215">
                  <c:v>41988</c:v>
                </c:pt>
                <c:pt idx="216">
                  <c:v>42019</c:v>
                </c:pt>
                <c:pt idx="217">
                  <c:v>42050</c:v>
                </c:pt>
                <c:pt idx="218">
                  <c:v>42078</c:v>
                </c:pt>
                <c:pt idx="219">
                  <c:v>42109</c:v>
                </c:pt>
                <c:pt idx="220">
                  <c:v>42139</c:v>
                </c:pt>
                <c:pt idx="221">
                  <c:v>42170</c:v>
                </c:pt>
                <c:pt idx="222">
                  <c:v>42200</c:v>
                </c:pt>
                <c:pt idx="223">
                  <c:v>42231</c:v>
                </c:pt>
                <c:pt idx="224">
                  <c:v>42262</c:v>
                </c:pt>
                <c:pt idx="225">
                  <c:v>42292</c:v>
                </c:pt>
                <c:pt idx="226">
                  <c:v>42323</c:v>
                </c:pt>
                <c:pt idx="227">
                  <c:v>42353</c:v>
                </c:pt>
                <c:pt idx="228">
                  <c:v>42384</c:v>
                </c:pt>
                <c:pt idx="229">
                  <c:v>42415</c:v>
                </c:pt>
                <c:pt idx="230">
                  <c:v>42444</c:v>
                </c:pt>
                <c:pt idx="231">
                  <c:v>42475</c:v>
                </c:pt>
                <c:pt idx="232">
                  <c:v>42505</c:v>
                </c:pt>
                <c:pt idx="233">
                  <c:v>42536</c:v>
                </c:pt>
                <c:pt idx="234">
                  <c:v>42566</c:v>
                </c:pt>
                <c:pt idx="235" formatCode="mmm\-yy">
                  <c:v>42583</c:v>
                </c:pt>
                <c:pt idx="236" formatCode="mmm\-yy">
                  <c:v>42614</c:v>
                </c:pt>
                <c:pt idx="237" formatCode="mmm\-yy">
                  <c:v>42644</c:v>
                </c:pt>
                <c:pt idx="238" formatCode="mmm\-yy">
                  <c:v>42675</c:v>
                </c:pt>
                <c:pt idx="239" formatCode="mmm\-yy">
                  <c:v>42705</c:v>
                </c:pt>
                <c:pt idx="240" formatCode="mmm\-yy">
                  <c:v>42736</c:v>
                </c:pt>
                <c:pt idx="241" formatCode="mmm\-yy">
                  <c:v>42767</c:v>
                </c:pt>
                <c:pt idx="242" formatCode="mmm\-yy">
                  <c:v>42795</c:v>
                </c:pt>
                <c:pt idx="243" formatCode="mmm\-yy">
                  <c:v>42826</c:v>
                </c:pt>
                <c:pt idx="244" formatCode="mmm\-yy">
                  <c:v>42856</c:v>
                </c:pt>
                <c:pt idx="245" formatCode="mmm\-yy">
                  <c:v>42887</c:v>
                </c:pt>
                <c:pt idx="246" formatCode="mmm\-yy">
                  <c:v>42917</c:v>
                </c:pt>
                <c:pt idx="247" formatCode="mmm\-yy">
                  <c:v>42948</c:v>
                </c:pt>
                <c:pt idx="248" formatCode="mmm\-yy">
                  <c:v>42979</c:v>
                </c:pt>
                <c:pt idx="249" formatCode="mmm\-yy">
                  <c:v>43009</c:v>
                </c:pt>
                <c:pt idx="250" formatCode="mmm\-yy">
                  <c:v>43040</c:v>
                </c:pt>
                <c:pt idx="251" formatCode="mmm\-yy">
                  <c:v>43070</c:v>
                </c:pt>
                <c:pt idx="252" formatCode="mmm\-yy">
                  <c:v>43101</c:v>
                </c:pt>
                <c:pt idx="253" formatCode="mmm\-yy">
                  <c:v>43132</c:v>
                </c:pt>
                <c:pt idx="254" formatCode="mmm\-yy">
                  <c:v>43160</c:v>
                </c:pt>
                <c:pt idx="255" formatCode="mmm\-yy">
                  <c:v>43191</c:v>
                </c:pt>
                <c:pt idx="256" formatCode="mmm\-yy">
                  <c:v>43221</c:v>
                </c:pt>
                <c:pt idx="257" formatCode="mmm\-yy">
                  <c:v>43252</c:v>
                </c:pt>
                <c:pt idx="258" formatCode="mmm\-yy">
                  <c:v>43282</c:v>
                </c:pt>
                <c:pt idx="259" formatCode="mmm\-yy">
                  <c:v>43313</c:v>
                </c:pt>
                <c:pt idx="260" formatCode="mmm\-yy">
                  <c:v>43344</c:v>
                </c:pt>
                <c:pt idx="261" formatCode="mmm\-yy">
                  <c:v>43374</c:v>
                </c:pt>
                <c:pt idx="262" formatCode="mmm\-yy">
                  <c:v>43405</c:v>
                </c:pt>
                <c:pt idx="263" formatCode="mmm\-yy">
                  <c:v>43435</c:v>
                </c:pt>
                <c:pt idx="264" formatCode="m/d/yyyy">
                  <c:v>43800</c:v>
                </c:pt>
                <c:pt idx="265" formatCode="m/d/yyyy">
                  <c:v>44166</c:v>
                </c:pt>
                <c:pt idx="266" formatCode="m/d/yyyy">
                  <c:v>44531</c:v>
                </c:pt>
                <c:pt idx="267" formatCode="m/d/yyyy">
                  <c:v>44896</c:v>
                </c:pt>
                <c:pt idx="268" formatCode="m/d/yyyy">
                  <c:v>45261</c:v>
                </c:pt>
                <c:pt idx="269" formatCode="m/d/yyyy">
                  <c:v>45627</c:v>
                </c:pt>
                <c:pt idx="270" formatCode="m/d/yyyy">
                  <c:v>45992</c:v>
                </c:pt>
                <c:pt idx="271" formatCode="m/d/yyyy">
                  <c:v>46357</c:v>
                </c:pt>
                <c:pt idx="272" formatCode="m/d/yyyy">
                  <c:v>46722</c:v>
                </c:pt>
                <c:pt idx="273" formatCode="m/d/yyyy">
                  <c:v>47088</c:v>
                </c:pt>
                <c:pt idx="274" formatCode="m/d/yyyy">
                  <c:v>47453</c:v>
                </c:pt>
                <c:pt idx="275" formatCode="m/d/yyyy">
                  <c:v>47818</c:v>
                </c:pt>
                <c:pt idx="276" formatCode="m/d/yyyy">
                  <c:v>48183</c:v>
                </c:pt>
                <c:pt idx="277" formatCode="m/d/yyyy">
                  <c:v>48549</c:v>
                </c:pt>
                <c:pt idx="278" formatCode="m/d/yyyy">
                  <c:v>48914</c:v>
                </c:pt>
                <c:pt idx="279" formatCode="m/d/yyyy">
                  <c:v>49279</c:v>
                </c:pt>
                <c:pt idx="280" formatCode="m/d/yyyy">
                  <c:v>49644</c:v>
                </c:pt>
                <c:pt idx="281" formatCode="m/d/yyyy">
                  <c:v>50010</c:v>
                </c:pt>
                <c:pt idx="282" formatCode="m/d/yyyy">
                  <c:v>50375</c:v>
                </c:pt>
                <c:pt idx="283" formatCode="m/d/yyyy">
                  <c:v>50740</c:v>
                </c:pt>
                <c:pt idx="284" formatCode="m/d/yyyy">
                  <c:v>51105</c:v>
                </c:pt>
                <c:pt idx="285" formatCode="m/d/yyyy">
                  <c:v>51471</c:v>
                </c:pt>
              </c:numCache>
            </c:numRef>
          </c:xVal>
          <c:yVal>
            <c:numRef>
              <c:f>'Data 1'!$D$4:$D$289</c:f>
              <c:numCache>
                <c:formatCode>General</c:formatCode>
                <c:ptCount val="286"/>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3</c:v>
                </c:pt>
                <c:pt idx="237">
                  <c:v>3</c:v>
                </c:pt>
                <c:pt idx="238">
                  <c:v>3</c:v>
                </c:pt>
                <c:pt idx="239">
                  <c:v>3</c:v>
                </c:pt>
                <c:pt idx="240">
                  <c:v>3</c:v>
                </c:pt>
                <c:pt idx="241">
                  <c:v>3</c:v>
                </c:pt>
                <c:pt idx="242">
                  <c:v>3</c:v>
                </c:pt>
                <c:pt idx="243">
                  <c:v>3</c:v>
                </c:pt>
                <c:pt idx="244">
                  <c:v>3</c:v>
                </c:pt>
                <c:pt idx="245">
                  <c:v>3</c:v>
                </c:pt>
                <c:pt idx="246">
                  <c:v>3</c:v>
                </c:pt>
                <c:pt idx="247">
                  <c:v>3</c:v>
                </c:pt>
                <c:pt idx="248">
                  <c:v>3</c:v>
                </c:pt>
                <c:pt idx="249">
                  <c:v>3</c:v>
                </c:pt>
                <c:pt idx="250">
                  <c:v>3</c:v>
                </c:pt>
                <c:pt idx="251">
                  <c:v>3</c:v>
                </c:pt>
                <c:pt idx="252">
                  <c:v>3</c:v>
                </c:pt>
                <c:pt idx="253">
                  <c:v>3</c:v>
                </c:pt>
                <c:pt idx="254">
                  <c:v>3</c:v>
                </c:pt>
                <c:pt idx="255">
                  <c:v>3</c:v>
                </c:pt>
                <c:pt idx="256">
                  <c:v>3</c:v>
                </c:pt>
                <c:pt idx="257">
                  <c:v>3</c:v>
                </c:pt>
                <c:pt idx="258">
                  <c:v>3</c:v>
                </c:pt>
                <c:pt idx="259">
                  <c:v>3</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numCache>
            </c:numRef>
          </c:yVal>
          <c:smooth val="1"/>
          <c:extLst>
            <c:ext xmlns:c16="http://schemas.microsoft.com/office/drawing/2014/chart" uri="{C3380CC4-5D6E-409C-BE32-E72D297353CC}">
              <c16:uniqueId val="{00000001-89A9-47D2-8558-ED7A1AACF6FF}"/>
            </c:ext>
          </c:extLst>
        </c:ser>
        <c:ser>
          <c:idx val="3"/>
          <c:order val="2"/>
          <c:tx>
            <c:v>$5.00 per Million Btu</c:v>
          </c:tx>
          <c:spPr>
            <a:ln w="25400">
              <a:solidFill>
                <a:srgbClr val="0065A4"/>
              </a:solidFill>
            </a:ln>
          </c:spPr>
          <c:marker>
            <c:symbol val="none"/>
          </c:marker>
          <c:xVal>
            <c:numRef>
              <c:f>'Data 1'!$A$4:$A$289</c:f>
              <c:numCache>
                <c:formatCode>mmm\-yyyy</c:formatCode>
                <c:ptCount val="286"/>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pt idx="150">
                  <c:v>40009</c:v>
                </c:pt>
                <c:pt idx="151">
                  <c:v>40040</c:v>
                </c:pt>
                <c:pt idx="152">
                  <c:v>40071</c:v>
                </c:pt>
                <c:pt idx="153">
                  <c:v>40101</c:v>
                </c:pt>
                <c:pt idx="154">
                  <c:v>40132</c:v>
                </c:pt>
                <c:pt idx="155">
                  <c:v>40162</c:v>
                </c:pt>
                <c:pt idx="156">
                  <c:v>40193</c:v>
                </c:pt>
                <c:pt idx="157">
                  <c:v>40224</c:v>
                </c:pt>
                <c:pt idx="158">
                  <c:v>40252</c:v>
                </c:pt>
                <c:pt idx="159">
                  <c:v>40283</c:v>
                </c:pt>
                <c:pt idx="160">
                  <c:v>40313</c:v>
                </c:pt>
                <c:pt idx="161">
                  <c:v>40344</c:v>
                </c:pt>
                <c:pt idx="162">
                  <c:v>40374</c:v>
                </c:pt>
                <c:pt idx="163">
                  <c:v>40405</c:v>
                </c:pt>
                <c:pt idx="164">
                  <c:v>40436</c:v>
                </c:pt>
                <c:pt idx="165">
                  <c:v>40466</c:v>
                </c:pt>
                <c:pt idx="166">
                  <c:v>40497</c:v>
                </c:pt>
                <c:pt idx="167">
                  <c:v>40527</c:v>
                </c:pt>
                <c:pt idx="168">
                  <c:v>40558</c:v>
                </c:pt>
                <c:pt idx="169">
                  <c:v>40589</c:v>
                </c:pt>
                <c:pt idx="170">
                  <c:v>40617</c:v>
                </c:pt>
                <c:pt idx="171">
                  <c:v>40648</c:v>
                </c:pt>
                <c:pt idx="172">
                  <c:v>40678</c:v>
                </c:pt>
                <c:pt idx="173">
                  <c:v>40709</c:v>
                </c:pt>
                <c:pt idx="174">
                  <c:v>40739</c:v>
                </c:pt>
                <c:pt idx="175">
                  <c:v>40770</c:v>
                </c:pt>
                <c:pt idx="176">
                  <c:v>40801</c:v>
                </c:pt>
                <c:pt idx="177">
                  <c:v>40831</c:v>
                </c:pt>
                <c:pt idx="178">
                  <c:v>40862</c:v>
                </c:pt>
                <c:pt idx="179">
                  <c:v>40892</c:v>
                </c:pt>
                <c:pt idx="180">
                  <c:v>40923</c:v>
                </c:pt>
                <c:pt idx="181">
                  <c:v>40954</c:v>
                </c:pt>
                <c:pt idx="182">
                  <c:v>40983</c:v>
                </c:pt>
                <c:pt idx="183">
                  <c:v>41014</c:v>
                </c:pt>
                <c:pt idx="184">
                  <c:v>41044</c:v>
                </c:pt>
                <c:pt idx="185">
                  <c:v>41075</c:v>
                </c:pt>
                <c:pt idx="186">
                  <c:v>41105</c:v>
                </c:pt>
                <c:pt idx="187">
                  <c:v>41136</c:v>
                </c:pt>
                <c:pt idx="188">
                  <c:v>41167</c:v>
                </c:pt>
                <c:pt idx="189">
                  <c:v>41197</c:v>
                </c:pt>
                <c:pt idx="190">
                  <c:v>41228</c:v>
                </c:pt>
                <c:pt idx="191">
                  <c:v>41258</c:v>
                </c:pt>
                <c:pt idx="192">
                  <c:v>41289</c:v>
                </c:pt>
                <c:pt idx="193">
                  <c:v>41320</c:v>
                </c:pt>
                <c:pt idx="194">
                  <c:v>41348</c:v>
                </c:pt>
                <c:pt idx="195">
                  <c:v>41379</c:v>
                </c:pt>
                <c:pt idx="196">
                  <c:v>41409</c:v>
                </c:pt>
                <c:pt idx="197">
                  <c:v>41440</c:v>
                </c:pt>
                <c:pt idx="198">
                  <c:v>41470</c:v>
                </c:pt>
                <c:pt idx="199">
                  <c:v>41501</c:v>
                </c:pt>
                <c:pt idx="200">
                  <c:v>41532</c:v>
                </c:pt>
                <c:pt idx="201">
                  <c:v>41562</c:v>
                </c:pt>
                <c:pt idx="202">
                  <c:v>41593</c:v>
                </c:pt>
                <c:pt idx="203">
                  <c:v>41623</c:v>
                </c:pt>
                <c:pt idx="204">
                  <c:v>41654</c:v>
                </c:pt>
                <c:pt idx="205">
                  <c:v>41685</c:v>
                </c:pt>
                <c:pt idx="206">
                  <c:v>41713</c:v>
                </c:pt>
                <c:pt idx="207">
                  <c:v>41744</c:v>
                </c:pt>
                <c:pt idx="208">
                  <c:v>41774</c:v>
                </c:pt>
                <c:pt idx="209">
                  <c:v>41805</c:v>
                </c:pt>
                <c:pt idx="210">
                  <c:v>41835</c:v>
                </c:pt>
                <c:pt idx="211">
                  <c:v>41866</c:v>
                </c:pt>
                <c:pt idx="212">
                  <c:v>41897</c:v>
                </c:pt>
                <c:pt idx="213">
                  <c:v>41927</c:v>
                </c:pt>
                <c:pt idx="214">
                  <c:v>41958</c:v>
                </c:pt>
                <c:pt idx="215">
                  <c:v>41988</c:v>
                </c:pt>
                <c:pt idx="216">
                  <c:v>42019</c:v>
                </c:pt>
                <c:pt idx="217">
                  <c:v>42050</c:v>
                </c:pt>
                <c:pt idx="218">
                  <c:v>42078</c:v>
                </c:pt>
                <c:pt idx="219">
                  <c:v>42109</c:v>
                </c:pt>
                <c:pt idx="220">
                  <c:v>42139</c:v>
                </c:pt>
                <c:pt idx="221">
                  <c:v>42170</c:v>
                </c:pt>
                <c:pt idx="222">
                  <c:v>42200</c:v>
                </c:pt>
                <c:pt idx="223">
                  <c:v>42231</c:v>
                </c:pt>
                <c:pt idx="224">
                  <c:v>42262</c:v>
                </c:pt>
                <c:pt idx="225">
                  <c:v>42292</c:v>
                </c:pt>
                <c:pt idx="226">
                  <c:v>42323</c:v>
                </c:pt>
                <c:pt idx="227">
                  <c:v>42353</c:v>
                </c:pt>
                <c:pt idx="228">
                  <c:v>42384</c:v>
                </c:pt>
                <c:pt idx="229">
                  <c:v>42415</c:v>
                </c:pt>
                <c:pt idx="230">
                  <c:v>42444</c:v>
                </c:pt>
                <c:pt idx="231">
                  <c:v>42475</c:v>
                </c:pt>
                <c:pt idx="232">
                  <c:v>42505</c:v>
                </c:pt>
                <c:pt idx="233">
                  <c:v>42536</c:v>
                </c:pt>
                <c:pt idx="234">
                  <c:v>42566</c:v>
                </c:pt>
                <c:pt idx="235" formatCode="mmm\-yy">
                  <c:v>42583</c:v>
                </c:pt>
                <c:pt idx="236" formatCode="mmm\-yy">
                  <c:v>42614</c:v>
                </c:pt>
                <c:pt idx="237" formatCode="mmm\-yy">
                  <c:v>42644</c:v>
                </c:pt>
                <c:pt idx="238" formatCode="mmm\-yy">
                  <c:v>42675</c:v>
                </c:pt>
                <c:pt idx="239" formatCode="mmm\-yy">
                  <c:v>42705</c:v>
                </c:pt>
                <c:pt idx="240" formatCode="mmm\-yy">
                  <c:v>42736</c:v>
                </c:pt>
                <c:pt idx="241" formatCode="mmm\-yy">
                  <c:v>42767</c:v>
                </c:pt>
                <c:pt idx="242" formatCode="mmm\-yy">
                  <c:v>42795</c:v>
                </c:pt>
                <c:pt idx="243" formatCode="mmm\-yy">
                  <c:v>42826</c:v>
                </c:pt>
                <c:pt idx="244" formatCode="mmm\-yy">
                  <c:v>42856</c:v>
                </c:pt>
                <c:pt idx="245" formatCode="mmm\-yy">
                  <c:v>42887</c:v>
                </c:pt>
                <c:pt idx="246" formatCode="mmm\-yy">
                  <c:v>42917</c:v>
                </c:pt>
                <c:pt idx="247" formatCode="mmm\-yy">
                  <c:v>42948</c:v>
                </c:pt>
                <c:pt idx="248" formatCode="mmm\-yy">
                  <c:v>42979</c:v>
                </c:pt>
                <c:pt idx="249" formatCode="mmm\-yy">
                  <c:v>43009</c:v>
                </c:pt>
                <c:pt idx="250" formatCode="mmm\-yy">
                  <c:v>43040</c:v>
                </c:pt>
                <c:pt idx="251" formatCode="mmm\-yy">
                  <c:v>43070</c:v>
                </c:pt>
                <c:pt idx="252" formatCode="mmm\-yy">
                  <c:v>43101</c:v>
                </c:pt>
                <c:pt idx="253" formatCode="mmm\-yy">
                  <c:v>43132</c:v>
                </c:pt>
                <c:pt idx="254" formatCode="mmm\-yy">
                  <c:v>43160</c:v>
                </c:pt>
                <c:pt idx="255" formatCode="mmm\-yy">
                  <c:v>43191</c:v>
                </c:pt>
                <c:pt idx="256" formatCode="mmm\-yy">
                  <c:v>43221</c:v>
                </c:pt>
                <c:pt idx="257" formatCode="mmm\-yy">
                  <c:v>43252</c:v>
                </c:pt>
                <c:pt idx="258" formatCode="mmm\-yy">
                  <c:v>43282</c:v>
                </c:pt>
                <c:pt idx="259" formatCode="mmm\-yy">
                  <c:v>43313</c:v>
                </c:pt>
                <c:pt idx="260" formatCode="mmm\-yy">
                  <c:v>43344</c:v>
                </c:pt>
                <c:pt idx="261" formatCode="mmm\-yy">
                  <c:v>43374</c:v>
                </c:pt>
                <c:pt idx="262" formatCode="mmm\-yy">
                  <c:v>43405</c:v>
                </c:pt>
                <c:pt idx="263" formatCode="mmm\-yy">
                  <c:v>43435</c:v>
                </c:pt>
                <c:pt idx="264" formatCode="m/d/yyyy">
                  <c:v>43800</c:v>
                </c:pt>
                <c:pt idx="265" formatCode="m/d/yyyy">
                  <c:v>44166</c:v>
                </c:pt>
                <c:pt idx="266" formatCode="m/d/yyyy">
                  <c:v>44531</c:v>
                </c:pt>
                <c:pt idx="267" formatCode="m/d/yyyy">
                  <c:v>44896</c:v>
                </c:pt>
                <c:pt idx="268" formatCode="m/d/yyyy">
                  <c:v>45261</c:v>
                </c:pt>
                <c:pt idx="269" formatCode="m/d/yyyy">
                  <c:v>45627</c:v>
                </c:pt>
                <c:pt idx="270" formatCode="m/d/yyyy">
                  <c:v>45992</c:v>
                </c:pt>
                <c:pt idx="271" formatCode="m/d/yyyy">
                  <c:v>46357</c:v>
                </c:pt>
                <c:pt idx="272" formatCode="m/d/yyyy">
                  <c:v>46722</c:v>
                </c:pt>
                <c:pt idx="273" formatCode="m/d/yyyy">
                  <c:v>47088</c:v>
                </c:pt>
                <c:pt idx="274" formatCode="m/d/yyyy">
                  <c:v>47453</c:v>
                </c:pt>
                <c:pt idx="275" formatCode="m/d/yyyy">
                  <c:v>47818</c:v>
                </c:pt>
                <c:pt idx="276" formatCode="m/d/yyyy">
                  <c:v>48183</c:v>
                </c:pt>
                <c:pt idx="277" formatCode="m/d/yyyy">
                  <c:v>48549</c:v>
                </c:pt>
                <c:pt idx="278" formatCode="m/d/yyyy">
                  <c:v>48914</c:v>
                </c:pt>
                <c:pt idx="279" formatCode="m/d/yyyy">
                  <c:v>49279</c:v>
                </c:pt>
                <c:pt idx="280" formatCode="m/d/yyyy">
                  <c:v>49644</c:v>
                </c:pt>
                <c:pt idx="281" formatCode="m/d/yyyy">
                  <c:v>50010</c:v>
                </c:pt>
                <c:pt idx="282" formatCode="m/d/yyyy">
                  <c:v>50375</c:v>
                </c:pt>
                <c:pt idx="283" formatCode="m/d/yyyy">
                  <c:v>50740</c:v>
                </c:pt>
                <c:pt idx="284" formatCode="m/d/yyyy">
                  <c:v>51105</c:v>
                </c:pt>
                <c:pt idx="285" formatCode="m/d/yyyy">
                  <c:v>51471</c:v>
                </c:pt>
              </c:numCache>
            </c:numRef>
          </c:xVal>
          <c:yVal>
            <c:numRef>
              <c:f>'Data 1'!$E$4:$E$289</c:f>
              <c:numCache>
                <c:formatCode>General</c:formatCode>
                <c:ptCount val="286"/>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5</c:v>
                </c:pt>
                <c:pt idx="241">
                  <c:v>5</c:v>
                </c:pt>
                <c:pt idx="242">
                  <c:v>5</c:v>
                </c:pt>
                <c:pt idx="243">
                  <c:v>5</c:v>
                </c:pt>
                <c:pt idx="244">
                  <c:v>5</c:v>
                </c:pt>
                <c:pt idx="245">
                  <c:v>5</c:v>
                </c:pt>
                <c:pt idx="246">
                  <c:v>5</c:v>
                </c:pt>
                <c:pt idx="247">
                  <c:v>5</c:v>
                </c:pt>
                <c:pt idx="248">
                  <c:v>5</c:v>
                </c:pt>
                <c:pt idx="249">
                  <c:v>5</c:v>
                </c:pt>
                <c:pt idx="250">
                  <c:v>5</c:v>
                </c:pt>
                <c:pt idx="251">
                  <c:v>5</c:v>
                </c:pt>
                <c:pt idx="252">
                  <c:v>5</c:v>
                </c:pt>
                <c:pt idx="253">
                  <c:v>5</c:v>
                </c:pt>
                <c:pt idx="254">
                  <c:v>5</c:v>
                </c:pt>
                <c:pt idx="255">
                  <c:v>5</c:v>
                </c:pt>
                <c:pt idx="256">
                  <c:v>5</c:v>
                </c:pt>
                <c:pt idx="257">
                  <c:v>5</c:v>
                </c:pt>
                <c:pt idx="258">
                  <c:v>5</c:v>
                </c:pt>
                <c:pt idx="259">
                  <c:v>5</c:v>
                </c:pt>
                <c:pt idx="260">
                  <c:v>5</c:v>
                </c:pt>
                <c:pt idx="261">
                  <c:v>5</c:v>
                </c:pt>
                <c:pt idx="262">
                  <c:v>5</c:v>
                </c:pt>
                <c:pt idx="263">
                  <c:v>5</c:v>
                </c:pt>
                <c:pt idx="264">
                  <c:v>5</c:v>
                </c:pt>
                <c:pt idx="265">
                  <c:v>5</c:v>
                </c:pt>
                <c:pt idx="266">
                  <c:v>5</c:v>
                </c:pt>
                <c:pt idx="267">
                  <c:v>5</c:v>
                </c:pt>
                <c:pt idx="268">
                  <c:v>5</c:v>
                </c:pt>
                <c:pt idx="269">
                  <c:v>5</c:v>
                </c:pt>
                <c:pt idx="270">
                  <c:v>5</c:v>
                </c:pt>
                <c:pt idx="271">
                  <c:v>5</c:v>
                </c:pt>
                <c:pt idx="272">
                  <c:v>5</c:v>
                </c:pt>
                <c:pt idx="273">
                  <c:v>5</c:v>
                </c:pt>
                <c:pt idx="274">
                  <c:v>5</c:v>
                </c:pt>
                <c:pt idx="275">
                  <c:v>5</c:v>
                </c:pt>
                <c:pt idx="276">
                  <c:v>5</c:v>
                </c:pt>
                <c:pt idx="277">
                  <c:v>5</c:v>
                </c:pt>
                <c:pt idx="278">
                  <c:v>5</c:v>
                </c:pt>
                <c:pt idx="279">
                  <c:v>5</c:v>
                </c:pt>
                <c:pt idx="280">
                  <c:v>5</c:v>
                </c:pt>
                <c:pt idx="281">
                  <c:v>5</c:v>
                </c:pt>
                <c:pt idx="282">
                  <c:v>5</c:v>
                </c:pt>
                <c:pt idx="283">
                  <c:v>5</c:v>
                </c:pt>
                <c:pt idx="284">
                  <c:v>5</c:v>
                </c:pt>
                <c:pt idx="285">
                  <c:v>5</c:v>
                </c:pt>
              </c:numCache>
            </c:numRef>
          </c:yVal>
          <c:smooth val="1"/>
          <c:extLst>
            <c:ext xmlns:c16="http://schemas.microsoft.com/office/drawing/2014/chart" uri="{C3380CC4-5D6E-409C-BE32-E72D297353CC}">
              <c16:uniqueId val="{00000002-89A9-47D2-8558-ED7A1AACF6FF}"/>
            </c:ext>
          </c:extLst>
        </c:ser>
        <c:ser>
          <c:idx val="2"/>
          <c:order val="3"/>
          <c:tx>
            <c:v>EIA Projected</c:v>
          </c:tx>
          <c:spPr>
            <a:ln w="25400" cap="rnd">
              <a:solidFill>
                <a:srgbClr val="920000"/>
              </a:solidFill>
              <a:round/>
            </a:ln>
            <a:effectLst/>
          </c:spPr>
          <c:marker>
            <c:symbol val="none"/>
          </c:marker>
          <c:xVal>
            <c:numRef>
              <c:f>'Data 1'!$A$268:$A$289</c:f>
              <c:numCache>
                <c:formatCode>m/d/yyyy</c:formatCode>
                <c:ptCount val="22"/>
                <c:pt idx="0">
                  <c:v>43800</c:v>
                </c:pt>
                <c:pt idx="1">
                  <c:v>44166</c:v>
                </c:pt>
                <c:pt idx="2">
                  <c:v>44531</c:v>
                </c:pt>
                <c:pt idx="3">
                  <c:v>44896</c:v>
                </c:pt>
                <c:pt idx="4">
                  <c:v>45261</c:v>
                </c:pt>
                <c:pt idx="5">
                  <c:v>45627</c:v>
                </c:pt>
                <c:pt idx="6">
                  <c:v>45992</c:v>
                </c:pt>
                <c:pt idx="7">
                  <c:v>46357</c:v>
                </c:pt>
                <c:pt idx="8">
                  <c:v>46722</c:v>
                </c:pt>
                <c:pt idx="9">
                  <c:v>47088</c:v>
                </c:pt>
                <c:pt idx="10">
                  <c:v>47453</c:v>
                </c:pt>
                <c:pt idx="11">
                  <c:v>47818</c:v>
                </c:pt>
                <c:pt idx="12">
                  <c:v>48183</c:v>
                </c:pt>
                <c:pt idx="13">
                  <c:v>48549</c:v>
                </c:pt>
                <c:pt idx="14">
                  <c:v>48914</c:v>
                </c:pt>
                <c:pt idx="15">
                  <c:v>49279</c:v>
                </c:pt>
                <c:pt idx="16">
                  <c:v>49644</c:v>
                </c:pt>
                <c:pt idx="17">
                  <c:v>50010</c:v>
                </c:pt>
                <c:pt idx="18">
                  <c:v>50375</c:v>
                </c:pt>
                <c:pt idx="19">
                  <c:v>50740</c:v>
                </c:pt>
                <c:pt idx="20">
                  <c:v>51105</c:v>
                </c:pt>
                <c:pt idx="21">
                  <c:v>51471</c:v>
                </c:pt>
              </c:numCache>
            </c:numRef>
          </c:xVal>
          <c:yVal>
            <c:numRef>
              <c:f>'Data 1'!$F$268:$F$289</c:f>
              <c:numCache>
                <c:formatCode>General</c:formatCode>
                <c:ptCount val="22"/>
                <c:pt idx="0">
                  <c:v>3.3953329999999999</c:v>
                </c:pt>
                <c:pt idx="1">
                  <c:v>3.6907930000000002</c:v>
                </c:pt>
                <c:pt idx="2">
                  <c:v>3.6560450000000002</c:v>
                </c:pt>
                <c:pt idx="3">
                  <c:v>3.6938550000000001</c:v>
                </c:pt>
                <c:pt idx="4">
                  <c:v>3.8292929999999998</c:v>
                </c:pt>
                <c:pt idx="5">
                  <c:v>3.942958</c:v>
                </c:pt>
                <c:pt idx="6">
                  <c:v>4.0742969999999996</c:v>
                </c:pt>
                <c:pt idx="7">
                  <c:v>4.1170600000000004</c:v>
                </c:pt>
                <c:pt idx="8">
                  <c:v>4.1704730000000003</c:v>
                </c:pt>
                <c:pt idx="9">
                  <c:v>4.1892379999999996</c:v>
                </c:pt>
                <c:pt idx="10">
                  <c:v>4.2574930000000002</c:v>
                </c:pt>
                <c:pt idx="11">
                  <c:v>4.2617200000000004</c:v>
                </c:pt>
                <c:pt idx="12">
                  <c:v>4.2652999999999999</c:v>
                </c:pt>
                <c:pt idx="13">
                  <c:v>4.2745519999999999</c:v>
                </c:pt>
                <c:pt idx="14">
                  <c:v>4.268643</c:v>
                </c:pt>
                <c:pt idx="15">
                  <c:v>4.2683739999999997</c:v>
                </c:pt>
                <c:pt idx="16">
                  <c:v>4.2562280000000001</c:v>
                </c:pt>
                <c:pt idx="17">
                  <c:v>4.3491220000000004</c:v>
                </c:pt>
                <c:pt idx="18">
                  <c:v>4.3619570000000003</c:v>
                </c:pt>
                <c:pt idx="19">
                  <c:v>4.4278810000000002</c:v>
                </c:pt>
                <c:pt idx="20">
                  <c:v>4.4744140000000003</c:v>
                </c:pt>
                <c:pt idx="21">
                  <c:v>4.498278</c:v>
                </c:pt>
              </c:numCache>
            </c:numRef>
          </c:yVal>
          <c:smooth val="1"/>
          <c:extLst>
            <c:ext xmlns:c16="http://schemas.microsoft.com/office/drawing/2014/chart" uri="{C3380CC4-5D6E-409C-BE32-E72D297353CC}">
              <c16:uniqueId val="{00000003-89A9-47D2-8558-ED7A1AACF6FF}"/>
            </c:ext>
          </c:extLst>
        </c:ser>
        <c:dLbls>
          <c:showLegendKey val="0"/>
          <c:showVal val="0"/>
          <c:showCatName val="0"/>
          <c:showSerName val="0"/>
          <c:showPercent val="0"/>
          <c:showBubbleSize val="0"/>
        </c:dLbls>
        <c:axId val="424679400"/>
        <c:axId val="424678224"/>
      </c:scatterChart>
      <c:valAx>
        <c:axId val="424679400"/>
        <c:scaling>
          <c:orientation val="minMax"/>
          <c:max val="51850"/>
          <c:min val="35050"/>
        </c:scaling>
        <c:delete val="0"/>
        <c:axPos val="b"/>
        <c:majorGridlines>
          <c:spPr>
            <a:ln w="9525" cap="flat" cmpd="sng" algn="ctr">
              <a:noFill/>
              <a:round/>
            </a:ln>
            <a:effectLst/>
          </c:spPr>
        </c:majorGridlines>
        <c:numFmt formatCode="mmm\-yyyy" sourceLinked="1"/>
        <c:majorTickMark val="none"/>
        <c:minorTickMark val="none"/>
        <c:tickLblPos val="nextTo"/>
        <c:spPr>
          <a:noFill/>
          <a:ln w="9525" cap="flat" cmpd="sng" algn="ctr">
            <a:solidFill>
              <a:schemeClr val="tx1">
                <a:lumMod val="25000"/>
                <a:lumOff val="75000"/>
              </a:schemeClr>
            </a:solidFill>
            <a:round/>
          </a:ln>
          <a:effectLst/>
        </c:spPr>
        <c:txPr>
          <a:bodyPr rot="-1620000" vert="horz"/>
          <a:lstStyle/>
          <a:p>
            <a:pPr>
              <a:defRPr sz="1200" b="0" i="0" u="none" strike="noStrike" baseline="0">
                <a:solidFill>
                  <a:srgbClr val="333333"/>
                </a:solidFill>
                <a:latin typeface="Calibri"/>
                <a:ea typeface="Calibri"/>
                <a:cs typeface="Calibri"/>
              </a:defRPr>
            </a:pPr>
            <a:endParaRPr lang="en-US"/>
          </a:p>
        </c:txPr>
        <c:crossAx val="424678224"/>
        <c:crosses val="autoZero"/>
        <c:crossBetween val="midCat"/>
        <c:majorUnit val="730"/>
      </c:valAx>
      <c:valAx>
        <c:axId val="424678224"/>
        <c:scaling>
          <c:orientation val="minMax"/>
          <c:max val="14"/>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t>$/mmBtu</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4679400"/>
        <c:crosses val="autoZero"/>
        <c:crossBetween val="midCat"/>
        <c:majorUnit val="1"/>
      </c:valAx>
      <c:spPr>
        <a:noFill/>
        <a:ln w="25400">
          <a:noFill/>
        </a:ln>
        <a:effectLst/>
      </c:spPr>
    </c:plotArea>
    <c:legend>
      <c:legendPos val="t"/>
      <c:layout>
        <c:manualLayout>
          <c:xMode val="edge"/>
          <c:yMode val="edge"/>
          <c:x val="8.6038689608243415E-2"/>
          <c:y val="0.77114804381123914"/>
          <c:w val="0.85975382272698453"/>
          <c:h val="5.8562590293298536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0"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0.79529</cdr:x>
      <cdr:y>0.20754</cdr:y>
    </cdr:from>
    <cdr:to>
      <cdr:x>0.96277</cdr:x>
      <cdr:y>0.24573</cdr:y>
    </cdr:to>
    <cdr:sp macro="" textlink="">
      <cdr:nvSpPr>
        <cdr:cNvPr id="13" name="TextBox 12">
          <a:extLst xmlns:a="http://schemas.openxmlformats.org/drawingml/2006/main">
            <a:ext uri="{FF2B5EF4-FFF2-40B4-BE49-F238E27FC236}">
              <a16:creationId xmlns:a16="http://schemas.microsoft.com/office/drawing/2014/main" id="{526F4C5A-F2C9-4228-9902-047D9F7348E6}"/>
            </a:ext>
          </a:extLst>
        </cdr:cNvPr>
        <cdr:cNvSpPr txBox="1"/>
      </cdr:nvSpPr>
      <cdr:spPr>
        <a:xfrm xmlns:a="http://schemas.openxmlformats.org/drawingml/2006/main">
          <a:off x="6883614" y="1304685"/>
          <a:ext cx="1448761" cy="240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0.01889</cdr:x>
      <cdr:y>0.82405</cdr:y>
    </cdr:from>
    <cdr:to>
      <cdr:x>0.39</cdr:x>
      <cdr:y>0.86569</cdr:y>
    </cdr:to>
    <cdr:sp macro="" textlink="">
      <cdr:nvSpPr>
        <cdr:cNvPr id="2" name="TextBox 1">
          <a:extLst xmlns:a="http://schemas.openxmlformats.org/drawingml/2006/main">
            <a:ext uri="{FF2B5EF4-FFF2-40B4-BE49-F238E27FC236}">
              <a16:creationId xmlns:a16="http://schemas.microsoft.com/office/drawing/2014/main" id="{E0782421-0E06-4326-B186-D97614442F18}"/>
            </a:ext>
          </a:extLst>
        </cdr:cNvPr>
        <cdr:cNvSpPr txBox="1"/>
      </cdr:nvSpPr>
      <cdr:spPr>
        <a:xfrm xmlns:a="http://schemas.openxmlformats.org/drawingml/2006/main">
          <a:off x="155448" y="4282440"/>
          <a:ext cx="3054096" cy="21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Source: U.S. Energy </a:t>
          </a:r>
          <a:r>
            <a:rPr lang="en-US" dirty="0"/>
            <a:t>Information Administration</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43342" cy="465453"/>
          </a:xfrm>
          <a:prstGeom prst="rect">
            <a:avLst/>
          </a:prstGeom>
        </p:spPr>
        <p:txBody>
          <a:bodyPr vert="horz" lIns="84562" tIns="42280" rIns="84562" bIns="42280" rtlCol="0"/>
          <a:lstStyle>
            <a:lvl1pPr algn="l">
              <a:defRPr sz="900"/>
            </a:lvl1pPr>
          </a:lstStyle>
          <a:p>
            <a:endParaRPr lang="en-US" dirty="0"/>
          </a:p>
        </p:txBody>
      </p:sp>
      <p:sp>
        <p:nvSpPr>
          <p:cNvPr id="3" name="Date Placeholder 2"/>
          <p:cNvSpPr>
            <a:spLocks noGrp="1"/>
          </p:cNvSpPr>
          <p:nvPr>
            <p:ph type="dt" sz="quarter" idx="1"/>
          </p:nvPr>
        </p:nvSpPr>
        <p:spPr>
          <a:xfrm>
            <a:off x="3978135" y="7"/>
            <a:ext cx="3043342" cy="465453"/>
          </a:xfrm>
          <a:prstGeom prst="rect">
            <a:avLst/>
          </a:prstGeom>
        </p:spPr>
        <p:txBody>
          <a:bodyPr vert="horz" lIns="84562" tIns="42280" rIns="84562" bIns="42280" rtlCol="0"/>
          <a:lstStyle>
            <a:lvl1pPr algn="r">
              <a:defRPr sz="900"/>
            </a:lvl1pPr>
          </a:lstStyle>
          <a:p>
            <a:fld id="{523F9D68-D236-CA49-A605-96E089EE4562}" type="datetimeFigureOut">
              <a:rPr lang="en-US" smtClean="0"/>
              <a:pPr/>
              <a:t>4/26/2018</a:t>
            </a:fld>
            <a:endParaRPr lang="en-US" dirty="0"/>
          </a:p>
        </p:txBody>
      </p:sp>
      <p:sp>
        <p:nvSpPr>
          <p:cNvPr id="4" name="Footer Placeholder 3"/>
          <p:cNvSpPr>
            <a:spLocks noGrp="1"/>
          </p:cNvSpPr>
          <p:nvPr>
            <p:ph type="ftr" sz="quarter" idx="2"/>
          </p:nvPr>
        </p:nvSpPr>
        <p:spPr>
          <a:xfrm>
            <a:off x="5" y="8842038"/>
            <a:ext cx="3043342" cy="465453"/>
          </a:xfrm>
          <a:prstGeom prst="rect">
            <a:avLst/>
          </a:prstGeom>
        </p:spPr>
        <p:txBody>
          <a:bodyPr vert="horz" lIns="84562" tIns="42280" rIns="84562" bIns="42280" rtlCol="0" anchor="b"/>
          <a:lstStyle>
            <a:lvl1pPr algn="l">
              <a:defRPr sz="900"/>
            </a:lvl1pPr>
          </a:lstStyle>
          <a:p>
            <a:endParaRPr lang="en-US" dirty="0"/>
          </a:p>
        </p:txBody>
      </p:sp>
      <p:sp>
        <p:nvSpPr>
          <p:cNvPr id="5" name="Slide Number Placeholder 4"/>
          <p:cNvSpPr>
            <a:spLocks noGrp="1"/>
          </p:cNvSpPr>
          <p:nvPr>
            <p:ph type="sldNum" sz="quarter" idx="3"/>
          </p:nvPr>
        </p:nvSpPr>
        <p:spPr>
          <a:xfrm>
            <a:off x="3978135" y="8842038"/>
            <a:ext cx="3043342" cy="465453"/>
          </a:xfrm>
          <a:prstGeom prst="rect">
            <a:avLst/>
          </a:prstGeom>
        </p:spPr>
        <p:txBody>
          <a:bodyPr vert="horz" lIns="84562" tIns="42280" rIns="84562" bIns="42280" rtlCol="0" anchor="b"/>
          <a:lstStyle>
            <a:lvl1pPr algn="r">
              <a:defRPr sz="900"/>
            </a:lvl1pPr>
          </a:lstStyle>
          <a:p>
            <a:fld id="{38F05743-6FE2-3648-BE64-C4571A8604B8}" type="slidenum">
              <a:rPr lang="en-US" smtClean="0"/>
              <a:pPr/>
              <a:t>‹#›</a:t>
            </a:fld>
            <a:endParaRPr lang="en-US" dirty="0"/>
          </a:p>
        </p:txBody>
      </p:sp>
    </p:spTree>
    <p:extLst>
      <p:ext uri="{BB962C8B-B14F-4D97-AF65-F5344CB8AC3E}">
        <p14:creationId xmlns:p14="http://schemas.microsoft.com/office/powerpoint/2010/main" val="1425929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43342" cy="465084"/>
          </a:xfrm>
          <a:prstGeom prst="rect">
            <a:avLst/>
          </a:prstGeom>
        </p:spPr>
        <p:txBody>
          <a:bodyPr vert="horz" lIns="84562" tIns="42280" rIns="84562" bIns="42280" rtlCol="0"/>
          <a:lstStyle>
            <a:lvl1pPr algn="l">
              <a:defRPr sz="900"/>
            </a:lvl1pPr>
          </a:lstStyle>
          <a:p>
            <a:endParaRPr lang="en-AU" dirty="0"/>
          </a:p>
        </p:txBody>
      </p:sp>
      <p:sp>
        <p:nvSpPr>
          <p:cNvPr id="3" name="Date Placeholder 2"/>
          <p:cNvSpPr>
            <a:spLocks noGrp="1"/>
          </p:cNvSpPr>
          <p:nvPr>
            <p:ph type="dt" idx="1"/>
          </p:nvPr>
        </p:nvSpPr>
        <p:spPr>
          <a:xfrm>
            <a:off x="3978135" y="5"/>
            <a:ext cx="3043342" cy="465084"/>
          </a:xfrm>
          <a:prstGeom prst="rect">
            <a:avLst/>
          </a:prstGeom>
        </p:spPr>
        <p:txBody>
          <a:bodyPr vert="horz" lIns="84562" tIns="42280" rIns="84562" bIns="42280" rtlCol="0"/>
          <a:lstStyle>
            <a:lvl1pPr algn="r">
              <a:defRPr sz="900"/>
            </a:lvl1pPr>
          </a:lstStyle>
          <a:p>
            <a:fld id="{F75895CF-11E4-4C11-BE40-0C02701A5D6C}" type="datetimeFigureOut">
              <a:rPr lang="en-AU" smtClean="0"/>
              <a:pPr/>
              <a:t>26/04/2018</a:t>
            </a:fld>
            <a:endParaRPr lang="en-AU" dirty="0"/>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84562" tIns="42280" rIns="84562" bIns="42280" rtlCol="0" anchor="ctr"/>
          <a:lstStyle/>
          <a:p>
            <a:endParaRPr lang="en-AU" dirty="0"/>
          </a:p>
        </p:txBody>
      </p:sp>
      <p:sp>
        <p:nvSpPr>
          <p:cNvPr id="5" name="Notes Placeholder 4"/>
          <p:cNvSpPr>
            <a:spLocks noGrp="1"/>
          </p:cNvSpPr>
          <p:nvPr>
            <p:ph type="body" sz="quarter" idx="3"/>
          </p:nvPr>
        </p:nvSpPr>
        <p:spPr>
          <a:xfrm>
            <a:off x="702312" y="4422012"/>
            <a:ext cx="5618480" cy="4188726"/>
          </a:xfrm>
          <a:prstGeom prst="rect">
            <a:avLst/>
          </a:prstGeom>
        </p:spPr>
        <p:txBody>
          <a:bodyPr vert="horz" lIns="84562" tIns="42280" rIns="84562" bIns="422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5" y="8842539"/>
            <a:ext cx="3043342" cy="465083"/>
          </a:xfrm>
          <a:prstGeom prst="rect">
            <a:avLst/>
          </a:prstGeom>
        </p:spPr>
        <p:txBody>
          <a:bodyPr vert="horz" lIns="84562" tIns="42280" rIns="84562" bIns="42280" rtlCol="0" anchor="b"/>
          <a:lstStyle>
            <a:lvl1pPr algn="l">
              <a:defRPr sz="900"/>
            </a:lvl1pPr>
          </a:lstStyle>
          <a:p>
            <a:endParaRPr lang="en-AU" dirty="0"/>
          </a:p>
        </p:txBody>
      </p:sp>
      <p:sp>
        <p:nvSpPr>
          <p:cNvPr id="7" name="Slide Number Placeholder 6"/>
          <p:cNvSpPr>
            <a:spLocks noGrp="1"/>
          </p:cNvSpPr>
          <p:nvPr>
            <p:ph type="sldNum" sz="quarter" idx="5"/>
          </p:nvPr>
        </p:nvSpPr>
        <p:spPr>
          <a:xfrm>
            <a:off x="3978135" y="8842539"/>
            <a:ext cx="3043342" cy="465083"/>
          </a:xfrm>
          <a:prstGeom prst="rect">
            <a:avLst/>
          </a:prstGeom>
        </p:spPr>
        <p:txBody>
          <a:bodyPr vert="horz" lIns="84562" tIns="42280" rIns="84562" bIns="42280" rtlCol="0" anchor="b"/>
          <a:lstStyle>
            <a:lvl1pPr algn="r">
              <a:defRPr sz="900"/>
            </a:lvl1pPr>
          </a:lstStyle>
          <a:p>
            <a:fld id="{0C80BA90-0A76-45B3-A2EC-5E7C774C2442}" type="slidenum">
              <a:rPr lang="en-AU" smtClean="0"/>
              <a:pPr/>
              <a:t>‹#›</a:t>
            </a:fld>
            <a:endParaRPr lang="en-AU" dirty="0"/>
          </a:p>
        </p:txBody>
      </p:sp>
    </p:spTree>
    <p:extLst>
      <p:ext uri="{BB962C8B-B14F-4D97-AF65-F5344CB8AC3E}">
        <p14:creationId xmlns:p14="http://schemas.microsoft.com/office/powerpoint/2010/main" val="104536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80BA90-0A76-45B3-A2EC-5E7C774C2442}" type="slidenum">
              <a:rPr lang="en-AU" smtClean="0"/>
              <a:pPr/>
              <a:t>1</a:t>
            </a:fld>
            <a:endParaRPr lang="en-AU" dirty="0"/>
          </a:p>
        </p:txBody>
      </p:sp>
      <p:sp>
        <p:nvSpPr>
          <p:cNvPr id="6" name="Notes Placeholder 5"/>
          <p:cNvSpPr>
            <a:spLocks noGrp="1"/>
          </p:cNvSpPr>
          <p:nvPr>
            <p:ph type="body" sz="quarter" idx="11"/>
          </p:nvPr>
        </p:nvSpPr>
        <p:spPr>
          <a:xfrm>
            <a:off x="702311" y="4478553"/>
            <a:ext cx="5618480" cy="4188726"/>
          </a:xfrm>
        </p:spPr>
        <p:txBody>
          <a:bodyPr/>
          <a:lstStyle/>
          <a:p>
            <a:endParaRPr lang="en-US" dirty="0"/>
          </a:p>
        </p:txBody>
      </p:sp>
    </p:spTree>
    <p:extLst>
      <p:ext uri="{BB962C8B-B14F-4D97-AF65-F5344CB8AC3E}">
        <p14:creationId xmlns:p14="http://schemas.microsoft.com/office/powerpoint/2010/main" val="41726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BA90-0A76-45B3-A2EC-5E7C774C2442}" type="slidenum">
              <a:rPr lang="en-AU" smtClean="0"/>
              <a:pPr/>
              <a:t>13</a:t>
            </a:fld>
            <a:endParaRPr lang="en-AU" dirty="0"/>
          </a:p>
        </p:txBody>
      </p:sp>
    </p:spTree>
    <p:extLst>
      <p:ext uri="{BB962C8B-B14F-4D97-AF65-F5344CB8AC3E}">
        <p14:creationId xmlns:p14="http://schemas.microsoft.com/office/powerpoint/2010/main" val="411520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BA90-0A76-45B3-A2EC-5E7C774C2442}" type="slidenum">
              <a:rPr lang="en-AU" smtClean="0"/>
              <a:pPr/>
              <a:t>14</a:t>
            </a:fld>
            <a:endParaRPr lang="en-AU" dirty="0"/>
          </a:p>
        </p:txBody>
      </p:sp>
    </p:spTree>
    <p:extLst>
      <p:ext uri="{BB962C8B-B14F-4D97-AF65-F5344CB8AC3E}">
        <p14:creationId xmlns:p14="http://schemas.microsoft.com/office/powerpoint/2010/main" val="2452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Safe Harbor language</a:t>
            </a:r>
          </a:p>
        </p:txBody>
      </p:sp>
      <p:sp>
        <p:nvSpPr>
          <p:cNvPr id="4" name="Slide Number Placeholder 3"/>
          <p:cNvSpPr>
            <a:spLocks noGrp="1"/>
          </p:cNvSpPr>
          <p:nvPr>
            <p:ph type="sldNum" sz="quarter" idx="10"/>
          </p:nvPr>
        </p:nvSpPr>
        <p:spPr/>
        <p:txBody>
          <a:bodyPr/>
          <a:lstStyle/>
          <a:p>
            <a:fld id="{0C80BA90-0A76-45B3-A2EC-5E7C774C2442}" type="slidenum">
              <a:rPr lang="en-AU" smtClean="0"/>
              <a:pPr/>
              <a:t>2</a:t>
            </a:fld>
            <a:endParaRPr lang="en-AU" dirty="0"/>
          </a:p>
        </p:txBody>
      </p:sp>
    </p:spTree>
    <p:extLst>
      <p:ext uri="{BB962C8B-B14F-4D97-AF65-F5344CB8AC3E}">
        <p14:creationId xmlns:p14="http://schemas.microsoft.com/office/powerpoint/2010/main" val="363411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Reasonably simple corporate structure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Development focused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Allows for structure optimization once production begins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80BA90-0A76-45B3-A2EC-5E7C774C2442}" type="slidenum">
              <a:rPr lang="en-AU" smtClean="0"/>
              <a:pPr/>
              <a:t>3</a:t>
            </a:fld>
            <a:endParaRPr lang="en-AU" dirty="0"/>
          </a:p>
        </p:txBody>
      </p:sp>
    </p:spTree>
    <p:extLst>
      <p:ext uri="{BB962C8B-B14F-4D97-AF65-F5344CB8AC3E}">
        <p14:creationId xmlns:p14="http://schemas.microsoft.com/office/powerpoint/2010/main" val="397067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80BA90-0A76-45B3-A2EC-5E7C774C2442}"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019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80BA90-0A76-45B3-A2EC-5E7C774C2442}"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9699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80BA90-0A76-45B3-A2EC-5E7C774C2442}"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0398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BA90-0A76-45B3-A2EC-5E7C774C2442}" type="slidenum">
              <a:rPr lang="en-AU" smtClean="0"/>
              <a:pPr/>
              <a:t>9</a:t>
            </a:fld>
            <a:endParaRPr lang="en-AU" dirty="0"/>
          </a:p>
        </p:txBody>
      </p:sp>
    </p:spTree>
    <p:extLst>
      <p:ext uri="{BB962C8B-B14F-4D97-AF65-F5344CB8AC3E}">
        <p14:creationId xmlns:p14="http://schemas.microsoft.com/office/powerpoint/2010/main" val="57820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BA90-0A76-45B3-A2EC-5E7C774C2442}" type="slidenum">
              <a:rPr lang="en-AU" smtClean="0"/>
              <a:pPr/>
              <a:t>11</a:t>
            </a:fld>
            <a:endParaRPr lang="en-AU" dirty="0"/>
          </a:p>
        </p:txBody>
      </p:sp>
    </p:spTree>
    <p:extLst>
      <p:ext uri="{BB962C8B-B14F-4D97-AF65-F5344CB8AC3E}">
        <p14:creationId xmlns:p14="http://schemas.microsoft.com/office/powerpoint/2010/main" val="304854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BA90-0A76-45B3-A2EC-5E7C774C2442}" type="slidenum">
              <a:rPr lang="en-AU" smtClean="0"/>
              <a:pPr/>
              <a:t>12</a:t>
            </a:fld>
            <a:endParaRPr lang="en-AU" dirty="0"/>
          </a:p>
        </p:txBody>
      </p:sp>
    </p:spTree>
    <p:extLst>
      <p:ext uri="{BB962C8B-B14F-4D97-AF65-F5344CB8AC3E}">
        <p14:creationId xmlns:p14="http://schemas.microsoft.com/office/powerpoint/2010/main" val="218308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cxnSp>
        <p:nvCxnSpPr>
          <p:cNvPr id="11" name="Straight Connector 10"/>
          <p:cNvCxnSpPr/>
          <p:nvPr userDrawn="1"/>
        </p:nvCxnSpPr>
        <p:spPr>
          <a:xfrm>
            <a:off x="464284" y="925223"/>
            <a:ext cx="7373430" cy="0"/>
          </a:xfrm>
          <a:prstGeom prst="line">
            <a:avLst/>
          </a:prstGeom>
          <a:ln w="3175" cmpd="sng">
            <a:solidFill>
              <a:srgbClr val="96969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NG LOGO.jpg"/>
          <p:cNvPicPr>
            <a:picLocks noChangeAspect="1"/>
          </p:cNvPicPr>
          <p:nvPr/>
        </p:nvPicPr>
        <p:blipFill>
          <a:blip r:embed="rId2" cstate="print"/>
          <a:srcRect/>
          <a:stretch>
            <a:fillRect/>
          </a:stretch>
        </p:blipFill>
        <p:spPr bwMode="auto">
          <a:xfrm>
            <a:off x="8103074" y="108169"/>
            <a:ext cx="772939" cy="817054"/>
          </a:xfrm>
          <a:prstGeom prst="rect">
            <a:avLst/>
          </a:prstGeom>
          <a:noFill/>
          <a:ln w="9525">
            <a:noFill/>
            <a:miter lim="800000"/>
            <a:headEnd/>
            <a:tailEnd/>
          </a:ln>
        </p:spPr>
      </p:pic>
      <p:sp>
        <p:nvSpPr>
          <p:cNvPr id="6" name="Text Placeholder 5"/>
          <p:cNvSpPr>
            <a:spLocks noGrp="1"/>
          </p:cNvSpPr>
          <p:nvPr>
            <p:ph type="body" sz="quarter" idx="10"/>
          </p:nvPr>
        </p:nvSpPr>
        <p:spPr>
          <a:xfrm>
            <a:off x="463550" y="483810"/>
            <a:ext cx="7373938" cy="441703"/>
          </a:xfrm>
        </p:spPr>
        <p:txBody>
          <a:bodyPr anchor="ctr"/>
          <a:lstStyle>
            <a:lvl1pPr marL="0" indent="0">
              <a:buNone/>
              <a:defRPr sz="1800" b="1">
                <a:solidFill>
                  <a:srgbClr val="C00000"/>
                </a:solidFill>
              </a:defRPr>
            </a:lvl1pPr>
          </a:lstStyle>
          <a:p>
            <a:pPr lvl="0"/>
            <a:r>
              <a:rPr lang="en-AU" dirty="0"/>
              <a:t>Click to edit Master text styles</a:t>
            </a:r>
          </a:p>
        </p:txBody>
      </p:sp>
      <p:sp>
        <p:nvSpPr>
          <p:cNvPr id="7" name="Content Placeholder 2"/>
          <p:cNvSpPr>
            <a:spLocks noGrp="1"/>
          </p:cNvSpPr>
          <p:nvPr>
            <p:ph idx="1"/>
          </p:nvPr>
        </p:nvSpPr>
        <p:spPr>
          <a:xfrm>
            <a:off x="457200" y="1145116"/>
            <a:ext cx="8229600" cy="5103283"/>
          </a:xfrm>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5"/>
          <p:cNvSpPr>
            <a:spLocks noGrp="1"/>
          </p:cNvSpPr>
          <p:nvPr>
            <p:ph type="body" sz="quarter" idx="11"/>
          </p:nvPr>
        </p:nvSpPr>
        <p:spPr>
          <a:xfrm>
            <a:off x="-2116" y="1212"/>
            <a:ext cx="4565649" cy="273687"/>
          </a:xfrm>
        </p:spPr>
        <p:txBody>
          <a:bodyPr>
            <a:normAutofit/>
          </a:bodyPr>
          <a:lstStyle>
            <a:lvl1pPr marL="0" indent="0">
              <a:buNone/>
              <a:defRPr sz="1200" b="1">
                <a:solidFill>
                  <a:schemeClr val="tx1"/>
                </a:solidFill>
              </a:defRPr>
            </a:lvl1pPr>
          </a:lstStyle>
          <a:p>
            <a:pPr lvl="0"/>
            <a:r>
              <a:rPr lang="en-AU" dirty="0"/>
              <a:t>Click to edit Master text styles</a:t>
            </a:r>
          </a:p>
        </p:txBody>
      </p:sp>
      <p:sp>
        <p:nvSpPr>
          <p:cNvPr id="13" name="TextBox 12"/>
          <p:cNvSpPr txBox="1"/>
          <p:nvPr userDrawn="1"/>
        </p:nvSpPr>
        <p:spPr>
          <a:xfrm>
            <a:off x="8534628" y="6448851"/>
            <a:ext cx="501616" cy="230832"/>
          </a:xfrm>
          <a:prstGeom prst="rect">
            <a:avLst/>
          </a:prstGeom>
          <a:noFill/>
        </p:spPr>
        <p:txBody>
          <a:bodyPr wrap="square" rtlCol="0">
            <a:spAutoFit/>
          </a:bodyPr>
          <a:lstStyle/>
          <a:p>
            <a:endParaRPr lang="en-US" sz="900" dirty="0">
              <a:solidFill>
                <a:schemeClr val="bg1"/>
              </a:solidFill>
            </a:endParaRPr>
          </a:p>
        </p:txBody>
      </p:sp>
      <p:sp>
        <p:nvSpPr>
          <p:cNvPr id="17" name="TextBox 16"/>
          <p:cNvSpPr txBox="1"/>
          <p:nvPr userDrawn="1"/>
        </p:nvSpPr>
        <p:spPr>
          <a:xfrm>
            <a:off x="8534628" y="6457310"/>
            <a:ext cx="501616" cy="230832"/>
          </a:xfrm>
          <a:prstGeom prst="rect">
            <a:avLst/>
          </a:prstGeom>
          <a:noFill/>
        </p:spPr>
        <p:txBody>
          <a:bodyPr wrap="square" rtlCol="0">
            <a:spAutoFit/>
          </a:bodyPr>
          <a:lstStyle/>
          <a:p>
            <a:fld id="{6CE1C239-8EF8-414E-B2D9-3BDBACE589A0}" type="slidenum">
              <a:rPr lang="en-US" sz="900" smtClean="0">
                <a:solidFill>
                  <a:schemeClr val="tx1"/>
                </a:solidFill>
              </a:rPr>
              <a:pPr/>
              <a:t>‹#›</a:t>
            </a:fld>
            <a:endParaRPr lang="en-US" sz="900" dirty="0">
              <a:solidFill>
                <a:schemeClr val="tx1"/>
              </a:solidFill>
            </a:endParaRPr>
          </a:p>
        </p:txBody>
      </p:sp>
      <p:sp>
        <p:nvSpPr>
          <p:cNvPr id="18" name="Text Placeholder 5"/>
          <p:cNvSpPr>
            <a:spLocks noGrp="1"/>
          </p:cNvSpPr>
          <p:nvPr>
            <p:ph type="body" sz="quarter" idx="12"/>
          </p:nvPr>
        </p:nvSpPr>
        <p:spPr>
          <a:xfrm>
            <a:off x="472018" y="6402033"/>
            <a:ext cx="7955280" cy="273687"/>
          </a:xfrm>
        </p:spPr>
        <p:txBody>
          <a:bodyPr>
            <a:noAutofit/>
          </a:bodyPr>
          <a:lstStyle>
            <a:lvl1pPr marL="0" indent="0">
              <a:buNone/>
              <a:defRPr sz="1600" b="1">
                <a:solidFill>
                  <a:schemeClr val="tx1"/>
                </a:solidFill>
              </a:defRPr>
            </a:lvl1pPr>
          </a:lstStyle>
          <a:p>
            <a:pPr lvl="0"/>
            <a:r>
              <a:rPr lang="en-AU" dirty="0"/>
              <a:t>Click to edit Master text styles</a:t>
            </a:r>
          </a:p>
        </p:txBody>
      </p:sp>
    </p:spTree>
    <p:extLst>
      <p:ext uri="{BB962C8B-B14F-4D97-AF65-F5344CB8AC3E}">
        <p14:creationId xmlns:p14="http://schemas.microsoft.com/office/powerpoint/2010/main" val="1872282407"/>
      </p:ext>
    </p:extLst>
  </p:cSld>
  <p:clrMapOvr>
    <a:masterClrMapping/>
  </p:clrMapOvr>
  <p:extLst mod="1">
    <p:ext uri="{DCECCB84-F9BA-43D5-87BE-67443E8EF086}">
      <p15:sldGuideLst xmlns:p15="http://schemas.microsoft.com/office/powerpoint/2012/main">
        <p15:guide id="1" orient="horz" pos="720">
          <p15:clr>
            <a:srgbClr val="FBAE40"/>
          </p15:clr>
        </p15:guide>
        <p15:guide id="2" pos="54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extBox 8"/>
          <p:cNvSpPr txBox="1"/>
          <p:nvPr userDrawn="1"/>
        </p:nvSpPr>
        <p:spPr>
          <a:xfrm>
            <a:off x="8534628" y="6457310"/>
            <a:ext cx="501616" cy="230832"/>
          </a:xfrm>
          <a:prstGeom prst="rect">
            <a:avLst/>
          </a:prstGeom>
          <a:noFill/>
        </p:spPr>
        <p:txBody>
          <a:bodyPr wrap="square" rtlCol="0">
            <a:spAutoFit/>
          </a:bodyPr>
          <a:lstStyle/>
          <a:p>
            <a:fld id="{6CE1C239-8EF8-414E-B2D9-3BDBACE589A0}" type="slidenum">
              <a:rPr lang="en-US" sz="900" smtClean="0">
                <a:solidFill>
                  <a:srgbClr val="7F7F7F"/>
                </a:solidFill>
              </a:rPr>
              <a:pPr/>
              <a:t>‹#›</a:t>
            </a:fld>
            <a:endParaRPr lang="en-US" sz="900" dirty="0">
              <a:solidFill>
                <a:srgbClr val="7F7F7F"/>
              </a:solidFill>
            </a:endParaRPr>
          </a:p>
        </p:txBody>
      </p:sp>
      <p:cxnSp>
        <p:nvCxnSpPr>
          <p:cNvPr id="11" name="Straight Connector 10"/>
          <p:cNvCxnSpPr/>
          <p:nvPr userDrawn="1"/>
        </p:nvCxnSpPr>
        <p:spPr>
          <a:xfrm>
            <a:off x="464284" y="925223"/>
            <a:ext cx="7373430" cy="0"/>
          </a:xfrm>
          <a:prstGeom prst="line">
            <a:avLst/>
          </a:prstGeom>
          <a:ln w="3175" cmpd="sng">
            <a:solidFill>
              <a:srgbClr val="96969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NG LOGO.jpg"/>
          <p:cNvPicPr>
            <a:picLocks noChangeAspect="1"/>
          </p:cNvPicPr>
          <p:nvPr/>
        </p:nvPicPr>
        <p:blipFill>
          <a:blip r:embed="rId2" cstate="print"/>
          <a:srcRect/>
          <a:stretch>
            <a:fillRect/>
          </a:stretch>
        </p:blipFill>
        <p:spPr bwMode="auto">
          <a:xfrm>
            <a:off x="8103074" y="108169"/>
            <a:ext cx="772939" cy="817054"/>
          </a:xfrm>
          <a:prstGeom prst="rect">
            <a:avLst/>
          </a:prstGeom>
          <a:noFill/>
          <a:ln w="9525">
            <a:noFill/>
            <a:miter lim="800000"/>
            <a:headEnd/>
            <a:tailEnd/>
          </a:ln>
        </p:spPr>
      </p:pic>
      <p:sp>
        <p:nvSpPr>
          <p:cNvPr id="6" name="Text Placeholder 5"/>
          <p:cNvSpPr>
            <a:spLocks noGrp="1"/>
          </p:cNvSpPr>
          <p:nvPr>
            <p:ph type="body" sz="quarter" idx="10"/>
          </p:nvPr>
        </p:nvSpPr>
        <p:spPr>
          <a:xfrm>
            <a:off x="463550" y="483810"/>
            <a:ext cx="7373938" cy="441703"/>
          </a:xfrm>
        </p:spPr>
        <p:txBody>
          <a:bodyPr/>
          <a:lstStyle>
            <a:lvl1pPr marL="0" indent="0">
              <a:buNone/>
              <a:defRPr sz="1800" b="1">
                <a:solidFill>
                  <a:srgbClr val="C00000"/>
                </a:solidFill>
              </a:defRPr>
            </a:lvl1pPr>
          </a:lstStyle>
          <a:p>
            <a:pPr lvl="0"/>
            <a:r>
              <a:rPr lang="en-AU" dirty="0"/>
              <a:t>Click to edit Master text styles</a:t>
            </a:r>
          </a:p>
        </p:txBody>
      </p:sp>
      <p:sp>
        <p:nvSpPr>
          <p:cNvPr id="7" name="Content Placeholder 2"/>
          <p:cNvSpPr>
            <a:spLocks noGrp="1"/>
          </p:cNvSpPr>
          <p:nvPr>
            <p:ph idx="1"/>
          </p:nvPr>
        </p:nvSpPr>
        <p:spPr>
          <a:xfrm>
            <a:off x="457200" y="1145115"/>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idx="11"/>
          </p:nvPr>
        </p:nvSpPr>
        <p:spPr>
          <a:xfrm>
            <a:off x="4639742" y="1153582"/>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idx="12"/>
          </p:nvPr>
        </p:nvSpPr>
        <p:spPr>
          <a:xfrm>
            <a:off x="457200" y="3769784"/>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639742" y="3778251"/>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5"/>
          <p:cNvSpPr>
            <a:spLocks noGrp="1"/>
          </p:cNvSpPr>
          <p:nvPr>
            <p:ph type="body" sz="quarter" idx="14"/>
          </p:nvPr>
        </p:nvSpPr>
        <p:spPr>
          <a:xfrm>
            <a:off x="-2116" y="1212"/>
            <a:ext cx="4506383" cy="273687"/>
          </a:xfrm>
        </p:spPr>
        <p:txBody>
          <a:bodyPr>
            <a:normAutofit/>
          </a:bodyPr>
          <a:lstStyle>
            <a:lvl1pPr marL="0" indent="0">
              <a:buNone/>
              <a:defRPr sz="1200" b="1">
                <a:solidFill>
                  <a:schemeClr val="tx1"/>
                </a:solidFill>
              </a:defRPr>
            </a:lvl1pPr>
          </a:lstStyle>
          <a:p>
            <a:pPr lvl="0"/>
            <a:r>
              <a:rPr lang="en-AU" dirty="0"/>
              <a:t>Click to edit Master text styles</a:t>
            </a:r>
          </a:p>
        </p:txBody>
      </p:sp>
      <p:sp>
        <p:nvSpPr>
          <p:cNvPr id="16" name="Text Placeholder 5"/>
          <p:cNvSpPr>
            <a:spLocks noGrp="1"/>
          </p:cNvSpPr>
          <p:nvPr>
            <p:ph type="body" sz="quarter" idx="15"/>
          </p:nvPr>
        </p:nvSpPr>
        <p:spPr>
          <a:xfrm>
            <a:off x="472018" y="6402033"/>
            <a:ext cx="7955280" cy="273687"/>
          </a:xfrm>
        </p:spPr>
        <p:txBody>
          <a:bodyPr>
            <a:normAutofit/>
          </a:bodyPr>
          <a:lstStyle>
            <a:lvl1pPr marL="0" indent="0">
              <a:buNone/>
              <a:defRPr sz="1200" b="1">
                <a:solidFill>
                  <a:schemeClr val="tx1"/>
                </a:solidFill>
              </a:defRPr>
            </a:lvl1pPr>
          </a:lstStyle>
          <a:p>
            <a:pPr lvl="0"/>
            <a:r>
              <a:rPr lang="en-AU" dirty="0"/>
              <a:t>Click to edit Master text styles</a:t>
            </a:r>
          </a:p>
        </p:txBody>
      </p:sp>
    </p:spTree>
    <p:extLst>
      <p:ext uri="{BB962C8B-B14F-4D97-AF65-F5344CB8AC3E}">
        <p14:creationId xmlns:p14="http://schemas.microsoft.com/office/powerpoint/2010/main" val="91338222"/>
      </p:ext>
    </p:extLst>
  </p:cSld>
  <p:clrMapOvr>
    <a:masterClrMapping/>
  </p:clrMapOvr>
  <p:extLst>
    <p:ext uri="{DCECCB84-F9BA-43D5-87BE-67443E8EF086}">
      <p15:sldGuideLst xmlns:p15="http://schemas.microsoft.com/office/powerpoint/2012/main">
        <p15:guide id="1" orient="horz" pos="2376" userDrawn="1">
          <p15:clr>
            <a:srgbClr val="FBAE40"/>
          </p15:clr>
        </p15:guide>
        <p15:guide id="2" pos="54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1" name="Picture 10" descr="LNG LOGO.jpg"/>
          <p:cNvPicPr>
            <a:picLocks noChangeAspect="1"/>
          </p:cNvPicPr>
          <p:nvPr userDrawn="1"/>
        </p:nvPicPr>
        <p:blipFill>
          <a:blip r:embed="rId2" cstate="print"/>
          <a:srcRect/>
          <a:stretch>
            <a:fillRect/>
          </a:stretch>
        </p:blipFill>
        <p:spPr bwMode="auto">
          <a:xfrm>
            <a:off x="8103074" y="108169"/>
            <a:ext cx="772939" cy="817054"/>
          </a:xfrm>
          <a:prstGeom prst="rect">
            <a:avLst/>
          </a:prstGeom>
          <a:noFill/>
          <a:ln w="9525">
            <a:noFill/>
            <a:miter lim="800000"/>
            <a:headEnd/>
            <a:tailEnd/>
          </a:ln>
        </p:spPr>
      </p:pic>
      <p:sp>
        <p:nvSpPr>
          <p:cNvPr id="13" name="TextBox 12"/>
          <p:cNvSpPr txBox="1"/>
          <p:nvPr userDrawn="1"/>
        </p:nvSpPr>
        <p:spPr>
          <a:xfrm>
            <a:off x="0" y="5663064"/>
            <a:ext cx="9144000" cy="400110"/>
          </a:xfrm>
          <a:prstGeom prst="rect">
            <a:avLst/>
          </a:prstGeom>
          <a:solidFill>
            <a:srgbClr val="DDD9C3"/>
          </a:solidFill>
        </p:spPr>
        <p:txBody>
          <a:bodyPr wrap="square" anchor="ctr">
            <a:spAutoFit/>
          </a:bodyPr>
          <a:lstStyle/>
          <a:p>
            <a:pPr algn="ctr" eaLnBrk="0" fontAlgn="base" hangingPunct="0">
              <a:spcBef>
                <a:spcPct val="0"/>
              </a:spcBef>
              <a:spcAft>
                <a:spcPct val="0"/>
              </a:spcAft>
              <a:defRPr/>
            </a:pPr>
            <a:endParaRPr lang="en-US" sz="2000" b="1" dirty="0">
              <a:solidFill>
                <a:prstClr val="white"/>
              </a:solidFill>
            </a:endParaRPr>
          </a:p>
        </p:txBody>
      </p:sp>
      <p:sp>
        <p:nvSpPr>
          <p:cNvPr id="14" name="Rectangle 13"/>
          <p:cNvSpPr/>
          <p:nvPr userDrawn="1"/>
        </p:nvSpPr>
        <p:spPr>
          <a:xfrm>
            <a:off x="1" y="6357408"/>
            <a:ext cx="9143997" cy="276999"/>
          </a:xfrm>
          <a:prstGeom prst="rect">
            <a:avLst/>
          </a:prstGeom>
        </p:spPr>
        <p:txBody>
          <a:bodyPr wrap="square">
            <a:spAutoFit/>
          </a:bodyPr>
          <a:lstStyle/>
          <a:p>
            <a:pPr algn="ctr" eaLnBrk="0" fontAlgn="base" hangingPunct="0">
              <a:spcBef>
                <a:spcPct val="0"/>
              </a:spcBef>
              <a:spcAft>
                <a:spcPct val="0"/>
              </a:spcAft>
              <a:defRPr/>
            </a:pPr>
            <a:r>
              <a:rPr lang="en-US" sz="1200" b="1" dirty="0">
                <a:solidFill>
                  <a:srgbClr val="C00000"/>
                </a:solidFill>
              </a:rPr>
              <a:t>ASX: LNG and U.S. OTC Sponsored ADR: LNGLY</a:t>
            </a:r>
          </a:p>
        </p:txBody>
      </p:sp>
      <p:sp>
        <p:nvSpPr>
          <p:cNvPr id="16" name="Title 1"/>
          <p:cNvSpPr txBox="1">
            <a:spLocks/>
          </p:cNvSpPr>
          <p:nvPr userDrawn="1"/>
        </p:nvSpPr>
        <p:spPr>
          <a:xfrm>
            <a:off x="0" y="34792"/>
            <a:ext cx="914399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en-US" sz="4000" b="1" dirty="0">
                <a:solidFill>
                  <a:srgbClr val="C00000"/>
                </a:solidFill>
                <a:latin typeface="+mn-lt"/>
              </a:rPr>
              <a:t>Liquefied Natural Gas Limited </a:t>
            </a:r>
            <a:endParaRPr lang="en-AU" sz="4000" b="1" dirty="0">
              <a:solidFill>
                <a:srgbClr val="C00000"/>
              </a:solidFill>
              <a:latin typeface="+mn-lt"/>
            </a:endParaRPr>
          </a:p>
        </p:txBody>
      </p:sp>
      <p:sp>
        <p:nvSpPr>
          <p:cNvPr id="8" name="Title 1"/>
          <p:cNvSpPr>
            <a:spLocks noGrp="1"/>
          </p:cNvSpPr>
          <p:nvPr>
            <p:ph type="ctrTitle"/>
          </p:nvPr>
        </p:nvSpPr>
        <p:spPr>
          <a:xfrm>
            <a:off x="1" y="1110194"/>
            <a:ext cx="9144000" cy="457200"/>
          </a:xfrm>
        </p:spPr>
        <p:txBody>
          <a:bodyPr anchor="ctr">
            <a:noAutofit/>
          </a:bodyPr>
          <a:lstStyle>
            <a:lvl1pPr algn="ctr">
              <a:defRPr sz="2400" b="1">
                <a:solidFill>
                  <a:srgbClr val="C00000"/>
                </a:solidFill>
                <a:latin typeface="+mn-lt"/>
              </a:defRPr>
            </a:lvl1pPr>
          </a:lstStyle>
          <a:p>
            <a:r>
              <a:rPr lang="en-US" dirty="0"/>
              <a:t>Click to edit Master title style</a:t>
            </a:r>
          </a:p>
        </p:txBody>
      </p:sp>
      <p:sp>
        <p:nvSpPr>
          <p:cNvPr id="17" name="Text Placeholder 2"/>
          <p:cNvSpPr>
            <a:spLocks noGrp="1"/>
          </p:cNvSpPr>
          <p:nvPr>
            <p:ph type="body" idx="1"/>
          </p:nvPr>
        </p:nvSpPr>
        <p:spPr>
          <a:xfrm>
            <a:off x="1" y="1587131"/>
            <a:ext cx="9144000" cy="411000"/>
          </a:xfrm>
        </p:spPr>
        <p:txBody>
          <a:bodyPr anchor="ctr">
            <a:normAutofit/>
          </a:bodyPr>
          <a:lstStyle>
            <a:lvl1pPr marL="0" indent="0" algn="ctr">
              <a:buNone/>
              <a:defRPr sz="2000" b="1">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0"/>
          </p:nvPr>
        </p:nvSpPr>
        <p:spPr>
          <a:xfrm>
            <a:off x="0" y="5680208"/>
            <a:ext cx="9144000" cy="382966"/>
          </a:xfrm>
        </p:spPr>
        <p:txBody>
          <a:bodyPr anchor="ctr"/>
          <a:lstStyle>
            <a:lvl1pPr marL="0" indent="0" algn="ctr">
              <a:buNone/>
              <a:defRPr sz="2400" b="1">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descr="2lowedited BH Sunset Rendering HIGH res Oct 14.jpg"/>
          <p:cNvPicPr preferRelativeResize="0">
            <a:picLocks/>
          </p:cNvPicPr>
          <p:nvPr userDrawn="1"/>
        </p:nvPicPr>
        <p:blipFill>
          <a:blip r:embed="rId3"/>
          <a:srcRect l="5751" t="12540" r="6442" b="9968"/>
          <a:stretch>
            <a:fillRect/>
          </a:stretch>
        </p:blipFill>
        <p:spPr>
          <a:xfrm>
            <a:off x="4661804" y="2169058"/>
            <a:ext cx="4297680" cy="2743200"/>
          </a:xfrm>
          <a:prstGeom prst="rect">
            <a:avLst/>
          </a:prstGeom>
          <a:effectLst>
            <a:outerShdw blurRad="50800" dist="63500" dir="2700000" algn="tl" rotWithShape="0">
              <a:prstClr val="black">
                <a:alpha val="40000"/>
              </a:prstClr>
            </a:outerShdw>
          </a:effectLst>
        </p:spPr>
      </p:pic>
      <p:pic>
        <p:nvPicPr>
          <p:cNvPr id="2" name="Picture 1"/>
          <p:cNvPicPr preferRelativeResize="0">
            <a:picLocks/>
          </p:cNvPicPr>
          <p:nvPr userDrawn="1"/>
        </p:nvPicPr>
        <p:blipFill rotWithShape="1">
          <a:blip r:embed="rId4">
            <a:extLst>
              <a:ext uri="{28A0092B-C50C-407E-A947-70E740481C1C}">
                <a14:useLocalDpi xmlns:a14="http://schemas.microsoft.com/office/drawing/2010/main" val="0"/>
              </a:ext>
            </a:extLst>
          </a:blip>
          <a:srcRect l="10834" t="6307" r="14629" b="6307"/>
          <a:stretch/>
        </p:blipFill>
        <p:spPr>
          <a:xfrm>
            <a:off x="190128" y="2169058"/>
            <a:ext cx="4297680" cy="2743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488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cxnSp>
        <p:nvCxnSpPr>
          <p:cNvPr id="11" name="Straight Connector 10"/>
          <p:cNvCxnSpPr/>
          <p:nvPr userDrawn="1"/>
        </p:nvCxnSpPr>
        <p:spPr>
          <a:xfrm>
            <a:off x="464284" y="925223"/>
            <a:ext cx="7373430" cy="0"/>
          </a:xfrm>
          <a:prstGeom prst="line">
            <a:avLst/>
          </a:prstGeom>
          <a:ln w="3175" cmpd="sng">
            <a:solidFill>
              <a:srgbClr val="96969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NG LOGO.jpg"/>
          <p:cNvPicPr>
            <a:picLocks noChangeAspect="1"/>
          </p:cNvPicPr>
          <p:nvPr/>
        </p:nvPicPr>
        <p:blipFill>
          <a:blip r:embed="rId2" cstate="print"/>
          <a:srcRect/>
          <a:stretch>
            <a:fillRect/>
          </a:stretch>
        </p:blipFill>
        <p:spPr bwMode="auto">
          <a:xfrm>
            <a:off x="8103074" y="108169"/>
            <a:ext cx="772939" cy="817054"/>
          </a:xfrm>
          <a:prstGeom prst="rect">
            <a:avLst/>
          </a:prstGeom>
          <a:noFill/>
          <a:ln w="9525">
            <a:noFill/>
            <a:miter lim="800000"/>
            <a:headEnd/>
            <a:tailEnd/>
          </a:ln>
        </p:spPr>
      </p:pic>
      <p:sp>
        <p:nvSpPr>
          <p:cNvPr id="6" name="Text Placeholder 5"/>
          <p:cNvSpPr>
            <a:spLocks noGrp="1"/>
          </p:cNvSpPr>
          <p:nvPr>
            <p:ph type="body" sz="quarter" idx="10"/>
          </p:nvPr>
        </p:nvSpPr>
        <p:spPr>
          <a:xfrm>
            <a:off x="463550" y="483810"/>
            <a:ext cx="7373938" cy="441703"/>
          </a:xfrm>
        </p:spPr>
        <p:txBody>
          <a:bodyPr anchor="ctr"/>
          <a:lstStyle>
            <a:lvl1pPr marL="0" indent="0">
              <a:buNone/>
              <a:defRPr sz="1800" b="1">
                <a:solidFill>
                  <a:srgbClr val="C00000"/>
                </a:solidFill>
              </a:defRPr>
            </a:lvl1pPr>
          </a:lstStyle>
          <a:p>
            <a:pPr lvl="0"/>
            <a:r>
              <a:rPr lang="en-AU" dirty="0"/>
              <a:t>Click to edit Master text styles</a:t>
            </a:r>
          </a:p>
        </p:txBody>
      </p:sp>
      <p:sp>
        <p:nvSpPr>
          <p:cNvPr id="7" name="Content Placeholder 2"/>
          <p:cNvSpPr>
            <a:spLocks noGrp="1"/>
          </p:cNvSpPr>
          <p:nvPr>
            <p:ph idx="1"/>
          </p:nvPr>
        </p:nvSpPr>
        <p:spPr>
          <a:xfrm>
            <a:off x="457200" y="1145116"/>
            <a:ext cx="8229600" cy="5103283"/>
          </a:xfrm>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5"/>
          <p:cNvSpPr>
            <a:spLocks noGrp="1"/>
          </p:cNvSpPr>
          <p:nvPr>
            <p:ph type="body" sz="quarter" idx="11"/>
          </p:nvPr>
        </p:nvSpPr>
        <p:spPr>
          <a:xfrm>
            <a:off x="-2116" y="1212"/>
            <a:ext cx="4565649" cy="273687"/>
          </a:xfrm>
        </p:spPr>
        <p:txBody>
          <a:bodyPr>
            <a:normAutofit/>
          </a:bodyPr>
          <a:lstStyle>
            <a:lvl1pPr marL="0" indent="0">
              <a:buNone/>
              <a:defRPr sz="1200" b="1">
                <a:solidFill>
                  <a:schemeClr val="tx1"/>
                </a:solidFill>
              </a:defRPr>
            </a:lvl1pPr>
          </a:lstStyle>
          <a:p>
            <a:pPr lvl="0"/>
            <a:r>
              <a:rPr lang="en-AU" dirty="0"/>
              <a:t>Click to edit Master text styles</a:t>
            </a:r>
          </a:p>
        </p:txBody>
      </p:sp>
      <p:sp>
        <p:nvSpPr>
          <p:cNvPr id="13" name="TextBox 12"/>
          <p:cNvSpPr txBox="1"/>
          <p:nvPr userDrawn="1"/>
        </p:nvSpPr>
        <p:spPr>
          <a:xfrm>
            <a:off x="8534628" y="6448851"/>
            <a:ext cx="501616" cy="230832"/>
          </a:xfrm>
          <a:prstGeom prst="rect">
            <a:avLst/>
          </a:prstGeom>
          <a:noFill/>
        </p:spPr>
        <p:txBody>
          <a:bodyPr wrap="square" rtlCol="0">
            <a:spAutoFit/>
          </a:bodyPr>
          <a:lstStyle/>
          <a:p>
            <a:endParaRPr lang="en-US" sz="900" dirty="0">
              <a:solidFill>
                <a:schemeClr val="bg1"/>
              </a:solidFill>
            </a:endParaRPr>
          </a:p>
        </p:txBody>
      </p:sp>
      <p:sp>
        <p:nvSpPr>
          <p:cNvPr id="17" name="TextBox 16"/>
          <p:cNvSpPr txBox="1"/>
          <p:nvPr userDrawn="1"/>
        </p:nvSpPr>
        <p:spPr>
          <a:xfrm>
            <a:off x="8534628" y="6457310"/>
            <a:ext cx="501616" cy="230832"/>
          </a:xfrm>
          <a:prstGeom prst="rect">
            <a:avLst/>
          </a:prstGeom>
          <a:noFill/>
        </p:spPr>
        <p:txBody>
          <a:bodyPr wrap="square" rtlCol="0">
            <a:spAutoFit/>
          </a:bodyPr>
          <a:lstStyle/>
          <a:p>
            <a:fld id="{6CE1C239-8EF8-414E-B2D9-3BDBACE589A0}" type="slidenum">
              <a:rPr lang="en-US" sz="900" smtClean="0">
                <a:solidFill>
                  <a:schemeClr val="tx1"/>
                </a:solidFill>
              </a:rPr>
              <a:pPr/>
              <a:t>‹#›</a:t>
            </a:fld>
            <a:endParaRPr lang="en-US" sz="900" dirty="0">
              <a:solidFill>
                <a:schemeClr val="tx1"/>
              </a:solidFill>
            </a:endParaRPr>
          </a:p>
        </p:txBody>
      </p:sp>
      <p:sp>
        <p:nvSpPr>
          <p:cNvPr id="18" name="Text Placeholder 5"/>
          <p:cNvSpPr>
            <a:spLocks noGrp="1"/>
          </p:cNvSpPr>
          <p:nvPr>
            <p:ph type="body" sz="quarter" idx="12"/>
          </p:nvPr>
        </p:nvSpPr>
        <p:spPr>
          <a:xfrm>
            <a:off x="472018" y="6402033"/>
            <a:ext cx="7955280" cy="273687"/>
          </a:xfrm>
        </p:spPr>
        <p:txBody>
          <a:bodyPr>
            <a:noAutofit/>
          </a:bodyPr>
          <a:lstStyle>
            <a:lvl1pPr marL="0" indent="0">
              <a:buNone/>
              <a:defRPr sz="1600" b="1">
                <a:solidFill>
                  <a:schemeClr val="tx1"/>
                </a:solidFill>
              </a:defRPr>
            </a:lvl1pPr>
          </a:lstStyle>
          <a:p>
            <a:pPr lvl="0"/>
            <a:r>
              <a:rPr lang="en-AU" dirty="0"/>
              <a:t>Click to edit Master text styles</a:t>
            </a:r>
          </a:p>
        </p:txBody>
      </p:sp>
    </p:spTree>
    <p:extLst>
      <p:ext uri="{BB962C8B-B14F-4D97-AF65-F5344CB8AC3E}">
        <p14:creationId xmlns:p14="http://schemas.microsoft.com/office/powerpoint/2010/main" val="125913699"/>
      </p:ext>
    </p:extLst>
  </p:cSld>
  <p:clrMapOvr>
    <a:masterClrMapping/>
  </p:clrMapOvr>
  <p:extLst mod="1">
    <p:ext uri="{DCECCB84-F9BA-43D5-87BE-67443E8EF086}">
      <p15:sldGuideLst xmlns:p15="http://schemas.microsoft.com/office/powerpoint/2012/main">
        <p15:guide id="1" orient="horz" pos="720">
          <p15:clr>
            <a:srgbClr val="FBAE40"/>
          </p15:clr>
        </p15:guide>
        <p15:guide id="2" pos="54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Box 8"/>
          <p:cNvSpPr txBox="1"/>
          <p:nvPr userDrawn="1"/>
        </p:nvSpPr>
        <p:spPr>
          <a:xfrm>
            <a:off x="8534628" y="6457310"/>
            <a:ext cx="501616" cy="230832"/>
          </a:xfrm>
          <a:prstGeom prst="rect">
            <a:avLst/>
          </a:prstGeom>
          <a:noFill/>
        </p:spPr>
        <p:txBody>
          <a:bodyPr wrap="square" rtlCol="0">
            <a:spAutoFit/>
          </a:bodyPr>
          <a:lstStyle/>
          <a:p>
            <a:fld id="{6CE1C239-8EF8-414E-B2D9-3BDBACE589A0}" type="slidenum">
              <a:rPr lang="en-US" sz="900" smtClean="0">
                <a:solidFill>
                  <a:srgbClr val="7F7F7F"/>
                </a:solidFill>
              </a:rPr>
              <a:pPr/>
              <a:t>‹#›</a:t>
            </a:fld>
            <a:endParaRPr lang="en-US" sz="900" dirty="0">
              <a:solidFill>
                <a:srgbClr val="7F7F7F"/>
              </a:solidFill>
            </a:endParaRPr>
          </a:p>
        </p:txBody>
      </p:sp>
      <p:cxnSp>
        <p:nvCxnSpPr>
          <p:cNvPr id="11" name="Straight Connector 10"/>
          <p:cNvCxnSpPr/>
          <p:nvPr userDrawn="1"/>
        </p:nvCxnSpPr>
        <p:spPr>
          <a:xfrm>
            <a:off x="464284" y="925223"/>
            <a:ext cx="7373430" cy="0"/>
          </a:xfrm>
          <a:prstGeom prst="line">
            <a:avLst/>
          </a:prstGeom>
          <a:ln w="3175" cmpd="sng">
            <a:solidFill>
              <a:srgbClr val="96969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NG LOGO.jpg"/>
          <p:cNvPicPr>
            <a:picLocks noChangeAspect="1"/>
          </p:cNvPicPr>
          <p:nvPr/>
        </p:nvPicPr>
        <p:blipFill>
          <a:blip r:embed="rId2" cstate="print"/>
          <a:srcRect/>
          <a:stretch>
            <a:fillRect/>
          </a:stretch>
        </p:blipFill>
        <p:spPr bwMode="auto">
          <a:xfrm>
            <a:off x="8103074" y="108169"/>
            <a:ext cx="772939" cy="817054"/>
          </a:xfrm>
          <a:prstGeom prst="rect">
            <a:avLst/>
          </a:prstGeom>
          <a:noFill/>
          <a:ln w="9525">
            <a:noFill/>
            <a:miter lim="800000"/>
            <a:headEnd/>
            <a:tailEnd/>
          </a:ln>
        </p:spPr>
      </p:pic>
      <p:sp>
        <p:nvSpPr>
          <p:cNvPr id="6" name="Text Placeholder 5"/>
          <p:cNvSpPr>
            <a:spLocks noGrp="1"/>
          </p:cNvSpPr>
          <p:nvPr>
            <p:ph type="body" sz="quarter" idx="10"/>
          </p:nvPr>
        </p:nvSpPr>
        <p:spPr>
          <a:xfrm>
            <a:off x="463550" y="483810"/>
            <a:ext cx="7373938" cy="441703"/>
          </a:xfrm>
        </p:spPr>
        <p:txBody>
          <a:bodyPr/>
          <a:lstStyle>
            <a:lvl1pPr marL="0" indent="0">
              <a:buNone/>
              <a:defRPr sz="1800" b="1">
                <a:solidFill>
                  <a:srgbClr val="C00000"/>
                </a:solidFill>
              </a:defRPr>
            </a:lvl1pPr>
          </a:lstStyle>
          <a:p>
            <a:pPr lvl="0"/>
            <a:r>
              <a:rPr lang="en-AU" dirty="0"/>
              <a:t>Click to edit Master text styles</a:t>
            </a:r>
          </a:p>
        </p:txBody>
      </p:sp>
      <p:sp>
        <p:nvSpPr>
          <p:cNvPr id="7" name="Content Placeholder 2"/>
          <p:cNvSpPr>
            <a:spLocks noGrp="1"/>
          </p:cNvSpPr>
          <p:nvPr>
            <p:ph idx="1"/>
          </p:nvPr>
        </p:nvSpPr>
        <p:spPr>
          <a:xfrm>
            <a:off x="457200" y="1145115"/>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idx="11"/>
          </p:nvPr>
        </p:nvSpPr>
        <p:spPr>
          <a:xfrm>
            <a:off x="4639742" y="1153582"/>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idx="12"/>
          </p:nvPr>
        </p:nvSpPr>
        <p:spPr>
          <a:xfrm>
            <a:off x="457200" y="3769784"/>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639742" y="3778251"/>
            <a:ext cx="4047067" cy="2468880"/>
          </a:xfrm>
          <a:ln>
            <a:solidFill>
              <a:schemeClr val="tx1"/>
            </a:solidFill>
          </a:ln>
        </p:spPr>
        <p:txBody>
          <a:bodyPr/>
          <a:lstStyle>
            <a:lvl1pPr>
              <a:lnSpc>
                <a:spcPct val="100000"/>
              </a:lnSpc>
              <a:spcBef>
                <a:spcPts val="600"/>
              </a:spcBef>
              <a:buClr>
                <a:srgbClr val="C00000"/>
              </a:buClr>
              <a:defRPr sz="1600"/>
            </a:lvl1pPr>
            <a:lvl2pPr marL="457200" indent="-228600">
              <a:lnSpc>
                <a:spcPct val="100000"/>
              </a:lnSpc>
              <a:spcBef>
                <a:spcPts val="600"/>
              </a:spcBef>
              <a:buClr>
                <a:srgbClr val="C00000"/>
              </a:buClr>
              <a:buFont typeface="Calibri" panose="020F0502020204030204" pitchFamily="34" charset="0"/>
              <a:buChar char="–"/>
              <a:defRPr sz="1400"/>
            </a:lvl2pPr>
            <a:lvl3pPr marL="685800" indent="-228600">
              <a:lnSpc>
                <a:spcPct val="100000"/>
              </a:lnSpc>
              <a:spcBef>
                <a:spcPts val="600"/>
              </a:spcBef>
              <a:buClr>
                <a:srgbClr val="C00000"/>
              </a:buClr>
              <a:buFont typeface="Wingdings" panose="05000000000000000000" pitchFamily="2" charset="2"/>
              <a:buChar char="§"/>
              <a:defRPr sz="1200"/>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5"/>
          <p:cNvSpPr>
            <a:spLocks noGrp="1"/>
          </p:cNvSpPr>
          <p:nvPr>
            <p:ph type="body" sz="quarter" idx="14"/>
          </p:nvPr>
        </p:nvSpPr>
        <p:spPr>
          <a:xfrm>
            <a:off x="-2116" y="1212"/>
            <a:ext cx="4506383" cy="273687"/>
          </a:xfrm>
        </p:spPr>
        <p:txBody>
          <a:bodyPr>
            <a:normAutofit/>
          </a:bodyPr>
          <a:lstStyle>
            <a:lvl1pPr marL="0" indent="0">
              <a:buNone/>
              <a:defRPr sz="1200" b="1">
                <a:solidFill>
                  <a:schemeClr val="tx1"/>
                </a:solidFill>
              </a:defRPr>
            </a:lvl1pPr>
          </a:lstStyle>
          <a:p>
            <a:pPr lvl="0"/>
            <a:r>
              <a:rPr lang="en-AU" dirty="0"/>
              <a:t>Click to edit Master text styles</a:t>
            </a:r>
          </a:p>
        </p:txBody>
      </p:sp>
      <p:sp>
        <p:nvSpPr>
          <p:cNvPr id="16" name="Text Placeholder 5"/>
          <p:cNvSpPr>
            <a:spLocks noGrp="1"/>
          </p:cNvSpPr>
          <p:nvPr>
            <p:ph type="body" sz="quarter" idx="15"/>
          </p:nvPr>
        </p:nvSpPr>
        <p:spPr>
          <a:xfrm>
            <a:off x="472018" y="6402033"/>
            <a:ext cx="7955280" cy="273687"/>
          </a:xfrm>
        </p:spPr>
        <p:txBody>
          <a:bodyPr>
            <a:normAutofit/>
          </a:bodyPr>
          <a:lstStyle>
            <a:lvl1pPr marL="0" indent="0">
              <a:buNone/>
              <a:defRPr sz="1200" b="1">
                <a:solidFill>
                  <a:schemeClr val="tx1"/>
                </a:solidFill>
              </a:defRPr>
            </a:lvl1pPr>
          </a:lstStyle>
          <a:p>
            <a:pPr lvl="0"/>
            <a:r>
              <a:rPr lang="en-AU" dirty="0"/>
              <a:t>Click to edit Master text styles</a:t>
            </a:r>
          </a:p>
        </p:txBody>
      </p:sp>
    </p:spTree>
    <p:extLst>
      <p:ext uri="{BB962C8B-B14F-4D97-AF65-F5344CB8AC3E}">
        <p14:creationId xmlns:p14="http://schemas.microsoft.com/office/powerpoint/2010/main" val="1621961929"/>
      </p:ext>
    </p:extLst>
  </p:cSld>
  <p:clrMapOvr>
    <a:masterClrMapping/>
  </p:clrMapOvr>
  <p:extLst>
    <p:ext uri="{DCECCB84-F9BA-43D5-87BE-67443E8EF086}">
      <p15:sldGuideLst xmlns:p15="http://schemas.microsoft.com/office/powerpoint/2012/main">
        <p15:guide id="1" orient="horz" pos="2376">
          <p15:clr>
            <a:srgbClr val="FBAE40"/>
          </p15:clr>
        </p15:guide>
        <p15:guide id="2" pos="547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9B5A-B9AD-4E14-BA36-340553376087}" type="slidenum">
              <a:rPr lang="en-US" smtClean="0"/>
              <a:pPr/>
              <a:t>‹#›</a:t>
            </a:fld>
            <a:endParaRPr lang="en-US" dirty="0"/>
          </a:p>
        </p:txBody>
      </p:sp>
    </p:spTree>
    <p:extLst>
      <p:ext uri="{BB962C8B-B14F-4D97-AF65-F5344CB8AC3E}">
        <p14:creationId xmlns:p14="http://schemas.microsoft.com/office/powerpoint/2010/main" val="2714817175"/>
      </p:ext>
    </p:extLst>
  </p:cSld>
  <p:clrMap bg1="lt1" tx1="dk1" bg2="lt2" tx2="dk2" accent1="accent1" accent2="accent2" accent3="accent3" accent4="accent4" accent5="accent5" accent6="accent6" hlink="hlink" folHlink="folHlink"/>
  <p:sldLayoutIdLst>
    <p:sldLayoutId id="2147483832" r:id="rId1"/>
    <p:sldLayoutId id="2147483684" r:id="rId2"/>
    <p:sldLayoutId id="214748383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F379A-2E67-1F4B-8F3C-A83D132D85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610929"/>
      </p:ext>
    </p:extLst>
  </p:cSld>
  <p:clrMap bg1="lt1" tx1="dk1" bg2="lt2" tx2="dk2" accent1="accent1" accent2="accent2" accent3="accent3" accent4="accent4" accent5="accent5" accent6="accent6" hlink="hlink" folHlink="folHlink"/>
  <p:sldLayoutIdLst>
    <p:sldLayoutId id="2147483842" r:id="rId1"/>
    <p:sldLayoutId id="214748384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LNG@LNGLimited.com.a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AGould@lnglimited.com.au" TargetMode="External"/><Relationship Id="rId5" Type="http://schemas.openxmlformats.org/officeDocument/2006/relationships/hyperlink" Target="mailto:mhirschfield@lnglimited.com" TargetMode="External"/><Relationship Id="rId4" Type="http://schemas.openxmlformats.org/officeDocument/2006/relationships/hyperlink" Target="http://www.lnglimited.com.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n-lt"/>
              </a:rPr>
              <a:t>LNG Diversification</a:t>
            </a:r>
          </a:p>
        </p:txBody>
      </p:sp>
      <p:sp>
        <p:nvSpPr>
          <p:cNvPr id="3" name="Text Placeholder 2"/>
          <p:cNvSpPr>
            <a:spLocks noGrp="1"/>
          </p:cNvSpPr>
          <p:nvPr>
            <p:ph type="body" idx="1"/>
          </p:nvPr>
        </p:nvSpPr>
        <p:spPr>
          <a:xfrm>
            <a:off x="1" y="1587131"/>
            <a:ext cx="9144000" cy="411000"/>
          </a:xfrm>
        </p:spPr>
        <p:txBody>
          <a:bodyPr/>
          <a:lstStyle/>
          <a:p>
            <a:r>
              <a:rPr lang="en-US" dirty="0"/>
              <a:t>Greg Vesey, Managing Director and Chief Executive Officer</a:t>
            </a:r>
          </a:p>
        </p:txBody>
      </p:sp>
      <p:sp>
        <p:nvSpPr>
          <p:cNvPr id="4" name="Text Placeholder 3"/>
          <p:cNvSpPr>
            <a:spLocks noGrp="1"/>
          </p:cNvSpPr>
          <p:nvPr>
            <p:ph type="body" idx="10"/>
          </p:nvPr>
        </p:nvSpPr>
        <p:spPr>
          <a:xfrm>
            <a:off x="0" y="5653454"/>
            <a:ext cx="9144000" cy="409720"/>
          </a:xfrm>
          <a:solidFill>
            <a:srgbClr val="DDD9C3"/>
          </a:solidFill>
        </p:spPr>
        <p:txBody>
          <a:bodyPr>
            <a:noAutofit/>
          </a:bodyPr>
          <a:lstStyle/>
          <a:p>
            <a:r>
              <a:rPr lang="en-US" dirty="0">
                <a:ea typeface="+mj-ea"/>
                <a:cs typeface="+mj-cs"/>
              </a:rPr>
              <a:t>May 7, 2018</a:t>
            </a:r>
            <a:endParaRPr lang="en-US" dirty="0">
              <a:solidFill>
                <a:srgbClr val="C00000"/>
              </a:solidFill>
              <a:ea typeface="+mj-ea"/>
              <a:cs typeface="+mj-cs"/>
            </a:endParaRPr>
          </a:p>
        </p:txBody>
      </p:sp>
    </p:spTree>
    <p:extLst>
      <p:ext uri="{BB962C8B-B14F-4D97-AF65-F5344CB8AC3E}">
        <p14:creationId xmlns:p14="http://schemas.microsoft.com/office/powerpoint/2010/main" val="126095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Yearly net LNG imports / exports in 2035</a:t>
            </a:r>
          </a:p>
        </p:txBody>
      </p:sp>
      <p:sp>
        <p:nvSpPr>
          <p:cNvPr id="7" name="Text Placeholder 6"/>
          <p:cNvSpPr>
            <a:spLocks noGrp="1"/>
          </p:cNvSpPr>
          <p:nvPr>
            <p:ph type="body" sz="quarter" idx="14"/>
          </p:nvPr>
        </p:nvSpPr>
        <p:spPr/>
        <p:txBody>
          <a:bodyPr>
            <a:normAutofit/>
          </a:bodyPr>
          <a:lstStyle/>
          <a:p>
            <a:endParaRPr lang="en-US" dirty="0"/>
          </a:p>
        </p:txBody>
      </p:sp>
      <p:sp>
        <p:nvSpPr>
          <p:cNvPr id="8" name="Text Placeholder 7"/>
          <p:cNvSpPr>
            <a:spLocks noGrp="1"/>
          </p:cNvSpPr>
          <p:nvPr>
            <p:ph type="body" sz="quarter" idx="15"/>
          </p:nvPr>
        </p:nvSpPr>
        <p:spPr>
          <a:xfrm>
            <a:off x="498034" y="6215811"/>
            <a:ext cx="7955280" cy="411480"/>
          </a:xfrm>
          <a:solidFill>
            <a:srgbClr val="DDD9C3"/>
          </a:solidFill>
        </p:spPr>
        <p:txBody>
          <a:bodyPr anchor="ctr">
            <a:noAutofit/>
          </a:bodyPr>
          <a:lstStyle/>
          <a:p>
            <a:pPr algn="ctr"/>
            <a:r>
              <a:rPr lang="en-US" sz="2000" dirty="0">
                <a:solidFill>
                  <a:srgbClr val="C00000"/>
                </a:solidFill>
              </a:rPr>
              <a:t>U.S. LNG can easily supply all of Europe’s future LNG import needs</a:t>
            </a:r>
          </a:p>
        </p:txBody>
      </p:sp>
      <p:sp>
        <p:nvSpPr>
          <p:cNvPr id="3" name="TextBox 2">
            <a:extLst>
              <a:ext uri="{FF2B5EF4-FFF2-40B4-BE49-F238E27FC236}">
                <a16:creationId xmlns:a16="http://schemas.microsoft.com/office/drawing/2014/main" id="{D9EE7006-5E59-489E-BFB9-349A5CC62179}"/>
              </a:ext>
            </a:extLst>
          </p:cNvPr>
          <p:cNvSpPr txBox="1"/>
          <p:nvPr/>
        </p:nvSpPr>
        <p:spPr>
          <a:xfrm>
            <a:off x="463550" y="762985"/>
            <a:ext cx="7865803" cy="646331"/>
          </a:xfrm>
          <a:prstGeom prst="rect">
            <a:avLst/>
          </a:prstGeom>
          <a:noFill/>
        </p:spPr>
        <p:txBody>
          <a:bodyPr wrap="square" rtlCol="0">
            <a:spAutoFit/>
          </a:bodyPr>
          <a:lstStyle/>
          <a:p>
            <a:endParaRPr lang="en-US" dirty="0"/>
          </a:p>
          <a:p>
            <a:endParaRPr lang="en-US" dirty="0"/>
          </a:p>
        </p:txBody>
      </p:sp>
      <p:grpSp>
        <p:nvGrpSpPr>
          <p:cNvPr id="9" name="Group 8">
            <a:extLst>
              <a:ext uri="{FF2B5EF4-FFF2-40B4-BE49-F238E27FC236}">
                <a16:creationId xmlns:a16="http://schemas.microsoft.com/office/drawing/2014/main" id="{32ED06A7-9E4D-4C30-9A50-CAF769D9314A}"/>
              </a:ext>
            </a:extLst>
          </p:cNvPr>
          <p:cNvGrpSpPr/>
          <p:nvPr/>
        </p:nvGrpSpPr>
        <p:grpSpPr>
          <a:xfrm>
            <a:off x="532348" y="1166930"/>
            <a:ext cx="8092440" cy="4369346"/>
            <a:chOff x="532348" y="1230316"/>
            <a:chExt cx="8092440" cy="4378257"/>
          </a:xfrm>
        </p:grpSpPr>
        <p:sp>
          <p:nvSpPr>
            <p:cNvPr id="10" name="Freeform 3">
              <a:extLst>
                <a:ext uri="{FF2B5EF4-FFF2-40B4-BE49-F238E27FC236}">
                  <a16:creationId xmlns:a16="http://schemas.microsoft.com/office/drawing/2014/main" id="{FFC6D19C-3F6E-4A9B-913B-60C7634E2BE4}"/>
                </a:ext>
              </a:extLst>
            </p:cNvPr>
            <p:cNvSpPr>
              <a:spLocks/>
            </p:cNvSpPr>
            <p:nvPr/>
          </p:nvSpPr>
          <p:spPr bwMode="gray">
            <a:xfrm>
              <a:off x="4112717" y="2948970"/>
              <a:ext cx="67727" cy="137566"/>
            </a:xfrm>
            <a:custGeom>
              <a:avLst/>
              <a:gdLst>
                <a:gd name="T0" fmla="*/ 0 w 113"/>
                <a:gd name="T1" fmla="*/ 145 h 225"/>
                <a:gd name="T2" fmla="*/ 18 w 113"/>
                <a:gd name="T3" fmla="*/ 0 h 225"/>
                <a:gd name="T4" fmla="*/ 113 w 113"/>
                <a:gd name="T5" fmla="*/ 6 h 225"/>
                <a:gd name="T6" fmla="*/ 73 w 113"/>
                <a:gd name="T7" fmla="*/ 102 h 225"/>
                <a:gd name="T8" fmla="*/ 73 w 113"/>
                <a:gd name="T9" fmla="*/ 218 h 225"/>
                <a:gd name="T10" fmla="*/ 17 w 113"/>
                <a:gd name="T11" fmla="*/ 225 h 225"/>
                <a:gd name="T12" fmla="*/ 23 w 113"/>
                <a:gd name="T13" fmla="*/ 155 h 225"/>
                <a:gd name="T14" fmla="*/ 0 w 113"/>
                <a:gd name="T15" fmla="*/ 14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5">
                  <a:moveTo>
                    <a:pt x="0" y="145"/>
                  </a:moveTo>
                  <a:lnTo>
                    <a:pt x="18" y="0"/>
                  </a:lnTo>
                  <a:lnTo>
                    <a:pt x="113" y="6"/>
                  </a:lnTo>
                  <a:lnTo>
                    <a:pt x="73" y="102"/>
                  </a:lnTo>
                  <a:lnTo>
                    <a:pt x="73" y="218"/>
                  </a:lnTo>
                  <a:lnTo>
                    <a:pt x="17" y="225"/>
                  </a:lnTo>
                  <a:lnTo>
                    <a:pt x="23" y="155"/>
                  </a:lnTo>
                  <a:lnTo>
                    <a:pt x="0" y="145"/>
                  </a:lnTo>
                  <a:close/>
                </a:path>
              </a:pathLst>
            </a:custGeom>
            <a:solidFill>
              <a:srgbClr val="B3B3B3"/>
            </a:solidFill>
            <a:ln w="0">
              <a:solidFill>
                <a:srgbClr val="B3B3B3"/>
              </a:solidFill>
              <a:prstDash val="solid"/>
              <a:round/>
              <a:headEnd/>
              <a:tailEnd/>
            </a:ln>
          </p:spPr>
          <p:txBody>
            <a:bodyPr/>
            <a:lstStyle/>
            <a:p>
              <a:endParaRPr lang="en-US" dirty="0"/>
            </a:p>
          </p:txBody>
        </p:sp>
        <p:sp>
          <p:nvSpPr>
            <p:cNvPr id="11" name="Freeform 4">
              <a:extLst>
                <a:ext uri="{FF2B5EF4-FFF2-40B4-BE49-F238E27FC236}">
                  <a16:creationId xmlns:a16="http://schemas.microsoft.com/office/drawing/2014/main" id="{3BDF1321-7490-47BD-9F01-364D9F9A7656}"/>
                </a:ext>
              </a:extLst>
            </p:cNvPr>
            <p:cNvSpPr>
              <a:spLocks/>
            </p:cNvSpPr>
            <p:nvPr/>
          </p:nvSpPr>
          <p:spPr bwMode="gray">
            <a:xfrm>
              <a:off x="4090752" y="2521599"/>
              <a:ext cx="89692" cy="119224"/>
            </a:xfrm>
            <a:custGeom>
              <a:avLst/>
              <a:gdLst>
                <a:gd name="T0" fmla="*/ 0 w 147"/>
                <a:gd name="T1" fmla="*/ 164 h 195"/>
                <a:gd name="T2" fmla="*/ 19 w 147"/>
                <a:gd name="T3" fmla="*/ 179 h 195"/>
                <a:gd name="T4" fmla="*/ 4 w 147"/>
                <a:gd name="T5" fmla="*/ 195 h 195"/>
                <a:gd name="T6" fmla="*/ 137 w 147"/>
                <a:gd name="T7" fmla="*/ 167 h 195"/>
                <a:gd name="T8" fmla="*/ 147 w 147"/>
                <a:gd name="T9" fmla="*/ 64 h 195"/>
                <a:gd name="T10" fmla="*/ 131 w 147"/>
                <a:gd name="T11" fmla="*/ 40 h 195"/>
                <a:gd name="T12" fmla="*/ 91 w 147"/>
                <a:gd name="T13" fmla="*/ 54 h 195"/>
                <a:gd name="T14" fmla="*/ 76 w 147"/>
                <a:gd name="T15" fmla="*/ 37 h 195"/>
                <a:gd name="T16" fmla="*/ 94 w 147"/>
                <a:gd name="T17" fmla="*/ 13 h 195"/>
                <a:gd name="T18" fmla="*/ 76 w 147"/>
                <a:gd name="T19" fmla="*/ 0 h 195"/>
                <a:gd name="T20" fmla="*/ 62 w 147"/>
                <a:gd name="T21" fmla="*/ 50 h 195"/>
                <a:gd name="T22" fmla="*/ 4 w 147"/>
                <a:gd name="T23" fmla="*/ 64 h 195"/>
                <a:gd name="T24" fmla="*/ 22 w 147"/>
                <a:gd name="T25" fmla="*/ 76 h 195"/>
                <a:gd name="T26" fmla="*/ 10 w 147"/>
                <a:gd name="T27" fmla="*/ 102 h 195"/>
                <a:gd name="T28" fmla="*/ 49 w 147"/>
                <a:gd name="T29" fmla="*/ 111 h 195"/>
                <a:gd name="T30" fmla="*/ 13 w 147"/>
                <a:gd name="T31" fmla="*/ 146 h 195"/>
                <a:gd name="T32" fmla="*/ 52 w 147"/>
                <a:gd name="T33" fmla="*/ 137 h 195"/>
                <a:gd name="T34" fmla="*/ 0 w 147"/>
                <a:gd name="T35" fmla="*/ 16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5">
                  <a:moveTo>
                    <a:pt x="0" y="164"/>
                  </a:moveTo>
                  <a:lnTo>
                    <a:pt x="19" y="179"/>
                  </a:lnTo>
                  <a:lnTo>
                    <a:pt x="4" y="195"/>
                  </a:lnTo>
                  <a:lnTo>
                    <a:pt x="137" y="167"/>
                  </a:lnTo>
                  <a:lnTo>
                    <a:pt x="147" y="64"/>
                  </a:lnTo>
                  <a:lnTo>
                    <a:pt x="131" y="40"/>
                  </a:lnTo>
                  <a:lnTo>
                    <a:pt x="91" y="54"/>
                  </a:lnTo>
                  <a:lnTo>
                    <a:pt x="76" y="37"/>
                  </a:lnTo>
                  <a:lnTo>
                    <a:pt x="94" y="13"/>
                  </a:lnTo>
                  <a:lnTo>
                    <a:pt x="76" y="0"/>
                  </a:lnTo>
                  <a:lnTo>
                    <a:pt x="62" y="50"/>
                  </a:lnTo>
                  <a:lnTo>
                    <a:pt x="4" y="64"/>
                  </a:lnTo>
                  <a:lnTo>
                    <a:pt x="22" y="76"/>
                  </a:lnTo>
                  <a:lnTo>
                    <a:pt x="10" y="102"/>
                  </a:lnTo>
                  <a:lnTo>
                    <a:pt x="49" y="111"/>
                  </a:lnTo>
                  <a:lnTo>
                    <a:pt x="13" y="146"/>
                  </a:lnTo>
                  <a:lnTo>
                    <a:pt x="52" y="137"/>
                  </a:lnTo>
                  <a:lnTo>
                    <a:pt x="0" y="164"/>
                  </a:lnTo>
                  <a:close/>
                </a:path>
              </a:pathLst>
            </a:custGeom>
            <a:solidFill>
              <a:srgbClr val="B3B3B3"/>
            </a:solidFill>
            <a:ln w="0">
              <a:solidFill>
                <a:srgbClr val="B3B3B3"/>
              </a:solidFill>
              <a:prstDash val="solid"/>
              <a:round/>
              <a:headEnd/>
              <a:tailEnd/>
            </a:ln>
          </p:spPr>
          <p:txBody>
            <a:bodyPr/>
            <a:lstStyle/>
            <a:p>
              <a:endParaRPr lang="en-US" dirty="0"/>
            </a:p>
          </p:txBody>
        </p:sp>
        <p:sp>
          <p:nvSpPr>
            <p:cNvPr id="12" name="Freeform 5">
              <a:extLst>
                <a:ext uri="{FF2B5EF4-FFF2-40B4-BE49-F238E27FC236}">
                  <a16:creationId xmlns:a16="http://schemas.microsoft.com/office/drawing/2014/main" id="{42CCE728-0F95-4541-81C7-98CC6F752B96}"/>
                </a:ext>
              </a:extLst>
            </p:cNvPr>
            <p:cNvSpPr>
              <a:spLocks/>
            </p:cNvSpPr>
            <p:nvPr/>
          </p:nvSpPr>
          <p:spPr bwMode="gray">
            <a:xfrm>
              <a:off x="4138344" y="2514262"/>
              <a:ext cx="56744" cy="45855"/>
            </a:xfrm>
            <a:custGeom>
              <a:avLst/>
              <a:gdLst>
                <a:gd name="T0" fmla="*/ 0 w 94"/>
                <a:gd name="T1" fmla="*/ 48 h 75"/>
                <a:gd name="T2" fmla="*/ 15 w 94"/>
                <a:gd name="T3" fmla="*/ 65 h 75"/>
                <a:gd name="T4" fmla="*/ 55 w 94"/>
                <a:gd name="T5" fmla="*/ 51 h 75"/>
                <a:gd name="T6" fmla="*/ 71 w 94"/>
                <a:gd name="T7" fmla="*/ 75 h 75"/>
                <a:gd name="T8" fmla="*/ 94 w 94"/>
                <a:gd name="T9" fmla="*/ 48 h 75"/>
                <a:gd name="T10" fmla="*/ 72 w 94"/>
                <a:gd name="T11" fmla="*/ 11 h 75"/>
                <a:gd name="T12" fmla="*/ 29 w 94"/>
                <a:gd name="T13" fmla="*/ 0 h 75"/>
                <a:gd name="T14" fmla="*/ 18 w 94"/>
                <a:gd name="T15" fmla="*/ 24 h 75"/>
                <a:gd name="T16" fmla="*/ 0 w 94"/>
                <a:gd name="T17"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75">
                  <a:moveTo>
                    <a:pt x="0" y="48"/>
                  </a:moveTo>
                  <a:lnTo>
                    <a:pt x="15" y="65"/>
                  </a:lnTo>
                  <a:lnTo>
                    <a:pt x="55" y="51"/>
                  </a:lnTo>
                  <a:lnTo>
                    <a:pt x="71" y="75"/>
                  </a:lnTo>
                  <a:lnTo>
                    <a:pt x="94" y="48"/>
                  </a:lnTo>
                  <a:lnTo>
                    <a:pt x="72" y="11"/>
                  </a:lnTo>
                  <a:lnTo>
                    <a:pt x="29" y="0"/>
                  </a:lnTo>
                  <a:lnTo>
                    <a:pt x="18" y="24"/>
                  </a:lnTo>
                  <a:lnTo>
                    <a:pt x="0" y="48"/>
                  </a:lnTo>
                  <a:close/>
                </a:path>
              </a:pathLst>
            </a:custGeom>
            <a:solidFill>
              <a:srgbClr val="B3B3B3"/>
            </a:solidFill>
            <a:ln w="0">
              <a:solidFill>
                <a:srgbClr val="B3B3B3"/>
              </a:solidFill>
              <a:prstDash val="solid"/>
              <a:round/>
              <a:headEnd/>
              <a:tailEnd/>
            </a:ln>
          </p:spPr>
          <p:txBody>
            <a:bodyPr/>
            <a:lstStyle/>
            <a:p>
              <a:endParaRPr lang="en-US" dirty="0"/>
            </a:p>
          </p:txBody>
        </p:sp>
        <p:sp>
          <p:nvSpPr>
            <p:cNvPr id="13" name="Freeform 6">
              <a:extLst>
                <a:ext uri="{FF2B5EF4-FFF2-40B4-BE49-F238E27FC236}">
                  <a16:creationId xmlns:a16="http://schemas.microsoft.com/office/drawing/2014/main" id="{AB37C1FF-D78B-4EDA-8D12-E4891E1B38A8}"/>
                </a:ext>
              </a:extLst>
            </p:cNvPr>
            <p:cNvSpPr>
              <a:spLocks/>
            </p:cNvSpPr>
            <p:nvPr/>
          </p:nvSpPr>
          <p:spPr bwMode="gray">
            <a:xfrm>
              <a:off x="4163970" y="2407878"/>
              <a:ext cx="16474" cy="22011"/>
            </a:xfrm>
            <a:custGeom>
              <a:avLst/>
              <a:gdLst>
                <a:gd name="T0" fmla="*/ 0 w 28"/>
                <a:gd name="T1" fmla="*/ 34 h 34"/>
                <a:gd name="T2" fmla="*/ 0 w 28"/>
                <a:gd name="T3" fmla="*/ 8 h 34"/>
                <a:gd name="T4" fmla="*/ 28 w 28"/>
                <a:gd name="T5" fmla="*/ 0 h 34"/>
                <a:gd name="T6" fmla="*/ 0 w 28"/>
                <a:gd name="T7" fmla="*/ 34 h 34"/>
              </a:gdLst>
              <a:ahLst/>
              <a:cxnLst>
                <a:cxn ang="0">
                  <a:pos x="T0" y="T1"/>
                </a:cxn>
                <a:cxn ang="0">
                  <a:pos x="T2" y="T3"/>
                </a:cxn>
                <a:cxn ang="0">
                  <a:pos x="T4" y="T5"/>
                </a:cxn>
                <a:cxn ang="0">
                  <a:pos x="T6" y="T7"/>
                </a:cxn>
              </a:cxnLst>
              <a:rect l="0" t="0" r="r" b="b"/>
              <a:pathLst>
                <a:path w="28" h="34">
                  <a:moveTo>
                    <a:pt x="0" y="34"/>
                  </a:moveTo>
                  <a:lnTo>
                    <a:pt x="0" y="8"/>
                  </a:lnTo>
                  <a:lnTo>
                    <a:pt x="28" y="0"/>
                  </a:lnTo>
                  <a:lnTo>
                    <a:pt x="0" y="34"/>
                  </a:lnTo>
                  <a:close/>
                </a:path>
              </a:pathLst>
            </a:custGeom>
            <a:solidFill>
              <a:srgbClr val="B3B3B3"/>
            </a:solidFill>
            <a:ln w="0">
              <a:solidFill>
                <a:srgbClr val="B3B3B3"/>
              </a:solidFill>
              <a:prstDash val="solid"/>
              <a:round/>
              <a:headEnd/>
              <a:tailEnd/>
            </a:ln>
          </p:spPr>
          <p:txBody>
            <a:bodyPr/>
            <a:lstStyle/>
            <a:p>
              <a:endParaRPr lang="en-US" dirty="0"/>
            </a:p>
          </p:txBody>
        </p:sp>
        <p:sp>
          <p:nvSpPr>
            <p:cNvPr id="14" name="Freeform 7">
              <a:extLst>
                <a:ext uri="{FF2B5EF4-FFF2-40B4-BE49-F238E27FC236}">
                  <a16:creationId xmlns:a16="http://schemas.microsoft.com/office/drawing/2014/main" id="{72037730-7D11-41F3-B8AC-B667792BA4BD}"/>
                </a:ext>
              </a:extLst>
            </p:cNvPr>
            <p:cNvSpPr>
              <a:spLocks/>
            </p:cNvSpPr>
            <p:nvPr/>
          </p:nvSpPr>
          <p:spPr bwMode="gray">
            <a:xfrm>
              <a:off x="4171292" y="2429889"/>
              <a:ext cx="12813" cy="14674"/>
            </a:xfrm>
            <a:custGeom>
              <a:avLst/>
              <a:gdLst>
                <a:gd name="T0" fmla="*/ 0 w 20"/>
                <a:gd name="T1" fmla="*/ 16 h 24"/>
                <a:gd name="T2" fmla="*/ 12 w 20"/>
                <a:gd name="T3" fmla="*/ 0 h 24"/>
                <a:gd name="T4" fmla="*/ 20 w 20"/>
                <a:gd name="T5" fmla="*/ 24 h 24"/>
                <a:gd name="T6" fmla="*/ 0 w 20"/>
                <a:gd name="T7" fmla="*/ 16 h 24"/>
              </a:gdLst>
              <a:ahLst/>
              <a:cxnLst>
                <a:cxn ang="0">
                  <a:pos x="T0" y="T1"/>
                </a:cxn>
                <a:cxn ang="0">
                  <a:pos x="T2" y="T3"/>
                </a:cxn>
                <a:cxn ang="0">
                  <a:pos x="T4" y="T5"/>
                </a:cxn>
                <a:cxn ang="0">
                  <a:pos x="T6" y="T7"/>
                </a:cxn>
              </a:cxnLst>
              <a:rect l="0" t="0" r="r" b="b"/>
              <a:pathLst>
                <a:path w="20" h="24">
                  <a:moveTo>
                    <a:pt x="0" y="16"/>
                  </a:moveTo>
                  <a:lnTo>
                    <a:pt x="12" y="0"/>
                  </a:lnTo>
                  <a:lnTo>
                    <a:pt x="20" y="24"/>
                  </a:lnTo>
                  <a:lnTo>
                    <a:pt x="0" y="16"/>
                  </a:lnTo>
                  <a:close/>
                </a:path>
              </a:pathLst>
            </a:custGeom>
            <a:solidFill>
              <a:srgbClr val="B3B3B3"/>
            </a:solidFill>
            <a:ln w="0">
              <a:solidFill>
                <a:srgbClr val="B3B3B3"/>
              </a:solidFill>
              <a:prstDash val="solid"/>
              <a:round/>
              <a:headEnd/>
              <a:tailEnd/>
            </a:ln>
          </p:spPr>
          <p:txBody>
            <a:bodyPr/>
            <a:lstStyle/>
            <a:p>
              <a:endParaRPr lang="en-US" dirty="0"/>
            </a:p>
          </p:txBody>
        </p:sp>
        <p:sp>
          <p:nvSpPr>
            <p:cNvPr id="15" name="Freeform 8">
              <a:extLst>
                <a:ext uri="{FF2B5EF4-FFF2-40B4-BE49-F238E27FC236}">
                  <a16:creationId xmlns:a16="http://schemas.microsoft.com/office/drawing/2014/main" id="{F8BB91F4-1D3E-4CD8-AB91-B5215FF5955B}"/>
                </a:ext>
              </a:extLst>
            </p:cNvPr>
            <p:cNvSpPr>
              <a:spLocks/>
            </p:cNvSpPr>
            <p:nvPr/>
          </p:nvSpPr>
          <p:spPr bwMode="gray">
            <a:xfrm>
              <a:off x="3979094" y="3735846"/>
              <a:ext cx="166571" cy="135731"/>
            </a:xfrm>
            <a:custGeom>
              <a:avLst/>
              <a:gdLst>
                <a:gd name="T0" fmla="*/ 0 w 272"/>
                <a:gd name="T1" fmla="*/ 73 h 220"/>
                <a:gd name="T2" fmla="*/ 47 w 272"/>
                <a:gd name="T3" fmla="*/ 42 h 220"/>
                <a:gd name="T4" fmla="*/ 47 w 272"/>
                <a:gd name="T5" fmla="*/ 0 h 220"/>
                <a:gd name="T6" fmla="*/ 137 w 272"/>
                <a:gd name="T7" fmla="*/ 9 h 220"/>
                <a:gd name="T8" fmla="*/ 161 w 272"/>
                <a:gd name="T9" fmla="*/ 30 h 220"/>
                <a:gd name="T10" fmla="*/ 225 w 272"/>
                <a:gd name="T11" fmla="*/ 7 h 220"/>
                <a:gd name="T12" fmla="*/ 260 w 272"/>
                <a:gd name="T13" fmla="*/ 105 h 220"/>
                <a:gd name="T14" fmla="*/ 272 w 272"/>
                <a:gd name="T15" fmla="*/ 178 h 220"/>
                <a:gd name="T16" fmla="*/ 250 w 272"/>
                <a:gd name="T17" fmla="*/ 172 h 220"/>
                <a:gd name="T18" fmla="*/ 245 w 272"/>
                <a:gd name="T19" fmla="*/ 214 h 220"/>
                <a:gd name="T20" fmla="*/ 205 w 272"/>
                <a:gd name="T21" fmla="*/ 220 h 220"/>
                <a:gd name="T22" fmla="*/ 205 w 272"/>
                <a:gd name="T23" fmla="*/ 178 h 220"/>
                <a:gd name="T24" fmla="*/ 182 w 272"/>
                <a:gd name="T25" fmla="*/ 176 h 220"/>
                <a:gd name="T26" fmla="*/ 142 w 272"/>
                <a:gd name="T27" fmla="*/ 115 h 220"/>
                <a:gd name="T28" fmla="*/ 69 w 272"/>
                <a:gd name="T29" fmla="*/ 149 h 220"/>
                <a:gd name="T30" fmla="*/ 0 w 272"/>
                <a:gd name="T31" fmla="*/ 7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2" h="220">
                  <a:moveTo>
                    <a:pt x="0" y="73"/>
                  </a:moveTo>
                  <a:lnTo>
                    <a:pt x="47" y="42"/>
                  </a:lnTo>
                  <a:lnTo>
                    <a:pt x="47" y="0"/>
                  </a:lnTo>
                  <a:lnTo>
                    <a:pt x="137" y="9"/>
                  </a:lnTo>
                  <a:lnTo>
                    <a:pt x="161" y="30"/>
                  </a:lnTo>
                  <a:lnTo>
                    <a:pt x="225" y="7"/>
                  </a:lnTo>
                  <a:lnTo>
                    <a:pt x="260" y="105"/>
                  </a:lnTo>
                  <a:lnTo>
                    <a:pt x="272" y="178"/>
                  </a:lnTo>
                  <a:lnTo>
                    <a:pt x="250" y="172"/>
                  </a:lnTo>
                  <a:lnTo>
                    <a:pt x="245" y="214"/>
                  </a:lnTo>
                  <a:lnTo>
                    <a:pt x="205" y="220"/>
                  </a:lnTo>
                  <a:lnTo>
                    <a:pt x="205" y="178"/>
                  </a:lnTo>
                  <a:lnTo>
                    <a:pt x="182" y="176"/>
                  </a:lnTo>
                  <a:lnTo>
                    <a:pt x="142" y="115"/>
                  </a:lnTo>
                  <a:lnTo>
                    <a:pt x="69" y="149"/>
                  </a:lnTo>
                  <a:lnTo>
                    <a:pt x="0" y="73"/>
                  </a:lnTo>
                  <a:close/>
                </a:path>
              </a:pathLst>
            </a:custGeom>
            <a:solidFill>
              <a:srgbClr val="B3B3B3"/>
            </a:solidFill>
            <a:ln w="0">
              <a:solidFill>
                <a:srgbClr val="B3B3B3"/>
              </a:solidFill>
              <a:prstDash val="solid"/>
              <a:round/>
              <a:headEnd/>
              <a:tailEnd/>
            </a:ln>
          </p:spPr>
          <p:txBody>
            <a:bodyPr/>
            <a:lstStyle/>
            <a:p>
              <a:endParaRPr lang="en-US" dirty="0"/>
            </a:p>
          </p:txBody>
        </p:sp>
        <p:sp>
          <p:nvSpPr>
            <p:cNvPr id="16" name="Freeform 9">
              <a:extLst>
                <a:ext uri="{FF2B5EF4-FFF2-40B4-BE49-F238E27FC236}">
                  <a16:creationId xmlns:a16="http://schemas.microsoft.com/office/drawing/2014/main" id="{FC0C08A7-6FE5-463F-A2E5-FAED323DE22B}"/>
                </a:ext>
              </a:extLst>
            </p:cNvPr>
            <p:cNvSpPr>
              <a:spLocks/>
            </p:cNvSpPr>
            <p:nvPr/>
          </p:nvSpPr>
          <p:spPr bwMode="gray">
            <a:xfrm>
              <a:off x="4125530" y="3787203"/>
              <a:ext cx="135454" cy="157742"/>
            </a:xfrm>
            <a:custGeom>
              <a:avLst/>
              <a:gdLst>
                <a:gd name="T0" fmla="*/ 0 w 221"/>
                <a:gd name="T1" fmla="*/ 169 h 257"/>
                <a:gd name="T2" fmla="*/ 5 w 221"/>
                <a:gd name="T3" fmla="*/ 131 h 257"/>
                <a:gd name="T4" fmla="*/ 10 w 221"/>
                <a:gd name="T5" fmla="*/ 89 h 257"/>
                <a:gd name="T6" fmla="*/ 32 w 221"/>
                <a:gd name="T7" fmla="*/ 95 h 257"/>
                <a:gd name="T8" fmla="*/ 20 w 221"/>
                <a:gd name="T9" fmla="*/ 22 h 257"/>
                <a:gd name="T10" fmla="*/ 89 w 221"/>
                <a:gd name="T11" fmla="*/ 0 h 257"/>
                <a:gd name="T12" fmla="*/ 124 w 221"/>
                <a:gd name="T13" fmla="*/ 14 h 257"/>
                <a:gd name="T14" fmla="*/ 146 w 221"/>
                <a:gd name="T15" fmla="*/ 39 h 257"/>
                <a:gd name="T16" fmla="*/ 221 w 221"/>
                <a:gd name="T17" fmla="*/ 48 h 257"/>
                <a:gd name="T18" fmla="*/ 204 w 221"/>
                <a:gd name="T19" fmla="*/ 230 h 257"/>
                <a:gd name="T20" fmla="*/ 36 w 221"/>
                <a:gd name="T21" fmla="*/ 257 h 257"/>
                <a:gd name="T22" fmla="*/ 37 w 221"/>
                <a:gd name="T23" fmla="*/ 199 h 257"/>
                <a:gd name="T24" fmla="*/ 0 w 221"/>
                <a:gd name="T25" fmla="*/ 16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57">
                  <a:moveTo>
                    <a:pt x="0" y="169"/>
                  </a:moveTo>
                  <a:lnTo>
                    <a:pt x="5" y="131"/>
                  </a:lnTo>
                  <a:lnTo>
                    <a:pt x="10" y="89"/>
                  </a:lnTo>
                  <a:lnTo>
                    <a:pt x="32" y="95"/>
                  </a:lnTo>
                  <a:lnTo>
                    <a:pt x="20" y="22"/>
                  </a:lnTo>
                  <a:lnTo>
                    <a:pt x="89" y="0"/>
                  </a:lnTo>
                  <a:lnTo>
                    <a:pt x="124" y="14"/>
                  </a:lnTo>
                  <a:lnTo>
                    <a:pt x="146" y="39"/>
                  </a:lnTo>
                  <a:lnTo>
                    <a:pt x="221" y="48"/>
                  </a:lnTo>
                  <a:lnTo>
                    <a:pt x="204" y="230"/>
                  </a:lnTo>
                  <a:lnTo>
                    <a:pt x="36" y="257"/>
                  </a:lnTo>
                  <a:lnTo>
                    <a:pt x="37" y="199"/>
                  </a:lnTo>
                  <a:lnTo>
                    <a:pt x="0" y="169"/>
                  </a:lnTo>
                  <a:close/>
                </a:path>
              </a:pathLst>
            </a:custGeom>
            <a:solidFill>
              <a:srgbClr val="B3B3B3"/>
            </a:solidFill>
            <a:ln w="0">
              <a:solidFill>
                <a:srgbClr val="B3B3B3"/>
              </a:solidFill>
              <a:prstDash val="solid"/>
              <a:round/>
              <a:headEnd/>
              <a:tailEnd/>
            </a:ln>
          </p:spPr>
          <p:txBody>
            <a:bodyPr/>
            <a:lstStyle/>
            <a:p>
              <a:endParaRPr lang="en-US" dirty="0"/>
            </a:p>
          </p:txBody>
        </p:sp>
        <p:sp>
          <p:nvSpPr>
            <p:cNvPr id="17" name="Freeform 10">
              <a:extLst>
                <a:ext uri="{FF2B5EF4-FFF2-40B4-BE49-F238E27FC236}">
                  <a16:creationId xmlns:a16="http://schemas.microsoft.com/office/drawing/2014/main" id="{9665B655-5FFD-42C6-80D4-45CE19E29536}"/>
                </a:ext>
              </a:extLst>
            </p:cNvPr>
            <p:cNvSpPr>
              <a:spLocks/>
            </p:cNvSpPr>
            <p:nvPr/>
          </p:nvSpPr>
          <p:spPr bwMode="gray">
            <a:xfrm>
              <a:off x="4061465" y="3844064"/>
              <a:ext cx="87862" cy="100881"/>
            </a:xfrm>
            <a:custGeom>
              <a:avLst/>
              <a:gdLst>
                <a:gd name="T0" fmla="*/ 0 w 142"/>
                <a:gd name="T1" fmla="*/ 61 h 164"/>
                <a:gd name="T2" fmla="*/ 47 w 142"/>
                <a:gd name="T3" fmla="*/ 0 h 164"/>
                <a:gd name="T4" fmla="*/ 70 w 142"/>
                <a:gd name="T5" fmla="*/ 2 h 164"/>
                <a:gd name="T6" fmla="*/ 70 w 142"/>
                <a:gd name="T7" fmla="*/ 44 h 164"/>
                <a:gd name="T8" fmla="*/ 110 w 142"/>
                <a:gd name="T9" fmla="*/ 38 h 164"/>
                <a:gd name="T10" fmla="*/ 105 w 142"/>
                <a:gd name="T11" fmla="*/ 76 h 164"/>
                <a:gd name="T12" fmla="*/ 142 w 142"/>
                <a:gd name="T13" fmla="*/ 106 h 164"/>
                <a:gd name="T14" fmla="*/ 141 w 142"/>
                <a:gd name="T15" fmla="*/ 164 h 164"/>
                <a:gd name="T16" fmla="*/ 0 w 142"/>
                <a:gd name="T17" fmla="*/ 6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4">
                  <a:moveTo>
                    <a:pt x="0" y="61"/>
                  </a:moveTo>
                  <a:lnTo>
                    <a:pt x="47" y="0"/>
                  </a:lnTo>
                  <a:lnTo>
                    <a:pt x="70" y="2"/>
                  </a:lnTo>
                  <a:lnTo>
                    <a:pt x="70" y="44"/>
                  </a:lnTo>
                  <a:lnTo>
                    <a:pt x="110" y="38"/>
                  </a:lnTo>
                  <a:lnTo>
                    <a:pt x="105" y="76"/>
                  </a:lnTo>
                  <a:lnTo>
                    <a:pt x="142" y="106"/>
                  </a:lnTo>
                  <a:lnTo>
                    <a:pt x="141" y="164"/>
                  </a:lnTo>
                  <a:lnTo>
                    <a:pt x="0" y="61"/>
                  </a:lnTo>
                  <a:close/>
                </a:path>
              </a:pathLst>
            </a:custGeom>
            <a:solidFill>
              <a:srgbClr val="B3B3B3"/>
            </a:solidFill>
            <a:ln w="0">
              <a:solidFill>
                <a:srgbClr val="B3B3B3"/>
              </a:solidFill>
              <a:prstDash val="solid"/>
              <a:round/>
              <a:headEnd/>
              <a:tailEnd/>
            </a:ln>
          </p:spPr>
          <p:txBody>
            <a:bodyPr/>
            <a:lstStyle/>
            <a:p>
              <a:endParaRPr lang="en-US" dirty="0"/>
            </a:p>
          </p:txBody>
        </p:sp>
        <p:sp>
          <p:nvSpPr>
            <p:cNvPr id="18" name="Freeform 11">
              <a:extLst>
                <a:ext uri="{FF2B5EF4-FFF2-40B4-BE49-F238E27FC236}">
                  <a16:creationId xmlns:a16="http://schemas.microsoft.com/office/drawing/2014/main" id="{5E1A2F94-B2D8-41AB-910B-E448A6AE315F}"/>
                </a:ext>
              </a:extLst>
            </p:cNvPr>
            <p:cNvSpPr>
              <a:spLocks/>
            </p:cNvSpPr>
            <p:nvPr/>
          </p:nvSpPr>
          <p:spPr bwMode="gray">
            <a:xfrm>
              <a:off x="3936994" y="3359833"/>
              <a:ext cx="274568" cy="322821"/>
            </a:xfrm>
            <a:custGeom>
              <a:avLst/>
              <a:gdLst>
                <a:gd name="T0" fmla="*/ 0 w 451"/>
                <a:gd name="T1" fmla="*/ 266 h 529"/>
                <a:gd name="T2" fmla="*/ 28 w 451"/>
                <a:gd name="T3" fmla="*/ 294 h 529"/>
                <a:gd name="T4" fmla="*/ 33 w 451"/>
                <a:gd name="T5" fmla="*/ 375 h 529"/>
                <a:gd name="T6" fmla="*/ 12 w 451"/>
                <a:gd name="T7" fmla="*/ 475 h 529"/>
                <a:gd name="T8" fmla="*/ 97 w 451"/>
                <a:gd name="T9" fmla="*/ 453 h 529"/>
                <a:gd name="T10" fmla="*/ 182 w 451"/>
                <a:gd name="T11" fmla="*/ 529 h 529"/>
                <a:gd name="T12" fmla="*/ 206 w 451"/>
                <a:gd name="T13" fmla="*/ 486 h 529"/>
                <a:gd name="T14" fmla="*/ 236 w 451"/>
                <a:gd name="T15" fmla="*/ 511 h 529"/>
                <a:gd name="T16" fmla="*/ 421 w 451"/>
                <a:gd name="T17" fmla="*/ 501 h 529"/>
                <a:gd name="T18" fmla="*/ 384 w 451"/>
                <a:gd name="T19" fmla="*/ 97 h 529"/>
                <a:gd name="T20" fmla="*/ 451 w 451"/>
                <a:gd name="T21" fmla="*/ 97 h 529"/>
                <a:gd name="T22" fmla="*/ 310 w 451"/>
                <a:gd name="T23" fmla="*/ 0 h 529"/>
                <a:gd name="T24" fmla="*/ 305 w 451"/>
                <a:gd name="T25" fmla="*/ 51 h 529"/>
                <a:gd name="T26" fmla="*/ 191 w 451"/>
                <a:gd name="T27" fmla="*/ 47 h 529"/>
                <a:gd name="T28" fmla="*/ 190 w 451"/>
                <a:gd name="T29" fmla="*/ 160 h 529"/>
                <a:gd name="T30" fmla="*/ 146 w 451"/>
                <a:gd name="T31" fmla="*/ 182 h 529"/>
                <a:gd name="T32" fmla="*/ 148 w 451"/>
                <a:gd name="T33" fmla="*/ 248 h 529"/>
                <a:gd name="T34" fmla="*/ 0 w 451"/>
                <a:gd name="T35" fmla="*/ 26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1" h="529">
                  <a:moveTo>
                    <a:pt x="0" y="266"/>
                  </a:moveTo>
                  <a:lnTo>
                    <a:pt x="28" y="294"/>
                  </a:lnTo>
                  <a:lnTo>
                    <a:pt x="33" y="375"/>
                  </a:lnTo>
                  <a:lnTo>
                    <a:pt x="12" y="475"/>
                  </a:lnTo>
                  <a:lnTo>
                    <a:pt x="97" y="453"/>
                  </a:lnTo>
                  <a:lnTo>
                    <a:pt x="182" y="529"/>
                  </a:lnTo>
                  <a:lnTo>
                    <a:pt x="206" y="486"/>
                  </a:lnTo>
                  <a:lnTo>
                    <a:pt x="236" y="511"/>
                  </a:lnTo>
                  <a:lnTo>
                    <a:pt x="421" y="501"/>
                  </a:lnTo>
                  <a:lnTo>
                    <a:pt x="384" y="97"/>
                  </a:lnTo>
                  <a:lnTo>
                    <a:pt x="451" y="97"/>
                  </a:lnTo>
                  <a:lnTo>
                    <a:pt x="310" y="0"/>
                  </a:lnTo>
                  <a:lnTo>
                    <a:pt x="305" y="51"/>
                  </a:lnTo>
                  <a:lnTo>
                    <a:pt x="191" y="47"/>
                  </a:lnTo>
                  <a:lnTo>
                    <a:pt x="190" y="160"/>
                  </a:lnTo>
                  <a:lnTo>
                    <a:pt x="146" y="182"/>
                  </a:lnTo>
                  <a:lnTo>
                    <a:pt x="148" y="248"/>
                  </a:lnTo>
                  <a:lnTo>
                    <a:pt x="0" y="266"/>
                  </a:lnTo>
                  <a:close/>
                </a:path>
              </a:pathLst>
            </a:custGeom>
            <a:solidFill>
              <a:srgbClr val="B3B3B3"/>
            </a:solidFill>
            <a:ln w="0">
              <a:solidFill>
                <a:srgbClr val="B3B3B3"/>
              </a:solidFill>
              <a:prstDash val="solid"/>
              <a:round/>
              <a:headEnd/>
              <a:tailEnd/>
            </a:ln>
          </p:spPr>
          <p:txBody>
            <a:bodyPr/>
            <a:lstStyle/>
            <a:p>
              <a:endParaRPr lang="en-US" dirty="0"/>
            </a:p>
          </p:txBody>
        </p:sp>
        <p:sp>
          <p:nvSpPr>
            <p:cNvPr id="19" name="Freeform 12">
              <a:extLst>
                <a:ext uri="{FF2B5EF4-FFF2-40B4-BE49-F238E27FC236}">
                  <a16:creationId xmlns:a16="http://schemas.microsoft.com/office/drawing/2014/main" id="{20340376-E7E1-4119-8607-D647D7743639}"/>
                </a:ext>
              </a:extLst>
            </p:cNvPr>
            <p:cNvSpPr>
              <a:spLocks/>
            </p:cNvSpPr>
            <p:nvPr/>
          </p:nvSpPr>
          <p:spPr bwMode="gray">
            <a:xfrm>
              <a:off x="3926011" y="3636798"/>
              <a:ext cx="137284" cy="104550"/>
            </a:xfrm>
            <a:custGeom>
              <a:avLst/>
              <a:gdLst>
                <a:gd name="T0" fmla="*/ 0 w 226"/>
                <a:gd name="T1" fmla="*/ 76 h 172"/>
                <a:gd name="T2" fmla="*/ 31 w 226"/>
                <a:gd name="T3" fmla="*/ 124 h 172"/>
                <a:gd name="T4" fmla="*/ 136 w 226"/>
                <a:gd name="T5" fmla="*/ 130 h 172"/>
                <a:gd name="T6" fmla="*/ 26 w 226"/>
                <a:gd name="T7" fmla="*/ 147 h 172"/>
                <a:gd name="T8" fmla="*/ 26 w 226"/>
                <a:gd name="T9" fmla="*/ 172 h 172"/>
                <a:gd name="T10" fmla="*/ 136 w 226"/>
                <a:gd name="T11" fmla="*/ 163 h 172"/>
                <a:gd name="T12" fmla="*/ 226 w 226"/>
                <a:gd name="T13" fmla="*/ 172 h 172"/>
                <a:gd name="T14" fmla="*/ 201 w 226"/>
                <a:gd name="T15" fmla="*/ 76 h 172"/>
                <a:gd name="T16" fmla="*/ 116 w 226"/>
                <a:gd name="T17" fmla="*/ 0 h 172"/>
                <a:gd name="T18" fmla="*/ 31 w 226"/>
                <a:gd name="T19" fmla="*/ 22 h 172"/>
                <a:gd name="T20" fmla="*/ 0 w 226"/>
                <a:gd name="T21"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172">
                  <a:moveTo>
                    <a:pt x="0" y="76"/>
                  </a:moveTo>
                  <a:lnTo>
                    <a:pt x="31" y="124"/>
                  </a:lnTo>
                  <a:lnTo>
                    <a:pt x="136" y="130"/>
                  </a:lnTo>
                  <a:lnTo>
                    <a:pt x="26" y="147"/>
                  </a:lnTo>
                  <a:lnTo>
                    <a:pt x="26" y="172"/>
                  </a:lnTo>
                  <a:lnTo>
                    <a:pt x="136" y="163"/>
                  </a:lnTo>
                  <a:lnTo>
                    <a:pt x="226" y="172"/>
                  </a:lnTo>
                  <a:lnTo>
                    <a:pt x="201" y="76"/>
                  </a:lnTo>
                  <a:lnTo>
                    <a:pt x="116" y="0"/>
                  </a:lnTo>
                  <a:lnTo>
                    <a:pt x="31" y="22"/>
                  </a:lnTo>
                  <a:lnTo>
                    <a:pt x="0" y="76"/>
                  </a:lnTo>
                  <a:close/>
                </a:path>
              </a:pathLst>
            </a:custGeom>
            <a:solidFill>
              <a:srgbClr val="B3B3B3"/>
            </a:solidFill>
            <a:ln w="0">
              <a:solidFill>
                <a:srgbClr val="B3B3B3"/>
              </a:solidFill>
              <a:prstDash val="solid"/>
              <a:round/>
              <a:headEnd/>
              <a:tailEnd/>
            </a:ln>
          </p:spPr>
          <p:txBody>
            <a:bodyPr/>
            <a:lstStyle/>
            <a:p>
              <a:endParaRPr lang="en-US" dirty="0"/>
            </a:p>
          </p:txBody>
        </p:sp>
        <p:sp>
          <p:nvSpPr>
            <p:cNvPr id="20" name="Freeform 13">
              <a:extLst>
                <a:ext uri="{FF2B5EF4-FFF2-40B4-BE49-F238E27FC236}">
                  <a16:creationId xmlns:a16="http://schemas.microsoft.com/office/drawing/2014/main" id="{E10CBF30-E531-4B7B-9767-1DA233AAF44B}"/>
                </a:ext>
              </a:extLst>
            </p:cNvPr>
            <p:cNvSpPr>
              <a:spLocks/>
            </p:cNvSpPr>
            <p:nvPr/>
          </p:nvSpPr>
          <p:spPr bwMode="gray">
            <a:xfrm>
              <a:off x="4021195" y="3807380"/>
              <a:ext cx="69557" cy="73368"/>
            </a:xfrm>
            <a:custGeom>
              <a:avLst/>
              <a:gdLst>
                <a:gd name="T0" fmla="*/ 0 w 113"/>
                <a:gd name="T1" fmla="*/ 34 h 122"/>
                <a:gd name="T2" fmla="*/ 9 w 113"/>
                <a:gd name="T3" fmla="*/ 84 h 122"/>
                <a:gd name="T4" fmla="*/ 66 w 113"/>
                <a:gd name="T5" fmla="*/ 122 h 122"/>
                <a:gd name="T6" fmla="*/ 113 w 113"/>
                <a:gd name="T7" fmla="*/ 61 h 122"/>
                <a:gd name="T8" fmla="*/ 73 w 113"/>
                <a:gd name="T9" fmla="*/ 0 h 122"/>
                <a:gd name="T10" fmla="*/ 0 w 113"/>
                <a:gd name="T11" fmla="*/ 34 h 122"/>
              </a:gdLst>
              <a:ahLst/>
              <a:cxnLst>
                <a:cxn ang="0">
                  <a:pos x="T0" y="T1"/>
                </a:cxn>
                <a:cxn ang="0">
                  <a:pos x="T2" y="T3"/>
                </a:cxn>
                <a:cxn ang="0">
                  <a:pos x="T4" y="T5"/>
                </a:cxn>
                <a:cxn ang="0">
                  <a:pos x="T6" y="T7"/>
                </a:cxn>
                <a:cxn ang="0">
                  <a:pos x="T8" y="T9"/>
                </a:cxn>
                <a:cxn ang="0">
                  <a:pos x="T10" y="T11"/>
                </a:cxn>
              </a:cxnLst>
              <a:rect l="0" t="0" r="r" b="b"/>
              <a:pathLst>
                <a:path w="113" h="122">
                  <a:moveTo>
                    <a:pt x="0" y="34"/>
                  </a:moveTo>
                  <a:lnTo>
                    <a:pt x="9" y="84"/>
                  </a:lnTo>
                  <a:lnTo>
                    <a:pt x="66" y="122"/>
                  </a:lnTo>
                  <a:lnTo>
                    <a:pt x="113" y="61"/>
                  </a:lnTo>
                  <a:lnTo>
                    <a:pt x="73" y="0"/>
                  </a:lnTo>
                  <a:lnTo>
                    <a:pt x="0" y="34"/>
                  </a:lnTo>
                  <a:close/>
                </a:path>
              </a:pathLst>
            </a:custGeom>
            <a:solidFill>
              <a:srgbClr val="B3B3B3"/>
            </a:solidFill>
            <a:ln w="0">
              <a:solidFill>
                <a:srgbClr val="B3B3B3"/>
              </a:solidFill>
              <a:prstDash val="solid"/>
              <a:round/>
              <a:headEnd/>
              <a:tailEnd/>
            </a:ln>
          </p:spPr>
          <p:txBody>
            <a:bodyPr/>
            <a:lstStyle/>
            <a:p>
              <a:endParaRPr lang="en-US" dirty="0"/>
            </a:p>
          </p:txBody>
        </p:sp>
        <p:sp>
          <p:nvSpPr>
            <p:cNvPr id="21" name="Freeform 14">
              <a:extLst>
                <a:ext uri="{FF2B5EF4-FFF2-40B4-BE49-F238E27FC236}">
                  <a16:creationId xmlns:a16="http://schemas.microsoft.com/office/drawing/2014/main" id="{B6FD2556-4838-4DCA-B9AB-141B1AC1A5F0}"/>
                </a:ext>
              </a:extLst>
            </p:cNvPr>
            <p:cNvSpPr>
              <a:spLocks/>
            </p:cNvSpPr>
            <p:nvPr/>
          </p:nvSpPr>
          <p:spPr bwMode="gray">
            <a:xfrm>
              <a:off x="3936994" y="3345159"/>
              <a:ext cx="188537" cy="177918"/>
            </a:xfrm>
            <a:custGeom>
              <a:avLst/>
              <a:gdLst>
                <a:gd name="T0" fmla="*/ 0 w 310"/>
                <a:gd name="T1" fmla="*/ 291 h 291"/>
                <a:gd name="T2" fmla="*/ 148 w 310"/>
                <a:gd name="T3" fmla="*/ 0 h 291"/>
                <a:gd name="T4" fmla="*/ 305 w 310"/>
                <a:gd name="T5" fmla="*/ 9 h 291"/>
                <a:gd name="T6" fmla="*/ 310 w 310"/>
                <a:gd name="T7" fmla="*/ 25 h 291"/>
                <a:gd name="T8" fmla="*/ 305 w 310"/>
                <a:gd name="T9" fmla="*/ 76 h 291"/>
                <a:gd name="T10" fmla="*/ 191 w 310"/>
                <a:gd name="T11" fmla="*/ 72 h 291"/>
                <a:gd name="T12" fmla="*/ 190 w 310"/>
                <a:gd name="T13" fmla="*/ 185 h 291"/>
                <a:gd name="T14" fmla="*/ 146 w 310"/>
                <a:gd name="T15" fmla="*/ 207 h 291"/>
                <a:gd name="T16" fmla="*/ 148 w 310"/>
                <a:gd name="T17" fmla="*/ 273 h 291"/>
                <a:gd name="T18" fmla="*/ 0 w 310"/>
                <a:gd name="T19"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291">
                  <a:moveTo>
                    <a:pt x="0" y="291"/>
                  </a:moveTo>
                  <a:lnTo>
                    <a:pt x="148" y="0"/>
                  </a:lnTo>
                  <a:lnTo>
                    <a:pt x="305" y="9"/>
                  </a:lnTo>
                  <a:lnTo>
                    <a:pt x="310" y="25"/>
                  </a:lnTo>
                  <a:lnTo>
                    <a:pt x="305" y="76"/>
                  </a:lnTo>
                  <a:lnTo>
                    <a:pt x="191" y="72"/>
                  </a:lnTo>
                  <a:lnTo>
                    <a:pt x="190" y="185"/>
                  </a:lnTo>
                  <a:lnTo>
                    <a:pt x="146" y="207"/>
                  </a:lnTo>
                  <a:lnTo>
                    <a:pt x="148" y="273"/>
                  </a:lnTo>
                  <a:lnTo>
                    <a:pt x="0" y="291"/>
                  </a:lnTo>
                  <a:close/>
                </a:path>
              </a:pathLst>
            </a:custGeom>
            <a:solidFill>
              <a:srgbClr val="B3B3B3"/>
            </a:solidFill>
            <a:ln w="0">
              <a:solidFill>
                <a:srgbClr val="B3B3B3"/>
              </a:solidFill>
              <a:prstDash val="solid"/>
              <a:round/>
              <a:headEnd/>
              <a:tailEnd/>
            </a:ln>
          </p:spPr>
          <p:txBody>
            <a:bodyPr/>
            <a:lstStyle/>
            <a:p>
              <a:endParaRPr lang="en-US" dirty="0"/>
            </a:p>
          </p:txBody>
        </p:sp>
        <p:sp>
          <p:nvSpPr>
            <p:cNvPr id="22" name="Freeform 15">
              <a:extLst>
                <a:ext uri="{FF2B5EF4-FFF2-40B4-BE49-F238E27FC236}">
                  <a16:creationId xmlns:a16="http://schemas.microsoft.com/office/drawing/2014/main" id="{9EEDEBB3-EA21-4BBD-A409-940205F719F5}"/>
                </a:ext>
              </a:extLst>
            </p:cNvPr>
            <p:cNvSpPr>
              <a:spLocks/>
            </p:cNvSpPr>
            <p:nvPr/>
          </p:nvSpPr>
          <p:spPr bwMode="gray">
            <a:xfrm>
              <a:off x="5683247" y="3046183"/>
              <a:ext cx="322160" cy="253121"/>
            </a:xfrm>
            <a:custGeom>
              <a:avLst/>
              <a:gdLst>
                <a:gd name="T0" fmla="*/ 0 w 526"/>
                <a:gd name="T1" fmla="*/ 198 h 415"/>
                <a:gd name="T2" fmla="*/ 6 w 526"/>
                <a:gd name="T3" fmla="*/ 307 h 415"/>
                <a:gd name="T4" fmla="*/ 42 w 526"/>
                <a:gd name="T5" fmla="*/ 340 h 415"/>
                <a:gd name="T6" fmla="*/ 14 w 526"/>
                <a:gd name="T7" fmla="*/ 394 h 415"/>
                <a:gd name="T8" fmla="*/ 70 w 526"/>
                <a:gd name="T9" fmla="*/ 415 h 415"/>
                <a:gd name="T10" fmla="*/ 207 w 526"/>
                <a:gd name="T11" fmla="*/ 394 h 415"/>
                <a:gd name="T12" fmla="*/ 232 w 526"/>
                <a:gd name="T13" fmla="*/ 334 h 415"/>
                <a:gd name="T14" fmla="*/ 322 w 526"/>
                <a:gd name="T15" fmla="*/ 302 h 415"/>
                <a:gd name="T16" fmla="*/ 330 w 526"/>
                <a:gd name="T17" fmla="*/ 250 h 415"/>
                <a:gd name="T18" fmla="*/ 364 w 526"/>
                <a:gd name="T19" fmla="*/ 238 h 415"/>
                <a:gd name="T20" fmla="*/ 349 w 526"/>
                <a:gd name="T21" fmla="*/ 208 h 415"/>
                <a:gd name="T22" fmla="*/ 382 w 526"/>
                <a:gd name="T23" fmla="*/ 205 h 415"/>
                <a:gd name="T24" fmla="*/ 405 w 526"/>
                <a:gd name="T25" fmla="*/ 156 h 415"/>
                <a:gd name="T26" fmla="*/ 394 w 526"/>
                <a:gd name="T27" fmla="*/ 104 h 415"/>
                <a:gd name="T28" fmla="*/ 521 w 526"/>
                <a:gd name="T29" fmla="*/ 67 h 415"/>
                <a:gd name="T30" fmla="*/ 526 w 526"/>
                <a:gd name="T31" fmla="*/ 57 h 415"/>
                <a:gd name="T32" fmla="*/ 477 w 526"/>
                <a:gd name="T33" fmla="*/ 48 h 415"/>
                <a:gd name="T34" fmla="*/ 411 w 526"/>
                <a:gd name="T35" fmla="*/ 84 h 415"/>
                <a:gd name="T36" fmla="*/ 380 w 526"/>
                <a:gd name="T37" fmla="*/ 0 h 415"/>
                <a:gd name="T38" fmla="*/ 323 w 526"/>
                <a:gd name="T39" fmla="*/ 61 h 415"/>
                <a:gd name="T40" fmla="*/ 165 w 526"/>
                <a:gd name="T41" fmla="*/ 57 h 415"/>
                <a:gd name="T42" fmla="*/ 81 w 526"/>
                <a:gd name="T43" fmla="*/ 151 h 415"/>
                <a:gd name="T44" fmla="*/ 25 w 526"/>
                <a:gd name="T45" fmla="*/ 122 h 415"/>
                <a:gd name="T46" fmla="*/ 0 w 526"/>
                <a:gd name="T47" fmla="*/ 19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6" h="415">
                  <a:moveTo>
                    <a:pt x="0" y="198"/>
                  </a:moveTo>
                  <a:lnTo>
                    <a:pt x="6" y="307"/>
                  </a:lnTo>
                  <a:lnTo>
                    <a:pt x="42" y="340"/>
                  </a:lnTo>
                  <a:lnTo>
                    <a:pt x="14" y="394"/>
                  </a:lnTo>
                  <a:lnTo>
                    <a:pt x="70" y="415"/>
                  </a:lnTo>
                  <a:lnTo>
                    <a:pt x="207" y="394"/>
                  </a:lnTo>
                  <a:lnTo>
                    <a:pt x="232" y="334"/>
                  </a:lnTo>
                  <a:lnTo>
                    <a:pt x="322" y="302"/>
                  </a:lnTo>
                  <a:lnTo>
                    <a:pt x="330" y="250"/>
                  </a:lnTo>
                  <a:lnTo>
                    <a:pt x="364" y="238"/>
                  </a:lnTo>
                  <a:lnTo>
                    <a:pt x="349" y="208"/>
                  </a:lnTo>
                  <a:lnTo>
                    <a:pt x="382" y="205"/>
                  </a:lnTo>
                  <a:lnTo>
                    <a:pt x="405" y="156"/>
                  </a:lnTo>
                  <a:lnTo>
                    <a:pt x="394" y="104"/>
                  </a:lnTo>
                  <a:lnTo>
                    <a:pt x="521" y="67"/>
                  </a:lnTo>
                  <a:lnTo>
                    <a:pt x="526" y="57"/>
                  </a:lnTo>
                  <a:lnTo>
                    <a:pt x="477" y="48"/>
                  </a:lnTo>
                  <a:lnTo>
                    <a:pt x="411" y="84"/>
                  </a:lnTo>
                  <a:lnTo>
                    <a:pt x="380" y="0"/>
                  </a:lnTo>
                  <a:lnTo>
                    <a:pt x="323" y="61"/>
                  </a:lnTo>
                  <a:lnTo>
                    <a:pt x="165" y="57"/>
                  </a:lnTo>
                  <a:lnTo>
                    <a:pt x="81" y="151"/>
                  </a:lnTo>
                  <a:lnTo>
                    <a:pt x="25" y="122"/>
                  </a:lnTo>
                  <a:lnTo>
                    <a:pt x="0" y="198"/>
                  </a:lnTo>
                  <a:close/>
                </a:path>
              </a:pathLst>
            </a:custGeom>
            <a:solidFill>
              <a:srgbClr val="B3B3B3"/>
            </a:solidFill>
            <a:ln w="0">
              <a:solidFill>
                <a:srgbClr val="B3B3B3"/>
              </a:solidFill>
              <a:prstDash val="solid"/>
              <a:round/>
              <a:headEnd/>
              <a:tailEnd/>
            </a:ln>
          </p:spPr>
          <p:txBody>
            <a:bodyPr/>
            <a:lstStyle/>
            <a:p>
              <a:endParaRPr lang="en-US" dirty="0"/>
            </a:p>
          </p:txBody>
        </p:sp>
        <p:sp>
          <p:nvSpPr>
            <p:cNvPr id="23" name="Freeform 16">
              <a:extLst>
                <a:ext uri="{FF2B5EF4-FFF2-40B4-BE49-F238E27FC236}">
                  <a16:creationId xmlns:a16="http://schemas.microsoft.com/office/drawing/2014/main" id="{497FEE3D-8A13-47B0-A42D-1D8BC7CD6241}"/>
                </a:ext>
              </a:extLst>
            </p:cNvPr>
            <p:cNvSpPr>
              <a:spLocks/>
            </p:cNvSpPr>
            <p:nvPr/>
          </p:nvSpPr>
          <p:spPr bwMode="gray">
            <a:xfrm>
              <a:off x="4751546" y="2925125"/>
              <a:ext cx="42100" cy="86208"/>
            </a:xfrm>
            <a:custGeom>
              <a:avLst/>
              <a:gdLst>
                <a:gd name="T0" fmla="*/ 0 w 67"/>
                <a:gd name="T1" fmla="*/ 107 h 140"/>
                <a:gd name="T2" fmla="*/ 1 w 67"/>
                <a:gd name="T3" fmla="*/ 33 h 140"/>
                <a:gd name="T4" fmla="*/ 34 w 67"/>
                <a:gd name="T5" fmla="*/ 0 h 140"/>
                <a:gd name="T6" fmla="*/ 67 w 67"/>
                <a:gd name="T7" fmla="*/ 81 h 140"/>
                <a:gd name="T8" fmla="*/ 35 w 67"/>
                <a:gd name="T9" fmla="*/ 140 h 140"/>
                <a:gd name="T10" fmla="*/ 0 w 67"/>
                <a:gd name="T11" fmla="*/ 107 h 140"/>
              </a:gdLst>
              <a:ahLst/>
              <a:cxnLst>
                <a:cxn ang="0">
                  <a:pos x="T0" y="T1"/>
                </a:cxn>
                <a:cxn ang="0">
                  <a:pos x="T2" y="T3"/>
                </a:cxn>
                <a:cxn ang="0">
                  <a:pos x="T4" y="T5"/>
                </a:cxn>
                <a:cxn ang="0">
                  <a:pos x="T6" y="T7"/>
                </a:cxn>
                <a:cxn ang="0">
                  <a:pos x="T8" y="T9"/>
                </a:cxn>
                <a:cxn ang="0">
                  <a:pos x="T10" y="T11"/>
                </a:cxn>
              </a:cxnLst>
              <a:rect l="0" t="0" r="r" b="b"/>
              <a:pathLst>
                <a:path w="67" h="140">
                  <a:moveTo>
                    <a:pt x="0" y="107"/>
                  </a:moveTo>
                  <a:lnTo>
                    <a:pt x="1" y="33"/>
                  </a:lnTo>
                  <a:lnTo>
                    <a:pt x="34" y="0"/>
                  </a:lnTo>
                  <a:lnTo>
                    <a:pt x="67" y="81"/>
                  </a:lnTo>
                  <a:lnTo>
                    <a:pt x="35" y="140"/>
                  </a:lnTo>
                  <a:lnTo>
                    <a:pt x="0" y="107"/>
                  </a:lnTo>
                  <a:close/>
                </a:path>
              </a:pathLst>
            </a:custGeom>
            <a:solidFill>
              <a:srgbClr val="B3B3B3"/>
            </a:solidFill>
            <a:ln w="0">
              <a:solidFill>
                <a:srgbClr val="B3B3B3"/>
              </a:solidFill>
              <a:prstDash val="solid"/>
              <a:round/>
              <a:headEnd/>
              <a:tailEnd/>
            </a:ln>
          </p:spPr>
          <p:txBody>
            <a:bodyPr/>
            <a:lstStyle/>
            <a:p>
              <a:endParaRPr lang="en-US" dirty="0"/>
            </a:p>
          </p:txBody>
        </p:sp>
        <p:sp>
          <p:nvSpPr>
            <p:cNvPr id="24" name="Freeform 17">
              <a:extLst>
                <a:ext uri="{FF2B5EF4-FFF2-40B4-BE49-F238E27FC236}">
                  <a16:creationId xmlns:a16="http://schemas.microsoft.com/office/drawing/2014/main" id="{3B30E7D2-01AA-4958-9869-F52C252E5ECD}"/>
                </a:ext>
              </a:extLst>
            </p:cNvPr>
            <p:cNvSpPr>
              <a:spLocks/>
            </p:cNvSpPr>
            <p:nvPr/>
          </p:nvSpPr>
          <p:spPr bwMode="gray">
            <a:xfrm>
              <a:off x="4123700" y="3088370"/>
              <a:ext cx="457614" cy="487900"/>
            </a:xfrm>
            <a:custGeom>
              <a:avLst/>
              <a:gdLst>
                <a:gd name="T0" fmla="*/ 0 w 751"/>
                <a:gd name="T1" fmla="*/ 427 h 798"/>
                <a:gd name="T2" fmla="*/ 5 w 751"/>
                <a:gd name="T3" fmla="*/ 443 h 798"/>
                <a:gd name="T4" fmla="*/ 146 w 751"/>
                <a:gd name="T5" fmla="*/ 540 h 798"/>
                <a:gd name="T6" fmla="*/ 439 w 751"/>
                <a:gd name="T7" fmla="*/ 758 h 798"/>
                <a:gd name="T8" fmla="*/ 442 w 751"/>
                <a:gd name="T9" fmla="*/ 798 h 798"/>
                <a:gd name="T10" fmla="*/ 473 w 751"/>
                <a:gd name="T11" fmla="*/ 793 h 798"/>
                <a:gd name="T12" fmla="*/ 531 w 751"/>
                <a:gd name="T13" fmla="*/ 774 h 798"/>
                <a:gd name="T14" fmla="*/ 751 w 751"/>
                <a:gd name="T15" fmla="*/ 603 h 798"/>
                <a:gd name="T16" fmla="*/ 666 w 751"/>
                <a:gd name="T17" fmla="*/ 489 h 798"/>
                <a:gd name="T18" fmla="*/ 668 w 751"/>
                <a:gd name="T19" fmla="*/ 307 h 798"/>
                <a:gd name="T20" fmla="*/ 658 w 751"/>
                <a:gd name="T21" fmla="*/ 225 h 798"/>
                <a:gd name="T22" fmla="*/ 593 w 751"/>
                <a:gd name="T23" fmla="*/ 141 h 798"/>
                <a:gd name="T24" fmla="*/ 628 w 751"/>
                <a:gd name="T25" fmla="*/ 113 h 798"/>
                <a:gd name="T26" fmla="*/ 638 w 751"/>
                <a:gd name="T27" fmla="*/ 0 h 798"/>
                <a:gd name="T28" fmla="*/ 377 w 751"/>
                <a:gd name="T29" fmla="*/ 19 h 798"/>
                <a:gd name="T30" fmla="*/ 241 w 751"/>
                <a:gd name="T31" fmla="*/ 86 h 798"/>
                <a:gd name="T32" fmla="*/ 275 w 751"/>
                <a:gd name="T33" fmla="*/ 220 h 798"/>
                <a:gd name="T34" fmla="*/ 218 w 751"/>
                <a:gd name="T35" fmla="*/ 225 h 798"/>
                <a:gd name="T36" fmla="*/ 184 w 751"/>
                <a:gd name="T37" fmla="*/ 239 h 798"/>
                <a:gd name="T38" fmla="*/ 192 w 751"/>
                <a:gd name="T39" fmla="*/ 274 h 798"/>
                <a:gd name="T40" fmla="*/ 22 w 751"/>
                <a:gd name="T41" fmla="*/ 356 h 798"/>
                <a:gd name="T42" fmla="*/ 0 w 751"/>
                <a:gd name="T43" fmla="*/ 427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1" h="798">
                  <a:moveTo>
                    <a:pt x="0" y="427"/>
                  </a:moveTo>
                  <a:lnTo>
                    <a:pt x="5" y="443"/>
                  </a:lnTo>
                  <a:lnTo>
                    <a:pt x="146" y="540"/>
                  </a:lnTo>
                  <a:lnTo>
                    <a:pt x="439" y="758"/>
                  </a:lnTo>
                  <a:lnTo>
                    <a:pt x="442" y="798"/>
                  </a:lnTo>
                  <a:lnTo>
                    <a:pt x="473" y="793"/>
                  </a:lnTo>
                  <a:lnTo>
                    <a:pt x="531" y="774"/>
                  </a:lnTo>
                  <a:lnTo>
                    <a:pt x="751" y="603"/>
                  </a:lnTo>
                  <a:lnTo>
                    <a:pt x="666" y="489"/>
                  </a:lnTo>
                  <a:lnTo>
                    <a:pt x="668" y="307"/>
                  </a:lnTo>
                  <a:lnTo>
                    <a:pt x="658" y="225"/>
                  </a:lnTo>
                  <a:lnTo>
                    <a:pt x="593" y="141"/>
                  </a:lnTo>
                  <a:lnTo>
                    <a:pt x="628" y="113"/>
                  </a:lnTo>
                  <a:lnTo>
                    <a:pt x="638" y="0"/>
                  </a:lnTo>
                  <a:lnTo>
                    <a:pt x="377" y="19"/>
                  </a:lnTo>
                  <a:lnTo>
                    <a:pt x="241" y="86"/>
                  </a:lnTo>
                  <a:lnTo>
                    <a:pt x="275" y="220"/>
                  </a:lnTo>
                  <a:lnTo>
                    <a:pt x="218" y="225"/>
                  </a:lnTo>
                  <a:lnTo>
                    <a:pt x="184" y="239"/>
                  </a:lnTo>
                  <a:lnTo>
                    <a:pt x="192" y="274"/>
                  </a:lnTo>
                  <a:lnTo>
                    <a:pt x="22" y="356"/>
                  </a:lnTo>
                  <a:lnTo>
                    <a:pt x="0" y="427"/>
                  </a:lnTo>
                  <a:close/>
                </a:path>
              </a:pathLst>
            </a:custGeom>
            <a:solidFill>
              <a:srgbClr val="B3B3B3"/>
            </a:solidFill>
            <a:ln w="0">
              <a:solidFill>
                <a:srgbClr val="B3B3B3"/>
              </a:solidFill>
              <a:prstDash val="solid"/>
              <a:round/>
              <a:headEnd/>
              <a:tailEnd/>
            </a:ln>
          </p:spPr>
          <p:txBody>
            <a:bodyPr/>
            <a:lstStyle/>
            <a:p>
              <a:endParaRPr lang="en-US" dirty="0"/>
            </a:p>
          </p:txBody>
        </p:sp>
        <p:sp>
          <p:nvSpPr>
            <p:cNvPr id="25" name="Freeform 18">
              <a:extLst>
                <a:ext uri="{FF2B5EF4-FFF2-40B4-BE49-F238E27FC236}">
                  <a16:creationId xmlns:a16="http://schemas.microsoft.com/office/drawing/2014/main" id="{2B8AD916-7C76-4D36-8205-702F10FC7F45}"/>
                </a:ext>
              </a:extLst>
            </p:cNvPr>
            <p:cNvSpPr>
              <a:spLocks/>
            </p:cNvSpPr>
            <p:nvPr/>
          </p:nvSpPr>
          <p:spPr bwMode="gray">
            <a:xfrm>
              <a:off x="6867552" y="4324627"/>
              <a:ext cx="911566" cy="761197"/>
            </a:xfrm>
            <a:custGeom>
              <a:avLst/>
              <a:gdLst>
                <a:gd name="T0" fmla="*/ 24 w 1494"/>
                <a:gd name="T1" fmla="*/ 665 h 1245"/>
                <a:gd name="T2" fmla="*/ 40 w 1494"/>
                <a:gd name="T3" fmla="*/ 649 h 1245"/>
                <a:gd name="T4" fmla="*/ 31 w 1494"/>
                <a:gd name="T5" fmla="*/ 470 h 1245"/>
                <a:gd name="T6" fmla="*/ 132 w 1494"/>
                <a:gd name="T7" fmla="*/ 409 h 1245"/>
                <a:gd name="T8" fmla="*/ 340 w 1494"/>
                <a:gd name="T9" fmla="*/ 305 h 1245"/>
                <a:gd name="T10" fmla="*/ 357 w 1494"/>
                <a:gd name="T11" fmla="*/ 232 h 1245"/>
                <a:gd name="T12" fmla="*/ 381 w 1494"/>
                <a:gd name="T13" fmla="*/ 228 h 1245"/>
                <a:gd name="T14" fmla="*/ 420 w 1494"/>
                <a:gd name="T15" fmla="*/ 200 h 1245"/>
                <a:gd name="T16" fmla="*/ 533 w 1494"/>
                <a:gd name="T17" fmla="*/ 143 h 1245"/>
                <a:gd name="T18" fmla="*/ 570 w 1494"/>
                <a:gd name="T19" fmla="*/ 169 h 1245"/>
                <a:gd name="T20" fmla="*/ 596 w 1494"/>
                <a:gd name="T21" fmla="*/ 150 h 1245"/>
                <a:gd name="T22" fmla="*/ 720 w 1494"/>
                <a:gd name="T23" fmla="*/ 58 h 1245"/>
                <a:gd name="T24" fmla="*/ 863 w 1494"/>
                <a:gd name="T25" fmla="*/ 67 h 1245"/>
                <a:gd name="T26" fmla="*/ 995 w 1494"/>
                <a:gd name="T27" fmla="*/ 293 h 1245"/>
                <a:gd name="T28" fmla="*/ 1059 w 1494"/>
                <a:gd name="T29" fmla="*/ 56 h 1245"/>
                <a:gd name="T30" fmla="*/ 1135 w 1494"/>
                <a:gd name="T31" fmla="*/ 147 h 1245"/>
                <a:gd name="T32" fmla="*/ 1228 w 1494"/>
                <a:gd name="T33" fmla="*/ 348 h 1245"/>
                <a:gd name="T34" fmla="*/ 1353 w 1494"/>
                <a:gd name="T35" fmla="*/ 495 h 1245"/>
                <a:gd name="T36" fmla="*/ 1395 w 1494"/>
                <a:gd name="T37" fmla="*/ 542 h 1245"/>
                <a:gd name="T38" fmla="*/ 1494 w 1494"/>
                <a:gd name="T39" fmla="*/ 743 h 1245"/>
                <a:gd name="T40" fmla="*/ 1410 w 1494"/>
                <a:gd name="T41" fmla="*/ 979 h 1245"/>
                <a:gd name="T42" fmla="*/ 1280 w 1494"/>
                <a:gd name="T43" fmla="*/ 1188 h 1245"/>
                <a:gd name="T44" fmla="*/ 1231 w 1494"/>
                <a:gd name="T45" fmla="*/ 1245 h 1245"/>
                <a:gd name="T46" fmla="*/ 1120 w 1494"/>
                <a:gd name="T47" fmla="*/ 1228 h 1245"/>
                <a:gd name="T48" fmla="*/ 993 w 1494"/>
                <a:gd name="T49" fmla="*/ 1161 h 1245"/>
                <a:gd name="T50" fmla="*/ 927 w 1494"/>
                <a:gd name="T51" fmla="*/ 1080 h 1245"/>
                <a:gd name="T52" fmla="*/ 909 w 1494"/>
                <a:gd name="T53" fmla="*/ 1058 h 1245"/>
                <a:gd name="T54" fmla="*/ 910 w 1494"/>
                <a:gd name="T55" fmla="*/ 935 h 1245"/>
                <a:gd name="T56" fmla="*/ 815 w 1494"/>
                <a:gd name="T57" fmla="*/ 1028 h 1245"/>
                <a:gd name="T58" fmla="*/ 670 w 1494"/>
                <a:gd name="T59" fmla="*/ 889 h 1245"/>
                <a:gd name="T60" fmla="*/ 391 w 1494"/>
                <a:gd name="T61" fmla="*/ 992 h 1245"/>
                <a:gd name="T62" fmla="*/ 177 w 1494"/>
                <a:gd name="T63" fmla="*/ 1054 h 1245"/>
                <a:gd name="T64" fmla="*/ 97 w 1494"/>
                <a:gd name="T65" fmla="*/ 893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4" h="1245">
                  <a:moveTo>
                    <a:pt x="0" y="654"/>
                  </a:moveTo>
                  <a:lnTo>
                    <a:pt x="24" y="665"/>
                  </a:lnTo>
                  <a:lnTo>
                    <a:pt x="9" y="627"/>
                  </a:lnTo>
                  <a:lnTo>
                    <a:pt x="40" y="649"/>
                  </a:lnTo>
                  <a:lnTo>
                    <a:pt x="9" y="577"/>
                  </a:lnTo>
                  <a:lnTo>
                    <a:pt x="31" y="470"/>
                  </a:lnTo>
                  <a:lnTo>
                    <a:pt x="38" y="495"/>
                  </a:lnTo>
                  <a:lnTo>
                    <a:pt x="132" y="409"/>
                  </a:lnTo>
                  <a:lnTo>
                    <a:pt x="287" y="369"/>
                  </a:lnTo>
                  <a:lnTo>
                    <a:pt x="340" y="305"/>
                  </a:lnTo>
                  <a:lnTo>
                    <a:pt x="339" y="264"/>
                  </a:lnTo>
                  <a:lnTo>
                    <a:pt x="357" y="232"/>
                  </a:lnTo>
                  <a:lnTo>
                    <a:pt x="381" y="283"/>
                  </a:lnTo>
                  <a:lnTo>
                    <a:pt x="381" y="228"/>
                  </a:lnTo>
                  <a:lnTo>
                    <a:pt x="418" y="241"/>
                  </a:lnTo>
                  <a:lnTo>
                    <a:pt x="420" y="200"/>
                  </a:lnTo>
                  <a:lnTo>
                    <a:pt x="475" y="141"/>
                  </a:lnTo>
                  <a:lnTo>
                    <a:pt x="533" y="143"/>
                  </a:lnTo>
                  <a:lnTo>
                    <a:pt x="546" y="206"/>
                  </a:lnTo>
                  <a:lnTo>
                    <a:pt x="570" y="169"/>
                  </a:lnTo>
                  <a:lnTo>
                    <a:pt x="612" y="189"/>
                  </a:lnTo>
                  <a:lnTo>
                    <a:pt x="596" y="150"/>
                  </a:lnTo>
                  <a:lnTo>
                    <a:pt x="632" y="82"/>
                  </a:lnTo>
                  <a:lnTo>
                    <a:pt x="720" y="58"/>
                  </a:lnTo>
                  <a:lnTo>
                    <a:pt x="696" y="15"/>
                  </a:lnTo>
                  <a:lnTo>
                    <a:pt x="863" y="67"/>
                  </a:lnTo>
                  <a:lnTo>
                    <a:pt x="829" y="178"/>
                  </a:lnTo>
                  <a:lnTo>
                    <a:pt x="995" y="293"/>
                  </a:lnTo>
                  <a:lnTo>
                    <a:pt x="1039" y="245"/>
                  </a:lnTo>
                  <a:lnTo>
                    <a:pt x="1059" y="56"/>
                  </a:lnTo>
                  <a:lnTo>
                    <a:pt x="1097" y="0"/>
                  </a:lnTo>
                  <a:lnTo>
                    <a:pt x="1135" y="147"/>
                  </a:lnTo>
                  <a:lnTo>
                    <a:pt x="1191" y="178"/>
                  </a:lnTo>
                  <a:lnTo>
                    <a:pt x="1228" y="348"/>
                  </a:lnTo>
                  <a:lnTo>
                    <a:pt x="1319" y="402"/>
                  </a:lnTo>
                  <a:lnTo>
                    <a:pt x="1353" y="495"/>
                  </a:lnTo>
                  <a:lnTo>
                    <a:pt x="1386" y="491"/>
                  </a:lnTo>
                  <a:lnTo>
                    <a:pt x="1395" y="542"/>
                  </a:lnTo>
                  <a:lnTo>
                    <a:pt x="1469" y="613"/>
                  </a:lnTo>
                  <a:lnTo>
                    <a:pt x="1494" y="743"/>
                  </a:lnTo>
                  <a:lnTo>
                    <a:pt x="1475" y="871"/>
                  </a:lnTo>
                  <a:lnTo>
                    <a:pt x="1410" y="979"/>
                  </a:lnTo>
                  <a:lnTo>
                    <a:pt x="1365" y="1169"/>
                  </a:lnTo>
                  <a:lnTo>
                    <a:pt x="1280" y="1188"/>
                  </a:lnTo>
                  <a:lnTo>
                    <a:pt x="1226" y="1222"/>
                  </a:lnTo>
                  <a:lnTo>
                    <a:pt x="1231" y="1245"/>
                  </a:lnTo>
                  <a:lnTo>
                    <a:pt x="1176" y="1180"/>
                  </a:lnTo>
                  <a:lnTo>
                    <a:pt x="1120" y="1228"/>
                  </a:lnTo>
                  <a:lnTo>
                    <a:pt x="1049" y="1208"/>
                  </a:lnTo>
                  <a:lnTo>
                    <a:pt x="993" y="1161"/>
                  </a:lnTo>
                  <a:lnTo>
                    <a:pt x="969" y="1067"/>
                  </a:lnTo>
                  <a:lnTo>
                    <a:pt x="927" y="1080"/>
                  </a:lnTo>
                  <a:lnTo>
                    <a:pt x="923" y="1015"/>
                  </a:lnTo>
                  <a:lnTo>
                    <a:pt x="909" y="1058"/>
                  </a:lnTo>
                  <a:lnTo>
                    <a:pt x="877" y="1059"/>
                  </a:lnTo>
                  <a:lnTo>
                    <a:pt x="910" y="935"/>
                  </a:lnTo>
                  <a:lnTo>
                    <a:pt x="847" y="1049"/>
                  </a:lnTo>
                  <a:lnTo>
                    <a:pt x="815" y="1028"/>
                  </a:lnTo>
                  <a:lnTo>
                    <a:pt x="782" y="937"/>
                  </a:lnTo>
                  <a:lnTo>
                    <a:pt x="670" y="889"/>
                  </a:lnTo>
                  <a:lnTo>
                    <a:pt x="474" y="925"/>
                  </a:lnTo>
                  <a:lnTo>
                    <a:pt x="391" y="992"/>
                  </a:lnTo>
                  <a:lnTo>
                    <a:pt x="254" y="996"/>
                  </a:lnTo>
                  <a:lnTo>
                    <a:pt x="177" y="1054"/>
                  </a:lnTo>
                  <a:lnTo>
                    <a:pt x="74" y="1015"/>
                  </a:lnTo>
                  <a:lnTo>
                    <a:pt x="97" y="893"/>
                  </a:lnTo>
                  <a:lnTo>
                    <a:pt x="0" y="654"/>
                  </a:lnTo>
                  <a:close/>
                </a:path>
              </a:pathLst>
            </a:custGeom>
            <a:solidFill>
              <a:srgbClr val="B3B3B3"/>
            </a:solidFill>
            <a:ln w="0">
              <a:solidFill>
                <a:srgbClr val="B3B3B3"/>
              </a:solidFill>
              <a:prstDash val="solid"/>
              <a:round/>
              <a:headEnd/>
              <a:tailEnd/>
            </a:ln>
          </p:spPr>
          <p:txBody>
            <a:bodyPr/>
            <a:lstStyle/>
            <a:p>
              <a:endParaRPr lang="en-US" dirty="0"/>
            </a:p>
          </p:txBody>
        </p:sp>
        <p:sp>
          <p:nvSpPr>
            <p:cNvPr id="26" name="Freeform 19">
              <a:extLst>
                <a:ext uri="{FF2B5EF4-FFF2-40B4-BE49-F238E27FC236}">
                  <a16:creationId xmlns:a16="http://schemas.microsoft.com/office/drawing/2014/main" id="{A84ADF80-EE96-4754-AAC8-8F06B2441353}"/>
                </a:ext>
              </a:extLst>
            </p:cNvPr>
            <p:cNvSpPr>
              <a:spLocks/>
            </p:cNvSpPr>
            <p:nvPr/>
          </p:nvSpPr>
          <p:spPr bwMode="gray">
            <a:xfrm>
              <a:off x="7581429" y="5128010"/>
              <a:ext cx="78710" cy="86208"/>
            </a:xfrm>
            <a:custGeom>
              <a:avLst/>
              <a:gdLst>
                <a:gd name="T0" fmla="*/ 0 w 128"/>
                <a:gd name="T1" fmla="*/ 24 h 140"/>
                <a:gd name="T2" fmla="*/ 1 w 128"/>
                <a:gd name="T3" fmla="*/ 0 h 140"/>
                <a:gd name="T4" fmla="*/ 66 w 128"/>
                <a:gd name="T5" fmla="*/ 20 h 140"/>
                <a:gd name="T6" fmla="*/ 116 w 128"/>
                <a:gd name="T7" fmla="*/ 4 h 140"/>
                <a:gd name="T8" fmla="*/ 128 w 128"/>
                <a:gd name="T9" fmla="*/ 37 h 140"/>
                <a:gd name="T10" fmla="*/ 128 w 128"/>
                <a:gd name="T11" fmla="*/ 81 h 140"/>
                <a:gd name="T12" fmla="*/ 80 w 128"/>
                <a:gd name="T13" fmla="*/ 140 h 140"/>
                <a:gd name="T14" fmla="*/ 48 w 128"/>
                <a:gd name="T15" fmla="*/ 137 h 140"/>
                <a:gd name="T16" fmla="*/ 0 w 128"/>
                <a:gd name="T17"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0">
                  <a:moveTo>
                    <a:pt x="0" y="24"/>
                  </a:moveTo>
                  <a:lnTo>
                    <a:pt x="1" y="0"/>
                  </a:lnTo>
                  <a:lnTo>
                    <a:pt x="66" y="20"/>
                  </a:lnTo>
                  <a:lnTo>
                    <a:pt x="116" y="4"/>
                  </a:lnTo>
                  <a:lnTo>
                    <a:pt x="128" y="37"/>
                  </a:lnTo>
                  <a:lnTo>
                    <a:pt x="128" y="81"/>
                  </a:lnTo>
                  <a:lnTo>
                    <a:pt x="80" y="140"/>
                  </a:lnTo>
                  <a:lnTo>
                    <a:pt x="48" y="137"/>
                  </a:lnTo>
                  <a:lnTo>
                    <a:pt x="0" y="24"/>
                  </a:lnTo>
                  <a:close/>
                </a:path>
              </a:pathLst>
            </a:custGeom>
            <a:solidFill>
              <a:srgbClr val="B3B3B3"/>
            </a:solidFill>
            <a:ln w="0">
              <a:solidFill>
                <a:srgbClr val="B3B3B3"/>
              </a:solidFill>
              <a:prstDash val="solid"/>
              <a:round/>
              <a:headEnd/>
              <a:tailEnd/>
            </a:ln>
          </p:spPr>
          <p:txBody>
            <a:bodyPr/>
            <a:lstStyle/>
            <a:p>
              <a:endParaRPr lang="en-US" dirty="0"/>
            </a:p>
          </p:txBody>
        </p:sp>
        <p:sp>
          <p:nvSpPr>
            <p:cNvPr id="27" name="Freeform 20">
              <a:extLst>
                <a:ext uri="{FF2B5EF4-FFF2-40B4-BE49-F238E27FC236}">
                  <a16:creationId xmlns:a16="http://schemas.microsoft.com/office/drawing/2014/main" id="{30D7A1BD-A661-4649-B5EF-A24511B667D5}"/>
                </a:ext>
              </a:extLst>
            </p:cNvPr>
            <p:cNvSpPr>
              <a:spLocks/>
            </p:cNvSpPr>
            <p:nvPr/>
          </p:nvSpPr>
          <p:spPr bwMode="gray">
            <a:xfrm>
              <a:off x="4531891" y="2732533"/>
              <a:ext cx="172063" cy="73368"/>
            </a:xfrm>
            <a:custGeom>
              <a:avLst/>
              <a:gdLst>
                <a:gd name="T0" fmla="*/ 0 w 283"/>
                <a:gd name="T1" fmla="*/ 66 h 119"/>
                <a:gd name="T2" fmla="*/ 4 w 283"/>
                <a:gd name="T3" fmla="*/ 71 h 119"/>
                <a:gd name="T4" fmla="*/ 5 w 283"/>
                <a:gd name="T5" fmla="*/ 93 h 119"/>
                <a:gd name="T6" fmla="*/ 37 w 283"/>
                <a:gd name="T7" fmla="*/ 99 h 119"/>
                <a:gd name="T8" fmla="*/ 94 w 283"/>
                <a:gd name="T9" fmla="*/ 86 h 119"/>
                <a:gd name="T10" fmla="*/ 157 w 283"/>
                <a:gd name="T11" fmla="*/ 119 h 119"/>
                <a:gd name="T12" fmla="*/ 245 w 283"/>
                <a:gd name="T13" fmla="*/ 96 h 119"/>
                <a:gd name="T14" fmla="*/ 283 w 283"/>
                <a:gd name="T15" fmla="*/ 35 h 119"/>
                <a:gd name="T16" fmla="*/ 267 w 283"/>
                <a:gd name="T17" fmla="*/ 0 h 119"/>
                <a:gd name="T18" fmla="*/ 160 w 283"/>
                <a:gd name="T19" fmla="*/ 1 h 119"/>
                <a:gd name="T20" fmla="*/ 124 w 283"/>
                <a:gd name="T21" fmla="*/ 65 h 119"/>
                <a:gd name="T22" fmla="*/ 0 w 283"/>
                <a:gd name="T23"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119">
                  <a:moveTo>
                    <a:pt x="0" y="66"/>
                  </a:moveTo>
                  <a:lnTo>
                    <a:pt x="4" y="71"/>
                  </a:lnTo>
                  <a:lnTo>
                    <a:pt x="5" y="93"/>
                  </a:lnTo>
                  <a:lnTo>
                    <a:pt x="37" y="99"/>
                  </a:lnTo>
                  <a:lnTo>
                    <a:pt x="94" y="86"/>
                  </a:lnTo>
                  <a:lnTo>
                    <a:pt x="157" y="119"/>
                  </a:lnTo>
                  <a:lnTo>
                    <a:pt x="245" y="96"/>
                  </a:lnTo>
                  <a:lnTo>
                    <a:pt x="283" y="35"/>
                  </a:lnTo>
                  <a:lnTo>
                    <a:pt x="267" y="0"/>
                  </a:lnTo>
                  <a:lnTo>
                    <a:pt x="160" y="1"/>
                  </a:lnTo>
                  <a:lnTo>
                    <a:pt x="124" y="65"/>
                  </a:lnTo>
                  <a:lnTo>
                    <a:pt x="0" y="66"/>
                  </a:lnTo>
                  <a:close/>
                </a:path>
              </a:pathLst>
            </a:custGeom>
            <a:solidFill>
              <a:srgbClr val="B3B3B3"/>
            </a:solidFill>
            <a:ln w="0">
              <a:solidFill>
                <a:srgbClr val="B3B3B3"/>
              </a:solidFill>
              <a:prstDash val="solid"/>
              <a:round/>
              <a:headEnd/>
              <a:tailEnd/>
            </a:ln>
          </p:spPr>
          <p:txBody>
            <a:bodyPr/>
            <a:lstStyle/>
            <a:p>
              <a:endParaRPr lang="en-US" dirty="0"/>
            </a:p>
          </p:txBody>
        </p:sp>
        <p:sp>
          <p:nvSpPr>
            <p:cNvPr id="28" name="Freeform 21">
              <a:extLst>
                <a:ext uri="{FF2B5EF4-FFF2-40B4-BE49-F238E27FC236}">
                  <a16:creationId xmlns:a16="http://schemas.microsoft.com/office/drawing/2014/main" id="{CF225F80-1EA9-4200-9C63-FC4CBD1EE08C}"/>
                </a:ext>
              </a:extLst>
            </p:cNvPr>
            <p:cNvSpPr>
              <a:spLocks/>
            </p:cNvSpPr>
            <p:nvPr/>
          </p:nvSpPr>
          <p:spPr bwMode="gray">
            <a:xfrm>
              <a:off x="6298280" y="3378175"/>
              <a:ext cx="107997" cy="148571"/>
            </a:xfrm>
            <a:custGeom>
              <a:avLst/>
              <a:gdLst>
                <a:gd name="T0" fmla="*/ 0 w 175"/>
                <a:gd name="T1" fmla="*/ 70 h 242"/>
                <a:gd name="T2" fmla="*/ 22 w 175"/>
                <a:gd name="T3" fmla="*/ 96 h 242"/>
                <a:gd name="T4" fmla="*/ 36 w 175"/>
                <a:gd name="T5" fmla="*/ 209 h 242"/>
                <a:gd name="T6" fmla="*/ 82 w 175"/>
                <a:gd name="T7" fmla="*/ 203 h 242"/>
                <a:gd name="T8" fmla="*/ 107 w 175"/>
                <a:gd name="T9" fmla="*/ 155 h 242"/>
                <a:gd name="T10" fmla="*/ 139 w 175"/>
                <a:gd name="T11" fmla="*/ 166 h 242"/>
                <a:gd name="T12" fmla="*/ 159 w 175"/>
                <a:gd name="T13" fmla="*/ 242 h 242"/>
                <a:gd name="T14" fmla="*/ 175 w 175"/>
                <a:gd name="T15" fmla="*/ 195 h 242"/>
                <a:gd name="T16" fmla="*/ 157 w 175"/>
                <a:gd name="T17" fmla="*/ 118 h 242"/>
                <a:gd name="T18" fmla="*/ 139 w 175"/>
                <a:gd name="T19" fmla="*/ 151 h 242"/>
                <a:gd name="T20" fmla="*/ 115 w 175"/>
                <a:gd name="T21" fmla="*/ 110 h 242"/>
                <a:gd name="T22" fmla="*/ 158 w 175"/>
                <a:gd name="T23" fmla="*/ 59 h 242"/>
                <a:gd name="T24" fmla="*/ 77 w 175"/>
                <a:gd name="T25" fmla="*/ 53 h 242"/>
                <a:gd name="T26" fmla="*/ 20 w 175"/>
                <a:gd name="T27" fmla="*/ 0 h 242"/>
                <a:gd name="T28" fmla="*/ 7 w 175"/>
                <a:gd name="T29" fmla="*/ 28 h 242"/>
                <a:gd name="T30" fmla="*/ 24 w 175"/>
                <a:gd name="T31" fmla="*/ 53 h 242"/>
                <a:gd name="T32" fmla="*/ 0 w 175"/>
                <a:gd name="T33" fmla="*/ 7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242">
                  <a:moveTo>
                    <a:pt x="0" y="70"/>
                  </a:moveTo>
                  <a:lnTo>
                    <a:pt x="22" y="96"/>
                  </a:lnTo>
                  <a:lnTo>
                    <a:pt x="36" y="209"/>
                  </a:lnTo>
                  <a:lnTo>
                    <a:pt x="82" y="203"/>
                  </a:lnTo>
                  <a:lnTo>
                    <a:pt x="107" y="155"/>
                  </a:lnTo>
                  <a:lnTo>
                    <a:pt x="139" y="166"/>
                  </a:lnTo>
                  <a:lnTo>
                    <a:pt x="159" y="242"/>
                  </a:lnTo>
                  <a:lnTo>
                    <a:pt x="175" y="195"/>
                  </a:lnTo>
                  <a:lnTo>
                    <a:pt x="157" y="118"/>
                  </a:lnTo>
                  <a:lnTo>
                    <a:pt x="139" y="151"/>
                  </a:lnTo>
                  <a:lnTo>
                    <a:pt x="115" y="110"/>
                  </a:lnTo>
                  <a:lnTo>
                    <a:pt x="158" y="59"/>
                  </a:lnTo>
                  <a:lnTo>
                    <a:pt x="77" y="53"/>
                  </a:lnTo>
                  <a:lnTo>
                    <a:pt x="20" y="0"/>
                  </a:lnTo>
                  <a:lnTo>
                    <a:pt x="7" y="28"/>
                  </a:lnTo>
                  <a:lnTo>
                    <a:pt x="24" y="53"/>
                  </a:lnTo>
                  <a:lnTo>
                    <a:pt x="0" y="70"/>
                  </a:lnTo>
                  <a:close/>
                </a:path>
              </a:pathLst>
            </a:custGeom>
            <a:solidFill>
              <a:srgbClr val="B3B3B3"/>
            </a:solidFill>
            <a:ln w="0">
              <a:solidFill>
                <a:srgbClr val="B3B3B3"/>
              </a:solidFill>
              <a:prstDash val="solid"/>
              <a:round/>
              <a:headEnd/>
              <a:tailEnd/>
            </a:ln>
          </p:spPr>
          <p:txBody>
            <a:bodyPr/>
            <a:lstStyle/>
            <a:p>
              <a:endParaRPr lang="en-US" dirty="0"/>
            </a:p>
          </p:txBody>
        </p:sp>
        <p:sp>
          <p:nvSpPr>
            <p:cNvPr id="29" name="Freeform 22">
              <a:extLst>
                <a:ext uri="{FF2B5EF4-FFF2-40B4-BE49-F238E27FC236}">
                  <a16:creationId xmlns:a16="http://schemas.microsoft.com/office/drawing/2014/main" id="{51B700B3-AD0F-4C32-A801-6DA29EDD764A}"/>
                </a:ext>
              </a:extLst>
            </p:cNvPr>
            <p:cNvSpPr>
              <a:spLocks/>
            </p:cNvSpPr>
            <p:nvPr/>
          </p:nvSpPr>
          <p:spPr bwMode="gray">
            <a:xfrm>
              <a:off x="4381794" y="2646325"/>
              <a:ext cx="73218" cy="58695"/>
            </a:xfrm>
            <a:custGeom>
              <a:avLst/>
              <a:gdLst>
                <a:gd name="T0" fmla="*/ 0 w 120"/>
                <a:gd name="T1" fmla="*/ 20 h 96"/>
                <a:gd name="T2" fmla="*/ 26 w 120"/>
                <a:gd name="T3" fmla="*/ 5 h 96"/>
                <a:gd name="T4" fmla="*/ 83 w 120"/>
                <a:gd name="T5" fmla="*/ 0 h 96"/>
                <a:gd name="T6" fmla="*/ 117 w 120"/>
                <a:gd name="T7" fmla="*/ 39 h 96"/>
                <a:gd name="T8" fmla="*/ 120 w 120"/>
                <a:gd name="T9" fmla="*/ 69 h 96"/>
                <a:gd name="T10" fmla="*/ 109 w 120"/>
                <a:gd name="T11" fmla="*/ 96 h 96"/>
                <a:gd name="T12" fmla="*/ 0 w 120"/>
                <a:gd name="T13" fmla="*/ 20 h 96"/>
              </a:gdLst>
              <a:ahLst/>
              <a:cxnLst>
                <a:cxn ang="0">
                  <a:pos x="T0" y="T1"/>
                </a:cxn>
                <a:cxn ang="0">
                  <a:pos x="T2" y="T3"/>
                </a:cxn>
                <a:cxn ang="0">
                  <a:pos x="T4" y="T5"/>
                </a:cxn>
                <a:cxn ang="0">
                  <a:pos x="T6" y="T7"/>
                </a:cxn>
                <a:cxn ang="0">
                  <a:pos x="T8" y="T9"/>
                </a:cxn>
                <a:cxn ang="0">
                  <a:pos x="T10" y="T11"/>
                </a:cxn>
                <a:cxn ang="0">
                  <a:pos x="T12" y="T13"/>
                </a:cxn>
              </a:cxnLst>
              <a:rect l="0" t="0" r="r" b="b"/>
              <a:pathLst>
                <a:path w="120" h="96">
                  <a:moveTo>
                    <a:pt x="0" y="20"/>
                  </a:moveTo>
                  <a:lnTo>
                    <a:pt x="26" y="5"/>
                  </a:lnTo>
                  <a:lnTo>
                    <a:pt x="83" y="0"/>
                  </a:lnTo>
                  <a:lnTo>
                    <a:pt x="117" y="39"/>
                  </a:lnTo>
                  <a:lnTo>
                    <a:pt x="120" y="69"/>
                  </a:lnTo>
                  <a:lnTo>
                    <a:pt x="109" y="96"/>
                  </a:lnTo>
                  <a:lnTo>
                    <a:pt x="0" y="20"/>
                  </a:lnTo>
                  <a:close/>
                </a:path>
              </a:pathLst>
            </a:custGeom>
            <a:solidFill>
              <a:srgbClr val="B3B3B3"/>
            </a:solidFill>
            <a:ln w="0">
              <a:solidFill>
                <a:srgbClr val="B3B3B3"/>
              </a:solidFill>
              <a:prstDash val="solid"/>
              <a:round/>
              <a:headEnd/>
              <a:tailEnd/>
            </a:ln>
          </p:spPr>
          <p:txBody>
            <a:bodyPr/>
            <a:lstStyle/>
            <a:p>
              <a:endParaRPr lang="en-US" dirty="0"/>
            </a:p>
          </p:txBody>
        </p:sp>
        <p:sp>
          <p:nvSpPr>
            <p:cNvPr id="30" name="Freeform 23">
              <a:extLst>
                <a:ext uri="{FF2B5EF4-FFF2-40B4-BE49-F238E27FC236}">
                  <a16:creationId xmlns:a16="http://schemas.microsoft.com/office/drawing/2014/main" id="{201CB1E7-2104-4E49-A5F9-7E078FBB48CF}"/>
                </a:ext>
              </a:extLst>
            </p:cNvPr>
            <p:cNvSpPr>
              <a:spLocks/>
            </p:cNvSpPr>
            <p:nvPr/>
          </p:nvSpPr>
          <p:spPr bwMode="gray">
            <a:xfrm>
              <a:off x="6320246" y="3330485"/>
              <a:ext cx="71388" cy="44021"/>
            </a:xfrm>
            <a:custGeom>
              <a:avLst/>
              <a:gdLst>
                <a:gd name="T0" fmla="*/ 0 w 117"/>
                <a:gd name="T1" fmla="*/ 42 h 70"/>
                <a:gd name="T2" fmla="*/ 16 w 117"/>
                <a:gd name="T3" fmla="*/ 70 h 70"/>
                <a:gd name="T4" fmla="*/ 117 w 117"/>
                <a:gd name="T5" fmla="*/ 57 h 70"/>
                <a:gd name="T6" fmla="*/ 110 w 117"/>
                <a:gd name="T7" fmla="*/ 21 h 70"/>
                <a:gd name="T8" fmla="*/ 40 w 117"/>
                <a:gd name="T9" fmla="*/ 0 h 70"/>
                <a:gd name="T10" fmla="*/ 0 w 117"/>
                <a:gd name="T11" fmla="*/ 42 h 70"/>
              </a:gdLst>
              <a:ahLst/>
              <a:cxnLst>
                <a:cxn ang="0">
                  <a:pos x="T0" y="T1"/>
                </a:cxn>
                <a:cxn ang="0">
                  <a:pos x="T2" y="T3"/>
                </a:cxn>
                <a:cxn ang="0">
                  <a:pos x="T4" y="T5"/>
                </a:cxn>
                <a:cxn ang="0">
                  <a:pos x="T6" y="T7"/>
                </a:cxn>
                <a:cxn ang="0">
                  <a:pos x="T8" y="T9"/>
                </a:cxn>
                <a:cxn ang="0">
                  <a:pos x="T10" y="T11"/>
                </a:cxn>
              </a:cxnLst>
              <a:rect l="0" t="0" r="r" b="b"/>
              <a:pathLst>
                <a:path w="117" h="70">
                  <a:moveTo>
                    <a:pt x="0" y="42"/>
                  </a:moveTo>
                  <a:lnTo>
                    <a:pt x="16" y="70"/>
                  </a:lnTo>
                  <a:lnTo>
                    <a:pt x="117" y="57"/>
                  </a:lnTo>
                  <a:lnTo>
                    <a:pt x="110" y="21"/>
                  </a:lnTo>
                  <a:lnTo>
                    <a:pt x="40" y="0"/>
                  </a:lnTo>
                  <a:lnTo>
                    <a:pt x="0" y="42"/>
                  </a:lnTo>
                  <a:close/>
                </a:path>
              </a:pathLst>
            </a:custGeom>
            <a:solidFill>
              <a:srgbClr val="B3B3B3"/>
            </a:solidFill>
            <a:ln w="0">
              <a:solidFill>
                <a:srgbClr val="B3B3B3"/>
              </a:solidFill>
              <a:prstDash val="solid"/>
              <a:round/>
              <a:headEnd/>
              <a:tailEnd/>
            </a:ln>
          </p:spPr>
          <p:txBody>
            <a:bodyPr/>
            <a:lstStyle/>
            <a:p>
              <a:endParaRPr lang="en-US" dirty="0"/>
            </a:p>
          </p:txBody>
        </p:sp>
        <p:sp>
          <p:nvSpPr>
            <p:cNvPr id="31" name="Freeform 24">
              <a:extLst>
                <a:ext uri="{FF2B5EF4-FFF2-40B4-BE49-F238E27FC236}">
                  <a16:creationId xmlns:a16="http://schemas.microsoft.com/office/drawing/2014/main" id="{4FA1051A-E7FD-4673-AB7C-BD0BA313AAD0}"/>
                </a:ext>
              </a:extLst>
            </p:cNvPr>
            <p:cNvSpPr>
              <a:spLocks/>
            </p:cNvSpPr>
            <p:nvPr/>
          </p:nvSpPr>
          <p:spPr bwMode="gray">
            <a:xfrm>
              <a:off x="6887687" y="3928438"/>
              <a:ext cx="27457" cy="25679"/>
            </a:xfrm>
            <a:custGeom>
              <a:avLst/>
              <a:gdLst>
                <a:gd name="T0" fmla="*/ 0 w 46"/>
                <a:gd name="T1" fmla="*/ 19 h 43"/>
                <a:gd name="T2" fmla="*/ 23 w 46"/>
                <a:gd name="T3" fmla="*/ 43 h 43"/>
                <a:gd name="T4" fmla="*/ 46 w 46"/>
                <a:gd name="T5" fmla="*/ 0 h 43"/>
                <a:gd name="T6" fmla="*/ 0 w 46"/>
                <a:gd name="T7" fmla="*/ 19 h 43"/>
              </a:gdLst>
              <a:ahLst/>
              <a:cxnLst>
                <a:cxn ang="0">
                  <a:pos x="T0" y="T1"/>
                </a:cxn>
                <a:cxn ang="0">
                  <a:pos x="T2" y="T3"/>
                </a:cxn>
                <a:cxn ang="0">
                  <a:pos x="T4" y="T5"/>
                </a:cxn>
                <a:cxn ang="0">
                  <a:pos x="T6" y="T7"/>
                </a:cxn>
              </a:cxnLst>
              <a:rect l="0" t="0" r="r" b="b"/>
              <a:pathLst>
                <a:path w="46" h="43">
                  <a:moveTo>
                    <a:pt x="0" y="19"/>
                  </a:moveTo>
                  <a:lnTo>
                    <a:pt x="23" y="43"/>
                  </a:lnTo>
                  <a:lnTo>
                    <a:pt x="46" y="0"/>
                  </a:lnTo>
                  <a:lnTo>
                    <a:pt x="0" y="19"/>
                  </a:lnTo>
                  <a:close/>
                </a:path>
              </a:pathLst>
            </a:custGeom>
            <a:solidFill>
              <a:srgbClr val="B3B3B3"/>
            </a:solidFill>
            <a:ln w="0">
              <a:solidFill>
                <a:srgbClr val="B3B3B3"/>
              </a:solidFill>
              <a:prstDash val="solid"/>
              <a:round/>
              <a:headEnd/>
              <a:tailEnd/>
            </a:ln>
          </p:spPr>
          <p:txBody>
            <a:bodyPr/>
            <a:lstStyle/>
            <a:p>
              <a:endParaRPr lang="en-US" dirty="0"/>
            </a:p>
          </p:txBody>
        </p:sp>
        <p:sp>
          <p:nvSpPr>
            <p:cNvPr id="32" name="Freeform 25">
              <a:extLst>
                <a:ext uri="{FF2B5EF4-FFF2-40B4-BE49-F238E27FC236}">
                  <a16:creationId xmlns:a16="http://schemas.microsoft.com/office/drawing/2014/main" id="{84D8604E-86D8-4B90-88B4-3F951CD7535E}"/>
                </a:ext>
              </a:extLst>
            </p:cNvPr>
            <p:cNvSpPr>
              <a:spLocks/>
            </p:cNvSpPr>
            <p:nvPr/>
          </p:nvSpPr>
          <p:spPr bwMode="gray">
            <a:xfrm>
              <a:off x="4824764" y="2873767"/>
              <a:ext cx="139115" cy="89876"/>
            </a:xfrm>
            <a:custGeom>
              <a:avLst/>
              <a:gdLst>
                <a:gd name="T0" fmla="*/ 0 w 228"/>
                <a:gd name="T1" fmla="*/ 102 h 145"/>
                <a:gd name="T2" fmla="*/ 12 w 228"/>
                <a:gd name="T3" fmla="*/ 0 h 145"/>
                <a:gd name="T4" fmla="*/ 228 w 228"/>
                <a:gd name="T5" fmla="*/ 23 h 145"/>
                <a:gd name="T6" fmla="*/ 189 w 228"/>
                <a:gd name="T7" fmla="*/ 85 h 145"/>
                <a:gd name="T8" fmla="*/ 205 w 228"/>
                <a:gd name="T9" fmla="*/ 117 h 145"/>
                <a:gd name="T10" fmla="*/ 147 w 228"/>
                <a:gd name="T11" fmla="*/ 123 h 145"/>
                <a:gd name="T12" fmla="*/ 114 w 228"/>
                <a:gd name="T13" fmla="*/ 145 h 145"/>
                <a:gd name="T14" fmla="*/ 23 w 228"/>
                <a:gd name="T15" fmla="*/ 143 h 145"/>
                <a:gd name="T16" fmla="*/ 0 w 228"/>
                <a:gd name="T17" fmla="*/ 10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45">
                  <a:moveTo>
                    <a:pt x="0" y="102"/>
                  </a:moveTo>
                  <a:lnTo>
                    <a:pt x="12" y="0"/>
                  </a:lnTo>
                  <a:lnTo>
                    <a:pt x="228" y="23"/>
                  </a:lnTo>
                  <a:lnTo>
                    <a:pt x="189" y="85"/>
                  </a:lnTo>
                  <a:lnTo>
                    <a:pt x="205" y="117"/>
                  </a:lnTo>
                  <a:lnTo>
                    <a:pt x="147" y="123"/>
                  </a:lnTo>
                  <a:lnTo>
                    <a:pt x="114" y="145"/>
                  </a:lnTo>
                  <a:lnTo>
                    <a:pt x="23" y="143"/>
                  </a:lnTo>
                  <a:lnTo>
                    <a:pt x="0" y="102"/>
                  </a:lnTo>
                  <a:close/>
                </a:path>
              </a:pathLst>
            </a:custGeom>
            <a:solidFill>
              <a:srgbClr val="B3B3B3"/>
            </a:solidFill>
            <a:ln w="0">
              <a:solidFill>
                <a:srgbClr val="B3B3B3"/>
              </a:solidFill>
              <a:prstDash val="solid"/>
              <a:round/>
              <a:headEnd/>
              <a:tailEnd/>
            </a:ln>
          </p:spPr>
          <p:txBody>
            <a:bodyPr/>
            <a:lstStyle/>
            <a:p>
              <a:endParaRPr lang="en-US" dirty="0"/>
            </a:p>
          </p:txBody>
        </p:sp>
        <p:sp>
          <p:nvSpPr>
            <p:cNvPr id="33" name="Freeform 26">
              <a:extLst>
                <a:ext uri="{FF2B5EF4-FFF2-40B4-BE49-F238E27FC236}">
                  <a16:creationId xmlns:a16="http://schemas.microsoft.com/office/drawing/2014/main" id="{F5E4A36D-0E1F-4093-918F-6A51ADA2C6EA}"/>
                </a:ext>
              </a:extLst>
            </p:cNvPr>
            <p:cNvSpPr>
              <a:spLocks/>
            </p:cNvSpPr>
            <p:nvPr/>
          </p:nvSpPr>
          <p:spPr bwMode="gray">
            <a:xfrm>
              <a:off x="6395294" y="3335988"/>
              <a:ext cx="205011" cy="465889"/>
            </a:xfrm>
            <a:custGeom>
              <a:avLst/>
              <a:gdLst>
                <a:gd name="T0" fmla="*/ 0 w 334"/>
                <a:gd name="T1" fmla="*/ 313 h 762"/>
                <a:gd name="T2" fmla="*/ 16 w 334"/>
                <a:gd name="T3" fmla="*/ 266 h 762"/>
                <a:gd name="T4" fmla="*/ 112 w 334"/>
                <a:gd name="T5" fmla="*/ 73 h 762"/>
                <a:gd name="T6" fmla="*/ 177 w 334"/>
                <a:gd name="T7" fmla="*/ 45 h 762"/>
                <a:gd name="T8" fmla="*/ 192 w 334"/>
                <a:gd name="T9" fmla="*/ 0 h 762"/>
                <a:gd name="T10" fmla="*/ 239 w 334"/>
                <a:gd name="T11" fmla="*/ 26 h 762"/>
                <a:gd name="T12" fmla="*/ 239 w 334"/>
                <a:gd name="T13" fmla="*/ 64 h 762"/>
                <a:gd name="T14" fmla="*/ 198 w 334"/>
                <a:gd name="T15" fmla="*/ 188 h 762"/>
                <a:gd name="T16" fmla="*/ 243 w 334"/>
                <a:gd name="T17" fmla="*/ 176 h 762"/>
                <a:gd name="T18" fmla="*/ 266 w 334"/>
                <a:gd name="T19" fmla="*/ 259 h 762"/>
                <a:gd name="T20" fmla="*/ 334 w 334"/>
                <a:gd name="T21" fmla="*/ 280 h 762"/>
                <a:gd name="T22" fmla="*/ 299 w 334"/>
                <a:gd name="T23" fmla="*/ 318 h 762"/>
                <a:gd name="T24" fmla="*/ 220 w 334"/>
                <a:gd name="T25" fmla="*/ 371 h 762"/>
                <a:gd name="T26" fmla="*/ 198 w 334"/>
                <a:gd name="T27" fmla="*/ 420 h 762"/>
                <a:gd name="T28" fmla="*/ 243 w 334"/>
                <a:gd name="T29" fmla="*/ 512 h 762"/>
                <a:gd name="T30" fmla="*/ 228 w 334"/>
                <a:gd name="T31" fmla="*/ 567 h 762"/>
                <a:gd name="T32" fmla="*/ 280 w 334"/>
                <a:gd name="T33" fmla="*/ 687 h 762"/>
                <a:gd name="T34" fmla="*/ 239 w 334"/>
                <a:gd name="T35" fmla="*/ 762 h 762"/>
                <a:gd name="T36" fmla="*/ 200 w 334"/>
                <a:gd name="T37" fmla="*/ 503 h 762"/>
                <a:gd name="T38" fmla="*/ 169 w 334"/>
                <a:gd name="T39" fmla="*/ 461 h 762"/>
                <a:gd name="T40" fmla="*/ 116 w 334"/>
                <a:gd name="T41" fmla="*/ 529 h 762"/>
                <a:gd name="T42" fmla="*/ 77 w 334"/>
                <a:gd name="T43" fmla="*/ 519 h 762"/>
                <a:gd name="T44" fmla="*/ 83 w 334"/>
                <a:gd name="T45" fmla="*/ 421 h 762"/>
                <a:gd name="T46" fmla="*/ 0 w 334"/>
                <a:gd name="T47" fmla="*/ 31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4" h="762">
                  <a:moveTo>
                    <a:pt x="0" y="313"/>
                  </a:moveTo>
                  <a:lnTo>
                    <a:pt x="16" y="266"/>
                  </a:lnTo>
                  <a:lnTo>
                    <a:pt x="112" y="73"/>
                  </a:lnTo>
                  <a:lnTo>
                    <a:pt x="177" y="45"/>
                  </a:lnTo>
                  <a:lnTo>
                    <a:pt x="192" y="0"/>
                  </a:lnTo>
                  <a:lnTo>
                    <a:pt x="239" y="26"/>
                  </a:lnTo>
                  <a:lnTo>
                    <a:pt x="239" y="64"/>
                  </a:lnTo>
                  <a:lnTo>
                    <a:pt x="198" y="188"/>
                  </a:lnTo>
                  <a:lnTo>
                    <a:pt x="243" y="176"/>
                  </a:lnTo>
                  <a:lnTo>
                    <a:pt x="266" y="259"/>
                  </a:lnTo>
                  <a:lnTo>
                    <a:pt x="334" y="280"/>
                  </a:lnTo>
                  <a:lnTo>
                    <a:pt x="299" y="318"/>
                  </a:lnTo>
                  <a:lnTo>
                    <a:pt x="220" y="371"/>
                  </a:lnTo>
                  <a:lnTo>
                    <a:pt x="198" y="420"/>
                  </a:lnTo>
                  <a:lnTo>
                    <a:pt x="243" y="512"/>
                  </a:lnTo>
                  <a:lnTo>
                    <a:pt x="228" y="567"/>
                  </a:lnTo>
                  <a:lnTo>
                    <a:pt x="280" y="687"/>
                  </a:lnTo>
                  <a:lnTo>
                    <a:pt x="239" y="762"/>
                  </a:lnTo>
                  <a:lnTo>
                    <a:pt x="200" y="503"/>
                  </a:lnTo>
                  <a:lnTo>
                    <a:pt x="169" y="461"/>
                  </a:lnTo>
                  <a:lnTo>
                    <a:pt x="116" y="529"/>
                  </a:lnTo>
                  <a:lnTo>
                    <a:pt x="77" y="519"/>
                  </a:lnTo>
                  <a:lnTo>
                    <a:pt x="83" y="421"/>
                  </a:lnTo>
                  <a:lnTo>
                    <a:pt x="0" y="313"/>
                  </a:lnTo>
                  <a:close/>
                </a:path>
              </a:pathLst>
            </a:custGeom>
            <a:solidFill>
              <a:srgbClr val="B3B3B3"/>
            </a:solidFill>
            <a:ln w="0">
              <a:solidFill>
                <a:srgbClr val="B3B3B3"/>
              </a:solidFill>
              <a:prstDash val="solid"/>
              <a:round/>
              <a:headEnd/>
              <a:tailEnd/>
            </a:ln>
          </p:spPr>
          <p:txBody>
            <a:bodyPr/>
            <a:lstStyle/>
            <a:p>
              <a:endParaRPr lang="en-US" dirty="0"/>
            </a:p>
          </p:txBody>
        </p:sp>
        <p:sp>
          <p:nvSpPr>
            <p:cNvPr id="34" name="Freeform 27">
              <a:extLst>
                <a:ext uri="{FF2B5EF4-FFF2-40B4-BE49-F238E27FC236}">
                  <a16:creationId xmlns:a16="http://schemas.microsoft.com/office/drawing/2014/main" id="{AF2CD5AF-DD98-44BA-83BB-8B22429EFD26}"/>
                </a:ext>
              </a:extLst>
            </p:cNvPr>
            <p:cNvSpPr>
              <a:spLocks/>
            </p:cNvSpPr>
            <p:nvPr/>
          </p:nvSpPr>
          <p:spPr bwMode="gray">
            <a:xfrm>
              <a:off x="6629592" y="3686322"/>
              <a:ext cx="113488" cy="108218"/>
            </a:xfrm>
            <a:custGeom>
              <a:avLst/>
              <a:gdLst>
                <a:gd name="T0" fmla="*/ 0 w 184"/>
                <a:gd name="T1" fmla="*/ 34 h 176"/>
                <a:gd name="T2" fmla="*/ 11 w 184"/>
                <a:gd name="T3" fmla="*/ 124 h 176"/>
                <a:gd name="T4" fmla="*/ 38 w 184"/>
                <a:gd name="T5" fmla="*/ 170 h 176"/>
                <a:gd name="T6" fmla="*/ 72 w 184"/>
                <a:gd name="T7" fmla="*/ 176 h 176"/>
                <a:gd name="T8" fmla="*/ 184 w 184"/>
                <a:gd name="T9" fmla="*/ 95 h 176"/>
                <a:gd name="T10" fmla="*/ 183 w 184"/>
                <a:gd name="T11" fmla="*/ 0 h 176"/>
                <a:gd name="T12" fmla="*/ 96 w 184"/>
                <a:gd name="T13" fmla="*/ 18 h 176"/>
                <a:gd name="T14" fmla="*/ 24 w 184"/>
                <a:gd name="T15" fmla="*/ 11 h 176"/>
                <a:gd name="T16" fmla="*/ 0 w 184"/>
                <a:gd name="T17"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76">
                  <a:moveTo>
                    <a:pt x="0" y="34"/>
                  </a:moveTo>
                  <a:lnTo>
                    <a:pt x="11" y="124"/>
                  </a:lnTo>
                  <a:lnTo>
                    <a:pt x="38" y="170"/>
                  </a:lnTo>
                  <a:lnTo>
                    <a:pt x="72" y="176"/>
                  </a:lnTo>
                  <a:lnTo>
                    <a:pt x="184" y="95"/>
                  </a:lnTo>
                  <a:lnTo>
                    <a:pt x="183" y="0"/>
                  </a:lnTo>
                  <a:lnTo>
                    <a:pt x="96" y="18"/>
                  </a:lnTo>
                  <a:lnTo>
                    <a:pt x="24" y="11"/>
                  </a:lnTo>
                  <a:lnTo>
                    <a:pt x="0" y="34"/>
                  </a:lnTo>
                  <a:close/>
                </a:path>
              </a:pathLst>
            </a:custGeom>
            <a:solidFill>
              <a:srgbClr val="B3B3B3"/>
            </a:solidFill>
            <a:ln w="0">
              <a:solidFill>
                <a:srgbClr val="B3B3B3"/>
              </a:solidFill>
              <a:prstDash val="solid"/>
              <a:round/>
              <a:headEnd/>
              <a:tailEnd/>
            </a:ln>
          </p:spPr>
          <p:txBody>
            <a:bodyPr/>
            <a:lstStyle/>
            <a:p>
              <a:endParaRPr lang="en-US" dirty="0"/>
            </a:p>
          </p:txBody>
        </p:sp>
        <p:sp>
          <p:nvSpPr>
            <p:cNvPr id="35" name="Freeform 28">
              <a:extLst>
                <a:ext uri="{FF2B5EF4-FFF2-40B4-BE49-F238E27FC236}">
                  <a16:creationId xmlns:a16="http://schemas.microsoft.com/office/drawing/2014/main" id="{35D16D73-C2FB-42A0-B7F4-25D9198096F3}"/>
                </a:ext>
              </a:extLst>
            </p:cNvPr>
            <p:cNvSpPr>
              <a:spLocks/>
            </p:cNvSpPr>
            <p:nvPr/>
          </p:nvSpPr>
          <p:spPr bwMode="gray">
            <a:xfrm>
              <a:off x="6118896" y="3811048"/>
              <a:ext cx="42100" cy="93545"/>
            </a:xfrm>
            <a:custGeom>
              <a:avLst/>
              <a:gdLst>
                <a:gd name="T0" fmla="*/ 0 w 69"/>
                <a:gd name="T1" fmla="*/ 0 h 154"/>
                <a:gd name="T2" fmla="*/ 11 w 69"/>
                <a:gd name="T3" fmla="*/ 154 h 154"/>
                <a:gd name="T4" fmla="*/ 69 w 69"/>
                <a:gd name="T5" fmla="*/ 125 h 154"/>
                <a:gd name="T6" fmla="*/ 44 w 69"/>
                <a:gd name="T7" fmla="*/ 35 h 154"/>
                <a:gd name="T8" fmla="*/ 0 w 69"/>
                <a:gd name="T9" fmla="*/ 0 h 154"/>
              </a:gdLst>
              <a:ahLst/>
              <a:cxnLst>
                <a:cxn ang="0">
                  <a:pos x="T0" y="T1"/>
                </a:cxn>
                <a:cxn ang="0">
                  <a:pos x="T2" y="T3"/>
                </a:cxn>
                <a:cxn ang="0">
                  <a:pos x="T4" y="T5"/>
                </a:cxn>
                <a:cxn ang="0">
                  <a:pos x="T6" y="T7"/>
                </a:cxn>
                <a:cxn ang="0">
                  <a:pos x="T8" y="T9"/>
                </a:cxn>
              </a:cxnLst>
              <a:rect l="0" t="0" r="r" b="b"/>
              <a:pathLst>
                <a:path w="69" h="154">
                  <a:moveTo>
                    <a:pt x="0" y="0"/>
                  </a:moveTo>
                  <a:lnTo>
                    <a:pt x="11" y="154"/>
                  </a:lnTo>
                  <a:lnTo>
                    <a:pt x="69" y="125"/>
                  </a:lnTo>
                  <a:lnTo>
                    <a:pt x="44" y="35"/>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36" name="Freeform 29">
              <a:extLst>
                <a:ext uri="{FF2B5EF4-FFF2-40B4-BE49-F238E27FC236}">
                  <a16:creationId xmlns:a16="http://schemas.microsoft.com/office/drawing/2014/main" id="{95220D2F-1B8C-4F2E-A055-04EF26CB6031}"/>
                </a:ext>
              </a:extLst>
            </p:cNvPr>
            <p:cNvSpPr>
              <a:spLocks/>
            </p:cNvSpPr>
            <p:nvPr/>
          </p:nvSpPr>
          <p:spPr bwMode="gray">
            <a:xfrm>
              <a:off x="5979781" y="2576625"/>
              <a:ext cx="1380163" cy="966628"/>
            </a:xfrm>
            <a:custGeom>
              <a:avLst/>
              <a:gdLst>
                <a:gd name="T0" fmla="*/ 14 w 2262"/>
                <a:gd name="T1" fmla="*/ 692 h 1582"/>
                <a:gd name="T2" fmla="*/ 237 w 2262"/>
                <a:gd name="T3" fmla="*/ 598 h 1582"/>
                <a:gd name="T4" fmla="*/ 231 w 2262"/>
                <a:gd name="T5" fmla="*/ 458 h 1582"/>
                <a:gd name="T6" fmla="*/ 344 w 2262"/>
                <a:gd name="T7" fmla="*/ 338 h 1582"/>
                <a:gd name="T8" fmla="*/ 450 w 2262"/>
                <a:gd name="T9" fmla="*/ 276 h 1582"/>
                <a:gd name="T10" fmla="*/ 557 w 2262"/>
                <a:gd name="T11" fmla="*/ 298 h 1582"/>
                <a:gd name="T12" fmla="*/ 632 w 2262"/>
                <a:gd name="T13" fmla="*/ 436 h 1582"/>
                <a:gd name="T14" fmla="*/ 861 w 2262"/>
                <a:gd name="T15" fmla="*/ 562 h 1582"/>
                <a:gd name="T16" fmla="*/ 1151 w 2262"/>
                <a:gd name="T17" fmla="*/ 618 h 1582"/>
                <a:gd name="T18" fmla="*/ 1412 w 2262"/>
                <a:gd name="T19" fmla="*/ 516 h 1582"/>
                <a:gd name="T20" fmla="*/ 1468 w 2262"/>
                <a:gd name="T21" fmla="*/ 462 h 1582"/>
                <a:gd name="T22" fmla="*/ 1692 w 2262"/>
                <a:gd name="T23" fmla="*/ 363 h 1582"/>
                <a:gd name="T24" fmla="*/ 1551 w 2262"/>
                <a:gd name="T25" fmla="*/ 313 h 1582"/>
                <a:gd name="T26" fmla="*/ 1572 w 2262"/>
                <a:gd name="T27" fmla="*/ 194 h 1582"/>
                <a:gd name="T28" fmla="*/ 1681 w 2262"/>
                <a:gd name="T29" fmla="*/ 190 h 1582"/>
                <a:gd name="T30" fmla="*/ 1712 w 2262"/>
                <a:gd name="T31" fmla="*/ 47 h 1582"/>
                <a:gd name="T32" fmla="*/ 1920 w 2262"/>
                <a:gd name="T33" fmla="*/ 32 h 1582"/>
                <a:gd name="T34" fmla="*/ 2102 w 2262"/>
                <a:gd name="T35" fmla="*/ 248 h 1582"/>
                <a:gd name="T36" fmla="*/ 2262 w 2262"/>
                <a:gd name="T37" fmla="*/ 270 h 1582"/>
                <a:gd name="T38" fmla="*/ 2114 w 2262"/>
                <a:gd name="T39" fmla="*/ 467 h 1582"/>
                <a:gd name="T40" fmla="*/ 2102 w 2262"/>
                <a:gd name="T41" fmla="*/ 572 h 1582"/>
                <a:gd name="T42" fmla="*/ 2017 w 2262"/>
                <a:gd name="T43" fmla="*/ 605 h 1582"/>
                <a:gd name="T44" fmla="*/ 1966 w 2262"/>
                <a:gd name="T45" fmla="*/ 623 h 1582"/>
                <a:gd name="T46" fmla="*/ 1759 w 2262"/>
                <a:gd name="T47" fmla="*/ 759 h 1582"/>
                <a:gd name="T48" fmla="*/ 1777 w 2262"/>
                <a:gd name="T49" fmla="*/ 650 h 1582"/>
                <a:gd name="T50" fmla="*/ 1626 w 2262"/>
                <a:gd name="T51" fmla="*/ 769 h 1582"/>
                <a:gd name="T52" fmla="*/ 1741 w 2262"/>
                <a:gd name="T53" fmla="*/ 806 h 1582"/>
                <a:gd name="T54" fmla="*/ 1716 w 2262"/>
                <a:gd name="T55" fmla="*/ 873 h 1582"/>
                <a:gd name="T56" fmla="*/ 1780 w 2262"/>
                <a:gd name="T57" fmla="*/ 1083 h 1582"/>
                <a:gd name="T58" fmla="*/ 1780 w 2262"/>
                <a:gd name="T59" fmla="*/ 1121 h 1582"/>
                <a:gd name="T60" fmla="*/ 1787 w 2262"/>
                <a:gd name="T61" fmla="*/ 1163 h 1582"/>
                <a:gd name="T62" fmla="*/ 1576 w 2262"/>
                <a:gd name="T63" fmla="*/ 1464 h 1582"/>
                <a:gd name="T64" fmla="*/ 1488 w 2262"/>
                <a:gd name="T65" fmla="*/ 1486 h 1582"/>
                <a:gd name="T66" fmla="*/ 1449 w 2262"/>
                <a:gd name="T67" fmla="*/ 1508 h 1582"/>
                <a:gd name="T68" fmla="*/ 1343 w 2262"/>
                <a:gd name="T69" fmla="*/ 1582 h 1582"/>
                <a:gd name="T70" fmla="*/ 1261 w 2262"/>
                <a:gd name="T71" fmla="*/ 1527 h 1582"/>
                <a:gd name="T72" fmla="*/ 1053 w 2262"/>
                <a:gd name="T73" fmla="*/ 1487 h 1582"/>
                <a:gd name="T74" fmla="*/ 1033 w 2262"/>
                <a:gd name="T75" fmla="*/ 1534 h 1582"/>
                <a:gd name="T76" fmla="*/ 948 w 2262"/>
                <a:gd name="T77" fmla="*/ 1501 h 1582"/>
                <a:gd name="T78" fmla="*/ 880 w 2262"/>
                <a:gd name="T79" fmla="*/ 1430 h 1582"/>
                <a:gd name="T80" fmla="*/ 921 w 2262"/>
                <a:gd name="T81" fmla="*/ 1268 h 1582"/>
                <a:gd name="T82" fmla="*/ 836 w 2262"/>
                <a:gd name="T83" fmla="*/ 1225 h 1582"/>
                <a:gd name="T84" fmla="*/ 669 w 2262"/>
                <a:gd name="T85" fmla="*/ 1256 h 1582"/>
                <a:gd name="T86" fmla="*/ 559 w 2262"/>
                <a:gd name="T87" fmla="*/ 1277 h 1582"/>
                <a:gd name="T88" fmla="*/ 533 w 2262"/>
                <a:gd name="T89" fmla="*/ 1253 h 1582"/>
                <a:gd name="T90" fmla="*/ 387 w 2262"/>
                <a:gd name="T91" fmla="*/ 1188 h 1582"/>
                <a:gd name="T92" fmla="*/ 194 w 2262"/>
                <a:gd name="T93" fmla="*/ 1120 h 1582"/>
                <a:gd name="T94" fmla="*/ 215 w 2262"/>
                <a:gd name="T95" fmla="*/ 1037 h 1582"/>
                <a:gd name="T96" fmla="*/ 242 w 2262"/>
                <a:gd name="T97" fmla="*/ 910 h 1582"/>
                <a:gd name="T98" fmla="*/ 146 w 2262"/>
                <a:gd name="T99" fmla="*/ 913 h 1582"/>
                <a:gd name="T100" fmla="*/ 41 w 2262"/>
                <a:gd name="T101" fmla="*/ 826 h 1582"/>
                <a:gd name="T102" fmla="*/ 0 w 2262"/>
                <a:gd name="T103" fmla="*/ 754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2" h="1582">
                  <a:moveTo>
                    <a:pt x="0" y="754"/>
                  </a:moveTo>
                  <a:lnTo>
                    <a:pt x="14" y="692"/>
                  </a:lnTo>
                  <a:lnTo>
                    <a:pt x="95" y="680"/>
                  </a:lnTo>
                  <a:lnTo>
                    <a:pt x="237" y="598"/>
                  </a:lnTo>
                  <a:lnTo>
                    <a:pt x="259" y="531"/>
                  </a:lnTo>
                  <a:lnTo>
                    <a:pt x="231" y="458"/>
                  </a:lnTo>
                  <a:lnTo>
                    <a:pt x="321" y="436"/>
                  </a:lnTo>
                  <a:lnTo>
                    <a:pt x="344" y="338"/>
                  </a:lnTo>
                  <a:lnTo>
                    <a:pt x="439" y="342"/>
                  </a:lnTo>
                  <a:lnTo>
                    <a:pt x="450" y="276"/>
                  </a:lnTo>
                  <a:lnTo>
                    <a:pt x="521" y="247"/>
                  </a:lnTo>
                  <a:lnTo>
                    <a:pt x="557" y="298"/>
                  </a:lnTo>
                  <a:lnTo>
                    <a:pt x="611" y="321"/>
                  </a:lnTo>
                  <a:lnTo>
                    <a:pt x="632" y="436"/>
                  </a:lnTo>
                  <a:lnTo>
                    <a:pt x="794" y="483"/>
                  </a:lnTo>
                  <a:lnTo>
                    <a:pt x="861" y="562"/>
                  </a:lnTo>
                  <a:lnTo>
                    <a:pt x="996" y="556"/>
                  </a:lnTo>
                  <a:lnTo>
                    <a:pt x="1151" y="618"/>
                  </a:lnTo>
                  <a:lnTo>
                    <a:pt x="1350" y="562"/>
                  </a:lnTo>
                  <a:lnTo>
                    <a:pt x="1412" y="516"/>
                  </a:lnTo>
                  <a:lnTo>
                    <a:pt x="1412" y="451"/>
                  </a:lnTo>
                  <a:lnTo>
                    <a:pt x="1468" y="462"/>
                  </a:lnTo>
                  <a:lnTo>
                    <a:pt x="1594" y="371"/>
                  </a:lnTo>
                  <a:lnTo>
                    <a:pt x="1692" y="363"/>
                  </a:lnTo>
                  <a:lnTo>
                    <a:pt x="1646" y="294"/>
                  </a:lnTo>
                  <a:lnTo>
                    <a:pt x="1551" y="313"/>
                  </a:lnTo>
                  <a:lnTo>
                    <a:pt x="1549" y="235"/>
                  </a:lnTo>
                  <a:lnTo>
                    <a:pt x="1572" y="194"/>
                  </a:lnTo>
                  <a:lnTo>
                    <a:pt x="1631" y="218"/>
                  </a:lnTo>
                  <a:lnTo>
                    <a:pt x="1681" y="190"/>
                  </a:lnTo>
                  <a:lnTo>
                    <a:pt x="1735" y="88"/>
                  </a:lnTo>
                  <a:lnTo>
                    <a:pt x="1712" y="47"/>
                  </a:lnTo>
                  <a:lnTo>
                    <a:pt x="1845" y="0"/>
                  </a:lnTo>
                  <a:lnTo>
                    <a:pt x="1920" y="32"/>
                  </a:lnTo>
                  <a:lnTo>
                    <a:pt x="1987" y="208"/>
                  </a:lnTo>
                  <a:lnTo>
                    <a:pt x="2102" y="248"/>
                  </a:lnTo>
                  <a:lnTo>
                    <a:pt x="2122" y="312"/>
                  </a:lnTo>
                  <a:lnTo>
                    <a:pt x="2262" y="270"/>
                  </a:lnTo>
                  <a:lnTo>
                    <a:pt x="2196" y="440"/>
                  </a:lnTo>
                  <a:lnTo>
                    <a:pt x="2114" y="467"/>
                  </a:lnTo>
                  <a:lnTo>
                    <a:pt x="2124" y="531"/>
                  </a:lnTo>
                  <a:lnTo>
                    <a:pt x="2102" y="572"/>
                  </a:lnTo>
                  <a:lnTo>
                    <a:pt x="2086" y="556"/>
                  </a:lnTo>
                  <a:lnTo>
                    <a:pt x="2017" y="605"/>
                  </a:lnTo>
                  <a:lnTo>
                    <a:pt x="2017" y="631"/>
                  </a:lnTo>
                  <a:lnTo>
                    <a:pt x="1966" y="623"/>
                  </a:lnTo>
                  <a:lnTo>
                    <a:pt x="1872" y="700"/>
                  </a:lnTo>
                  <a:lnTo>
                    <a:pt x="1759" y="759"/>
                  </a:lnTo>
                  <a:lnTo>
                    <a:pt x="1796" y="680"/>
                  </a:lnTo>
                  <a:lnTo>
                    <a:pt x="1777" y="650"/>
                  </a:lnTo>
                  <a:lnTo>
                    <a:pt x="1631" y="744"/>
                  </a:lnTo>
                  <a:lnTo>
                    <a:pt x="1626" y="769"/>
                  </a:lnTo>
                  <a:lnTo>
                    <a:pt x="1675" y="829"/>
                  </a:lnTo>
                  <a:lnTo>
                    <a:pt x="1741" y="806"/>
                  </a:lnTo>
                  <a:lnTo>
                    <a:pt x="1808" y="826"/>
                  </a:lnTo>
                  <a:lnTo>
                    <a:pt x="1716" y="873"/>
                  </a:lnTo>
                  <a:lnTo>
                    <a:pt x="1681" y="943"/>
                  </a:lnTo>
                  <a:lnTo>
                    <a:pt x="1780" y="1083"/>
                  </a:lnTo>
                  <a:lnTo>
                    <a:pt x="1714" y="1071"/>
                  </a:lnTo>
                  <a:lnTo>
                    <a:pt x="1780" y="1121"/>
                  </a:lnTo>
                  <a:lnTo>
                    <a:pt x="1714" y="1151"/>
                  </a:lnTo>
                  <a:lnTo>
                    <a:pt x="1787" y="1163"/>
                  </a:lnTo>
                  <a:lnTo>
                    <a:pt x="1660" y="1395"/>
                  </a:lnTo>
                  <a:lnTo>
                    <a:pt x="1576" y="1464"/>
                  </a:lnTo>
                  <a:lnTo>
                    <a:pt x="1495" y="1486"/>
                  </a:lnTo>
                  <a:lnTo>
                    <a:pt x="1488" y="1486"/>
                  </a:lnTo>
                  <a:lnTo>
                    <a:pt x="1468" y="1472"/>
                  </a:lnTo>
                  <a:lnTo>
                    <a:pt x="1449" y="1508"/>
                  </a:lnTo>
                  <a:lnTo>
                    <a:pt x="1351" y="1534"/>
                  </a:lnTo>
                  <a:lnTo>
                    <a:pt x="1343" y="1582"/>
                  </a:lnTo>
                  <a:lnTo>
                    <a:pt x="1327" y="1524"/>
                  </a:lnTo>
                  <a:lnTo>
                    <a:pt x="1261" y="1527"/>
                  </a:lnTo>
                  <a:lnTo>
                    <a:pt x="1162" y="1459"/>
                  </a:lnTo>
                  <a:lnTo>
                    <a:pt x="1053" y="1487"/>
                  </a:lnTo>
                  <a:lnTo>
                    <a:pt x="1030" y="1491"/>
                  </a:lnTo>
                  <a:lnTo>
                    <a:pt x="1033" y="1534"/>
                  </a:lnTo>
                  <a:lnTo>
                    <a:pt x="1016" y="1522"/>
                  </a:lnTo>
                  <a:lnTo>
                    <a:pt x="948" y="1501"/>
                  </a:lnTo>
                  <a:lnTo>
                    <a:pt x="925" y="1418"/>
                  </a:lnTo>
                  <a:lnTo>
                    <a:pt x="880" y="1430"/>
                  </a:lnTo>
                  <a:lnTo>
                    <a:pt x="921" y="1306"/>
                  </a:lnTo>
                  <a:lnTo>
                    <a:pt x="921" y="1268"/>
                  </a:lnTo>
                  <a:lnTo>
                    <a:pt x="874" y="1242"/>
                  </a:lnTo>
                  <a:lnTo>
                    <a:pt x="836" y="1225"/>
                  </a:lnTo>
                  <a:lnTo>
                    <a:pt x="823" y="1179"/>
                  </a:lnTo>
                  <a:lnTo>
                    <a:pt x="669" y="1256"/>
                  </a:lnTo>
                  <a:lnTo>
                    <a:pt x="599" y="1235"/>
                  </a:lnTo>
                  <a:lnTo>
                    <a:pt x="559" y="1277"/>
                  </a:lnTo>
                  <a:lnTo>
                    <a:pt x="554" y="1248"/>
                  </a:lnTo>
                  <a:lnTo>
                    <a:pt x="533" y="1253"/>
                  </a:lnTo>
                  <a:lnTo>
                    <a:pt x="451" y="1253"/>
                  </a:lnTo>
                  <a:lnTo>
                    <a:pt x="387" y="1188"/>
                  </a:lnTo>
                  <a:lnTo>
                    <a:pt x="272" y="1146"/>
                  </a:lnTo>
                  <a:lnTo>
                    <a:pt x="194" y="1120"/>
                  </a:lnTo>
                  <a:lnTo>
                    <a:pt x="177" y="1046"/>
                  </a:lnTo>
                  <a:lnTo>
                    <a:pt x="215" y="1037"/>
                  </a:lnTo>
                  <a:lnTo>
                    <a:pt x="191" y="980"/>
                  </a:lnTo>
                  <a:lnTo>
                    <a:pt x="242" y="910"/>
                  </a:lnTo>
                  <a:lnTo>
                    <a:pt x="205" y="886"/>
                  </a:lnTo>
                  <a:lnTo>
                    <a:pt x="146" y="913"/>
                  </a:lnTo>
                  <a:lnTo>
                    <a:pt x="36" y="836"/>
                  </a:lnTo>
                  <a:lnTo>
                    <a:pt x="41" y="826"/>
                  </a:lnTo>
                  <a:lnTo>
                    <a:pt x="41" y="770"/>
                  </a:lnTo>
                  <a:lnTo>
                    <a:pt x="0" y="754"/>
                  </a:lnTo>
                  <a:close/>
                </a:path>
              </a:pathLst>
            </a:custGeom>
            <a:solidFill>
              <a:srgbClr val="B3B3B3"/>
            </a:solidFill>
            <a:ln w="0">
              <a:solidFill>
                <a:srgbClr val="B3B3B3"/>
              </a:solidFill>
              <a:prstDash val="solid"/>
              <a:round/>
              <a:headEnd/>
              <a:tailEnd/>
            </a:ln>
          </p:spPr>
          <p:txBody>
            <a:bodyPr/>
            <a:lstStyle/>
            <a:p>
              <a:endParaRPr lang="en-US" dirty="0"/>
            </a:p>
          </p:txBody>
        </p:sp>
        <p:sp>
          <p:nvSpPr>
            <p:cNvPr id="37" name="Freeform 30">
              <a:extLst>
                <a:ext uri="{FF2B5EF4-FFF2-40B4-BE49-F238E27FC236}">
                  <a16:creationId xmlns:a16="http://schemas.microsoft.com/office/drawing/2014/main" id="{12C17C06-BB80-4368-BDB6-EFB836B435CC}"/>
                </a:ext>
              </a:extLst>
            </p:cNvPr>
            <p:cNvSpPr>
              <a:spLocks/>
            </p:cNvSpPr>
            <p:nvPr/>
          </p:nvSpPr>
          <p:spPr bwMode="gray">
            <a:xfrm>
              <a:off x="6770537" y="3548756"/>
              <a:ext cx="47592" cy="45855"/>
            </a:xfrm>
            <a:custGeom>
              <a:avLst/>
              <a:gdLst>
                <a:gd name="T0" fmla="*/ 0 w 77"/>
                <a:gd name="T1" fmla="*/ 62 h 74"/>
                <a:gd name="T2" fmla="*/ 23 w 77"/>
                <a:gd name="T3" fmla="*/ 0 h 74"/>
                <a:gd name="T4" fmla="*/ 77 w 77"/>
                <a:gd name="T5" fmla="*/ 14 h 74"/>
                <a:gd name="T6" fmla="*/ 33 w 77"/>
                <a:gd name="T7" fmla="*/ 74 h 74"/>
                <a:gd name="T8" fmla="*/ 0 w 77"/>
                <a:gd name="T9" fmla="*/ 62 h 74"/>
              </a:gdLst>
              <a:ahLst/>
              <a:cxnLst>
                <a:cxn ang="0">
                  <a:pos x="T0" y="T1"/>
                </a:cxn>
                <a:cxn ang="0">
                  <a:pos x="T2" y="T3"/>
                </a:cxn>
                <a:cxn ang="0">
                  <a:pos x="T4" y="T5"/>
                </a:cxn>
                <a:cxn ang="0">
                  <a:pos x="T6" y="T7"/>
                </a:cxn>
                <a:cxn ang="0">
                  <a:pos x="T8" y="T9"/>
                </a:cxn>
              </a:cxnLst>
              <a:rect l="0" t="0" r="r" b="b"/>
              <a:pathLst>
                <a:path w="77" h="74">
                  <a:moveTo>
                    <a:pt x="0" y="62"/>
                  </a:moveTo>
                  <a:lnTo>
                    <a:pt x="23" y="0"/>
                  </a:lnTo>
                  <a:lnTo>
                    <a:pt x="77" y="14"/>
                  </a:lnTo>
                  <a:lnTo>
                    <a:pt x="33" y="74"/>
                  </a:lnTo>
                  <a:lnTo>
                    <a:pt x="0" y="62"/>
                  </a:lnTo>
                  <a:close/>
                </a:path>
              </a:pathLst>
            </a:custGeom>
            <a:solidFill>
              <a:srgbClr val="B3B3B3"/>
            </a:solidFill>
            <a:ln w="0">
              <a:solidFill>
                <a:srgbClr val="B3B3B3"/>
              </a:solidFill>
              <a:prstDash val="solid"/>
              <a:round/>
              <a:headEnd/>
              <a:tailEnd/>
            </a:ln>
          </p:spPr>
          <p:txBody>
            <a:bodyPr/>
            <a:lstStyle/>
            <a:p>
              <a:endParaRPr lang="en-US" dirty="0"/>
            </a:p>
          </p:txBody>
        </p:sp>
        <p:sp>
          <p:nvSpPr>
            <p:cNvPr id="38" name="Freeform 31">
              <a:extLst>
                <a:ext uri="{FF2B5EF4-FFF2-40B4-BE49-F238E27FC236}">
                  <a16:creationId xmlns:a16="http://schemas.microsoft.com/office/drawing/2014/main" id="{72BB0D4D-CC0B-43E2-8E03-DDDBE8701CEF}"/>
                </a:ext>
              </a:extLst>
            </p:cNvPr>
            <p:cNvSpPr>
              <a:spLocks/>
            </p:cNvSpPr>
            <p:nvPr/>
          </p:nvSpPr>
          <p:spPr bwMode="gray">
            <a:xfrm>
              <a:off x="7024971" y="3418527"/>
              <a:ext cx="38440" cy="78871"/>
            </a:xfrm>
            <a:custGeom>
              <a:avLst/>
              <a:gdLst>
                <a:gd name="T0" fmla="*/ 0 w 64"/>
                <a:gd name="T1" fmla="*/ 53 h 130"/>
                <a:gd name="T2" fmla="*/ 26 w 64"/>
                <a:gd name="T3" fmla="*/ 130 h 130"/>
                <a:gd name="T4" fmla="*/ 64 w 64"/>
                <a:gd name="T5" fmla="*/ 0 h 130"/>
                <a:gd name="T6" fmla="*/ 32 w 64"/>
                <a:gd name="T7" fmla="*/ 1 h 130"/>
                <a:gd name="T8" fmla="*/ 0 w 64"/>
                <a:gd name="T9" fmla="*/ 53 h 130"/>
              </a:gdLst>
              <a:ahLst/>
              <a:cxnLst>
                <a:cxn ang="0">
                  <a:pos x="T0" y="T1"/>
                </a:cxn>
                <a:cxn ang="0">
                  <a:pos x="T2" y="T3"/>
                </a:cxn>
                <a:cxn ang="0">
                  <a:pos x="T4" y="T5"/>
                </a:cxn>
                <a:cxn ang="0">
                  <a:pos x="T6" y="T7"/>
                </a:cxn>
                <a:cxn ang="0">
                  <a:pos x="T8" y="T9"/>
                </a:cxn>
              </a:cxnLst>
              <a:rect l="0" t="0" r="r" b="b"/>
              <a:pathLst>
                <a:path w="64" h="130">
                  <a:moveTo>
                    <a:pt x="0" y="53"/>
                  </a:moveTo>
                  <a:lnTo>
                    <a:pt x="26" y="130"/>
                  </a:lnTo>
                  <a:lnTo>
                    <a:pt x="64" y="0"/>
                  </a:lnTo>
                  <a:lnTo>
                    <a:pt x="32" y="1"/>
                  </a:lnTo>
                  <a:lnTo>
                    <a:pt x="0" y="53"/>
                  </a:lnTo>
                  <a:close/>
                </a:path>
              </a:pathLst>
            </a:custGeom>
            <a:solidFill>
              <a:srgbClr val="B3B3B3"/>
            </a:solidFill>
            <a:ln w="0">
              <a:solidFill>
                <a:srgbClr val="B3B3B3"/>
              </a:solidFill>
              <a:prstDash val="solid"/>
              <a:round/>
              <a:headEnd/>
              <a:tailEnd/>
            </a:ln>
          </p:spPr>
          <p:txBody>
            <a:bodyPr/>
            <a:lstStyle/>
            <a:p>
              <a:endParaRPr lang="en-US" dirty="0"/>
            </a:p>
          </p:txBody>
        </p:sp>
        <p:sp>
          <p:nvSpPr>
            <p:cNvPr id="39" name="Freeform 32">
              <a:extLst>
                <a:ext uri="{FF2B5EF4-FFF2-40B4-BE49-F238E27FC236}">
                  <a16:creationId xmlns:a16="http://schemas.microsoft.com/office/drawing/2014/main" id="{1B40ABD9-CAC7-4C62-887B-F15E5BDF8671}"/>
                </a:ext>
              </a:extLst>
            </p:cNvPr>
            <p:cNvSpPr>
              <a:spLocks/>
            </p:cNvSpPr>
            <p:nvPr/>
          </p:nvSpPr>
          <p:spPr bwMode="gray">
            <a:xfrm>
              <a:off x="4586805" y="2655496"/>
              <a:ext cx="237959" cy="108218"/>
            </a:xfrm>
            <a:custGeom>
              <a:avLst/>
              <a:gdLst>
                <a:gd name="T0" fmla="*/ 0 w 390"/>
                <a:gd name="T1" fmla="*/ 46 h 177"/>
                <a:gd name="T2" fmla="*/ 70 w 390"/>
                <a:gd name="T3" fmla="*/ 126 h 177"/>
                <a:gd name="T4" fmla="*/ 177 w 390"/>
                <a:gd name="T5" fmla="*/ 125 h 177"/>
                <a:gd name="T6" fmla="*/ 193 w 390"/>
                <a:gd name="T7" fmla="*/ 160 h 177"/>
                <a:gd name="T8" fmla="*/ 243 w 390"/>
                <a:gd name="T9" fmla="*/ 177 h 177"/>
                <a:gd name="T10" fmla="*/ 329 w 390"/>
                <a:gd name="T11" fmla="*/ 137 h 177"/>
                <a:gd name="T12" fmla="*/ 377 w 390"/>
                <a:gd name="T13" fmla="*/ 143 h 177"/>
                <a:gd name="T14" fmla="*/ 390 w 390"/>
                <a:gd name="T15" fmla="*/ 110 h 177"/>
                <a:gd name="T16" fmla="*/ 295 w 390"/>
                <a:gd name="T17" fmla="*/ 99 h 177"/>
                <a:gd name="T18" fmla="*/ 107 w 390"/>
                <a:gd name="T19" fmla="*/ 16 h 177"/>
                <a:gd name="T20" fmla="*/ 83 w 390"/>
                <a:gd name="T21" fmla="*/ 0 h 177"/>
                <a:gd name="T22" fmla="*/ 0 w 390"/>
                <a:gd name="T23" fmla="*/ 4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0" h="177">
                  <a:moveTo>
                    <a:pt x="0" y="46"/>
                  </a:moveTo>
                  <a:lnTo>
                    <a:pt x="70" y="126"/>
                  </a:lnTo>
                  <a:lnTo>
                    <a:pt x="177" y="125"/>
                  </a:lnTo>
                  <a:lnTo>
                    <a:pt x="193" y="160"/>
                  </a:lnTo>
                  <a:lnTo>
                    <a:pt x="243" y="177"/>
                  </a:lnTo>
                  <a:lnTo>
                    <a:pt x="329" y="137"/>
                  </a:lnTo>
                  <a:lnTo>
                    <a:pt x="377" y="143"/>
                  </a:lnTo>
                  <a:lnTo>
                    <a:pt x="390" y="110"/>
                  </a:lnTo>
                  <a:lnTo>
                    <a:pt x="295" y="99"/>
                  </a:lnTo>
                  <a:lnTo>
                    <a:pt x="107" y="16"/>
                  </a:lnTo>
                  <a:lnTo>
                    <a:pt x="83" y="0"/>
                  </a:lnTo>
                  <a:lnTo>
                    <a:pt x="0" y="46"/>
                  </a:lnTo>
                  <a:close/>
                </a:path>
              </a:pathLst>
            </a:custGeom>
            <a:solidFill>
              <a:srgbClr val="B3B3B3"/>
            </a:solidFill>
            <a:ln w="0">
              <a:solidFill>
                <a:srgbClr val="B3B3B3"/>
              </a:solidFill>
              <a:prstDash val="solid"/>
              <a:round/>
              <a:headEnd/>
              <a:tailEnd/>
            </a:ln>
          </p:spPr>
          <p:txBody>
            <a:bodyPr/>
            <a:lstStyle/>
            <a:p>
              <a:endParaRPr lang="en-US" dirty="0"/>
            </a:p>
          </p:txBody>
        </p:sp>
        <p:sp>
          <p:nvSpPr>
            <p:cNvPr id="40" name="Freeform 33">
              <a:extLst>
                <a:ext uri="{FF2B5EF4-FFF2-40B4-BE49-F238E27FC236}">
                  <a16:creationId xmlns:a16="http://schemas.microsoft.com/office/drawing/2014/main" id="{A8183CEF-8144-4D50-8D4A-56694E2963DD}"/>
                </a:ext>
              </a:extLst>
            </p:cNvPr>
            <p:cNvSpPr>
              <a:spLocks/>
            </p:cNvSpPr>
            <p:nvPr/>
          </p:nvSpPr>
          <p:spPr bwMode="gray">
            <a:xfrm>
              <a:off x="4502604" y="2429889"/>
              <a:ext cx="58575" cy="99047"/>
            </a:xfrm>
            <a:custGeom>
              <a:avLst/>
              <a:gdLst>
                <a:gd name="T0" fmla="*/ 0 w 96"/>
                <a:gd name="T1" fmla="*/ 123 h 162"/>
                <a:gd name="T2" fmla="*/ 6 w 96"/>
                <a:gd name="T3" fmla="*/ 43 h 162"/>
                <a:gd name="T4" fmla="*/ 84 w 96"/>
                <a:gd name="T5" fmla="*/ 0 h 162"/>
                <a:gd name="T6" fmla="*/ 69 w 96"/>
                <a:gd name="T7" fmla="*/ 64 h 162"/>
                <a:gd name="T8" fmla="*/ 96 w 96"/>
                <a:gd name="T9" fmla="*/ 81 h 162"/>
                <a:gd name="T10" fmla="*/ 48 w 96"/>
                <a:gd name="T11" fmla="*/ 116 h 162"/>
                <a:gd name="T12" fmla="*/ 47 w 96"/>
                <a:gd name="T13" fmla="*/ 162 h 162"/>
                <a:gd name="T14" fmla="*/ 16 w 96"/>
                <a:gd name="T15" fmla="*/ 162 h 162"/>
                <a:gd name="T16" fmla="*/ 0 w 96"/>
                <a:gd name="T17"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62">
                  <a:moveTo>
                    <a:pt x="0" y="123"/>
                  </a:moveTo>
                  <a:lnTo>
                    <a:pt x="6" y="43"/>
                  </a:lnTo>
                  <a:lnTo>
                    <a:pt x="84" y="0"/>
                  </a:lnTo>
                  <a:lnTo>
                    <a:pt x="69" y="64"/>
                  </a:lnTo>
                  <a:lnTo>
                    <a:pt x="96" y="81"/>
                  </a:lnTo>
                  <a:lnTo>
                    <a:pt x="48" y="116"/>
                  </a:lnTo>
                  <a:lnTo>
                    <a:pt x="47" y="162"/>
                  </a:lnTo>
                  <a:lnTo>
                    <a:pt x="16" y="162"/>
                  </a:lnTo>
                  <a:lnTo>
                    <a:pt x="0" y="123"/>
                  </a:lnTo>
                  <a:close/>
                </a:path>
              </a:pathLst>
            </a:custGeom>
            <a:solidFill>
              <a:srgbClr val="B3B3B3"/>
            </a:solidFill>
            <a:ln w="0">
              <a:solidFill>
                <a:srgbClr val="B3B3B3"/>
              </a:solidFill>
              <a:prstDash val="solid"/>
              <a:round/>
              <a:headEnd/>
              <a:tailEnd/>
            </a:ln>
          </p:spPr>
          <p:txBody>
            <a:bodyPr/>
            <a:lstStyle/>
            <a:p>
              <a:endParaRPr lang="en-US" dirty="0"/>
            </a:p>
          </p:txBody>
        </p:sp>
        <p:sp>
          <p:nvSpPr>
            <p:cNvPr id="41" name="Freeform 34">
              <a:extLst>
                <a:ext uri="{FF2B5EF4-FFF2-40B4-BE49-F238E27FC236}">
                  <a16:creationId xmlns:a16="http://schemas.microsoft.com/office/drawing/2014/main" id="{263ED04C-DEB3-4C67-B120-62A81EAF52D2}"/>
                </a:ext>
              </a:extLst>
            </p:cNvPr>
            <p:cNvSpPr>
              <a:spLocks/>
            </p:cNvSpPr>
            <p:nvPr/>
          </p:nvSpPr>
          <p:spPr bwMode="gray">
            <a:xfrm>
              <a:off x="4542874" y="2505091"/>
              <a:ext cx="20135" cy="12839"/>
            </a:xfrm>
            <a:custGeom>
              <a:avLst/>
              <a:gdLst>
                <a:gd name="T0" fmla="*/ 0 w 33"/>
                <a:gd name="T1" fmla="*/ 21 h 21"/>
                <a:gd name="T2" fmla="*/ 28 w 33"/>
                <a:gd name="T3" fmla="*/ 0 h 21"/>
                <a:gd name="T4" fmla="*/ 33 w 33"/>
                <a:gd name="T5" fmla="*/ 15 h 21"/>
                <a:gd name="T6" fmla="*/ 0 w 33"/>
                <a:gd name="T7" fmla="*/ 21 h 21"/>
              </a:gdLst>
              <a:ahLst/>
              <a:cxnLst>
                <a:cxn ang="0">
                  <a:pos x="T0" y="T1"/>
                </a:cxn>
                <a:cxn ang="0">
                  <a:pos x="T2" y="T3"/>
                </a:cxn>
                <a:cxn ang="0">
                  <a:pos x="T4" y="T5"/>
                </a:cxn>
                <a:cxn ang="0">
                  <a:pos x="T6" y="T7"/>
                </a:cxn>
              </a:cxnLst>
              <a:rect l="0" t="0" r="r" b="b"/>
              <a:pathLst>
                <a:path w="33" h="21">
                  <a:moveTo>
                    <a:pt x="0" y="21"/>
                  </a:moveTo>
                  <a:lnTo>
                    <a:pt x="28" y="0"/>
                  </a:lnTo>
                  <a:lnTo>
                    <a:pt x="33" y="15"/>
                  </a:lnTo>
                  <a:lnTo>
                    <a:pt x="0" y="21"/>
                  </a:lnTo>
                  <a:close/>
                </a:path>
              </a:pathLst>
            </a:custGeom>
            <a:solidFill>
              <a:srgbClr val="B3B3B3"/>
            </a:solidFill>
            <a:ln w="0">
              <a:solidFill>
                <a:srgbClr val="B3B3B3"/>
              </a:solidFill>
              <a:prstDash val="solid"/>
              <a:round/>
              <a:headEnd/>
              <a:tailEnd/>
            </a:ln>
          </p:spPr>
          <p:txBody>
            <a:bodyPr/>
            <a:lstStyle/>
            <a:p>
              <a:endParaRPr lang="en-US" dirty="0"/>
            </a:p>
          </p:txBody>
        </p:sp>
        <p:sp>
          <p:nvSpPr>
            <p:cNvPr id="42" name="Freeform 35">
              <a:extLst>
                <a:ext uri="{FF2B5EF4-FFF2-40B4-BE49-F238E27FC236}">
                  <a16:creationId xmlns:a16="http://schemas.microsoft.com/office/drawing/2014/main" id="{49656F67-4135-41AA-8E8E-5C2F6B06E3C2}"/>
                </a:ext>
              </a:extLst>
            </p:cNvPr>
            <p:cNvSpPr>
              <a:spLocks/>
            </p:cNvSpPr>
            <p:nvPr/>
          </p:nvSpPr>
          <p:spPr bwMode="gray">
            <a:xfrm>
              <a:off x="4570331" y="2484915"/>
              <a:ext cx="34779" cy="40353"/>
            </a:xfrm>
            <a:custGeom>
              <a:avLst/>
              <a:gdLst>
                <a:gd name="T0" fmla="*/ 0 w 59"/>
                <a:gd name="T1" fmla="*/ 33 h 67"/>
                <a:gd name="T2" fmla="*/ 44 w 59"/>
                <a:gd name="T3" fmla="*/ 67 h 67"/>
                <a:gd name="T4" fmla="*/ 59 w 59"/>
                <a:gd name="T5" fmla="*/ 33 h 67"/>
                <a:gd name="T6" fmla="*/ 50 w 59"/>
                <a:gd name="T7" fmla="*/ 0 h 67"/>
                <a:gd name="T8" fmla="*/ 0 w 59"/>
                <a:gd name="T9" fmla="*/ 33 h 67"/>
              </a:gdLst>
              <a:ahLst/>
              <a:cxnLst>
                <a:cxn ang="0">
                  <a:pos x="T0" y="T1"/>
                </a:cxn>
                <a:cxn ang="0">
                  <a:pos x="T2" y="T3"/>
                </a:cxn>
                <a:cxn ang="0">
                  <a:pos x="T4" y="T5"/>
                </a:cxn>
                <a:cxn ang="0">
                  <a:pos x="T6" y="T7"/>
                </a:cxn>
                <a:cxn ang="0">
                  <a:pos x="T8" y="T9"/>
                </a:cxn>
              </a:cxnLst>
              <a:rect l="0" t="0" r="r" b="b"/>
              <a:pathLst>
                <a:path w="59" h="67">
                  <a:moveTo>
                    <a:pt x="0" y="33"/>
                  </a:moveTo>
                  <a:lnTo>
                    <a:pt x="44" y="67"/>
                  </a:lnTo>
                  <a:lnTo>
                    <a:pt x="59" y="33"/>
                  </a:lnTo>
                  <a:lnTo>
                    <a:pt x="50" y="0"/>
                  </a:lnTo>
                  <a:lnTo>
                    <a:pt x="0" y="33"/>
                  </a:lnTo>
                  <a:close/>
                </a:path>
              </a:pathLst>
            </a:custGeom>
            <a:solidFill>
              <a:srgbClr val="B3B3B3"/>
            </a:solidFill>
            <a:ln w="0">
              <a:solidFill>
                <a:srgbClr val="B3B3B3"/>
              </a:solidFill>
              <a:prstDash val="solid"/>
              <a:round/>
              <a:headEnd/>
              <a:tailEnd/>
            </a:ln>
          </p:spPr>
          <p:txBody>
            <a:bodyPr/>
            <a:lstStyle/>
            <a:p>
              <a:endParaRPr lang="en-US" dirty="0"/>
            </a:p>
          </p:txBody>
        </p:sp>
        <p:sp>
          <p:nvSpPr>
            <p:cNvPr id="43" name="Freeform 36">
              <a:extLst>
                <a:ext uri="{FF2B5EF4-FFF2-40B4-BE49-F238E27FC236}">
                  <a16:creationId xmlns:a16="http://schemas.microsoft.com/office/drawing/2014/main" id="{61982753-E7A6-4AA3-93A2-1193696DFFE0}"/>
                </a:ext>
              </a:extLst>
            </p:cNvPr>
            <p:cNvSpPr>
              <a:spLocks/>
            </p:cNvSpPr>
            <p:nvPr/>
          </p:nvSpPr>
          <p:spPr bwMode="gray">
            <a:xfrm>
              <a:off x="4782664" y="1940155"/>
              <a:ext cx="245281" cy="410863"/>
            </a:xfrm>
            <a:custGeom>
              <a:avLst/>
              <a:gdLst>
                <a:gd name="T0" fmla="*/ 0 w 404"/>
                <a:gd name="T1" fmla="*/ 70 h 672"/>
                <a:gd name="T2" fmla="*/ 28 w 404"/>
                <a:gd name="T3" fmla="*/ 48 h 672"/>
                <a:gd name="T4" fmla="*/ 70 w 404"/>
                <a:gd name="T5" fmla="*/ 86 h 672"/>
                <a:gd name="T6" fmla="*/ 147 w 404"/>
                <a:gd name="T7" fmla="*/ 93 h 672"/>
                <a:gd name="T8" fmla="*/ 191 w 404"/>
                <a:gd name="T9" fmla="*/ 71 h 672"/>
                <a:gd name="T10" fmla="*/ 203 w 404"/>
                <a:gd name="T11" fmla="*/ 13 h 672"/>
                <a:gd name="T12" fmla="*/ 276 w 404"/>
                <a:gd name="T13" fmla="*/ 0 h 672"/>
                <a:gd name="T14" fmla="*/ 314 w 404"/>
                <a:gd name="T15" fmla="*/ 22 h 672"/>
                <a:gd name="T16" fmla="*/ 311 w 404"/>
                <a:gd name="T17" fmla="*/ 70 h 672"/>
                <a:gd name="T18" fmla="*/ 293 w 404"/>
                <a:gd name="T19" fmla="*/ 116 h 672"/>
                <a:gd name="T20" fmla="*/ 349 w 404"/>
                <a:gd name="T21" fmla="*/ 174 h 672"/>
                <a:gd name="T22" fmla="*/ 315 w 404"/>
                <a:gd name="T23" fmla="*/ 215 h 672"/>
                <a:gd name="T24" fmla="*/ 356 w 404"/>
                <a:gd name="T25" fmla="*/ 288 h 672"/>
                <a:gd name="T26" fmla="*/ 343 w 404"/>
                <a:gd name="T27" fmla="*/ 354 h 672"/>
                <a:gd name="T28" fmla="*/ 404 w 404"/>
                <a:gd name="T29" fmla="*/ 495 h 672"/>
                <a:gd name="T30" fmla="*/ 260 w 404"/>
                <a:gd name="T31" fmla="*/ 628 h 672"/>
                <a:gd name="T32" fmla="*/ 92 w 404"/>
                <a:gd name="T33" fmla="*/ 672 h 672"/>
                <a:gd name="T34" fmla="*/ 81 w 404"/>
                <a:gd name="T35" fmla="*/ 640 h 672"/>
                <a:gd name="T36" fmla="*/ 28 w 404"/>
                <a:gd name="T37" fmla="*/ 622 h 672"/>
                <a:gd name="T38" fmla="*/ 18 w 404"/>
                <a:gd name="T39" fmla="*/ 492 h 672"/>
                <a:gd name="T40" fmla="*/ 183 w 404"/>
                <a:gd name="T41" fmla="*/ 352 h 672"/>
                <a:gd name="T42" fmla="*/ 130 w 404"/>
                <a:gd name="T43" fmla="*/ 281 h 672"/>
                <a:gd name="T44" fmla="*/ 109 w 404"/>
                <a:gd name="T45" fmla="*/ 140 h 672"/>
                <a:gd name="T46" fmla="*/ 0 w 404"/>
                <a:gd name="T47" fmla="*/ 7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672">
                  <a:moveTo>
                    <a:pt x="0" y="70"/>
                  </a:moveTo>
                  <a:lnTo>
                    <a:pt x="28" y="48"/>
                  </a:lnTo>
                  <a:lnTo>
                    <a:pt x="70" y="86"/>
                  </a:lnTo>
                  <a:lnTo>
                    <a:pt x="147" y="93"/>
                  </a:lnTo>
                  <a:lnTo>
                    <a:pt x="191" y="71"/>
                  </a:lnTo>
                  <a:lnTo>
                    <a:pt x="203" y="13"/>
                  </a:lnTo>
                  <a:lnTo>
                    <a:pt x="276" y="0"/>
                  </a:lnTo>
                  <a:lnTo>
                    <a:pt x="314" y="22"/>
                  </a:lnTo>
                  <a:lnTo>
                    <a:pt x="311" y="70"/>
                  </a:lnTo>
                  <a:lnTo>
                    <a:pt x="293" y="116"/>
                  </a:lnTo>
                  <a:lnTo>
                    <a:pt x="349" y="174"/>
                  </a:lnTo>
                  <a:lnTo>
                    <a:pt x="315" y="215"/>
                  </a:lnTo>
                  <a:lnTo>
                    <a:pt x="356" y="288"/>
                  </a:lnTo>
                  <a:lnTo>
                    <a:pt x="343" y="354"/>
                  </a:lnTo>
                  <a:lnTo>
                    <a:pt x="404" y="495"/>
                  </a:lnTo>
                  <a:lnTo>
                    <a:pt x="260" y="628"/>
                  </a:lnTo>
                  <a:lnTo>
                    <a:pt x="92" y="672"/>
                  </a:lnTo>
                  <a:lnTo>
                    <a:pt x="81" y="640"/>
                  </a:lnTo>
                  <a:lnTo>
                    <a:pt x="28" y="622"/>
                  </a:lnTo>
                  <a:lnTo>
                    <a:pt x="18" y="492"/>
                  </a:lnTo>
                  <a:lnTo>
                    <a:pt x="183" y="352"/>
                  </a:lnTo>
                  <a:lnTo>
                    <a:pt x="130" y="281"/>
                  </a:lnTo>
                  <a:lnTo>
                    <a:pt x="109" y="140"/>
                  </a:lnTo>
                  <a:lnTo>
                    <a:pt x="0" y="70"/>
                  </a:lnTo>
                  <a:close/>
                </a:path>
              </a:pathLst>
            </a:custGeom>
            <a:solidFill>
              <a:srgbClr val="B3B3B3"/>
            </a:solidFill>
            <a:ln w="0">
              <a:solidFill>
                <a:srgbClr val="B3B3B3"/>
              </a:solidFill>
              <a:prstDash val="solid"/>
              <a:round/>
              <a:headEnd/>
              <a:tailEnd/>
            </a:ln>
          </p:spPr>
          <p:txBody>
            <a:bodyPr/>
            <a:lstStyle/>
            <a:p>
              <a:endParaRPr lang="en-US" dirty="0"/>
            </a:p>
          </p:txBody>
        </p:sp>
        <p:sp>
          <p:nvSpPr>
            <p:cNvPr id="44" name="Freeform 37">
              <a:extLst>
                <a:ext uri="{FF2B5EF4-FFF2-40B4-BE49-F238E27FC236}">
                  <a16:creationId xmlns:a16="http://schemas.microsoft.com/office/drawing/2014/main" id="{C6DBAEC6-3C36-4E5E-B120-FACAE8F29D97}"/>
                </a:ext>
              </a:extLst>
            </p:cNvPr>
            <p:cNvSpPr>
              <a:spLocks/>
            </p:cNvSpPr>
            <p:nvPr/>
          </p:nvSpPr>
          <p:spPr bwMode="gray">
            <a:xfrm>
              <a:off x="4217053" y="2657331"/>
              <a:ext cx="283720" cy="273297"/>
            </a:xfrm>
            <a:custGeom>
              <a:avLst/>
              <a:gdLst>
                <a:gd name="T0" fmla="*/ 0 w 464"/>
                <a:gd name="T1" fmla="*/ 136 h 446"/>
                <a:gd name="T2" fmla="*/ 14 w 464"/>
                <a:gd name="T3" fmla="*/ 174 h 446"/>
                <a:gd name="T4" fmla="*/ 109 w 464"/>
                <a:gd name="T5" fmla="*/ 203 h 446"/>
                <a:gd name="T6" fmla="*/ 94 w 464"/>
                <a:gd name="T7" fmla="*/ 225 h 446"/>
                <a:gd name="T8" fmla="*/ 129 w 464"/>
                <a:gd name="T9" fmla="*/ 251 h 446"/>
                <a:gd name="T10" fmla="*/ 145 w 464"/>
                <a:gd name="T11" fmla="*/ 302 h 446"/>
                <a:gd name="T12" fmla="*/ 103 w 464"/>
                <a:gd name="T13" fmla="*/ 397 h 446"/>
                <a:gd name="T14" fmla="*/ 221 w 464"/>
                <a:gd name="T15" fmla="*/ 436 h 446"/>
                <a:gd name="T16" fmla="*/ 230 w 464"/>
                <a:gd name="T17" fmla="*/ 441 h 446"/>
                <a:gd name="T18" fmla="*/ 285 w 464"/>
                <a:gd name="T19" fmla="*/ 446 h 446"/>
                <a:gd name="T20" fmla="*/ 285 w 464"/>
                <a:gd name="T21" fmla="*/ 410 h 446"/>
                <a:gd name="T22" fmla="*/ 318 w 464"/>
                <a:gd name="T23" fmla="*/ 390 h 446"/>
                <a:gd name="T24" fmla="*/ 393 w 464"/>
                <a:gd name="T25" fmla="*/ 413 h 446"/>
                <a:gd name="T26" fmla="*/ 440 w 464"/>
                <a:gd name="T27" fmla="*/ 375 h 446"/>
                <a:gd name="T28" fmla="*/ 415 w 464"/>
                <a:gd name="T29" fmla="*/ 321 h 446"/>
                <a:gd name="T30" fmla="*/ 424 w 464"/>
                <a:gd name="T31" fmla="*/ 269 h 446"/>
                <a:gd name="T32" fmla="*/ 387 w 464"/>
                <a:gd name="T33" fmla="*/ 241 h 446"/>
                <a:gd name="T34" fmla="*/ 440 w 464"/>
                <a:gd name="T35" fmla="*/ 179 h 446"/>
                <a:gd name="T36" fmla="*/ 464 w 464"/>
                <a:gd name="T37" fmla="*/ 114 h 446"/>
                <a:gd name="T38" fmla="*/ 396 w 464"/>
                <a:gd name="T39" fmla="*/ 84 h 446"/>
                <a:gd name="T40" fmla="*/ 379 w 464"/>
                <a:gd name="T41" fmla="*/ 76 h 446"/>
                <a:gd name="T42" fmla="*/ 270 w 464"/>
                <a:gd name="T43" fmla="*/ 0 h 446"/>
                <a:gd name="T44" fmla="*/ 235 w 464"/>
                <a:gd name="T45" fmla="*/ 10 h 446"/>
                <a:gd name="T46" fmla="*/ 190 w 464"/>
                <a:gd name="T47" fmla="*/ 87 h 446"/>
                <a:gd name="T48" fmla="*/ 100 w 464"/>
                <a:gd name="T49" fmla="*/ 72 h 446"/>
                <a:gd name="T50" fmla="*/ 118 w 464"/>
                <a:gd name="T51" fmla="*/ 133 h 446"/>
                <a:gd name="T52" fmla="*/ 0 w 464"/>
                <a:gd name="T53" fmla="*/ 1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4" h="446">
                  <a:moveTo>
                    <a:pt x="0" y="136"/>
                  </a:moveTo>
                  <a:lnTo>
                    <a:pt x="14" y="174"/>
                  </a:lnTo>
                  <a:lnTo>
                    <a:pt x="109" y="203"/>
                  </a:lnTo>
                  <a:lnTo>
                    <a:pt x="94" y="225"/>
                  </a:lnTo>
                  <a:lnTo>
                    <a:pt x="129" y="251"/>
                  </a:lnTo>
                  <a:lnTo>
                    <a:pt x="145" y="302"/>
                  </a:lnTo>
                  <a:lnTo>
                    <a:pt x="103" y="397"/>
                  </a:lnTo>
                  <a:lnTo>
                    <a:pt x="221" y="436"/>
                  </a:lnTo>
                  <a:lnTo>
                    <a:pt x="230" y="441"/>
                  </a:lnTo>
                  <a:lnTo>
                    <a:pt x="285" y="446"/>
                  </a:lnTo>
                  <a:lnTo>
                    <a:pt x="285" y="410"/>
                  </a:lnTo>
                  <a:lnTo>
                    <a:pt x="318" y="390"/>
                  </a:lnTo>
                  <a:lnTo>
                    <a:pt x="393" y="413"/>
                  </a:lnTo>
                  <a:lnTo>
                    <a:pt x="440" y="375"/>
                  </a:lnTo>
                  <a:lnTo>
                    <a:pt x="415" y="321"/>
                  </a:lnTo>
                  <a:lnTo>
                    <a:pt x="424" y="269"/>
                  </a:lnTo>
                  <a:lnTo>
                    <a:pt x="387" y="241"/>
                  </a:lnTo>
                  <a:lnTo>
                    <a:pt x="440" y="179"/>
                  </a:lnTo>
                  <a:lnTo>
                    <a:pt x="464" y="114"/>
                  </a:lnTo>
                  <a:lnTo>
                    <a:pt x="396" y="84"/>
                  </a:lnTo>
                  <a:lnTo>
                    <a:pt x="379" y="76"/>
                  </a:lnTo>
                  <a:lnTo>
                    <a:pt x="270" y="0"/>
                  </a:lnTo>
                  <a:lnTo>
                    <a:pt x="235" y="10"/>
                  </a:lnTo>
                  <a:lnTo>
                    <a:pt x="190" y="87"/>
                  </a:lnTo>
                  <a:lnTo>
                    <a:pt x="100" y="72"/>
                  </a:lnTo>
                  <a:lnTo>
                    <a:pt x="118" y="133"/>
                  </a:lnTo>
                  <a:lnTo>
                    <a:pt x="0" y="136"/>
                  </a:lnTo>
                  <a:close/>
                </a:path>
              </a:pathLst>
            </a:custGeom>
            <a:solidFill>
              <a:srgbClr val="B3B3B3"/>
            </a:solidFill>
            <a:ln w="0">
              <a:solidFill>
                <a:srgbClr val="B3B3B3"/>
              </a:solidFill>
              <a:prstDash val="solid"/>
              <a:round/>
              <a:headEnd/>
              <a:tailEnd/>
            </a:ln>
          </p:spPr>
          <p:txBody>
            <a:bodyPr/>
            <a:lstStyle/>
            <a:p>
              <a:endParaRPr lang="en-US" dirty="0"/>
            </a:p>
          </p:txBody>
        </p:sp>
        <p:sp>
          <p:nvSpPr>
            <p:cNvPr id="45" name="Freeform 38">
              <a:extLst>
                <a:ext uri="{FF2B5EF4-FFF2-40B4-BE49-F238E27FC236}">
                  <a16:creationId xmlns:a16="http://schemas.microsoft.com/office/drawing/2014/main" id="{CA96032C-4520-41A4-9628-34C73713128B}"/>
                </a:ext>
              </a:extLst>
            </p:cNvPr>
            <p:cNvSpPr>
              <a:spLocks/>
            </p:cNvSpPr>
            <p:nvPr/>
          </p:nvSpPr>
          <p:spPr bwMode="gray">
            <a:xfrm>
              <a:off x="4511756" y="2910451"/>
              <a:ext cx="18305" cy="51358"/>
            </a:xfrm>
            <a:custGeom>
              <a:avLst/>
              <a:gdLst>
                <a:gd name="T0" fmla="*/ 0 w 31"/>
                <a:gd name="T1" fmla="*/ 43 h 84"/>
                <a:gd name="T2" fmla="*/ 26 w 31"/>
                <a:gd name="T3" fmla="*/ 84 h 84"/>
                <a:gd name="T4" fmla="*/ 31 w 31"/>
                <a:gd name="T5" fmla="*/ 0 h 84"/>
                <a:gd name="T6" fmla="*/ 0 w 31"/>
                <a:gd name="T7" fmla="*/ 43 h 84"/>
              </a:gdLst>
              <a:ahLst/>
              <a:cxnLst>
                <a:cxn ang="0">
                  <a:pos x="T0" y="T1"/>
                </a:cxn>
                <a:cxn ang="0">
                  <a:pos x="T2" y="T3"/>
                </a:cxn>
                <a:cxn ang="0">
                  <a:pos x="T4" y="T5"/>
                </a:cxn>
                <a:cxn ang="0">
                  <a:pos x="T6" y="T7"/>
                </a:cxn>
              </a:cxnLst>
              <a:rect l="0" t="0" r="r" b="b"/>
              <a:pathLst>
                <a:path w="31" h="84">
                  <a:moveTo>
                    <a:pt x="0" y="43"/>
                  </a:moveTo>
                  <a:lnTo>
                    <a:pt x="26" y="84"/>
                  </a:lnTo>
                  <a:lnTo>
                    <a:pt x="31" y="0"/>
                  </a:lnTo>
                  <a:lnTo>
                    <a:pt x="0" y="43"/>
                  </a:lnTo>
                  <a:close/>
                </a:path>
              </a:pathLst>
            </a:custGeom>
            <a:solidFill>
              <a:srgbClr val="B3B3B3"/>
            </a:solidFill>
            <a:ln w="0">
              <a:solidFill>
                <a:srgbClr val="B3B3B3"/>
              </a:solidFill>
              <a:prstDash val="solid"/>
              <a:round/>
              <a:headEnd/>
              <a:tailEnd/>
            </a:ln>
          </p:spPr>
          <p:txBody>
            <a:bodyPr/>
            <a:lstStyle/>
            <a:p>
              <a:endParaRPr lang="en-US" dirty="0"/>
            </a:p>
          </p:txBody>
        </p:sp>
        <p:sp>
          <p:nvSpPr>
            <p:cNvPr id="46" name="Freeform 39">
              <a:extLst>
                <a:ext uri="{FF2B5EF4-FFF2-40B4-BE49-F238E27FC236}">
                  <a16:creationId xmlns:a16="http://schemas.microsoft.com/office/drawing/2014/main" id="{FA8DADAC-B737-4065-B6A5-0AB017D39E68}"/>
                </a:ext>
              </a:extLst>
            </p:cNvPr>
            <p:cNvSpPr>
              <a:spLocks/>
            </p:cNvSpPr>
            <p:nvPr/>
          </p:nvSpPr>
          <p:spPr bwMode="gray">
            <a:xfrm>
              <a:off x="4453182" y="2528936"/>
              <a:ext cx="197689" cy="243950"/>
            </a:xfrm>
            <a:custGeom>
              <a:avLst/>
              <a:gdLst>
                <a:gd name="T0" fmla="*/ 0 w 325"/>
                <a:gd name="T1" fmla="*/ 165 h 398"/>
                <a:gd name="T2" fmla="*/ 1 w 325"/>
                <a:gd name="T3" fmla="*/ 229 h 398"/>
                <a:gd name="T4" fmla="*/ 4 w 325"/>
                <a:gd name="T5" fmla="*/ 259 h 398"/>
                <a:gd name="T6" fmla="*/ 10 w 325"/>
                <a:gd name="T7" fmla="*/ 294 h 398"/>
                <a:gd name="T8" fmla="*/ 78 w 325"/>
                <a:gd name="T9" fmla="*/ 324 h 398"/>
                <a:gd name="T10" fmla="*/ 54 w 325"/>
                <a:gd name="T11" fmla="*/ 389 h 398"/>
                <a:gd name="T12" fmla="*/ 128 w 325"/>
                <a:gd name="T13" fmla="*/ 398 h 398"/>
                <a:gd name="T14" fmla="*/ 252 w 325"/>
                <a:gd name="T15" fmla="*/ 397 h 398"/>
                <a:gd name="T16" fmla="*/ 288 w 325"/>
                <a:gd name="T17" fmla="*/ 333 h 398"/>
                <a:gd name="T18" fmla="*/ 218 w 325"/>
                <a:gd name="T19" fmla="*/ 253 h 398"/>
                <a:gd name="T20" fmla="*/ 299 w 325"/>
                <a:gd name="T21" fmla="*/ 207 h 398"/>
                <a:gd name="T22" fmla="*/ 325 w 325"/>
                <a:gd name="T23" fmla="*/ 220 h 398"/>
                <a:gd name="T24" fmla="*/ 299 w 325"/>
                <a:gd name="T25" fmla="*/ 62 h 398"/>
                <a:gd name="T26" fmla="*/ 242 w 325"/>
                <a:gd name="T27" fmla="*/ 23 h 398"/>
                <a:gd name="T28" fmla="*/ 175 w 325"/>
                <a:gd name="T29" fmla="*/ 50 h 398"/>
                <a:gd name="T30" fmla="*/ 183 w 325"/>
                <a:gd name="T31" fmla="*/ 29 h 398"/>
                <a:gd name="T32" fmla="*/ 128 w 325"/>
                <a:gd name="T33" fmla="*/ 0 h 398"/>
                <a:gd name="T34" fmla="*/ 97 w 325"/>
                <a:gd name="T35" fmla="*/ 0 h 398"/>
                <a:gd name="T36" fmla="*/ 96 w 325"/>
                <a:gd name="T37" fmla="*/ 88 h 398"/>
                <a:gd name="T38" fmla="*/ 66 w 325"/>
                <a:gd name="T39" fmla="*/ 65 h 398"/>
                <a:gd name="T40" fmla="*/ 44 w 325"/>
                <a:gd name="T41" fmla="*/ 92 h 398"/>
                <a:gd name="T42" fmla="*/ 38 w 325"/>
                <a:gd name="T43" fmla="*/ 145 h 398"/>
                <a:gd name="T44" fmla="*/ 0 w 325"/>
                <a:gd name="T45" fmla="*/ 16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398">
                  <a:moveTo>
                    <a:pt x="0" y="165"/>
                  </a:moveTo>
                  <a:lnTo>
                    <a:pt x="1" y="229"/>
                  </a:lnTo>
                  <a:lnTo>
                    <a:pt x="4" y="259"/>
                  </a:lnTo>
                  <a:lnTo>
                    <a:pt x="10" y="294"/>
                  </a:lnTo>
                  <a:lnTo>
                    <a:pt x="78" y="324"/>
                  </a:lnTo>
                  <a:lnTo>
                    <a:pt x="54" y="389"/>
                  </a:lnTo>
                  <a:lnTo>
                    <a:pt x="128" y="398"/>
                  </a:lnTo>
                  <a:lnTo>
                    <a:pt x="252" y="397"/>
                  </a:lnTo>
                  <a:lnTo>
                    <a:pt x="288" y="333"/>
                  </a:lnTo>
                  <a:lnTo>
                    <a:pt x="218" y="253"/>
                  </a:lnTo>
                  <a:lnTo>
                    <a:pt x="299" y="207"/>
                  </a:lnTo>
                  <a:lnTo>
                    <a:pt x="325" y="220"/>
                  </a:lnTo>
                  <a:lnTo>
                    <a:pt x="299" y="62"/>
                  </a:lnTo>
                  <a:lnTo>
                    <a:pt x="242" y="23"/>
                  </a:lnTo>
                  <a:lnTo>
                    <a:pt x="175" y="50"/>
                  </a:lnTo>
                  <a:lnTo>
                    <a:pt x="183" y="29"/>
                  </a:lnTo>
                  <a:lnTo>
                    <a:pt x="128" y="0"/>
                  </a:lnTo>
                  <a:lnTo>
                    <a:pt x="97" y="0"/>
                  </a:lnTo>
                  <a:lnTo>
                    <a:pt x="96" y="88"/>
                  </a:lnTo>
                  <a:lnTo>
                    <a:pt x="66" y="65"/>
                  </a:lnTo>
                  <a:lnTo>
                    <a:pt x="44" y="92"/>
                  </a:lnTo>
                  <a:lnTo>
                    <a:pt x="38" y="145"/>
                  </a:lnTo>
                  <a:lnTo>
                    <a:pt x="0" y="165"/>
                  </a:lnTo>
                  <a:close/>
                </a:path>
              </a:pathLst>
            </a:custGeom>
            <a:solidFill>
              <a:srgbClr val="B3B3B3"/>
            </a:solidFill>
            <a:ln w="0">
              <a:solidFill>
                <a:srgbClr val="B3B3B3"/>
              </a:solidFill>
              <a:prstDash val="solid"/>
              <a:round/>
              <a:headEnd/>
              <a:tailEnd/>
            </a:ln>
          </p:spPr>
          <p:txBody>
            <a:bodyPr/>
            <a:lstStyle/>
            <a:p>
              <a:endParaRPr lang="en-US" dirty="0"/>
            </a:p>
          </p:txBody>
        </p:sp>
        <p:sp>
          <p:nvSpPr>
            <p:cNvPr id="47" name="Freeform 40">
              <a:extLst>
                <a:ext uri="{FF2B5EF4-FFF2-40B4-BE49-F238E27FC236}">
                  <a16:creationId xmlns:a16="http://schemas.microsoft.com/office/drawing/2014/main" id="{88128B5A-71B0-4D18-833E-3CE845B22D6B}"/>
                </a:ext>
              </a:extLst>
            </p:cNvPr>
            <p:cNvSpPr>
              <a:spLocks/>
            </p:cNvSpPr>
            <p:nvPr/>
          </p:nvSpPr>
          <p:spPr bwMode="gray">
            <a:xfrm>
              <a:off x="4773511" y="2948970"/>
              <a:ext cx="140945" cy="154074"/>
            </a:xfrm>
            <a:custGeom>
              <a:avLst/>
              <a:gdLst>
                <a:gd name="T0" fmla="*/ 0 w 230"/>
                <a:gd name="T1" fmla="*/ 101 h 252"/>
                <a:gd name="T2" fmla="*/ 32 w 230"/>
                <a:gd name="T3" fmla="*/ 42 h 252"/>
                <a:gd name="T4" fmla="*/ 106 w 230"/>
                <a:gd name="T5" fmla="*/ 20 h 252"/>
                <a:gd name="T6" fmla="*/ 197 w 230"/>
                <a:gd name="T7" fmla="*/ 22 h 252"/>
                <a:gd name="T8" fmla="*/ 230 w 230"/>
                <a:gd name="T9" fmla="*/ 0 h 252"/>
                <a:gd name="T10" fmla="*/ 220 w 230"/>
                <a:gd name="T11" fmla="*/ 51 h 252"/>
                <a:gd name="T12" fmla="*/ 158 w 230"/>
                <a:gd name="T13" fmla="*/ 39 h 252"/>
                <a:gd name="T14" fmla="*/ 126 w 230"/>
                <a:gd name="T15" fmla="*/ 84 h 252"/>
                <a:gd name="T16" fmla="*/ 93 w 230"/>
                <a:gd name="T17" fmla="*/ 58 h 252"/>
                <a:gd name="T18" fmla="*/ 114 w 230"/>
                <a:gd name="T19" fmla="*/ 129 h 252"/>
                <a:gd name="T20" fmla="*/ 84 w 230"/>
                <a:gd name="T21" fmla="*/ 140 h 252"/>
                <a:gd name="T22" fmla="*/ 144 w 230"/>
                <a:gd name="T23" fmla="*/ 172 h 252"/>
                <a:gd name="T24" fmla="*/ 144 w 230"/>
                <a:gd name="T25" fmla="*/ 196 h 252"/>
                <a:gd name="T26" fmla="*/ 95 w 230"/>
                <a:gd name="T27" fmla="*/ 206 h 252"/>
                <a:gd name="T28" fmla="*/ 111 w 230"/>
                <a:gd name="T29" fmla="*/ 252 h 252"/>
                <a:gd name="T30" fmla="*/ 54 w 230"/>
                <a:gd name="T31" fmla="*/ 237 h 252"/>
                <a:gd name="T32" fmla="*/ 38 w 230"/>
                <a:gd name="T33" fmla="*/ 191 h 252"/>
                <a:gd name="T34" fmla="*/ 112 w 230"/>
                <a:gd name="T35" fmla="*/ 173 h 252"/>
                <a:gd name="T36" fmla="*/ 38 w 230"/>
                <a:gd name="T37" fmla="*/ 166 h 252"/>
                <a:gd name="T38" fmla="*/ 0 w 230"/>
                <a:gd name="T39" fmla="*/ 10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52">
                  <a:moveTo>
                    <a:pt x="0" y="101"/>
                  </a:moveTo>
                  <a:lnTo>
                    <a:pt x="32" y="42"/>
                  </a:lnTo>
                  <a:lnTo>
                    <a:pt x="106" y="20"/>
                  </a:lnTo>
                  <a:lnTo>
                    <a:pt x="197" y="22"/>
                  </a:lnTo>
                  <a:lnTo>
                    <a:pt x="230" y="0"/>
                  </a:lnTo>
                  <a:lnTo>
                    <a:pt x="220" y="51"/>
                  </a:lnTo>
                  <a:lnTo>
                    <a:pt x="158" y="39"/>
                  </a:lnTo>
                  <a:lnTo>
                    <a:pt x="126" y="84"/>
                  </a:lnTo>
                  <a:lnTo>
                    <a:pt x="93" y="58"/>
                  </a:lnTo>
                  <a:lnTo>
                    <a:pt x="114" y="129"/>
                  </a:lnTo>
                  <a:lnTo>
                    <a:pt x="84" y="140"/>
                  </a:lnTo>
                  <a:lnTo>
                    <a:pt x="144" y="172"/>
                  </a:lnTo>
                  <a:lnTo>
                    <a:pt x="144" y="196"/>
                  </a:lnTo>
                  <a:lnTo>
                    <a:pt x="95" y="206"/>
                  </a:lnTo>
                  <a:lnTo>
                    <a:pt x="111" y="252"/>
                  </a:lnTo>
                  <a:lnTo>
                    <a:pt x="54" y="237"/>
                  </a:lnTo>
                  <a:lnTo>
                    <a:pt x="38" y="191"/>
                  </a:lnTo>
                  <a:lnTo>
                    <a:pt x="112" y="173"/>
                  </a:lnTo>
                  <a:lnTo>
                    <a:pt x="38" y="166"/>
                  </a:lnTo>
                  <a:lnTo>
                    <a:pt x="0" y="101"/>
                  </a:lnTo>
                  <a:close/>
                </a:path>
              </a:pathLst>
            </a:custGeom>
            <a:solidFill>
              <a:srgbClr val="B3B3B3"/>
            </a:solidFill>
            <a:ln w="0">
              <a:solidFill>
                <a:srgbClr val="B3B3B3"/>
              </a:solidFill>
              <a:prstDash val="solid"/>
              <a:round/>
              <a:headEnd/>
              <a:tailEnd/>
            </a:ln>
          </p:spPr>
          <p:txBody>
            <a:bodyPr/>
            <a:lstStyle/>
            <a:p>
              <a:endParaRPr lang="en-US" dirty="0"/>
            </a:p>
          </p:txBody>
        </p:sp>
        <p:sp>
          <p:nvSpPr>
            <p:cNvPr id="48" name="Freeform 41">
              <a:extLst>
                <a:ext uri="{FF2B5EF4-FFF2-40B4-BE49-F238E27FC236}">
                  <a16:creationId xmlns:a16="http://schemas.microsoft.com/office/drawing/2014/main" id="{13681A39-2544-4EAB-9F82-2185DE249D17}"/>
                </a:ext>
              </a:extLst>
            </p:cNvPr>
            <p:cNvSpPr>
              <a:spLocks/>
            </p:cNvSpPr>
            <p:nvPr/>
          </p:nvSpPr>
          <p:spPr bwMode="gray">
            <a:xfrm>
              <a:off x="4848560" y="3130557"/>
              <a:ext cx="65896" cy="11005"/>
            </a:xfrm>
            <a:custGeom>
              <a:avLst/>
              <a:gdLst>
                <a:gd name="T0" fmla="*/ 0 w 107"/>
                <a:gd name="T1" fmla="*/ 18 h 18"/>
                <a:gd name="T2" fmla="*/ 9 w 107"/>
                <a:gd name="T3" fmla="*/ 0 h 18"/>
                <a:gd name="T4" fmla="*/ 107 w 107"/>
                <a:gd name="T5" fmla="*/ 18 h 18"/>
                <a:gd name="T6" fmla="*/ 36 w 107"/>
                <a:gd name="T7" fmla="*/ 18 h 18"/>
                <a:gd name="T8" fmla="*/ 0 w 107"/>
                <a:gd name="T9" fmla="*/ 18 h 18"/>
              </a:gdLst>
              <a:ahLst/>
              <a:cxnLst>
                <a:cxn ang="0">
                  <a:pos x="T0" y="T1"/>
                </a:cxn>
                <a:cxn ang="0">
                  <a:pos x="T2" y="T3"/>
                </a:cxn>
                <a:cxn ang="0">
                  <a:pos x="T4" y="T5"/>
                </a:cxn>
                <a:cxn ang="0">
                  <a:pos x="T6" y="T7"/>
                </a:cxn>
                <a:cxn ang="0">
                  <a:pos x="T8" y="T9"/>
                </a:cxn>
              </a:cxnLst>
              <a:rect l="0" t="0" r="r" b="b"/>
              <a:pathLst>
                <a:path w="107" h="18">
                  <a:moveTo>
                    <a:pt x="0" y="18"/>
                  </a:moveTo>
                  <a:lnTo>
                    <a:pt x="9" y="0"/>
                  </a:lnTo>
                  <a:lnTo>
                    <a:pt x="107" y="18"/>
                  </a:lnTo>
                  <a:lnTo>
                    <a:pt x="36" y="18"/>
                  </a:lnTo>
                  <a:lnTo>
                    <a:pt x="0" y="18"/>
                  </a:lnTo>
                  <a:close/>
                </a:path>
              </a:pathLst>
            </a:custGeom>
            <a:solidFill>
              <a:srgbClr val="B3B3B3"/>
            </a:solidFill>
            <a:ln w="0">
              <a:solidFill>
                <a:srgbClr val="B3B3B3"/>
              </a:solidFill>
              <a:prstDash val="solid"/>
              <a:round/>
              <a:headEnd/>
              <a:tailEnd/>
            </a:ln>
          </p:spPr>
          <p:txBody>
            <a:bodyPr/>
            <a:lstStyle/>
            <a:p>
              <a:endParaRPr lang="en-US" dirty="0"/>
            </a:p>
          </p:txBody>
        </p:sp>
        <p:sp>
          <p:nvSpPr>
            <p:cNvPr id="49" name="Freeform 42">
              <a:extLst>
                <a:ext uri="{FF2B5EF4-FFF2-40B4-BE49-F238E27FC236}">
                  <a16:creationId xmlns:a16="http://schemas.microsoft.com/office/drawing/2014/main" id="{4689F5CA-D365-41FD-AAE5-4665D9DE3B89}"/>
                </a:ext>
              </a:extLst>
            </p:cNvPr>
            <p:cNvSpPr>
              <a:spLocks/>
            </p:cNvSpPr>
            <p:nvPr/>
          </p:nvSpPr>
          <p:spPr bwMode="gray">
            <a:xfrm>
              <a:off x="4680158" y="2739870"/>
              <a:ext cx="151928" cy="88042"/>
            </a:xfrm>
            <a:custGeom>
              <a:avLst/>
              <a:gdLst>
                <a:gd name="T0" fmla="*/ 0 w 247"/>
                <a:gd name="T1" fmla="*/ 84 h 144"/>
                <a:gd name="T2" fmla="*/ 38 w 247"/>
                <a:gd name="T3" fmla="*/ 23 h 144"/>
                <a:gd name="T4" fmla="*/ 88 w 247"/>
                <a:gd name="T5" fmla="*/ 40 h 144"/>
                <a:gd name="T6" fmla="*/ 174 w 247"/>
                <a:gd name="T7" fmla="*/ 0 h 144"/>
                <a:gd name="T8" fmla="*/ 222 w 247"/>
                <a:gd name="T9" fmla="*/ 6 h 144"/>
                <a:gd name="T10" fmla="*/ 247 w 247"/>
                <a:gd name="T11" fmla="*/ 28 h 144"/>
                <a:gd name="T12" fmla="*/ 152 w 247"/>
                <a:gd name="T13" fmla="*/ 129 h 144"/>
                <a:gd name="T14" fmla="*/ 71 w 247"/>
                <a:gd name="T15" fmla="*/ 144 h 144"/>
                <a:gd name="T16" fmla="*/ 0 w 247"/>
                <a:gd name="T17" fmla="*/ 8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44">
                  <a:moveTo>
                    <a:pt x="0" y="84"/>
                  </a:moveTo>
                  <a:lnTo>
                    <a:pt x="38" y="23"/>
                  </a:lnTo>
                  <a:lnTo>
                    <a:pt x="88" y="40"/>
                  </a:lnTo>
                  <a:lnTo>
                    <a:pt x="174" y="0"/>
                  </a:lnTo>
                  <a:lnTo>
                    <a:pt x="222" y="6"/>
                  </a:lnTo>
                  <a:lnTo>
                    <a:pt x="247" y="28"/>
                  </a:lnTo>
                  <a:lnTo>
                    <a:pt x="152" y="129"/>
                  </a:lnTo>
                  <a:lnTo>
                    <a:pt x="71" y="144"/>
                  </a:lnTo>
                  <a:lnTo>
                    <a:pt x="0" y="84"/>
                  </a:lnTo>
                  <a:close/>
                </a:path>
              </a:pathLst>
            </a:custGeom>
            <a:solidFill>
              <a:srgbClr val="B3B3B3"/>
            </a:solidFill>
            <a:ln w="0">
              <a:solidFill>
                <a:srgbClr val="B3B3B3"/>
              </a:solidFill>
              <a:prstDash val="solid"/>
              <a:round/>
              <a:headEnd/>
              <a:tailEnd/>
            </a:ln>
          </p:spPr>
          <p:txBody>
            <a:bodyPr/>
            <a:lstStyle/>
            <a:p>
              <a:endParaRPr lang="en-US" dirty="0"/>
            </a:p>
          </p:txBody>
        </p:sp>
        <p:sp>
          <p:nvSpPr>
            <p:cNvPr id="50" name="Freeform 43">
              <a:extLst>
                <a:ext uri="{FF2B5EF4-FFF2-40B4-BE49-F238E27FC236}">
                  <a16:creationId xmlns:a16="http://schemas.microsoft.com/office/drawing/2014/main" id="{E9D6B5C6-FD3E-47A9-B0E8-09774C93209C}"/>
                </a:ext>
              </a:extLst>
            </p:cNvPr>
            <p:cNvSpPr>
              <a:spLocks/>
            </p:cNvSpPr>
            <p:nvPr/>
          </p:nvSpPr>
          <p:spPr bwMode="gray">
            <a:xfrm>
              <a:off x="5851649" y="3117717"/>
              <a:ext cx="660794" cy="735518"/>
            </a:xfrm>
            <a:custGeom>
              <a:avLst/>
              <a:gdLst>
                <a:gd name="T0" fmla="*/ 0 w 1084"/>
                <a:gd name="T1" fmla="*/ 547 h 1203"/>
                <a:gd name="T2" fmla="*/ 32 w 1084"/>
                <a:gd name="T3" fmla="*/ 521 h 1203"/>
                <a:gd name="T4" fmla="*/ 113 w 1084"/>
                <a:gd name="T5" fmla="*/ 521 h 1203"/>
                <a:gd name="T6" fmla="*/ 55 w 1084"/>
                <a:gd name="T7" fmla="*/ 396 h 1203"/>
                <a:gd name="T8" fmla="*/ 92 w 1084"/>
                <a:gd name="T9" fmla="*/ 362 h 1203"/>
                <a:gd name="T10" fmla="*/ 139 w 1084"/>
                <a:gd name="T11" fmla="*/ 364 h 1203"/>
                <a:gd name="T12" fmla="*/ 251 w 1084"/>
                <a:gd name="T13" fmla="*/ 227 h 1203"/>
                <a:gd name="T14" fmla="*/ 244 w 1084"/>
                <a:gd name="T15" fmla="*/ 190 h 1203"/>
                <a:gd name="T16" fmla="*/ 269 w 1084"/>
                <a:gd name="T17" fmla="*/ 168 h 1203"/>
                <a:gd name="T18" fmla="*/ 222 w 1084"/>
                <a:gd name="T19" fmla="*/ 124 h 1203"/>
                <a:gd name="T20" fmla="*/ 220 w 1084"/>
                <a:gd name="T21" fmla="*/ 60 h 1203"/>
                <a:gd name="T22" fmla="*/ 326 w 1084"/>
                <a:gd name="T23" fmla="*/ 60 h 1203"/>
                <a:gd name="T24" fmla="*/ 356 w 1084"/>
                <a:gd name="T25" fmla="*/ 27 h 1203"/>
                <a:gd name="T26" fmla="*/ 415 w 1084"/>
                <a:gd name="T27" fmla="*/ 0 h 1203"/>
                <a:gd name="T28" fmla="*/ 452 w 1084"/>
                <a:gd name="T29" fmla="*/ 24 h 1203"/>
                <a:gd name="T30" fmla="*/ 401 w 1084"/>
                <a:gd name="T31" fmla="*/ 94 h 1203"/>
                <a:gd name="T32" fmla="*/ 425 w 1084"/>
                <a:gd name="T33" fmla="*/ 151 h 1203"/>
                <a:gd name="T34" fmla="*/ 387 w 1084"/>
                <a:gd name="T35" fmla="*/ 160 h 1203"/>
                <a:gd name="T36" fmla="*/ 404 w 1084"/>
                <a:gd name="T37" fmla="*/ 234 h 1203"/>
                <a:gd name="T38" fmla="*/ 482 w 1084"/>
                <a:gd name="T39" fmla="*/ 260 h 1203"/>
                <a:gd name="T40" fmla="*/ 446 w 1084"/>
                <a:gd name="T41" fmla="*/ 328 h 1203"/>
                <a:gd name="T42" fmla="*/ 545 w 1084"/>
                <a:gd name="T43" fmla="*/ 390 h 1203"/>
                <a:gd name="T44" fmla="*/ 736 w 1084"/>
                <a:gd name="T45" fmla="*/ 431 h 1203"/>
                <a:gd name="T46" fmla="*/ 743 w 1084"/>
                <a:gd name="T47" fmla="*/ 367 h 1203"/>
                <a:gd name="T48" fmla="*/ 764 w 1084"/>
                <a:gd name="T49" fmla="*/ 362 h 1203"/>
                <a:gd name="T50" fmla="*/ 769 w 1084"/>
                <a:gd name="T51" fmla="*/ 391 h 1203"/>
                <a:gd name="T52" fmla="*/ 785 w 1084"/>
                <a:gd name="T53" fmla="*/ 419 h 1203"/>
                <a:gd name="T54" fmla="*/ 886 w 1084"/>
                <a:gd name="T55" fmla="*/ 406 h 1203"/>
                <a:gd name="T56" fmla="*/ 879 w 1084"/>
                <a:gd name="T57" fmla="*/ 370 h 1203"/>
                <a:gd name="T58" fmla="*/ 1033 w 1084"/>
                <a:gd name="T59" fmla="*/ 293 h 1203"/>
                <a:gd name="T60" fmla="*/ 1046 w 1084"/>
                <a:gd name="T61" fmla="*/ 339 h 1203"/>
                <a:gd name="T62" fmla="*/ 1084 w 1084"/>
                <a:gd name="T63" fmla="*/ 356 h 1203"/>
                <a:gd name="T64" fmla="*/ 1069 w 1084"/>
                <a:gd name="T65" fmla="*/ 401 h 1203"/>
                <a:gd name="T66" fmla="*/ 1004 w 1084"/>
                <a:gd name="T67" fmla="*/ 429 h 1203"/>
                <a:gd name="T68" fmla="*/ 908 w 1084"/>
                <a:gd name="T69" fmla="*/ 622 h 1203"/>
                <a:gd name="T70" fmla="*/ 890 w 1084"/>
                <a:gd name="T71" fmla="*/ 545 h 1203"/>
                <a:gd name="T72" fmla="*/ 872 w 1084"/>
                <a:gd name="T73" fmla="*/ 578 h 1203"/>
                <a:gd name="T74" fmla="*/ 848 w 1084"/>
                <a:gd name="T75" fmla="*/ 537 h 1203"/>
                <a:gd name="T76" fmla="*/ 891 w 1084"/>
                <a:gd name="T77" fmla="*/ 486 h 1203"/>
                <a:gd name="T78" fmla="*/ 810 w 1084"/>
                <a:gd name="T79" fmla="*/ 480 h 1203"/>
                <a:gd name="T80" fmla="*/ 753 w 1084"/>
                <a:gd name="T81" fmla="*/ 427 h 1203"/>
                <a:gd name="T82" fmla="*/ 740 w 1084"/>
                <a:gd name="T83" fmla="*/ 455 h 1203"/>
                <a:gd name="T84" fmla="*/ 757 w 1084"/>
                <a:gd name="T85" fmla="*/ 480 h 1203"/>
                <a:gd name="T86" fmla="*/ 733 w 1084"/>
                <a:gd name="T87" fmla="*/ 497 h 1203"/>
                <a:gd name="T88" fmla="*/ 755 w 1084"/>
                <a:gd name="T89" fmla="*/ 523 h 1203"/>
                <a:gd name="T90" fmla="*/ 769 w 1084"/>
                <a:gd name="T91" fmla="*/ 636 h 1203"/>
                <a:gd name="T92" fmla="*/ 740 w 1084"/>
                <a:gd name="T93" fmla="*/ 617 h 1203"/>
                <a:gd name="T94" fmla="*/ 677 w 1084"/>
                <a:gd name="T95" fmla="*/ 707 h 1203"/>
                <a:gd name="T96" fmla="*/ 451 w 1084"/>
                <a:gd name="T97" fmla="*/ 889 h 1203"/>
                <a:gd name="T98" fmla="*/ 434 w 1084"/>
                <a:gd name="T99" fmla="*/ 1114 h 1203"/>
                <a:gd name="T100" fmla="*/ 344 w 1084"/>
                <a:gd name="T101" fmla="*/ 1203 h 1203"/>
                <a:gd name="T102" fmla="*/ 259 w 1084"/>
                <a:gd name="T103" fmla="*/ 1029 h 1203"/>
                <a:gd name="T104" fmla="*/ 226 w 1084"/>
                <a:gd name="T105" fmla="*/ 892 h 1203"/>
                <a:gd name="T106" fmla="*/ 194 w 1084"/>
                <a:gd name="T107" fmla="*/ 861 h 1203"/>
                <a:gd name="T108" fmla="*/ 174 w 1084"/>
                <a:gd name="T109" fmla="*/ 611 h 1203"/>
                <a:gd name="T110" fmla="*/ 152 w 1084"/>
                <a:gd name="T111" fmla="*/ 605 h 1203"/>
                <a:gd name="T112" fmla="*/ 140 w 1084"/>
                <a:gd name="T113" fmla="*/ 658 h 1203"/>
                <a:gd name="T114" fmla="*/ 89 w 1084"/>
                <a:gd name="T115" fmla="*/ 672 h 1203"/>
                <a:gd name="T116" fmla="*/ 34 w 1084"/>
                <a:gd name="T117" fmla="*/ 606 h 1203"/>
                <a:gd name="T118" fmla="*/ 88 w 1084"/>
                <a:gd name="T119" fmla="*/ 574 h 1203"/>
                <a:gd name="T120" fmla="*/ 34 w 1084"/>
                <a:gd name="T121" fmla="*/ 584 h 1203"/>
                <a:gd name="T122" fmla="*/ 0 w 1084"/>
                <a:gd name="T123" fmla="*/ 547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4" h="1203">
                  <a:moveTo>
                    <a:pt x="0" y="547"/>
                  </a:moveTo>
                  <a:lnTo>
                    <a:pt x="32" y="521"/>
                  </a:lnTo>
                  <a:lnTo>
                    <a:pt x="113" y="521"/>
                  </a:lnTo>
                  <a:lnTo>
                    <a:pt x="55" y="396"/>
                  </a:lnTo>
                  <a:lnTo>
                    <a:pt x="92" y="362"/>
                  </a:lnTo>
                  <a:lnTo>
                    <a:pt x="139" y="364"/>
                  </a:lnTo>
                  <a:lnTo>
                    <a:pt x="251" y="227"/>
                  </a:lnTo>
                  <a:lnTo>
                    <a:pt x="244" y="190"/>
                  </a:lnTo>
                  <a:lnTo>
                    <a:pt x="269" y="168"/>
                  </a:lnTo>
                  <a:lnTo>
                    <a:pt x="222" y="124"/>
                  </a:lnTo>
                  <a:lnTo>
                    <a:pt x="220" y="60"/>
                  </a:lnTo>
                  <a:lnTo>
                    <a:pt x="326" y="60"/>
                  </a:lnTo>
                  <a:lnTo>
                    <a:pt x="356" y="27"/>
                  </a:lnTo>
                  <a:lnTo>
                    <a:pt x="415" y="0"/>
                  </a:lnTo>
                  <a:lnTo>
                    <a:pt x="452" y="24"/>
                  </a:lnTo>
                  <a:lnTo>
                    <a:pt x="401" y="94"/>
                  </a:lnTo>
                  <a:lnTo>
                    <a:pt x="425" y="151"/>
                  </a:lnTo>
                  <a:lnTo>
                    <a:pt x="387" y="160"/>
                  </a:lnTo>
                  <a:lnTo>
                    <a:pt x="404" y="234"/>
                  </a:lnTo>
                  <a:lnTo>
                    <a:pt x="482" y="260"/>
                  </a:lnTo>
                  <a:lnTo>
                    <a:pt x="446" y="328"/>
                  </a:lnTo>
                  <a:lnTo>
                    <a:pt x="545" y="390"/>
                  </a:lnTo>
                  <a:lnTo>
                    <a:pt x="736" y="431"/>
                  </a:lnTo>
                  <a:lnTo>
                    <a:pt x="743" y="367"/>
                  </a:lnTo>
                  <a:lnTo>
                    <a:pt x="764" y="362"/>
                  </a:lnTo>
                  <a:lnTo>
                    <a:pt x="769" y="391"/>
                  </a:lnTo>
                  <a:lnTo>
                    <a:pt x="785" y="419"/>
                  </a:lnTo>
                  <a:lnTo>
                    <a:pt x="886" y="406"/>
                  </a:lnTo>
                  <a:lnTo>
                    <a:pt x="879" y="370"/>
                  </a:lnTo>
                  <a:lnTo>
                    <a:pt x="1033" y="293"/>
                  </a:lnTo>
                  <a:lnTo>
                    <a:pt x="1046" y="339"/>
                  </a:lnTo>
                  <a:lnTo>
                    <a:pt x="1084" y="356"/>
                  </a:lnTo>
                  <a:lnTo>
                    <a:pt x="1069" y="401"/>
                  </a:lnTo>
                  <a:lnTo>
                    <a:pt x="1004" y="429"/>
                  </a:lnTo>
                  <a:lnTo>
                    <a:pt x="908" y="622"/>
                  </a:lnTo>
                  <a:lnTo>
                    <a:pt x="890" y="545"/>
                  </a:lnTo>
                  <a:lnTo>
                    <a:pt x="872" y="578"/>
                  </a:lnTo>
                  <a:lnTo>
                    <a:pt x="848" y="537"/>
                  </a:lnTo>
                  <a:lnTo>
                    <a:pt x="891" y="486"/>
                  </a:lnTo>
                  <a:lnTo>
                    <a:pt x="810" y="480"/>
                  </a:lnTo>
                  <a:lnTo>
                    <a:pt x="753" y="427"/>
                  </a:lnTo>
                  <a:lnTo>
                    <a:pt x="740" y="455"/>
                  </a:lnTo>
                  <a:lnTo>
                    <a:pt x="757" y="480"/>
                  </a:lnTo>
                  <a:lnTo>
                    <a:pt x="733" y="497"/>
                  </a:lnTo>
                  <a:lnTo>
                    <a:pt x="755" y="523"/>
                  </a:lnTo>
                  <a:lnTo>
                    <a:pt x="769" y="636"/>
                  </a:lnTo>
                  <a:lnTo>
                    <a:pt x="740" y="617"/>
                  </a:lnTo>
                  <a:lnTo>
                    <a:pt x="677" y="707"/>
                  </a:lnTo>
                  <a:lnTo>
                    <a:pt x="451" y="889"/>
                  </a:lnTo>
                  <a:lnTo>
                    <a:pt x="434" y="1114"/>
                  </a:lnTo>
                  <a:lnTo>
                    <a:pt x="344" y="1203"/>
                  </a:lnTo>
                  <a:lnTo>
                    <a:pt x="259" y="1029"/>
                  </a:lnTo>
                  <a:lnTo>
                    <a:pt x="226" y="892"/>
                  </a:lnTo>
                  <a:lnTo>
                    <a:pt x="194" y="861"/>
                  </a:lnTo>
                  <a:lnTo>
                    <a:pt x="174" y="611"/>
                  </a:lnTo>
                  <a:lnTo>
                    <a:pt x="152" y="605"/>
                  </a:lnTo>
                  <a:lnTo>
                    <a:pt x="140" y="658"/>
                  </a:lnTo>
                  <a:lnTo>
                    <a:pt x="89" y="672"/>
                  </a:lnTo>
                  <a:lnTo>
                    <a:pt x="34" y="606"/>
                  </a:lnTo>
                  <a:lnTo>
                    <a:pt x="88" y="574"/>
                  </a:lnTo>
                  <a:lnTo>
                    <a:pt x="34" y="584"/>
                  </a:lnTo>
                  <a:lnTo>
                    <a:pt x="0" y="547"/>
                  </a:lnTo>
                  <a:close/>
                </a:path>
              </a:pathLst>
            </a:custGeom>
            <a:solidFill>
              <a:srgbClr val="B3B3B3"/>
            </a:solidFill>
            <a:ln w="0">
              <a:solidFill>
                <a:srgbClr val="B3B3B3"/>
              </a:solidFill>
              <a:prstDash val="solid"/>
              <a:round/>
              <a:headEnd/>
              <a:tailEnd/>
            </a:ln>
          </p:spPr>
          <p:txBody>
            <a:bodyPr/>
            <a:lstStyle/>
            <a:p>
              <a:endParaRPr lang="en-US" dirty="0"/>
            </a:p>
          </p:txBody>
        </p:sp>
        <p:sp>
          <p:nvSpPr>
            <p:cNvPr id="51" name="Freeform 44">
              <a:extLst>
                <a:ext uri="{FF2B5EF4-FFF2-40B4-BE49-F238E27FC236}">
                  <a16:creationId xmlns:a16="http://schemas.microsoft.com/office/drawing/2014/main" id="{3811B9D6-B5B3-4A5A-B77E-477758277765}"/>
                </a:ext>
              </a:extLst>
            </p:cNvPr>
            <p:cNvSpPr>
              <a:spLocks/>
            </p:cNvSpPr>
            <p:nvPr/>
          </p:nvSpPr>
          <p:spPr bwMode="gray">
            <a:xfrm>
              <a:off x="6464852" y="3915598"/>
              <a:ext cx="243450" cy="286137"/>
            </a:xfrm>
            <a:custGeom>
              <a:avLst/>
              <a:gdLst>
                <a:gd name="T0" fmla="*/ 0 w 401"/>
                <a:gd name="T1" fmla="*/ 0 h 467"/>
                <a:gd name="T2" fmla="*/ 88 w 401"/>
                <a:gd name="T3" fmla="*/ 17 h 467"/>
                <a:gd name="T4" fmla="*/ 202 w 401"/>
                <a:gd name="T5" fmla="*/ 142 h 467"/>
                <a:gd name="T6" fmla="*/ 295 w 401"/>
                <a:gd name="T7" fmla="*/ 184 h 467"/>
                <a:gd name="T8" fmla="*/ 282 w 401"/>
                <a:gd name="T9" fmla="*/ 217 h 467"/>
                <a:gd name="T10" fmla="*/ 315 w 401"/>
                <a:gd name="T11" fmla="*/ 216 h 467"/>
                <a:gd name="T12" fmla="*/ 312 w 401"/>
                <a:gd name="T13" fmla="*/ 260 h 467"/>
                <a:gd name="T14" fmla="*/ 401 w 401"/>
                <a:gd name="T15" fmla="*/ 346 h 467"/>
                <a:gd name="T16" fmla="*/ 392 w 401"/>
                <a:gd name="T17" fmla="*/ 466 h 467"/>
                <a:gd name="T18" fmla="*/ 356 w 401"/>
                <a:gd name="T19" fmla="*/ 467 h 467"/>
                <a:gd name="T20" fmla="*/ 272 w 401"/>
                <a:gd name="T21" fmla="*/ 398 h 467"/>
                <a:gd name="T22" fmla="*/ 139 w 401"/>
                <a:gd name="T23" fmla="*/ 162 h 467"/>
                <a:gd name="T24" fmla="*/ 0 w 401"/>
                <a:gd name="T2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67">
                  <a:moveTo>
                    <a:pt x="0" y="0"/>
                  </a:moveTo>
                  <a:lnTo>
                    <a:pt x="88" y="17"/>
                  </a:lnTo>
                  <a:lnTo>
                    <a:pt x="202" y="142"/>
                  </a:lnTo>
                  <a:lnTo>
                    <a:pt x="295" y="184"/>
                  </a:lnTo>
                  <a:lnTo>
                    <a:pt x="282" y="217"/>
                  </a:lnTo>
                  <a:lnTo>
                    <a:pt x="315" y="216"/>
                  </a:lnTo>
                  <a:lnTo>
                    <a:pt x="312" y="260"/>
                  </a:lnTo>
                  <a:lnTo>
                    <a:pt x="401" y="346"/>
                  </a:lnTo>
                  <a:lnTo>
                    <a:pt x="392" y="466"/>
                  </a:lnTo>
                  <a:lnTo>
                    <a:pt x="356" y="467"/>
                  </a:lnTo>
                  <a:lnTo>
                    <a:pt x="272" y="398"/>
                  </a:lnTo>
                  <a:lnTo>
                    <a:pt x="139" y="162"/>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52" name="Freeform 45">
              <a:extLst>
                <a:ext uri="{FF2B5EF4-FFF2-40B4-BE49-F238E27FC236}">
                  <a16:creationId xmlns:a16="http://schemas.microsoft.com/office/drawing/2014/main" id="{16F1A8E8-8A74-4670-866A-78846AE56AE7}"/>
                </a:ext>
              </a:extLst>
            </p:cNvPr>
            <p:cNvSpPr>
              <a:spLocks/>
            </p:cNvSpPr>
            <p:nvPr/>
          </p:nvSpPr>
          <p:spPr bwMode="gray">
            <a:xfrm>
              <a:off x="6693658" y="4205403"/>
              <a:ext cx="206841" cy="69700"/>
            </a:xfrm>
            <a:custGeom>
              <a:avLst/>
              <a:gdLst>
                <a:gd name="T0" fmla="*/ 0 w 338"/>
                <a:gd name="T1" fmla="*/ 32 h 116"/>
                <a:gd name="T2" fmla="*/ 23 w 338"/>
                <a:gd name="T3" fmla="*/ 0 h 116"/>
                <a:gd name="T4" fmla="*/ 260 w 338"/>
                <a:gd name="T5" fmla="*/ 36 h 116"/>
                <a:gd name="T6" fmla="*/ 283 w 338"/>
                <a:gd name="T7" fmla="*/ 65 h 116"/>
                <a:gd name="T8" fmla="*/ 333 w 338"/>
                <a:gd name="T9" fmla="*/ 74 h 116"/>
                <a:gd name="T10" fmla="*/ 338 w 338"/>
                <a:gd name="T11" fmla="*/ 116 h 116"/>
                <a:gd name="T12" fmla="*/ 62 w 338"/>
                <a:gd name="T13" fmla="*/ 60 h 116"/>
                <a:gd name="T14" fmla="*/ 0 w 338"/>
                <a:gd name="T15" fmla="*/ 32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16">
                  <a:moveTo>
                    <a:pt x="0" y="32"/>
                  </a:moveTo>
                  <a:lnTo>
                    <a:pt x="23" y="0"/>
                  </a:lnTo>
                  <a:lnTo>
                    <a:pt x="260" y="36"/>
                  </a:lnTo>
                  <a:lnTo>
                    <a:pt x="283" y="65"/>
                  </a:lnTo>
                  <a:lnTo>
                    <a:pt x="333" y="74"/>
                  </a:lnTo>
                  <a:lnTo>
                    <a:pt x="338" y="116"/>
                  </a:lnTo>
                  <a:lnTo>
                    <a:pt x="62" y="60"/>
                  </a:lnTo>
                  <a:lnTo>
                    <a:pt x="0" y="32"/>
                  </a:lnTo>
                  <a:close/>
                </a:path>
              </a:pathLst>
            </a:custGeom>
            <a:solidFill>
              <a:srgbClr val="B3B3B3"/>
            </a:solidFill>
            <a:ln w="0">
              <a:solidFill>
                <a:srgbClr val="B3B3B3"/>
              </a:solidFill>
              <a:prstDash val="solid"/>
              <a:round/>
              <a:headEnd/>
              <a:tailEnd/>
            </a:ln>
          </p:spPr>
          <p:txBody>
            <a:bodyPr/>
            <a:lstStyle/>
            <a:p>
              <a:endParaRPr lang="en-US" dirty="0"/>
            </a:p>
          </p:txBody>
        </p:sp>
        <p:sp>
          <p:nvSpPr>
            <p:cNvPr id="53" name="Freeform 46">
              <a:extLst>
                <a:ext uri="{FF2B5EF4-FFF2-40B4-BE49-F238E27FC236}">
                  <a16:creationId xmlns:a16="http://schemas.microsoft.com/office/drawing/2014/main" id="{20D45A5D-9396-449D-83D7-C62339EC4F16}"/>
                </a:ext>
              </a:extLst>
            </p:cNvPr>
            <p:cNvSpPr>
              <a:spLocks/>
            </p:cNvSpPr>
            <p:nvPr/>
          </p:nvSpPr>
          <p:spPr bwMode="gray">
            <a:xfrm>
              <a:off x="6777859" y="3948614"/>
              <a:ext cx="221485" cy="210934"/>
            </a:xfrm>
            <a:custGeom>
              <a:avLst/>
              <a:gdLst>
                <a:gd name="T0" fmla="*/ 0 w 363"/>
                <a:gd name="T1" fmla="*/ 153 h 344"/>
                <a:gd name="T2" fmla="*/ 23 w 363"/>
                <a:gd name="T3" fmla="*/ 108 h 344"/>
                <a:gd name="T4" fmla="*/ 56 w 363"/>
                <a:gd name="T5" fmla="*/ 137 h 344"/>
                <a:gd name="T6" fmla="*/ 164 w 363"/>
                <a:gd name="T7" fmla="*/ 128 h 344"/>
                <a:gd name="T8" fmla="*/ 202 w 363"/>
                <a:gd name="T9" fmla="*/ 113 h 344"/>
                <a:gd name="T10" fmla="*/ 251 w 363"/>
                <a:gd name="T11" fmla="*/ 0 h 344"/>
                <a:gd name="T12" fmla="*/ 314 w 363"/>
                <a:gd name="T13" fmla="*/ 4 h 344"/>
                <a:gd name="T14" fmla="*/ 300 w 363"/>
                <a:gd name="T15" fmla="*/ 32 h 344"/>
                <a:gd name="T16" fmla="*/ 363 w 363"/>
                <a:gd name="T17" fmla="*/ 137 h 344"/>
                <a:gd name="T18" fmla="*/ 327 w 363"/>
                <a:gd name="T19" fmla="*/ 128 h 344"/>
                <a:gd name="T20" fmla="*/ 265 w 363"/>
                <a:gd name="T21" fmla="*/ 248 h 344"/>
                <a:gd name="T22" fmla="*/ 258 w 363"/>
                <a:gd name="T23" fmla="*/ 322 h 344"/>
                <a:gd name="T24" fmla="*/ 214 w 363"/>
                <a:gd name="T25" fmla="*/ 344 h 344"/>
                <a:gd name="T26" fmla="*/ 147 w 363"/>
                <a:gd name="T27" fmla="*/ 300 h 344"/>
                <a:gd name="T28" fmla="*/ 105 w 363"/>
                <a:gd name="T29" fmla="*/ 320 h 344"/>
                <a:gd name="T30" fmla="*/ 100 w 363"/>
                <a:gd name="T31" fmla="*/ 285 h 344"/>
                <a:gd name="T32" fmla="*/ 43 w 363"/>
                <a:gd name="T33" fmla="*/ 291 h 344"/>
                <a:gd name="T34" fmla="*/ 0 w 363"/>
                <a:gd name="T35" fmla="*/ 1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3" h="344">
                  <a:moveTo>
                    <a:pt x="0" y="153"/>
                  </a:moveTo>
                  <a:lnTo>
                    <a:pt x="23" y="108"/>
                  </a:lnTo>
                  <a:lnTo>
                    <a:pt x="56" y="137"/>
                  </a:lnTo>
                  <a:lnTo>
                    <a:pt x="164" y="128"/>
                  </a:lnTo>
                  <a:lnTo>
                    <a:pt x="202" y="113"/>
                  </a:lnTo>
                  <a:lnTo>
                    <a:pt x="251" y="0"/>
                  </a:lnTo>
                  <a:lnTo>
                    <a:pt x="314" y="4"/>
                  </a:lnTo>
                  <a:lnTo>
                    <a:pt x="300" y="32"/>
                  </a:lnTo>
                  <a:lnTo>
                    <a:pt x="363" y="137"/>
                  </a:lnTo>
                  <a:lnTo>
                    <a:pt x="327" y="128"/>
                  </a:lnTo>
                  <a:lnTo>
                    <a:pt x="265" y="248"/>
                  </a:lnTo>
                  <a:lnTo>
                    <a:pt x="258" y="322"/>
                  </a:lnTo>
                  <a:lnTo>
                    <a:pt x="214" y="344"/>
                  </a:lnTo>
                  <a:lnTo>
                    <a:pt x="147" y="300"/>
                  </a:lnTo>
                  <a:lnTo>
                    <a:pt x="105" y="320"/>
                  </a:lnTo>
                  <a:lnTo>
                    <a:pt x="100" y="285"/>
                  </a:lnTo>
                  <a:lnTo>
                    <a:pt x="43" y="291"/>
                  </a:lnTo>
                  <a:lnTo>
                    <a:pt x="0" y="153"/>
                  </a:lnTo>
                  <a:close/>
                </a:path>
              </a:pathLst>
            </a:custGeom>
            <a:solidFill>
              <a:srgbClr val="B3B3B3"/>
            </a:solidFill>
            <a:ln w="0">
              <a:solidFill>
                <a:srgbClr val="B3B3B3"/>
              </a:solidFill>
              <a:prstDash val="solid"/>
              <a:round/>
              <a:headEnd/>
              <a:tailEnd/>
            </a:ln>
          </p:spPr>
          <p:txBody>
            <a:bodyPr/>
            <a:lstStyle/>
            <a:p>
              <a:endParaRPr lang="en-US" dirty="0"/>
            </a:p>
          </p:txBody>
        </p:sp>
        <p:sp>
          <p:nvSpPr>
            <p:cNvPr id="54" name="Freeform 47">
              <a:extLst>
                <a:ext uri="{FF2B5EF4-FFF2-40B4-BE49-F238E27FC236}">
                  <a16:creationId xmlns:a16="http://schemas.microsoft.com/office/drawing/2014/main" id="{D772B8F1-E961-4C46-8EC4-696DB03D9BC0}"/>
                </a:ext>
              </a:extLst>
            </p:cNvPr>
            <p:cNvSpPr>
              <a:spLocks/>
            </p:cNvSpPr>
            <p:nvPr/>
          </p:nvSpPr>
          <p:spPr bwMode="gray">
            <a:xfrm>
              <a:off x="6999344" y="4012811"/>
              <a:ext cx="137284" cy="181587"/>
            </a:xfrm>
            <a:custGeom>
              <a:avLst/>
              <a:gdLst>
                <a:gd name="T0" fmla="*/ 0 w 227"/>
                <a:gd name="T1" fmla="*/ 179 h 298"/>
                <a:gd name="T2" fmla="*/ 29 w 227"/>
                <a:gd name="T3" fmla="*/ 233 h 298"/>
                <a:gd name="T4" fmla="*/ 20 w 227"/>
                <a:gd name="T5" fmla="*/ 287 h 298"/>
                <a:gd name="T6" fmla="*/ 57 w 227"/>
                <a:gd name="T7" fmla="*/ 298 h 298"/>
                <a:gd name="T8" fmla="*/ 55 w 227"/>
                <a:gd name="T9" fmla="*/ 187 h 298"/>
                <a:gd name="T10" fmla="*/ 76 w 227"/>
                <a:gd name="T11" fmla="*/ 179 h 298"/>
                <a:gd name="T12" fmla="*/ 80 w 227"/>
                <a:gd name="T13" fmla="*/ 219 h 298"/>
                <a:gd name="T14" fmla="*/ 102 w 227"/>
                <a:gd name="T15" fmla="*/ 268 h 298"/>
                <a:gd name="T16" fmla="*/ 141 w 227"/>
                <a:gd name="T17" fmla="*/ 246 h 298"/>
                <a:gd name="T18" fmla="*/ 90 w 227"/>
                <a:gd name="T19" fmla="*/ 144 h 298"/>
                <a:gd name="T20" fmla="*/ 169 w 227"/>
                <a:gd name="T21" fmla="*/ 98 h 298"/>
                <a:gd name="T22" fmla="*/ 65 w 227"/>
                <a:gd name="T23" fmla="*/ 126 h 298"/>
                <a:gd name="T24" fmla="*/ 52 w 227"/>
                <a:gd name="T25" fmla="*/ 59 h 298"/>
                <a:gd name="T26" fmla="*/ 202 w 227"/>
                <a:gd name="T27" fmla="*/ 52 h 298"/>
                <a:gd name="T28" fmla="*/ 227 w 227"/>
                <a:gd name="T29" fmla="*/ 0 h 298"/>
                <a:gd name="T30" fmla="*/ 184 w 227"/>
                <a:gd name="T31" fmla="*/ 33 h 298"/>
                <a:gd name="T32" fmla="*/ 76 w 227"/>
                <a:gd name="T33" fmla="*/ 14 h 298"/>
                <a:gd name="T34" fmla="*/ 42 w 227"/>
                <a:gd name="T35" fmla="*/ 40 h 298"/>
                <a:gd name="T36" fmla="*/ 0 w 227"/>
                <a:gd name="T37" fmla="*/ 1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298">
                  <a:moveTo>
                    <a:pt x="0" y="179"/>
                  </a:moveTo>
                  <a:lnTo>
                    <a:pt x="29" y="233"/>
                  </a:lnTo>
                  <a:lnTo>
                    <a:pt x="20" y="287"/>
                  </a:lnTo>
                  <a:lnTo>
                    <a:pt x="57" y="298"/>
                  </a:lnTo>
                  <a:lnTo>
                    <a:pt x="55" y="187"/>
                  </a:lnTo>
                  <a:lnTo>
                    <a:pt x="76" y="179"/>
                  </a:lnTo>
                  <a:lnTo>
                    <a:pt x="80" y="219"/>
                  </a:lnTo>
                  <a:lnTo>
                    <a:pt x="102" y="268"/>
                  </a:lnTo>
                  <a:lnTo>
                    <a:pt x="141" y="246"/>
                  </a:lnTo>
                  <a:lnTo>
                    <a:pt x="90" y="144"/>
                  </a:lnTo>
                  <a:lnTo>
                    <a:pt x="169" y="98"/>
                  </a:lnTo>
                  <a:lnTo>
                    <a:pt x="65" y="126"/>
                  </a:lnTo>
                  <a:lnTo>
                    <a:pt x="52" y="59"/>
                  </a:lnTo>
                  <a:lnTo>
                    <a:pt x="202" y="52"/>
                  </a:lnTo>
                  <a:lnTo>
                    <a:pt x="227" y="0"/>
                  </a:lnTo>
                  <a:lnTo>
                    <a:pt x="184" y="33"/>
                  </a:lnTo>
                  <a:lnTo>
                    <a:pt x="76" y="14"/>
                  </a:lnTo>
                  <a:lnTo>
                    <a:pt x="42" y="40"/>
                  </a:lnTo>
                  <a:lnTo>
                    <a:pt x="0" y="179"/>
                  </a:lnTo>
                  <a:close/>
                </a:path>
              </a:pathLst>
            </a:custGeom>
            <a:solidFill>
              <a:srgbClr val="B3B3B3"/>
            </a:solidFill>
            <a:ln w="0">
              <a:solidFill>
                <a:srgbClr val="B3B3B3"/>
              </a:solidFill>
              <a:prstDash val="solid"/>
              <a:round/>
              <a:headEnd/>
              <a:tailEnd/>
            </a:ln>
          </p:spPr>
          <p:txBody>
            <a:bodyPr/>
            <a:lstStyle/>
            <a:p>
              <a:endParaRPr lang="en-US" dirty="0"/>
            </a:p>
          </p:txBody>
        </p:sp>
        <p:sp>
          <p:nvSpPr>
            <p:cNvPr id="55" name="Freeform 48">
              <a:extLst>
                <a:ext uri="{FF2B5EF4-FFF2-40B4-BE49-F238E27FC236}">
                  <a16:creationId xmlns:a16="http://schemas.microsoft.com/office/drawing/2014/main" id="{80513A92-A294-430E-A371-4ADB9DF8E0D0}"/>
                </a:ext>
              </a:extLst>
            </p:cNvPr>
            <p:cNvSpPr>
              <a:spLocks/>
            </p:cNvSpPr>
            <p:nvPr/>
          </p:nvSpPr>
          <p:spPr bwMode="gray">
            <a:xfrm>
              <a:off x="7266591" y="4064169"/>
              <a:ext cx="237959" cy="218271"/>
            </a:xfrm>
            <a:custGeom>
              <a:avLst/>
              <a:gdLst>
                <a:gd name="T0" fmla="*/ 0 w 389"/>
                <a:gd name="T1" fmla="*/ 45 h 356"/>
                <a:gd name="T2" fmla="*/ 60 w 389"/>
                <a:gd name="T3" fmla="*/ 79 h 356"/>
                <a:gd name="T4" fmla="*/ 116 w 389"/>
                <a:gd name="T5" fmla="*/ 70 h 356"/>
                <a:gd name="T6" fmla="*/ 42 w 389"/>
                <a:gd name="T7" fmla="*/ 96 h 356"/>
                <a:gd name="T8" fmla="*/ 79 w 389"/>
                <a:gd name="T9" fmla="*/ 154 h 356"/>
                <a:gd name="T10" fmla="*/ 112 w 389"/>
                <a:gd name="T11" fmla="*/ 103 h 356"/>
                <a:gd name="T12" fmla="*/ 136 w 389"/>
                <a:gd name="T13" fmla="*/ 154 h 356"/>
                <a:gd name="T14" fmla="*/ 274 w 389"/>
                <a:gd name="T15" fmla="*/ 208 h 356"/>
                <a:gd name="T16" fmla="*/ 305 w 389"/>
                <a:gd name="T17" fmla="*/ 293 h 356"/>
                <a:gd name="T18" fmla="*/ 279 w 389"/>
                <a:gd name="T19" fmla="*/ 290 h 356"/>
                <a:gd name="T20" fmla="*/ 258 w 389"/>
                <a:gd name="T21" fmla="*/ 331 h 356"/>
                <a:gd name="T22" fmla="*/ 340 w 389"/>
                <a:gd name="T23" fmla="*/ 312 h 356"/>
                <a:gd name="T24" fmla="*/ 389 w 389"/>
                <a:gd name="T25" fmla="*/ 356 h 356"/>
                <a:gd name="T26" fmla="*/ 382 w 389"/>
                <a:gd name="T27" fmla="*/ 93 h 356"/>
                <a:gd name="T28" fmla="*/ 263 w 389"/>
                <a:gd name="T29" fmla="*/ 45 h 356"/>
                <a:gd name="T30" fmla="*/ 168 w 389"/>
                <a:gd name="T31" fmla="*/ 120 h 356"/>
                <a:gd name="T32" fmla="*/ 128 w 389"/>
                <a:gd name="T33" fmla="*/ 83 h 356"/>
                <a:gd name="T34" fmla="*/ 118 w 389"/>
                <a:gd name="T35" fmla="*/ 17 h 356"/>
                <a:gd name="T36" fmla="*/ 60 w 389"/>
                <a:gd name="T37" fmla="*/ 0 h 356"/>
                <a:gd name="T38" fmla="*/ 0 w 389"/>
                <a:gd name="T39" fmla="*/ 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356">
                  <a:moveTo>
                    <a:pt x="0" y="45"/>
                  </a:moveTo>
                  <a:lnTo>
                    <a:pt x="60" y="79"/>
                  </a:lnTo>
                  <a:lnTo>
                    <a:pt x="116" y="70"/>
                  </a:lnTo>
                  <a:lnTo>
                    <a:pt x="42" y="96"/>
                  </a:lnTo>
                  <a:lnTo>
                    <a:pt x="79" y="154"/>
                  </a:lnTo>
                  <a:lnTo>
                    <a:pt x="112" y="103"/>
                  </a:lnTo>
                  <a:lnTo>
                    <a:pt x="136" y="154"/>
                  </a:lnTo>
                  <a:lnTo>
                    <a:pt x="274" y="208"/>
                  </a:lnTo>
                  <a:lnTo>
                    <a:pt x="305" y="293"/>
                  </a:lnTo>
                  <a:lnTo>
                    <a:pt x="279" y="290"/>
                  </a:lnTo>
                  <a:lnTo>
                    <a:pt x="258" y="331"/>
                  </a:lnTo>
                  <a:lnTo>
                    <a:pt x="340" y="312"/>
                  </a:lnTo>
                  <a:lnTo>
                    <a:pt x="389" y="356"/>
                  </a:lnTo>
                  <a:lnTo>
                    <a:pt x="382" y="93"/>
                  </a:lnTo>
                  <a:lnTo>
                    <a:pt x="263" y="45"/>
                  </a:lnTo>
                  <a:lnTo>
                    <a:pt x="168" y="120"/>
                  </a:lnTo>
                  <a:lnTo>
                    <a:pt x="128" y="83"/>
                  </a:lnTo>
                  <a:lnTo>
                    <a:pt x="118" y="17"/>
                  </a:lnTo>
                  <a:lnTo>
                    <a:pt x="60" y="0"/>
                  </a:lnTo>
                  <a:lnTo>
                    <a:pt x="0" y="45"/>
                  </a:lnTo>
                  <a:close/>
                </a:path>
              </a:pathLst>
            </a:custGeom>
            <a:solidFill>
              <a:srgbClr val="B3B3B3"/>
            </a:solidFill>
            <a:ln w="0">
              <a:solidFill>
                <a:srgbClr val="B3B3B3"/>
              </a:solidFill>
              <a:prstDash val="solid"/>
              <a:round/>
              <a:headEnd/>
              <a:tailEnd/>
            </a:ln>
          </p:spPr>
          <p:txBody>
            <a:bodyPr/>
            <a:lstStyle/>
            <a:p>
              <a:endParaRPr lang="en-US" dirty="0"/>
            </a:p>
          </p:txBody>
        </p:sp>
        <p:sp>
          <p:nvSpPr>
            <p:cNvPr id="56" name="Freeform 49">
              <a:extLst>
                <a:ext uri="{FF2B5EF4-FFF2-40B4-BE49-F238E27FC236}">
                  <a16:creationId xmlns:a16="http://schemas.microsoft.com/office/drawing/2014/main" id="{A027DD25-64EE-497C-9442-59AB448C2430}"/>
                </a:ext>
              </a:extLst>
            </p:cNvPr>
            <p:cNvSpPr>
              <a:spLocks/>
            </p:cNvSpPr>
            <p:nvPr/>
          </p:nvSpPr>
          <p:spPr bwMode="gray">
            <a:xfrm>
              <a:off x="5313496" y="3005830"/>
              <a:ext cx="428326" cy="409029"/>
            </a:xfrm>
            <a:custGeom>
              <a:avLst/>
              <a:gdLst>
                <a:gd name="T0" fmla="*/ 0 w 704"/>
                <a:gd name="T1" fmla="*/ 23 h 670"/>
                <a:gd name="T2" fmla="*/ 17 w 704"/>
                <a:gd name="T3" fmla="*/ 0 h 670"/>
                <a:gd name="T4" fmla="*/ 73 w 704"/>
                <a:gd name="T5" fmla="*/ 49 h 670"/>
                <a:gd name="T6" fmla="*/ 141 w 704"/>
                <a:gd name="T7" fmla="*/ 10 h 670"/>
                <a:gd name="T8" fmla="*/ 147 w 704"/>
                <a:gd name="T9" fmla="*/ 48 h 670"/>
                <a:gd name="T10" fmla="*/ 177 w 704"/>
                <a:gd name="T11" fmla="*/ 63 h 670"/>
                <a:gd name="T12" fmla="*/ 185 w 704"/>
                <a:gd name="T13" fmla="*/ 105 h 670"/>
                <a:gd name="T14" fmla="*/ 280 w 704"/>
                <a:gd name="T15" fmla="*/ 153 h 670"/>
                <a:gd name="T16" fmla="*/ 372 w 704"/>
                <a:gd name="T17" fmla="*/ 138 h 670"/>
                <a:gd name="T18" fmla="*/ 361 w 704"/>
                <a:gd name="T19" fmla="*/ 115 h 670"/>
                <a:gd name="T20" fmla="*/ 481 w 704"/>
                <a:gd name="T21" fmla="*/ 70 h 670"/>
                <a:gd name="T22" fmla="*/ 632 w 704"/>
                <a:gd name="T23" fmla="*/ 146 h 670"/>
                <a:gd name="T24" fmla="*/ 633 w 704"/>
                <a:gd name="T25" fmla="*/ 189 h 670"/>
                <a:gd name="T26" fmla="*/ 608 w 704"/>
                <a:gd name="T27" fmla="*/ 265 h 670"/>
                <a:gd name="T28" fmla="*/ 614 w 704"/>
                <a:gd name="T29" fmla="*/ 374 h 670"/>
                <a:gd name="T30" fmla="*/ 650 w 704"/>
                <a:gd name="T31" fmla="*/ 407 h 670"/>
                <a:gd name="T32" fmla="*/ 622 w 704"/>
                <a:gd name="T33" fmla="*/ 461 h 670"/>
                <a:gd name="T34" fmla="*/ 704 w 704"/>
                <a:gd name="T35" fmla="*/ 585 h 670"/>
                <a:gd name="T36" fmla="*/ 648 w 704"/>
                <a:gd name="T37" fmla="*/ 670 h 670"/>
                <a:gd name="T38" fmla="*/ 492 w 704"/>
                <a:gd name="T39" fmla="*/ 640 h 670"/>
                <a:gd name="T40" fmla="*/ 455 w 704"/>
                <a:gd name="T41" fmla="*/ 588 h 670"/>
                <a:gd name="T42" fmla="*/ 350 w 704"/>
                <a:gd name="T43" fmla="*/ 604 h 670"/>
                <a:gd name="T44" fmla="*/ 270 w 704"/>
                <a:gd name="T45" fmla="*/ 551 h 670"/>
                <a:gd name="T46" fmla="*/ 214 w 704"/>
                <a:gd name="T47" fmla="*/ 449 h 670"/>
                <a:gd name="T48" fmla="*/ 176 w 704"/>
                <a:gd name="T49" fmla="*/ 433 h 670"/>
                <a:gd name="T50" fmla="*/ 163 w 704"/>
                <a:gd name="T51" fmla="*/ 454 h 670"/>
                <a:gd name="T52" fmla="*/ 116 w 704"/>
                <a:gd name="T53" fmla="*/ 349 h 670"/>
                <a:gd name="T54" fmla="*/ 47 w 704"/>
                <a:gd name="T55" fmla="*/ 284 h 670"/>
                <a:gd name="T56" fmla="*/ 78 w 704"/>
                <a:gd name="T57" fmla="*/ 189 h 670"/>
                <a:gd name="T58" fmla="*/ 50 w 704"/>
                <a:gd name="T59" fmla="*/ 178 h 670"/>
                <a:gd name="T60" fmla="*/ 25 w 704"/>
                <a:gd name="T61" fmla="*/ 124 h 670"/>
                <a:gd name="T62" fmla="*/ 0 w 704"/>
                <a:gd name="T63" fmla="*/ 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670">
                  <a:moveTo>
                    <a:pt x="0" y="23"/>
                  </a:moveTo>
                  <a:lnTo>
                    <a:pt x="17" y="0"/>
                  </a:lnTo>
                  <a:lnTo>
                    <a:pt x="73" y="49"/>
                  </a:lnTo>
                  <a:lnTo>
                    <a:pt x="141" y="10"/>
                  </a:lnTo>
                  <a:lnTo>
                    <a:pt x="147" y="48"/>
                  </a:lnTo>
                  <a:lnTo>
                    <a:pt x="177" y="63"/>
                  </a:lnTo>
                  <a:lnTo>
                    <a:pt x="185" y="105"/>
                  </a:lnTo>
                  <a:lnTo>
                    <a:pt x="280" y="153"/>
                  </a:lnTo>
                  <a:lnTo>
                    <a:pt x="372" y="138"/>
                  </a:lnTo>
                  <a:lnTo>
                    <a:pt x="361" y="115"/>
                  </a:lnTo>
                  <a:lnTo>
                    <a:pt x="481" y="70"/>
                  </a:lnTo>
                  <a:lnTo>
                    <a:pt x="632" y="146"/>
                  </a:lnTo>
                  <a:lnTo>
                    <a:pt x="633" y="189"/>
                  </a:lnTo>
                  <a:lnTo>
                    <a:pt x="608" y="265"/>
                  </a:lnTo>
                  <a:lnTo>
                    <a:pt x="614" y="374"/>
                  </a:lnTo>
                  <a:lnTo>
                    <a:pt x="650" y="407"/>
                  </a:lnTo>
                  <a:lnTo>
                    <a:pt x="622" y="461"/>
                  </a:lnTo>
                  <a:lnTo>
                    <a:pt x="704" y="585"/>
                  </a:lnTo>
                  <a:lnTo>
                    <a:pt x="648" y="670"/>
                  </a:lnTo>
                  <a:lnTo>
                    <a:pt x="492" y="640"/>
                  </a:lnTo>
                  <a:lnTo>
                    <a:pt x="455" y="588"/>
                  </a:lnTo>
                  <a:lnTo>
                    <a:pt x="350" y="604"/>
                  </a:lnTo>
                  <a:lnTo>
                    <a:pt x="270" y="551"/>
                  </a:lnTo>
                  <a:lnTo>
                    <a:pt x="214" y="449"/>
                  </a:lnTo>
                  <a:lnTo>
                    <a:pt x="176" y="433"/>
                  </a:lnTo>
                  <a:lnTo>
                    <a:pt x="163" y="454"/>
                  </a:lnTo>
                  <a:lnTo>
                    <a:pt x="116" y="349"/>
                  </a:lnTo>
                  <a:lnTo>
                    <a:pt x="47" y="284"/>
                  </a:lnTo>
                  <a:lnTo>
                    <a:pt x="78" y="189"/>
                  </a:lnTo>
                  <a:lnTo>
                    <a:pt x="50" y="178"/>
                  </a:lnTo>
                  <a:lnTo>
                    <a:pt x="25" y="124"/>
                  </a:lnTo>
                  <a:lnTo>
                    <a:pt x="0" y="23"/>
                  </a:lnTo>
                  <a:close/>
                </a:path>
              </a:pathLst>
            </a:custGeom>
            <a:solidFill>
              <a:srgbClr val="B3B3B3"/>
            </a:solidFill>
            <a:ln w="0">
              <a:solidFill>
                <a:srgbClr val="B3B3B3"/>
              </a:solidFill>
              <a:prstDash val="solid"/>
              <a:round/>
              <a:headEnd/>
              <a:tailEnd/>
            </a:ln>
          </p:spPr>
          <p:txBody>
            <a:bodyPr/>
            <a:lstStyle/>
            <a:p>
              <a:endParaRPr lang="en-US" dirty="0"/>
            </a:p>
          </p:txBody>
        </p:sp>
        <p:sp>
          <p:nvSpPr>
            <p:cNvPr id="57" name="Freeform 50">
              <a:extLst>
                <a:ext uri="{FF2B5EF4-FFF2-40B4-BE49-F238E27FC236}">
                  <a16:creationId xmlns:a16="http://schemas.microsoft.com/office/drawing/2014/main" id="{2C197F2C-6793-484C-ACD2-AB90ABAA16F2}"/>
                </a:ext>
              </a:extLst>
            </p:cNvPr>
            <p:cNvSpPr>
              <a:spLocks/>
            </p:cNvSpPr>
            <p:nvPr/>
          </p:nvSpPr>
          <p:spPr bwMode="gray">
            <a:xfrm>
              <a:off x="5189025" y="3081033"/>
              <a:ext cx="223315" cy="227442"/>
            </a:xfrm>
            <a:custGeom>
              <a:avLst/>
              <a:gdLst>
                <a:gd name="T0" fmla="*/ 0 w 365"/>
                <a:gd name="T1" fmla="*/ 182 h 372"/>
                <a:gd name="T2" fmla="*/ 19 w 365"/>
                <a:gd name="T3" fmla="*/ 233 h 372"/>
                <a:gd name="T4" fmla="*/ 185 w 365"/>
                <a:gd name="T5" fmla="*/ 315 h 372"/>
                <a:gd name="T6" fmla="*/ 186 w 365"/>
                <a:gd name="T7" fmla="*/ 344 h 372"/>
                <a:gd name="T8" fmla="*/ 226 w 365"/>
                <a:gd name="T9" fmla="*/ 366 h 372"/>
                <a:gd name="T10" fmla="*/ 293 w 365"/>
                <a:gd name="T11" fmla="*/ 372 h 372"/>
                <a:gd name="T12" fmla="*/ 348 w 365"/>
                <a:gd name="T13" fmla="*/ 334 h 372"/>
                <a:gd name="T14" fmla="*/ 365 w 365"/>
                <a:gd name="T15" fmla="*/ 330 h 372"/>
                <a:gd name="T16" fmla="*/ 318 w 365"/>
                <a:gd name="T17" fmla="*/ 225 h 372"/>
                <a:gd name="T18" fmla="*/ 249 w 365"/>
                <a:gd name="T19" fmla="*/ 160 h 372"/>
                <a:gd name="T20" fmla="*/ 280 w 365"/>
                <a:gd name="T21" fmla="*/ 65 h 372"/>
                <a:gd name="T22" fmla="*/ 252 w 365"/>
                <a:gd name="T23" fmla="*/ 54 h 372"/>
                <a:gd name="T24" fmla="*/ 227 w 365"/>
                <a:gd name="T25" fmla="*/ 0 h 372"/>
                <a:gd name="T26" fmla="*/ 145 w 365"/>
                <a:gd name="T27" fmla="*/ 3 h 372"/>
                <a:gd name="T28" fmla="*/ 104 w 365"/>
                <a:gd name="T29" fmla="*/ 36 h 372"/>
                <a:gd name="T30" fmla="*/ 90 w 365"/>
                <a:gd name="T31" fmla="*/ 126 h 372"/>
                <a:gd name="T32" fmla="*/ 0 w 365"/>
                <a:gd name="T33" fmla="*/ 18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372">
                  <a:moveTo>
                    <a:pt x="0" y="182"/>
                  </a:moveTo>
                  <a:lnTo>
                    <a:pt x="19" y="233"/>
                  </a:lnTo>
                  <a:lnTo>
                    <a:pt x="185" y="315"/>
                  </a:lnTo>
                  <a:lnTo>
                    <a:pt x="186" y="344"/>
                  </a:lnTo>
                  <a:lnTo>
                    <a:pt x="226" y="366"/>
                  </a:lnTo>
                  <a:lnTo>
                    <a:pt x="293" y="372"/>
                  </a:lnTo>
                  <a:lnTo>
                    <a:pt x="348" y="334"/>
                  </a:lnTo>
                  <a:lnTo>
                    <a:pt x="365" y="330"/>
                  </a:lnTo>
                  <a:lnTo>
                    <a:pt x="318" y="225"/>
                  </a:lnTo>
                  <a:lnTo>
                    <a:pt x="249" y="160"/>
                  </a:lnTo>
                  <a:lnTo>
                    <a:pt x="280" y="65"/>
                  </a:lnTo>
                  <a:lnTo>
                    <a:pt x="252" y="54"/>
                  </a:lnTo>
                  <a:lnTo>
                    <a:pt x="227" y="0"/>
                  </a:lnTo>
                  <a:lnTo>
                    <a:pt x="145" y="3"/>
                  </a:lnTo>
                  <a:lnTo>
                    <a:pt x="104" y="36"/>
                  </a:lnTo>
                  <a:lnTo>
                    <a:pt x="90" y="126"/>
                  </a:lnTo>
                  <a:lnTo>
                    <a:pt x="0" y="182"/>
                  </a:lnTo>
                  <a:close/>
                </a:path>
              </a:pathLst>
            </a:custGeom>
            <a:solidFill>
              <a:srgbClr val="B3B3B3"/>
            </a:solidFill>
            <a:ln w="0">
              <a:solidFill>
                <a:srgbClr val="B3B3B3"/>
              </a:solidFill>
              <a:prstDash val="solid"/>
              <a:round/>
              <a:headEnd/>
              <a:tailEnd/>
            </a:ln>
          </p:spPr>
          <p:txBody>
            <a:bodyPr/>
            <a:lstStyle/>
            <a:p>
              <a:endParaRPr lang="en-US" dirty="0"/>
            </a:p>
          </p:txBody>
        </p:sp>
        <p:sp>
          <p:nvSpPr>
            <p:cNvPr id="58" name="Freeform 51">
              <a:extLst>
                <a:ext uri="{FF2B5EF4-FFF2-40B4-BE49-F238E27FC236}">
                  <a16:creationId xmlns:a16="http://schemas.microsoft.com/office/drawing/2014/main" id="{448631DA-E97A-4B3B-9CEA-ADCEB01FFCA0}"/>
                </a:ext>
              </a:extLst>
            </p:cNvPr>
            <p:cNvSpPr>
              <a:spLocks/>
            </p:cNvSpPr>
            <p:nvPr/>
          </p:nvSpPr>
          <p:spPr bwMode="gray">
            <a:xfrm>
              <a:off x="4471486" y="2785725"/>
              <a:ext cx="263585" cy="275131"/>
            </a:xfrm>
            <a:custGeom>
              <a:avLst/>
              <a:gdLst>
                <a:gd name="T0" fmla="*/ 0 w 432"/>
                <a:gd name="T1" fmla="*/ 113 h 451"/>
                <a:gd name="T2" fmla="*/ 9 w 432"/>
                <a:gd name="T3" fmla="*/ 61 h 451"/>
                <a:gd name="T4" fmla="*/ 61 w 432"/>
                <a:gd name="T5" fmla="*/ 36 h 451"/>
                <a:gd name="T6" fmla="*/ 84 w 432"/>
                <a:gd name="T7" fmla="*/ 60 h 451"/>
                <a:gd name="T8" fmla="*/ 136 w 432"/>
                <a:gd name="T9" fmla="*/ 13 h 451"/>
                <a:gd name="T10" fmla="*/ 193 w 432"/>
                <a:gd name="T11" fmla="*/ 0 h 451"/>
                <a:gd name="T12" fmla="*/ 256 w 432"/>
                <a:gd name="T13" fmla="*/ 33 h 451"/>
                <a:gd name="T14" fmla="*/ 256 w 432"/>
                <a:gd name="T15" fmla="*/ 83 h 451"/>
                <a:gd name="T16" fmla="*/ 207 w 432"/>
                <a:gd name="T17" fmla="*/ 90 h 451"/>
                <a:gd name="T18" fmla="*/ 213 w 432"/>
                <a:gd name="T19" fmla="*/ 149 h 451"/>
                <a:gd name="T20" fmla="*/ 296 w 432"/>
                <a:gd name="T21" fmla="*/ 253 h 451"/>
                <a:gd name="T22" fmla="*/ 344 w 432"/>
                <a:gd name="T23" fmla="*/ 259 h 451"/>
                <a:gd name="T24" fmla="*/ 341 w 432"/>
                <a:gd name="T25" fmla="*/ 281 h 451"/>
                <a:gd name="T26" fmla="*/ 432 w 432"/>
                <a:gd name="T27" fmla="*/ 346 h 451"/>
                <a:gd name="T28" fmla="*/ 368 w 432"/>
                <a:gd name="T29" fmla="*/ 338 h 451"/>
                <a:gd name="T30" fmla="*/ 382 w 432"/>
                <a:gd name="T31" fmla="*/ 402 h 451"/>
                <a:gd name="T32" fmla="*/ 344 w 432"/>
                <a:gd name="T33" fmla="*/ 451 h 451"/>
                <a:gd name="T34" fmla="*/ 326 w 432"/>
                <a:gd name="T35" fmla="*/ 347 h 451"/>
                <a:gd name="T36" fmla="*/ 164 w 432"/>
                <a:gd name="T37" fmla="*/ 235 h 451"/>
                <a:gd name="T38" fmla="*/ 126 w 432"/>
                <a:gd name="T39" fmla="*/ 160 h 451"/>
                <a:gd name="T40" fmla="*/ 74 w 432"/>
                <a:gd name="T41" fmla="*/ 134 h 451"/>
                <a:gd name="T42" fmla="*/ 25 w 432"/>
                <a:gd name="T43" fmla="*/ 167 h 451"/>
                <a:gd name="T44" fmla="*/ 0 w 432"/>
                <a:gd name="T45" fmla="*/ 11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2" h="451">
                  <a:moveTo>
                    <a:pt x="0" y="113"/>
                  </a:moveTo>
                  <a:lnTo>
                    <a:pt x="9" y="61"/>
                  </a:lnTo>
                  <a:lnTo>
                    <a:pt x="61" y="36"/>
                  </a:lnTo>
                  <a:lnTo>
                    <a:pt x="84" y="60"/>
                  </a:lnTo>
                  <a:lnTo>
                    <a:pt x="136" y="13"/>
                  </a:lnTo>
                  <a:lnTo>
                    <a:pt x="193" y="0"/>
                  </a:lnTo>
                  <a:lnTo>
                    <a:pt x="256" y="33"/>
                  </a:lnTo>
                  <a:lnTo>
                    <a:pt x="256" y="83"/>
                  </a:lnTo>
                  <a:lnTo>
                    <a:pt x="207" y="90"/>
                  </a:lnTo>
                  <a:lnTo>
                    <a:pt x="213" y="149"/>
                  </a:lnTo>
                  <a:lnTo>
                    <a:pt x="296" y="253"/>
                  </a:lnTo>
                  <a:lnTo>
                    <a:pt x="344" y="259"/>
                  </a:lnTo>
                  <a:lnTo>
                    <a:pt x="341" y="281"/>
                  </a:lnTo>
                  <a:lnTo>
                    <a:pt x="432" y="346"/>
                  </a:lnTo>
                  <a:lnTo>
                    <a:pt x="368" y="338"/>
                  </a:lnTo>
                  <a:lnTo>
                    <a:pt x="382" y="402"/>
                  </a:lnTo>
                  <a:lnTo>
                    <a:pt x="344" y="451"/>
                  </a:lnTo>
                  <a:lnTo>
                    <a:pt x="326" y="347"/>
                  </a:lnTo>
                  <a:lnTo>
                    <a:pt x="164" y="235"/>
                  </a:lnTo>
                  <a:lnTo>
                    <a:pt x="126" y="160"/>
                  </a:lnTo>
                  <a:lnTo>
                    <a:pt x="74" y="134"/>
                  </a:lnTo>
                  <a:lnTo>
                    <a:pt x="25" y="167"/>
                  </a:lnTo>
                  <a:lnTo>
                    <a:pt x="0" y="113"/>
                  </a:lnTo>
                  <a:close/>
                </a:path>
              </a:pathLst>
            </a:custGeom>
            <a:solidFill>
              <a:srgbClr val="B3B3B3"/>
            </a:solidFill>
            <a:ln w="0">
              <a:solidFill>
                <a:srgbClr val="B3B3B3"/>
              </a:solidFill>
              <a:prstDash val="solid"/>
              <a:round/>
              <a:headEnd/>
              <a:tailEnd/>
            </a:ln>
          </p:spPr>
          <p:txBody>
            <a:bodyPr/>
            <a:lstStyle/>
            <a:p>
              <a:endParaRPr lang="en-US" dirty="0"/>
            </a:p>
          </p:txBody>
        </p:sp>
        <p:sp>
          <p:nvSpPr>
            <p:cNvPr id="59" name="Freeform 52">
              <a:extLst>
                <a:ext uri="{FF2B5EF4-FFF2-40B4-BE49-F238E27FC236}">
                  <a16:creationId xmlns:a16="http://schemas.microsoft.com/office/drawing/2014/main" id="{770946D5-B509-42FB-BA41-4C501232C079}"/>
                </a:ext>
              </a:extLst>
            </p:cNvPr>
            <p:cNvSpPr>
              <a:spLocks/>
            </p:cNvSpPr>
            <p:nvPr/>
          </p:nvSpPr>
          <p:spPr bwMode="gray">
            <a:xfrm>
              <a:off x="4506265" y="2963644"/>
              <a:ext cx="31118" cy="67866"/>
            </a:xfrm>
            <a:custGeom>
              <a:avLst/>
              <a:gdLst>
                <a:gd name="T0" fmla="*/ 0 w 51"/>
                <a:gd name="T1" fmla="*/ 17 h 111"/>
                <a:gd name="T2" fmla="*/ 8 w 51"/>
                <a:gd name="T3" fmla="*/ 102 h 111"/>
                <a:gd name="T4" fmla="*/ 31 w 51"/>
                <a:gd name="T5" fmla="*/ 111 h 111"/>
                <a:gd name="T6" fmla="*/ 51 w 51"/>
                <a:gd name="T7" fmla="*/ 46 h 111"/>
                <a:gd name="T8" fmla="*/ 32 w 51"/>
                <a:gd name="T9" fmla="*/ 0 h 111"/>
                <a:gd name="T10" fmla="*/ 0 w 51"/>
                <a:gd name="T11" fmla="*/ 17 h 111"/>
              </a:gdLst>
              <a:ahLst/>
              <a:cxnLst>
                <a:cxn ang="0">
                  <a:pos x="T0" y="T1"/>
                </a:cxn>
                <a:cxn ang="0">
                  <a:pos x="T2" y="T3"/>
                </a:cxn>
                <a:cxn ang="0">
                  <a:pos x="T4" y="T5"/>
                </a:cxn>
                <a:cxn ang="0">
                  <a:pos x="T6" y="T7"/>
                </a:cxn>
                <a:cxn ang="0">
                  <a:pos x="T8" y="T9"/>
                </a:cxn>
                <a:cxn ang="0">
                  <a:pos x="T10" y="T11"/>
                </a:cxn>
              </a:cxnLst>
              <a:rect l="0" t="0" r="r" b="b"/>
              <a:pathLst>
                <a:path w="51" h="111">
                  <a:moveTo>
                    <a:pt x="0" y="17"/>
                  </a:moveTo>
                  <a:lnTo>
                    <a:pt x="8" y="102"/>
                  </a:lnTo>
                  <a:lnTo>
                    <a:pt x="31" y="111"/>
                  </a:lnTo>
                  <a:lnTo>
                    <a:pt x="51" y="46"/>
                  </a:lnTo>
                  <a:lnTo>
                    <a:pt x="32" y="0"/>
                  </a:lnTo>
                  <a:lnTo>
                    <a:pt x="0" y="17"/>
                  </a:lnTo>
                  <a:close/>
                </a:path>
              </a:pathLst>
            </a:custGeom>
            <a:solidFill>
              <a:srgbClr val="B3B3B3"/>
            </a:solidFill>
            <a:ln w="0">
              <a:solidFill>
                <a:srgbClr val="B3B3B3"/>
              </a:solidFill>
              <a:prstDash val="solid"/>
              <a:round/>
              <a:headEnd/>
              <a:tailEnd/>
            </a:ln>
          </p:spPr>
          <p:txBody>
            <a:bodyPr/>
            <a:lstStyle/>
            <a:p>
              <a:endParaRPr lang="en-US" dirty="0"/>
            </a:p>
          </p:txBody>
        </p:sp>
        <p:sp>
          <p:nvSpPr>
            <p:cNvPr id="60" name="Freeform 53">
              <a:extLst>
                <a:ext uri="{FF2B5EF4-FFF2-40B4-BE49-F238E27FC236}">
                  <a16:creationId xmlns:a16="http://schemas.microsoft.com/office/drawing/2014/main" id="{8705C784-E249-4F8B-9778-2817B9832035}"/>
                </a:ext>
              </a:extLst>
            </p:cNvPr>
            <p:cNvSpPr>
              <a:spLocks/>
            </p:cNvSpPr>
            <p:nvPr/>
          </p:nvSpPr>
          <p:spPr bwMode="gray">
            <a:xfrm>
              <a:off x="4603279" y="3053520"/>
              <a:ext cx="65896" cy="44021"/>
            </a:xfrm>
            <a:custGeom>
              <a:avLst/>
              <a:gdLst>
                <a:gd name="T0" fmla="*/ 0 w 110"/>
                <a:gd name="T1" fmla="*/ 14 h 73"/>
                <a:gd name="T2" fmla="*/ 91 w 110"/>
                <a:gd name="T3" fmla="*/ 73 h 73"/>
                <a:gd name="T4" fmla="*/ 110 w 110"/>
                <a:gd name="T5" fmla="*/ 0 h 73"/>
                <a:gd name="T6" fmla="*/ 0 w 110"/>
                <a:gd name="T7" fmla="*/ 14 h 73"/>
              </a:gdLst>
              <a:ahLst/>
              <a:cxnLst>
                <a:cxn ang="0">
                  <a:pos x="T0" y="T1"/>
                </a:cxn>
                <a:cxn ang="0">
                  <a:pos x="T2" y="T3"/>
                </a:cxn>
                <a:cxn ang="0">
                  <a:pos x="T4" y="T5"/>
                </a:cxn>
                <a:cxn ang="0">
                  <a:pos x="T6" y="T7"/>
                </a:cxn>
              </a:cxnLst>
              <a:rect l="0" t="0" r="r" b="b"/>
              <a:pathLst>
                <a:path w="110" h="73">
                  <a:moveTo>
                    <a:pt x="0" y="14"/>
                  </a:moveTo>
                  <a:lnTo>
                    <a:pt x="91" y="73"/>
                  </a:lnTo>
                  <a:lnTo>
                    <a:pt x="110" y="0"/>
                  </a:lnTo>
                  <a:lnTo>
                    <a:pt x="0" y="14"/>
                  </a:lnTo>
                  <a:close/>
                </a:path>
              </a:pathLst>
            </a:custGeom>
            <a:solidFill>
              <a:srgbClr val="B3B3B3"/>
            </a:solidFill>
            <a:ln w="0">
              <a:solidFill>
                <a:srgbClr val="B3B3B3"/>
              </a:solidFill>
              <a:prstDash val="solid"/>
              <a:round/>
              <a:headEnd/>
              <a:tailEnd/>
            </a:ln>
          </p:spPr>
          <p:txBody>
            <a:bodyPr/>
            <a:lstStyle/>
            <a:p>
              <a:endParaRPr lang="en-US" dirty="0"/>
            </a:p>
          </p:txBody>
        </p:sp>
        <p:sp>
          <p:nvSpPr>
            <p:cNvPr id="61" name="Freeform 54">
              <a:extLst>
                <a:ext uri="{FF2B5EF4-FFF2-40B4-BE49-F238E27FC236}">
                  <a16:creationId xmlns:a16="http://schemas.microsoft.com/office/drawing/2014/main" id="{F4D060C6-8CF6-4082-B1F3-BDBBDB8B465A}"/>
                </a:ext>
              </a:extLst>
            </p:cNvPr>
            <p:cNvSpPr>
              <a:spLocks/>
            </p:cNvSpPr>
            <p:nvPr/>
          </p:nvSpPr>
          <p:spPr bwMode="gray">
            <a:xfrm>
              <a:off x="7242795" y="3178246"/>
              <a:ext cx="51253" cy="69700"/>
            </a:xfrm>
            <a:custGeom>
              <a:avLst/>
              <a:gdLst>
                <a:gd name="T0" fmla="*/ 0 w 85"/>
                <a:gd name="T1" fmla="*/ 32 h 112"/>
                <a:gd name="T2" fmla="*/ 1 w 85"/>
                <a:gd name="T3" fmla="*/ 60 h 112"/>
                <a:gd name="T4" fmla="*/ 22 w 85"/>
                <a:gd name="T5" fmla="*/ 32 h 112"/>
                <a:gd name="T6" fmla="*/ 33 w 85"/>
                <a:gd name="T7" fmla="*/ 47 h 112"/>
                <a:gd name="T8" fmla="*/ 21 w 85"/>
                <a:gd name="T9" fmla="*/ 112 h 112"/>
                <a:gd name="T10" fmla="*/ 62 w 85"/>
                <a:gd name="T11" fmla="*/ 112 h 112"/>
                <a:gd name="T12" fmla="*/ 85 w 85"/>
                <a:gd name="T13" fmla="*/ 46 h 112"/>
                <a:gd name="T14" fmla="*/ 73 w 85"/>
                <a:gd name="T15" fmla="*/ 4 h 112"/>
                <a:gd name="T16" fmla="*/ 33 w 85"/>
                <a:gd name="T17" fmla="*/ 0 h 112"/>
                <a:gd name="T18" fmla="*/ 0 w 85"/>
                <a:gd name="T1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12">
                  <a:moveTo>
                    <a:pt x="0" y="32"/>
                  </a:moveTo>
                  <a:lnTo>
                    <a:pt x="1" y="60"/>
                  </a:lnTo>
                  <a:lnTo>
                    <a:pt x="22" y="32"/>
                  </a:lnTo>
                  <a:lnTo>
                    <a:pt x="33" y="47"/>
                  </a:lnTo>
                  <a:lnTo>
                    <a:pt x="21" y="112"/>
                  </a:lnTo>
                  <a:lnTo>
                    <a:pt x="62" y="112"/>
                  </a:lnTo>
                  <a:lnTo>
                    <a:pt x="85" y="46"/>
                  </a:lnTo>
                  <a:lnTo>
                    <a:pt x="73" y="4"/>
                  </a:lnTo>
                  <a:lnTo>
                    <a:pt x="33" y="0"/>
                  </a:lnTo>
                  <a:lnTo>
                    <a:pt x="0" y="32"/>
                  </a:lnTo>
                  <a:close/>
                </a:path>
              </a:pathLst>
            </a:custGeom>
            <a:solidFill>
              <a:srgbClr val="B3B3B3"/>
            </a:solidFill>
            <a:ln w="0">
              <a:solidFill>
                <a:srgbClr val="B3B3B3"/>
              </a:solidFill>
              <a:prstDash val="solid"/>
              <a:round/>
              <a:headEnd/>
              <a:tailEnd/>
            </a:ln>
          </p:spPr>
          <p:txBody>
            <a:bodyPr/>
            <a:lstStyle/>
            <a:p>
              <a:endParaRPr lang="en-US" dirty="0"/>
            </a:p>
          </p:txBody>
        </p:sp>
        <p:sp>
          <p:nvSpPr>
            <p:cNvPr id="62" name="Freeform 55">
              <a:extLst>
                <a:ext uri="{FF2B5EF4-FFF2-40B4-BE49-F238E27FC236}">
                  <a16:creationId xmlns:a16="http://schemas.microsoft.com/office/drawing/2014/main" id="{C404F754-B370-44E2-AC07-C2065C9B1329}"/>
                </a:ext>
              </a:extLst>
            </p:cNvPr>
            <p:cNvSpPr>
              <a:spLocks/>
            </p:cNvSpPr>
            <p:nvPr/>
          </p:nvSpPr>
          <p:spPr bwMode="gray">
            <a:xfrm>
              <a:off x="7266591" y="2959975"/>
              <a:ext cx="256264" cy="227442"/>
            </a:xfrm>
            <a:custGeom>
              <a:avLst/>
              <a:gdLst>
                <a:gd name="T0" fmla="*/ 0 w 419"/>
                <a:gd name="T1" fmla="*/ 351 h 372"/>
                <a:gd name="T2" fmla="*/ 78 w 419"/>
                <a:gd name="T3" fmla="*/ 281 h 372"/>
                <a:gd name="T4" fmla="*/ 183 w 419"/>
                <a:gd name="T5" fmla="*/ 281 h 372"/>
                <a:gd name="T6" fmla="*/ 225 w 419"/>
                <a:gd name="T7" fmla="*/ 197 h 372"/>
                <a:gd name="T8" fmla="*/ 242 w 419"/>
                <a:gd name="T9" fmla="*/ 190 h 372"/>
                <a:gd name="T10" fmla="*/ 243 w 419"/>
                <a:gd name="T11" fmla="*/ 224 h 372"/>
                <a:gd name="T12" fmla="*/ 290 w 419"/>
                <a:gd name="T13" fmla="*/ 190 h 372"/>
                <a:gd name="T14" fmla="*/ 333 w 419"/>
                <a:gd name="T15" fmla="*/ 126 h 372"/>
                <a:gd name="T16" fmla="*/ 348 w 419"/>
                <a:gd name="T17" fmla="*/ 17 h 372"/>
                <a:gd name="T18" fmla="*/ 383 w 419"/>
                <a:gd name="T19" fmla="*/ 24 h 372"/>
                <a:gd name="T20" fmla="*/ 374 w 419"/>
                <a:gd name="T21" fmla="*/ 0 h 372"/>
                <a:gd name="T22" fmla="*/ 393 w 419"/>
                <a:gd name="T23" fmla="*/ 2 h 372"/>
                <a:gd name="T24" fmla="*/ 419 w 419"/>
                <a:gd name="T25" fmla="*/ 90 h 372"/>
                <a:gd name="T26" fmla="*/ 383 w 419"/>
                <a:gd name="T27" fmla="*/ 154 h 372"/>
                <a:gd name="T28" fmla="*/ 383 w 419"/>
                <a:gd name="T29" fmla="*/ 210 h 372"/>
                <a:gd name="T30" fmla="*/ 356 w 419"/>
                <a:gd name="T31" fmla="*/ 296 h 372"/>
                <a:gd name="T32" fmla="*/ 337 w 419"/>
                <a:gd name="T33" fmla="*/ 308 h 372"/>
                <a:gd name="T34" fmla="*/ 337 w 419"/>
                <a:gd name="T35" fmla="*/ 275 h 372"/>
                <a:gd name="T36" fmla="*/ 277 w 419"/>
                <a:gd name="T37" fmla="*/ 323 h 372"/>
                <a:gd name="T38" fmla="*/ 225 w 419"/>
                <a:gd name="T39" fmla="*/ 301 h 372"/>
                <a:gd name="T40" fmla="*/ 228 w 419"/>
                <a:gd name="T41" fmla="*/ 339 h 372"/>
                <a:gd name="T42" fmla="*/ 183 w 419"/>
                <a:gd name="T43" fmla="*/ 372 h 372"/>
                <a:gd name="T44" fmla="*/ 173 w 419"/>
                <a:gd name="T45" fmla="*/ 320 h 372"/>
                <a:gd name="T46" fmla="*/ 0 w 419"/>
                <a:gd name="T47" fmla="*/ 35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372">
                  <a:moveTo>
                    <a:pt x="0" y="351"/>
                  </a:moveTo>
                  <a:lnTo>
                    <a:pt x="78" y="281"/>
                  </a:lnTo>
                  <a:lnTo>
                    <a:pt x="183" y="281"/>
                  </a:lnTo>
                  <a:lnTo>
                    <a:pt x="225" y="197"/>
                  </a:lnTo>
                  <a:lnTo>
                    <a:pt x="242" y="190"/>
                  </a:lnTo>
                  <a:lnTo>
                    <a:pt x="243" y="224"/>
                  </a:lnTo>
                  <a:lnTo>
                    <a:pt x="290" y="190"/>
                  </a:lnTo>
                  <a:lnTo>
                    <a:pt x="333" y="126"/>
                  </a:lnTo>
                  <a:lnTo>
                    <a:pt x="348" y="17"/>
                  </a:lnTo>
                  <a:lnTo>
                    <a:pt x="383" y="24"/>
                  </a:lnTo>
                  <a:lnTo>
                    <a:pt x="374" y="0"/>
                  </a:lnTo>
                  <a:lnTo>
                    <a:pt x="393" y="2"/>
                  </a:lnTo>
                  <a:lnTo>
                    <a:pt x="419" y="90"/>
                  </a:lnTo>
                  <a:lnTo>
                    <a:pt x="383" y="154"/>
                  </a:lnTo>
                  <a:lnTo>
                    <a:pt x="383" y="210"/>
                  </a:lnTo>
                  <a:lnTo>
                    <a:pt x="356" y="296"/>
                  </a:lnTo>
                  <a:lnTo>
                    <a:pt x="337" y="308"/>
                  </a:lnTo>
                  <a:lnTo>
                    <a:pt x="337" y="275"/>
                  </a:lnTo>
                  <a:lnTo>
                    <a:pt x="277" y="323"/>
                  </a:lnTo>
                  <a:lnTo>
                    <a:pt x="225" y="301"/>
                  </a:lnTo>
                  <a:lnTo>
                    <a:pt x="228" y="339"/>
                  </a:lnTo>
                  <a:lnTo>
                    <a:pt x="183" y="372"/>
                  </a:lnTo>
                  <a:lnTo>
                    <a:pt x="173" y="320"/>
                  </a:lnTo>
                  <a:lnTo>
                    <a:pt x="0" y="351"/>
                  </a:lnTo>
                  <a:close/>
                </a:path>
              </a:pathLst>
            </a:custGeom>
            <a:solidFill>
              <a:srgbClr val="B3B3B3"/>
            </a:solidFill>
            <a:ln w="0">
              <a:solidFill>
                <a:srgbClr val="B3B3B3"/>
              </a:solidFill>
              <a:prstDash val="solid"/>
              <a:round/>
              <a:headEnd/>
              <a:tailEnd/>
            </a:ln>
          </p:spPr>
          <p:txBody>
            <a:bodyPr/>
            <a:lstStyle/>
            <a:p>
              <a:endParaRPr lang="en-US" dirty="0"/>
            </a:p>
          </p:txBody>
        </p:sp>
        <p:sp>
          <p:nvSpPr>
            <p:cNvPr id="63" name="Freeform 56">
              <a:extLst>
                <a:ext uri="{FF2B5EF4-FFF2-40B4-BE49-F238E27FC236}">
                  <a16:creationId xmlns:a16="http://schemas.microsoft.com/office/drawing/2014/main" id="{1E602201-21B4-4DF2-8766-D0A8F46CD660}"/>
                </a:ext>
              </a:extLst>
            </p:cNvPr>
            <p:cNvSpPr>
              <a:spLocks/>
            </p:cNvSpPr>
            <p:nvPr/>
          </p:nvSpPr>
          <p:spPr bwMode="gray">
            <a:xfrm>
              <a:off x="7299539" y="3167241"/>
              <a:ext cx="51253" cy="42187"/>
            </a:xfrm>
            <a:custGeom>
              <a:avLst/>
              <a:gdLst>
                <a:gd name="T0" fmla="*/ 0 w 85"/>
                <a:gd name="T1" fmla="*/ 39 h 69"/>
                <a:gd name="T2" fmla="*/ 31 w 85"/>
                <a:gd name="T3" fmla="*/ 69 h 69"/>
                <a:gd name="T4" fmla="*/ 78 w 85"/>
                <a:gd name="T5" fmla="*/ 42 h 69"/>
                <a:gd name="T6" fmla="*/ 85 w 85"/>
                <a:gd name="T7" fmla="*/ 0 h 69"/>
                <a:gd name="T8" fmla="*/ 0 w 85"/>
                <a:gd name="T9" fmla="*/ 39 h 69"/>
              </a:gdLst>
              <a:ahLst/>
              <a:cxnLst>
                <a:cxn ang="0">
                  <a:pos x="T0" y="T1"/>
                </a:cxn>
                <a:cxn ang="0">
                  <a:pos x="T2" y="T3"/>
                </a:cxn>
                <a:cxn ang="0">
                  <a:pos x="T4" y="T5"/>
                </a:cxn>
                <a:cxn ang="0">
                  <a:pos x="T6" y="T7"/>
                </a:cxn>
                <a:cxn ang="0">
                  <a:pos x="T8" y="T9"/>
                </a:cxn>
              </a:cxnLst>
              <a:rect l="0" t="0" r="r" b="b"/>
              <a:pathLst>
                <a:path w="85" h="69">
                  <a:moveTo>
                    <a:pt x="0" y="39"/>
                  </a:moveTo>
                  <a:lnTo>
                    <a:pt x="31" y="69"/>
                  </a:lnTo>
                  <a:lnTo>
                    <a:pt x="78" y="42"/>
                  </a:lnTo>
                  <a:lnTo>
                    <a:pt x="85" y="0"/>
                  </a:lnTo>
                  <a:lnTo>
                    <a:pt x="0" y="39"/>
                  </a:lnTo>
                  <a:close/>
                </a:path>
              </a:pathLst>
            </a:custGeom>
            <a:solidFill>
              <a:srgbClr val="B3B3B3"/>
            </a:solidFill>
            <a:ln w="0">
              <a:solidFill>
                <a:srgbClr val="B3B3B3"/>
              </a:solidFill>
              <a:prstDash val="solid"/>
              <a:round/>
              <a:headEnd/>
              <a:tailEnd/>
            </a:ln>
          </p:spPr>
          <p:txBody>
            <a:bodyPr/>
            <a:lstStyle/>
            <a:p>
              <a:endParaRPr lang="en-US" dirty="0"/>
            </a:p>
          </p:txBody>
        </p:sp>
        <p:sp>
          <p:nvSpPr>
            <p:cNvPr id="64" name="Freeform 57">
              <a:extLst>
                <a:ext uri="{FF2B5EF4-FFF2-40B4-BE49-F238E27FC236}">
                  <a16:creationId xmlns:a16="http://schemas.microsoft.com/office/drawing/2014/main" id="{4ED617BF-BA66-4558-AB18-9B8899D1074D}"/>
                </a:ext>
              </a:extLst>
            </p:cNvPr>
            <p:cNvSpPr>
              <a:spLocks/>
            </p:cNvSpPr>
            <p:nvPr/>
          </p:nvSpPr>
          <p:spPr bwMode="gray">
            <a:xfrm>
              <a:off x="7473432" y="2838917"/>
              <a:ext cx="131793" cy="121058"/>
            </a:xfrm>
            <a:custGeom>
              <a:avLst/>
              <a:gdLst>
                <a:gd name="T0" fmla="*/ 0 w 217"/>
                <a:gd name="T1" fmla="*/ 142 h 198"/>
                <a:gd name="T2" fmla="*/ 9 w 217"/>
                <a:gd name="T3" fmla="*/ 198 h 198"/>
                <a:gd name="T4" fmla="*/ 47 w 217"/>
                <a:gd name="T5" fmla="*/ 180 h 198"/>
                <a:gd name="T6" fmla="*/ 20 w 217"/>
                <a:gd name="T7" fmla="*/ 144 h 198"/>
                <a:gd name="T8" fmla="*/ 125 w 217"/>
                <a:gd name="T9" fmla="*/ 174 h 198"/>
                <a:gd name="T10" fmla="*/ 150 w 217"/>
                <a:gd name="T11" fmla="*/ 125 h 198"/>
                <a:gd name="T12" fmla="*/ 217 w 217"/>
                <a:gd name="T13" fmla="*/ 112 h 198"/>
                <a:gd name="T14" fmla="*/ 194 w 217"/>
                <a:gd name="T15" fmla="*/ 80 h 198"/>
                <a:gd name="T16" fmla="*/ 200 w 217"/>
                <a:gd name="T17" fmla="*/ 53 h 198"/>
                <a:gd name="T18" fmla="*/ 143 w 217"/>
                <a:gd name="T19" fmla="*/ 57 h 198"/>
                <a:gd name="T20" fmla="*/ 76 w 217"/>
                <a:gd name="T21" fmla="*/ 0 h 198"/>
                <a:gd name="T22" fmla="*/ 51 w 217"/>
                <a:gd name="T23" fmla="*/ 113 h 198"/>
                <a:gd name="T24" fmla="*/ 19 w 217"/>
                <a:gd name="T25" fmla="*/ 107 h 198"/>
                <a:gd name="T26" fmla="*/ 0 w 217"/>
                <a:gd name="T2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198">
                  <a:moveTo>
                    <a:pt x="0" y="142"/>
                  </a:moveTo>
                  <a:lnTo>
                    <a:pt x="9" y="198"/>
                  </a:lnTo>
                  <a:lnTo>
                    <a:pt x="47" y="180"/>
                  </a:lnTo>
                  <a:lnTo>
                    <a:pt x="20" y="144"/>
                  </a:lnTo>
                  <a:lnTo>
                    <a:pt x="125" y="174"/>
                  </a:lnTo>
                  <a:lnTo>
                    <a:pt x="150" y="125"/>
                  </a:lnTo>
                  <a:lnTo>
                    <a:pt x="217" y="112"/>
                  </a:lnTo>
                  <a:lnTo>
                    <a:pt x="194" y="80"/>
                  </a:lnTo>
                  <a:lnTo>
                    <a:pt x="200" y="53"/>
                  </a:lnTo>
                  <a:lnTo>
                    <a:pt x="143" y="57"/>
                  </a:lnTo>
                  <a:lnTo>
                    <a:pt x="76" y="0"/>
                  </a:lnTo>
                  <a:lnTo>
                    <a:pt x="51" y="113"/>
                  </a:lnTo>
                  <a:lnTo>
                    <a:pt x="19" y="107"/>
                  </a:lnTo>
                  <a:lnTo>
                    <a:pt x="0" y="142"/>
                  </a:lnTo>
                  <a:close/>
                </a:path>
              </a:pathLst>
            </a:custGeom>
            <a:solidFill>
              <a:srgbClr val="B3B3B3"/>
            </a:solidFill>
            <a:ln w="0">
              <a:solidFill>
                <a:srgbClr val="B3B3B3"/>
              </a:solidFill>
              <a:prstDash val="solid"/>
              <a:round/>
              <a:headEnd/>
              <a:tailEnd/>
            </a:ln>
          </p:spPr>
          <p:txBody>
            <a:bodyPr/>
            <a:lstStyle/>
            <a:p>
              <a:endParaRPr lang="en-US" dirty="0"/>
            </a:p>
          </p:txBody>
        </p:sp>
        <p:sp>
          <p:nvSpPr>
            <p:cNvPr id="65" name="Freeform 58">
              <a:extLst>
                <a:ext uri="{FF2B5EF4-FFF2-40B4-BE49-F238E27FC236}">
                  <a16:creationId xmlns:a16="http://schemas.microsoft.com/office/drawing/2014/main" id="{DD1470BA-CCD1-44F9-9E09-47B19B729C4D}"/>
                </a:ext>
              </a:extLst>
            </p:cNvPr>
            <p:cNvSpPr>
              <a:spLocks/>
            </p:cNvSpPr>
            <p:nvPr/>
          </p:nvSpPr>
          <p:spPr bwMode="gray">
            <a:xfrm>
              <a:off x="7121985" y="2915954"/>
              <a:ext cx="140945" cy="154074"/>
            </a:xfrm>
            <a:custGeom>
              <a:avLst/>
              <a:gdLst>
                <a:gd name="T0" fmla="*/ 0 w 231"/>
                <a:gd name="T1" fmla="*/ 144 h 251"/>
                <a:gd name="T2" fmla="*/ 40 w 231"/>
                <a:gd name="T3" fmla="*/ 163 h 251"/>
                <a:gd name="T4" fmla="*/ 15 w 231"/>
                <a:gd name="T5" fmla="*/ 236 h 251"/>
                <a:gd name="T6" fmla="*/ 82 w 231"/>
                <a:gd name="T7" fmla="*/ 251 h 251"/>
                <a:gd name="T8" fmla="*/ 150 w 231"/>
                <a:gd name="T9" fmla="*/ 210 h 251"/>
                <a:gd name="T10" fmla="*/ 117 w 231"/>
                <a:gd name="T11" fmla="*/ 150 h 251"/>
                <a:gd name="T12" fmla="*/ 197 w 231"/>
                <a:gd name="T13" fmla="*/ 97 h 251"/>
                <a:gd name="T14" fmla="*/ 231 w 231"/>
                <a:gd name="T15" fmla="*/ 24 h 251"/>
                <a:gd name="T16" fmla="*/ 230 w 231"/>
                <a:gd name="T17" fmla="*/ 16 h 251"/>
                <a:gd name="T18" fmla="*/ 214 w 231"/>
                <a:gd name="T19" fmla="*/ 0 h 251"/>
                <a:gd name="T20" fmla="*/ 145 w 231"/>
                <a:gd name="T21" fmla="*/ 49 h 251"/>
                <a:gd name="T22" fmla="*/ 145 w 231"/>
                <a:gd name="T23" fmla="*/ 75 h 251"/>
                <a:gd name="T24" fmla="*/ 94 w 231"/>
                <a:gd name="T25" fmla="*/ 67 h 251"/>
                <a:gd name="T26" fmla="*/ 0 w 231"/>
                <a:gd name="T27" fmla="*/ 14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51">
                  <a:moveTo>
                    <a:pt x="0" y="144"/>
                  </a:moveTo>
                  <a:lnTo>
                    <a:pt x="40" y="163"/>
                  </a:lnTo>
                  <a:lnTo>
                    <a:pt x="15" y="236"/>
                  </a:lnTo>
                  <a:lnTo>
                    <a:pt x="82" y="251"/>
                  </a:lnTo>
                  <a:lnTo>
                    <a:pt x="150" y="210"/>
                  </a:lnTo>
                  <a:lnTo>
                    <a:pt x="117" y="150"/>
                  </a:lnTo>
                  <a:lnTo>
                    <a:pt x="197" y="97"/>
                  </a:lnTo>
                  <a:lnTo>
                    <a:pt x="231" y="24"/>
                  </a:lnTo>
                  <a:lnTo>
                    <a:pt x="230" y="16"/>
                  </a:lnTo>
                  <a:lnTo>
                    <a:pt x="214" y="0"/>
                  </a:lnTo>
                  <a:lnTo>
                    <a:pt x="145" y="49"/>
                  </a:lnTo>
                  <a:lnTo>
                    <a:pt x="145" y="75"/>
                  </a:lnTo>
                  <a:lnTo>
                    <a:pt x="94" y="67"/>
                  </a:lnTo>
                  <a:lnTo>
                    <a:pt x="0" y="144"/>
                  </a:lnTo>
                  <a:close/>
                </a:path>
              </a:pathLst>
            </a:custGeom>
            <a:solidFill>
              <a:srgbClr val="B3B3B3"/>
            </a:solidFill>
            <a:ln w="0">
              <a:solidFill>
                <a:srgbClr val="B3B3B3"/>
              </a:solidFill>
              <a:prstDash val="solid"/>
              <a:round/>
              <a:headEnd/>
              <a:tailEnd/>
            </a:ln>
          </p:spPr>
          <p:txBody>
            <a:bodyPr/>
            <a:lstStyle/>
            <a:p>
              <a:endParaRPr lang="en-US" dirty="0"/>
            </a:p>
          </p:txBody>
        </p:sp>
        <p:sp>
          <p:nvSpPr>
            <p:cNvPr id="66" name="Freeform 59">
              <a:extLst>
                <a:ext uri="{FF2B5EF4-FFF2-40B4-BE49-F238E27FC236}">
                  <a16:creationId xmlns:a16="http://schemas.microsoft.com/office/drawing/2014/main" id="{BD70A775-46EE-415B-A32D-46F0321718C3}"/>
                </a:ext>
              </a:extLst>
            </p:cNvPr>
            <p:cNvSpPr>
              <a:spLocks/>
            </p:cNvSpPr>
            <p:nvPr/>
          </p:nvSpPr>
          <p:spPr bwMode="gray">
            <a:xfrm>
              <a:off x="7162255" y="3044349"/>
              <a:ext cx="78710" cy="119224"/>
            </a:xfrm>
            <a:custGeom>
              <a:avLst/>
              <a:gdLst>
                <a:gd name="T0" fmla="*/ 0 w 127"/>
                <a:gd name="T1" fmla="*/ 196 h 196"/>
                <a:gd name="T2" fmla="*/ 15 w 127"/>
                <a:gd name="T3" fmla="*/ 41 h 196"/>
                <a:gd name="T4" fmla="*/ 83 w 127"/>
                <a:gd name="T5" fmla="*/ 0 h 196"/>
                <a:gd name="T6" fmla="*/ 127 w 127"/>
                <a:gd name="T7" fmla="*/ 119 h 196"/>
                <a:gd name="T8" fmla="*/ 80 w 127"/>
                <a:gd name="T9" fmla="*/ 177 h 196"/>
                <a:gd name="T10" fmla="*/ 0 w 127"/>
                <a:gd name="T11" fmla="*/ 196 h 196"/>
              </a:gdLst>
              <a:ahLst/>
              <a:cxnLst>
                <a:cxn ang="0">
                  <a:pos x="T0" y="T1"/>
                </a:cxn>
                <a:cxn ang="0">
                  <a:pos x="T2" y="T3"/>
                </a:cxn>
                <a:cxn ang="0">
                  <a:pos x="T4" y="T5"/>
                </a:cxn>
                <a:cxn ang="0">
                  <a:pos x="T6" y="T7"/>
                </a:cxn>
                <a:cxn ang="0">
                  <a:pos x="T8" y="T9"/>
                </a:cxn>
                <a:cxn ang="0">
                  <a:pos x="T10" y="T11"/>
                </a:cxn>
              </a:cxnLst>
              <a:rect l="0" t="0" r="r" b="b"/>
              <a:pathLst>
                <a:path w="127" h="196">
                  <a:moveTo>
                    <a:pt x="0" y="196"/>
                  </a:moveTo>
                  <a:lnTo>
                    <a:pt x="15" y="41"/>
                  </a:lnTo>
                  <a:lnTo>
                    <a:pt x="83" y="0"/>
                  </a:lnTo>
                  <a:lnTo>
                    <a:pt x="127" y="119"/>
                  </a:lnTo>
                  <a:lnTo>
                    <a:pt x="80" y="177"/>
                  </a:lnTo>
                  <a:lnTo>
                    <a:pt x="0" y="196"/>
                  </a:lnTo>
                  <a:close/>
                </a:path>
              </a:pathLst>
            </a:custGeom>
            <a:solidFill>
              <a:srgbClr val="B3B3B3"/>
            </a:solidFill>
            <a:ln w="0">
              <a:solidFill>
                <a:srgbClr val="B3B3B3"/>
              </a:solidFill>
              <a:prstDash val="solid"/>
              <a:round/>
              <a:headEnd/>
              <a:tailEnd/>
            </a:ln>
          </p:spPr>
          <p:txBody>
            <a:bodyPr/>
            <a:lstStyle/>
            <a:p>
              <a:endParaRPr lang="en-US" dirty="0"/>
            </a:p>
          </p:txBody>
        </p:sp>
        <p:sp>
          <p:nvSpPr>
            <p:cNvPr id="67" name="Freeform 60">
              <a:extLst>
                <a:ext uri="{FF2B5EF4-FFF2-40B4-BE49-F238E27FC236}">
                  <a16:creationId xmlns:a16="http://schemas.microsoft.com/office/drawing/2014/main" id="{5C8FA506-37D8-4A74-A853-86B32413D63B}"/>
                </a:ext>
              </a:extLst>
            </p:cNvPr>
            <p:cNvSpPr>
              <a:spLocks/>
            </p:cNvSpPr>
            <p:nvPr/>
          </p:nvSpPr>
          <p:spPr bwMode="gray">
            <a:xfrm>
              <a:off x="6578340" y="3484559"/>
              <a:ext cx="162910" cy="212768"/>
            </a:xfrm>
            <a:custGeom>
              <a:avLst/>
              <a:gdLst>
                <a:gd name="T0" fmla="*/ 0 w 268"/>
                <a:gd name="T1" fmla="*/ 73 h 347"/>
                <a:gd name="T2" fmla="*/ 35 w 268"/>
                <a:gd name="T3" fmla="*/ 124 h 347"/>
                <a:gd name="T4" fmla="*/ 26 w 268"/>
                <a:gd name="T5" fmla="*/ 209 h 347"/>
                <a:gd name="T6" fmla="*/ 119 w 268"/>
                <a:gd name="T7" fmla="*/ 171 h 347"/>
                <a:gd name="T8" fmla="*/ 157 w 268"/>
                <a:gd name="T9" fmla="*/ 209 h 347"/>
                <a:gd name="T10" fmla="*/ 191 w 268"/>
                <a:gd name="T11" fmla="*/ 291 h 347"/>
                <a:gd name="T12" fmla="*/ 181 w 268"/>
                <a:gd name="T13" fmla="*/ 347 h 347"/>
                <a:gd name="T14" fmla="*/ 268 w 268"/>
                <a:gd name="T15" fmla="*/ 329 h 347"/>
                <a:gd name="T16" fmla="*/ 226 w 268"/>
                <a:gd name="T17" fmla="*/ 217 h 347"/>
                <a:gd name="T18" fmla="*/ 137 w 268"/>
                <a:gd name="T19" fmla="*/ 137 h 347"/>
                <a:gd name="T20" fmla="*/ 160 w 268"/>
                <a:gd name="T21" fmla="*/ 89 h 347"/>
                <a:gd name="T22" fmla="*/ 109 w 268"/>
                <a:gd name="T23" fmla="*/ 65 h 347"/>
                <a:gd name="T24" fmla="*/ 72 w 268"/>
                <a:gd name="T25" fmla="*/ 0 h 347"/>
                <a:gd name="T26" fmla="*/ 49 w 268"/>
                <a:gd name="T27" fmla="*/ 4 h 347"/>
                <a:gd name="T28" fmla="*/ 52 w 268"/>
                <a:gd name="T29" fmla="*/ 47 h 347"/>
                <a:gd name="T30" fmla="*/ 35 w 268"/>
                <a:gd name="T31" fmla="*/ 35 h 347"/>
                <a:gd name="T32" fmla="*/ 0 w 268"/>
                <a:gd name="T33" fmla="*/ 7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347">
                  <a:moveTo>
                    <a:pt x="0" y="73"/>
                  </a:moveTo>
                  <a:lnTo>
                    <a:pt x="35" y="124"/>
                  </a:lnTo>
                  <a:lnTo>
                    <a:pt x="26" y="209"/>
                  </a:lnTo>
                  <a:lnTo>
                    <a:pt x="119" y="171"/>
                  </a:lnTo>
                  <a:lnTo>
                    <a:pt x="157" y="209"/>
                  </a:lnTo>
                  <a:lnTo>
                    <a:pt x="191" y="291"/>
                  </a:lnTo>
                  <a:lnTo>
                    <a:pt x="181" y="347"/>
                  </a:lnTo>
                  <a:lnTo>
                    <a:pt x="268" y="329"/>
                  </a:lnTo>
                  <a:lnTo>
                    <a:pt x="226" y="217"/>
                  </a:lnTo>
                  <a:lnTo>
                    <a:pt x="137" y="137"/>
                  </a:lnTo>
                  <a:lnTo>
                    <a:pt x="160" y="89"/>
                  </a:lnTo>
                  <a:lnTo>
                    <a:pt x="109" y="65"/>
                  </a:lnTo>
                  <a:lnTo>
                    <a:pt x="72" y="0"/>
                  </a:lnTo>
                  <a:lnTo>
                    <a:pt x="49" y="4"/>
                  </a:lnTo>
                  <a:lnTo>
                    <a:pt x="52" y="47"/>
                  </a:lnTo>
                  <a:lnTo>
                    <a:pt x="35" y="35"/>
                  </a:lnTo>
                  <a:lnTo>
                    <a:pt x="0" y="73"/>
                  </a:lnTo>
                  <a:close/>
                </a:path>
              </a:pathLst>
            </a:custGeom>
            <a:solidFill>
              <a:srgbClr val="B3B3B3"/>
            </a:solidFill>
            <a:ln w="0">
              <a:solidFill>
                <a:srgbClr val="B3B3B3"/>
              </a:solidFill>
              <a:prstDash val="solid"/>
              <a:round/>
              <a:headEnd/>
              <a:tailEnd/>
            </a:ln>
          </p:spPr>
          <p:txBody>
            <a:bodyPr/>
            <a:lstStyle/>
            <a:p>
              <a:endParaRPr lang="en-US" dirty="0"/>
            </a:p>
          </p:txBody>
        </p:sp>
        <p:sp>
          <p:nvSpPr>
            <p:cNvPr id="68" name="Freeform 61">
              <a:extLst>
                <a:ext uri="{FF2B5EF4-FFF2-40B4-BE49-F238E27FC236}">
                  <a16:creationId xmlns:a16="http://schemas.microsoft.com/office/drawing/2014/main" id="{2F6AB576-6A6A-4FF5-8E50-ECB8DC861501}"/>
                </a:ext>
              </a:extLst>
            </p:cNvPr>
            <p:cNvSpPr>
              <a:spLocks/>
            </p:cNvSpPr>
            <p:nvPr/>
          </p:nvSpPr>
          <p:spPr bwMode="gray">
            <a:xfrm>
              <a:off x="4449521" y="2688512"/>
              <a:ext cx="9152" cy="20176"/>
            </a:xfrm>
            <a:custGeom>
              <a:avLst/>
              <a:gdLst>
                <a:gd name="T0" fmla="*/ 0 w 17"/>
                <a:gd name="T1" fmla="*/ 27 h 35"/>
                <a:gd name="T2" fmla="*/ 11 w 17"/>
                <a:gd name="T3" fmla="*/ 0 h 35"/>
                <a:gd name="T4" fmla="*/ 17 w 17"/>
                <a:gd name="T5" fmla="*/ 35 h 35"/>
                <a:gd name="T6" fmla="*/ 0 w 17"/>
                <a:gd name="T7" fmla="*/ 27 h 35"/>
              </a:gdLst>
              <a:ahLst/>
              <a:cxnLst>
                <a:cxn ang="0">
                  <a:pos x="T0" y="T1"/>
                </a:cxn>
                <a:cxn ang="0">
                  <a:pos x="T2" y="T3"/>
                </a:cxn>
                <a:cxn ang="0">
                  <a:pos x="T4" y="T5"/>
                </a:cxn>
                <a:cxn ang="0">
                  <a:pos x="T6" y="T7"/>
                </a:cxn>
              </a:cxnLst>
              <a:rect l="0" t="0" r="r" b="b"/>
              <a:pathLst>
                <a:path w="17" h="35">
                  <a:moveTo>
                    <a:pt x="0" y="27"/>
                  </a:moveTo>
                  <a:lnTo>
                    <a:pt x="11" y="0"/>
                  </a:lnTo>
                  <a:lnTo>
                    <a:pt x="17" y="35"/>
                  </a:lnTo>
                  <a:lnTo>
                    <a:pt x="0" y="27"/>
                  </a:lnTo>
                  <a:close/>
                </a:path>
              </a:pathLst>
            </a:custGeom>
            <a:solidFill>
              <a:srgbClr val="B3B3B3"/>
            </a:solidFill>
            <a:ln w="0">
              <a:solidFill>
                <a:srgbClr val="B3B3B3"/>
              </a:solidFill>
              <a:prstDash val="solid"/>
              <a:round/>
              <a:headEnd/>
              <a:tailEnd/>
            </a:ln>
          </p:spPr>
          <p:txBody>
            <a:bodyPr/>
            <a:lstStyle/>
            <a:p>
              <a:endParaRPr lang="en-US" dirty="0"/>
            </a:p>
          </p:txBody>
        </p:sp>
        <p:sp>
          <p:nvSpPr>
            <p:cNvPr id="69" name="Freeform 62">
              <a:extLst>
                <a:ext uri="{FF2B5EF4-FFF2-40B4-BE49-F238E27FC236}">
                  <a16:creationId xmlns:a16="http://schemas.microsoft.com/office/drawing/2014/main" id="{81C888C8-6734-43A9-8EA2-19307A15CC43}"/>
                </a:ext>
              </a:extLst>
            </p:cNvPr>
            <p:cNvSpPr>
              <a:spLocks/>
            </p:cNvSpPr>
            <p:nvPr/>
          </p:nvSpPr>
          <p:spPr bwMode="gray">
            <a:xfrm>
              <a:off x="6578340" y="3893588"/>
              <a:ext cx="84201" cy="124726"/>
            </a:xfrm>
            <a:custGeom>
              <a:avLst/>
              <a:gdLst>
                <a:gd name="T0" fmla="*/ 0 w 137"/>
                <a:gd name="T1" fmla="*/ 0 h 203"/>
                <a:gd name="T2" fmla="*/ 29 w 137"/>
                <a:gd name="T3" fmla="*/ 0 h 203"/>
                <a:gd name="T4" fmla="*/ 37 w 137"/>
                <a:gd name="T5" fmla="*/ 36 h 203"/>
                <a:gd name="T6" fmla="*/ 72 w 137"/>
                <a:gd name="T7" fmla="*/ 11 h 203"/>
                <a:gd name="T8" fmla="*/ 118 w 137"/>
                <a:gd name="T9" fmla="*/ 57 h 203"/>
                <a:gd name="T10" fmla="*/ 137 w 137"/>
                <a:gd name="T11" fmla="*/ 203 h 203"/>
                <a:gd name="T12" fmla="*/ 42 w 137"/>
                <a:gd name="T13" fmla="*/ 141 h 203"/>
                <a:gd name="T14" fmla="*/ 0 w 137"/>
                <a:gd name="T15" fmla="*/ 0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03">
                  <a:moveTo>
                    <a:pt x="0" y="0"/>
                  </a:moveTo>
                  <a:lnTo>
                    <a:pt x="29" y="0"/>
                  </a:lnTo>
                  <a:lnTo>
                    <a:pt x="37" y="36"/>
                  </a:lnTo>
                  <a:lnTo>
                    <a:pt x="72" y="11"/>
                  </a:lnTo>
                  <a:lnTo>
                    <a:pt x="118" y="57"/>
                  </a:lnTo>
                  <a:lnTo>
                    <a:pt x="137" y="203"/>
                  </a:lnTo>
                  <a:lnTo>
                    <a:pt x="42" y="141"/>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70" name="Freeform 63">
              <a:extLst>
                <a:ext uri="{FF2B5EF4-FFF2-40B4-BE49-F238E27FC236}">
                  <a16:creationId xmlns:a16="http://schemas.microsoft.com/office/drawing/2014/main" id="{D41D51CD-9DDD-4D80-9BBA-B1A3D2119EAA}"/>
                </a:ext>
              </a:extLst>
            </p:cNvPr>
            <p:cNvSpPr>
              <a:spLocks/>
            </p:cNvSpPr>
            <p:nvPr/>
          </p:nvSpPr>
          <p:spPr bwMode="gray">
            <a:xfrm>
              <a:off x="6790672" y="3882582"/>
              <a:ext cx="214163" cy="150405"/>
            </a:xfrm>
            <a:custGeom>
              <a:avLst/>
              <a:gdLst>
                <a:gd name="T0" fmla="*/ 0 w 351"/>
                <a:gd name="T1" fmla="*/ 216 h 245"/>
                <a:gd name="T2" fmla="*/ 33 w 351"/>
                <a:gd name="T3" fmla="*/ 245 h 245"/>
                <a:gd name="T4" fmla="*/ 141 w 351"/>
                <a:gd name="T5" fmla="*/ 236 h 245"/>
                <a:gd name="T6" fmla="*/ 179 w 351"/>
                <a:gd name="T7" fmla="*/ 221 h 245"/>
                <a:gd name="T8" fmla="*/ 228 w 351"/>
                <a:gd name="T9" fmla="*/ 108 h 245"/>
                <a:gd name="T10" fmla="*/ 291 w 351"/>
                <a:gd name="T11" fmla="*/ 112 h 245"/>
                <a:gd name="T12" fmla="*/ 351 w 351"/>
                <a:gd name="T13" fmla="*/ 71 h 245"/>
                <a:gd name="T14" fmla="*/ 296 w 351"/>
                <a:gd name="T15" fmla="*/ 43 h 245"/>
                <a:gd name="T16" fmla="*/ 277 w 351"/>
                <a:gd name="T17" fmla="*/ 0 h 245"/>
                <a:gd name="T18" fmla="*/ 204 w 351"/>
                <a:gd name="T19" fmla="*/ 75 h 245"/>
                <a:gd name="T20" fmla="*/ 181 w 351"/>
                <a:gd name="T21" fmla="*/ 118 h 245"/>
                <a:gd name="T22" fmla="*/ 158 w 351"/>
                <a:gd name="T23" fmla="*/ 94 h 245"/>
                <a:gd name="T24" fmla="*/ 118 w 351"/>
                <a:gd name="T25" fmla="*/ 156 h 245"/>
                <a:gd name="T26" fmla="*/ 71 w 351"/>
                <a:gd name="T27" fmla="*/ 164 h 245"/>
                <a:gd name="T28" fmla="*/ 56 w 351"/>
                <a:gd name="T29" fmla="*/ 221 h 245"/>
                <a:gd name="T30" fmla="*/ 0 w 351"/>
                <a:gd name="T31" fmla="*/ 21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245">
                  <a:moveTo>
                    <a:pt x="0" y="216"/>
                  </a:moveTo>
                  <a:lnTo>
                    <a:pt x="33" y="245"/>
                  </a:lnTo>
                  <a:lnTo>
                    <a:pt x="141" y="236"/>
                  </a:lnTo>
                  <a:lnTo>
                    <a:pt x="179" y="221"/>
                  </a:lnTo>
                  <a:lnTo>
                    <a:pt x="228" y="108"/>
                  </a:lnTo>
                  <a:lnTo>
                    <a:pt x="291" y="112"/>
                  </a:lnTo>
                  <a:lnTo>
                    <a:pt x="351" y="71"/>
                  </a:lnTo>
                  <a:lnTo>
                    <a:pt x="296" y="43"/>
                  </a:lnTo>
                  <a:lnTo>
                    <a:pt x="277" y="0"/>
                  </a:lnTo>
                  <a:lnTo>
                    <a:pt x="204" y="75"/>
                  </a:lnTo>
                  <a:lnTo>
                    <a:pt x="181" y="118"/>
                  </a:lnTo>
                  <a:lnTo>
                    <a:pt x="158" y="94"/>
                  </a:lnTo>
                  <a:lnTo>
                    <a:pt x="118" y="156"/>
                  </a:lnTo>
                  <a:lnTo>
                    <a:pt x="71" y="164"/>
                  </a:lnTo>
                  <a:lnTo>
                    <a:pt x="56" y="221"/>
                  </a:lnTo>
                  <a:lnTo>
                    <a:pt x="0" y="216"/>
                  </a:lnTo>
                  <a:close/>
                </a:path>
              </a:pathLst>
            </a:custGeom>
            <a:solidFill>
              <a:srgbClr val="B3B3B3"/>
            </a:solidFill>
            <a:ln w="0">
              <a:solidFill>
                <a:srgbClr val="B3B3B3"/>
              </a:solidFill>
              <a:prstDash val="solid"/>
              <a:round/>
              <a:headEnd/>
              <a:tailEnd/>
            </a:ln>
          </p:spPr>
          <p:txBody>
            <a:bodyPr/>
            <a:lstStyle/>
            <a:p>
              <a:endParaRPr lang="en-US" dirty="0"/>
            </a:p>
          </p:txBody>
        </p:sp>
        <p:sp>
          <p:nvSpPr>
            <p:cNvPr id="71" name="Freeform 64">
              <a:extLst>
                <a:ext uri="{FF2B5EF4-FFF2-40B4-BE49-F238E27FC236}">
                  <a16:creationId xmlns:a16="http://schemas.microsoft.com/office/drawing/2014/main" id="{ECBCA25E-A7F2-4D00-925F-61EF08422EEF}"/>
                </a:ext>
              </a:extLst>
            </p:cNvPr>
            <p:cNvSpPr>
              <a:spLocks/>
            </p:cNvSpPr>
            <p:nvPr/>
          </p:nvSpPr>
          <p:spPr bwMode="gray">
            <a:xfrm>
              <a:off x="6298280" y="2620646"/>
              <a:ext cx="713877" cy="333826"/>
            </a:xfrm>
            <a:custGeom>
              <a:avLst/>
              <a:gdLst>
                <a:gd name="T0" fmla="*/ 0 w 1171"/>
                <a:gd name="T1" fmla="*/ 173 h 544"/>
                <a:gd name="T2" fmla="*/ 36 w 1171"/>
                <a:gd name="T3" fmla="*/ 224 h 544"/>
                <a:gd name="T4" fmla="*/ 90 w 1171"/>
                <a:gd name="T5" fmla="*/ 247 h 544"/>
                <a:gd name="T6" fmla="*/ 111 w 1171"/>
                <a:gd name="T7" fmla="*/ 362 h 544"/>
                <a:gd name="T8" fmla="*/ 273 w 1171"/>
                <a:gd name="T9" fmla="*/ 409 h 544"/>
                <a:gd name="T10" fmla="*/ 340 w 1171"/>
                <a:gd name="T11" fmla="*/ 488 h 544"/>
                <a:gd name="T12" fmla="*/ 475 w 1171"/>
                <a:gd name="T13" fmla="*/ 482 h 544"/>
                <a:gd name="T14" fmla="*/ 630 w 1171"/>
                <a:gd name="T15" fmla="*/ 544 h 544"/>
                <a:gd name="T16" fmla="*/ 829 w 1171"/>
                <a:gd name="T17" fmla="*/ 488 h 544"/>
                <a:gd name="T18" fmla="*/ 891 w 1171"/>
                <a:gd name="T19" fmla="*/ 442 h 544"/>
                <a:gd name="T20" fmla="*/ 891 w 1171"/>
                <a:gd name="T21" fmla="*/ 377 h 544"/>
                <a:gd name="T22" fmla="*/ 947 w 1171"/>
                <a:gd name="T23" fmla="*/ 388 h 544"/>
                <a:gd name="T24" fmla="*/ 1073 w 1171"/>
                <a:gd name="T25" fmla="*/ 297 h 544"/>
                <a:gd name="T26" fmla="*/ 1171 w 1171"/>
                <a:gd name="T27" fmla="*/ 289 h 544"/>
                <a:gd name="T28" fmla="*/ 1125 w 1171"/>
                <a:gd name="T29" fmla="*/ 220 h 544"/>
                <a:gd name="T30" fmla="*/ 1030 w 1171"/>
                <a:gd name="T31" fmla="*/ 239 h 544"/>
                <a:gd name="T32" fmla="*/ 1028 w 1171"/>
                <a:gd name="T33" fmla="*/ 161 h 544"/>
                <a:gd name="T34" fmla="*/ 1051 w 1171"/>
                <a:gd name="T35" fmla="*/ 120 h 544"/>
                <a:gd name="T36" fmla="*/ 984 w 1171"/>
                <a:gd name="T37" fmla="*/ 108 h 544"/>
                <a:gd name="T38" fmla="*/ 809 w 1171"/>
                <a:gd name="T39" fmla="*/ 156 h 544"/>
                <a:gd name="T40" fmla="*/ 655 w 1171"/>
                <a:gd name="T41" fmla="*/ 85 h 544"/>
                <a:gd name="T42" fmla="*/ 556 w 1171"/>
                <a:gd name="T43" fmla="*/ 94 h 544"/>
                <a:gd name="T44" fmla="*/ 519 w 1171"/>
                <a:gd name="T45" fmla="*/ 37 h 544"/>
                <a:gd name="T46" fmla="*/ 423 w 1171"/>
                <a:gd name="T47" fmla="*/ 0 h 544"/>
                <a:gd name="T48" fmla="*/ 373 w 1171"/>
                <a:gd name="T49" fmla="*/ 40 h 544"/>
                <a:gd name="T50" fmla="*/ 370 w 1171"/>
                <a:gd name="T51" fmla="*/ 117 h 544"/>
                <a:gd name="T52" fmla="*/ 149 w 1171"/>
                <a:gd name="T53" fmla="*/ 84 h 544"/>
                <a:gd name="T54" fmla="*/ 0 w 1171"/>
                <a:gd name="T55" fmla="*/ 17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1" h="544">
                  <a:moveTo>
                    <a:pt x="0" y="173"/>
                  </a:moveTo>
                  <a:lnTo>
                    <a:pt x="36" y="224"/>
                  </a:lnTo>
                  <a:lnTo>
                    <a:pt x="90" y="247"/>
                  </a:lnTo>
                  <a:lnTo>
                    <a:pt x="111" y="362"/>
                  </a:lnTo>
                  <a:lnTo>
                    <a:pt x="273" y="409"/>
                  </a:lnTo>
                  <a:lnTo>
                    <a:pt x="340" y="488"/>
                  </a:lnTo>
                  <a:lnTo>
                    <a:pt x="475" y="482"/>
                  </a:lnTo>
                  <a:lnTo>
                    <a:pt x="630" y="544"/>
                  </a:lnTo>
                  <a:lnTo>
                    <a:pt x="829" y="488"/>
                  </a:lnTo>
                  <a:lnTo>
                    <a:pt x="891" y="442"/>
                  </a:lnTo>
                  <a:lnTo>
                    <a:pt x="891" y="377"/>
                  </a:lnTo>
                  <a:lnTo>
                    <a:pt x="947" y="388"/>
                  </a:lnTo>
                  <a:lnTo>
                    <a:pt x="1073" y="297"/>
                  </a:lnTo>
                  <a:lnTo>
                    <a:pt x="1171" y="289"/>
                  </a:lnTo>
                  <a:lnTo>
                    <a:pt x="1125" y="220"/>
                  </a:lnTo>
                  <a:lnTo>
                    <a:pt x="1030" y="239"/>
                  </a:lnTo>
                  <a:lnTo>
                    <a:pt x="1028" y="161"/>
                  </a:lnTo>
                  <a:lnTo>
                    <a:pt x="1051" y="120"/>
                  </a:lnTo>
                  <a:lnTo>
                    <a:pt x="984" y="108"/>
                  </a:lnTo>
                  <a:lnTo>
                    <a:pt x="809" y="156"/>
                  </a:lnTo>
                  <a:lnTo>
                    <a:pt x="655" y="85"/>
                  </a:lnTo>
                  <a:lnTo>
                    <a:pt x="556" y="94"/>
                  </a:lnTo>
                  <a:lnTo>
                    <a:pt x="519" y="37"/>
                  </a:lnTo>
                  <a:lnTo>
                    <a:pt x="423" y="0"/>
                  </a:lnTo>
                  <a:lnTo>
                    <a:pt x="373" y="40"/>
                  </a:lnTo>
                  <a:lnTo>
                    <a:pt x="370" y="117"/>
                  </a:lnTo>
                  <a:lnTo>
                    <a:pt x="149" y="84"/>
                  </a:lnTo>
                  <a:lnTo>
                    <a:pt x="0" y="173"/>
                  </a:lnTo>
                  <a:close/>
                </a:path>
              </a:pathLst>
            </a:custGeom>
            <a:solidFill>
              <a:srgbClr val="B3B3B3"/>
            </a:solidFill>
            <a:ln w="0">
              <a:solidFill>
                <a:srgbClr val="B3B3B3"/>
              </a:solidFill>
              <a:prstDash val="solid"/>
              <a:round/>
              <a:headEnd/>
              <a:tailEnd/>
            </a:ln>
          </p:spPr>
          <p:txBody>
            <a:bodyPr/>
            <a:lstStyle/>
            <a:p>
              <a:endParaRPr lang="en-US" dirty="0"/>
            </a:p>
          </p:txBody>
        </p:sp>
        <p:sp>
          <p:nvSpPr>
            <p:cNvPr id="72" name="Freeform 65">
              <a:extLst>
                <a:ext uri="{FF2B5EF4-FFF2-40B4-BE49-F238E27FC236}">
                  <a16:creationId xmlns:a16="http://schemas.microsoft.com/office/drawing/2014/main" id="{1D8F5532-E40B-4C17-AD28-516C927DC650}"/>
                </a:ext>
              </a:extLst>
            </p:cNvPr>
            <p:cNvSpPr>
              <a:spLocks/>
            </p:cNvSpPr>
            <p:nvPr/>
          </p:nvSpPr>
          <p:spPr bwMode="gray">
            <a:xfrm>
              <a:off x="5491050" y="3420362"/>
              <a:ext cx="173893" cy="216437"/>
            </a:xfrm>
            <a:custGeom>
              <a:avLst/>
              <a:gdLst>
                <a:gd name="T0" fmla="*/ 0 w 285"/>
                <a:gd name="T1" fmla="*/ 256 h 355"/>
                <a:gd name="T2" fmla="*/ 40 w 285"/>
                <a:gd name="T3" fmla="*/ 355 h 355"/>
                <a:gd name="T4" fmla="*/ 105 w 285"/>
                <a:gd name="T5" fmla="*/ 340 h 355"/>
                <a:gd name="T6" fmla="*/ 212 w 285"/>
                <a:gd name="T7" fmla="*/ 253 h 355"/>
                <a:gd name="T8" fmla="*/ 210 w 285"/>
                <a:gd name="T9" fmla="*/ 210 h 355"/>
                <a:gd name="T10" fmla="*/ 279 w 285"/>
                <a:gd name="T11" fmla="*/ 130 h 355"/>
                <a:gd name="T12" fmla="*/ 285 w 285"/>
                <a:gd name="T13" fmla="*/ 106 h 355"/>
                <a:gd name="T14" fmla="*/ 246 w 285"/>
                <a:gd name="T15" fmla="*/ 61 h 355"/>
                <a:gd name="T16" fmla="*/ 160 w 285"/>
                <a:gd name="T17" fmla="*/ 0 h 355"/>
                <a:gd name="T18" fmla="*/ 138 w 285"/>
                <a:gd name="T19" fmla="*/ 2 h 355"/>
                <a:gd name="T20" fmla="*/ 147 w 285"/>
                <a:gd name="T21" fmla="*/ 36 h 355"/>
                <a:gd name="T22" fmla="*/ 119 w 285"/>
                <a:gd name="T23" fmla="*/ 98 h 355"/>
                <a:gd name="T24" fmla="*/ 138 w 285"/>
                <a:gd name="T25" fmla="*/ 126 h 355"/>
                <a:gd name="T26" fmla="*/ 109 w 285"/>
                <a:gd name="T27" fmla="*/ 211 h 355"/>
                <a:gd name="T28" fmla="*/ 0 w 285"/>
                <a:gd name="T29" fmla="*/ 25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55">
                  <a:moveTo>
                    <a:pt x="0" y="256"/>
                  </a:moveTo>
                  <a:lnTo>
                    <a:pt x="40" y="355"/>
                  </a:lnTo>
                  <a:lnTo>
                    <a:pt x="105" y="340"/>
                  </a:lnTo>
                  <a:lnTo>
                    <a:pt x="212" y="253"/>
                  </a:lnTo>
                  <a:lnTo>
                    <a:pt x="210" y="210"/>
                  </a:lnTo>
                  <a:lnTo>
                    <a:pt x="279" y="130"/>
                  </a:lnTo>
                  <a:lnTo>
                    <a:pt x="285" y="106"/>
                  </a:lnTo>
                  <a:lnTo>
                    <a:pt x="246" y="61"/>
                  </a:lnTo>
                  <a:lnTo>
                    <a:pt x="160" y="0"/>
                  </a:lnTo>
                  <a:lnTo>
                    <a:pt x="138" y="2"/>
                  </a:lnTo>
                  <a:lnTo>
                    <a:pt x="147" y="36"/>
                  </a:lnTo>
                  <a:lnTo>
                    <a:pt x="119" y="98"/>
                  </a:lnTo>
                  <a:lnTo>
                    <a:pt x="138" y="126"/>
                  </a:lnTo>
                  <a:lnTo>
                    <a:pt x="109" y="211"/>
                  </a:lnTo>
                  <a:lnTo>
                    <a:pt x="0" y="256"/>
                  </a:lnTo>
                  <a:close/>
                </a:path>
              </a:pathLst>
            </a:custGeom>
            <a:solidFill>
              <a:srgbClr val="B3B3B3"/>
            </a:solidFill>
            <a:ln w="0">
              <a:solidFill>
                <a:srgbClr val="B3B3B3"/>
              </a:solidFill>
              <a:prstDash val="solid"/>
              <a:round/>
              <a:headEnd/>
              <a:tailEnd/>
            </a:ln>
          </p:spPr>
          <p:txBody>
            <a:bodyPr/>
            <a:lstStyle/>
            <a:p>
              <a:endParaRPr lang="en-US" dirty="0"/>
            </a:p>
          </p:txBody>
        </p:sp>
        <p:sp>
          <p:nvSpPr>
            <p:cNvPr id="73" name="Freeform 66">
              <a:extLst>
                <a:ext uri="{FF2B5EF4-FFF2-40B4-BE49-F238E27FC236}">
                  <a16:creationId xmlns:a16="http://schemas.microsoft.com/office/drawing/2014/main" id="{4AA0464C-0B3C-43FB-9D04-DD14D8D8AFEA}"/>
                </a:ext>
              </a:extLst>
            </p:cNvPr>
            <p:cNvSpPr>
              <a:spLocks/>
            </p:cNvSpPr>
            <p:nvPr/>
          </p:nvSpPr>
          <p:spPr bwMode="gray">
            <a:xfrm>
              <a:off x="6124387" y="3277293"/>
              <a:ext cx="181215" cy="104550"/>
            </a:xfrm>
            <a:custGeom>
              <a:avLst/>
              <a:gdLst>
                <a:gd name="T0" fmla="*/ 0 w 297"/>
                <a:gd name="T1" fmla="*/ 68 h 171"/>
                <a:gd name="T2" fmla="*/ 36 w 297"/>
                <a:gd name="T3" fmla="*/ 0 h 171"/>
                <a:gd name="T4" fmla="*/ 151 w 297"/>
                <a:gd name="T5" fmla="*/ 42 h 171"/>
                <a:gd name="T6" fmla="*/ 215 w 297"/>
                <a:gd name="T7" fmla="*/ 107 h 171"/>
                <a:gd name="T8" fmla="*/ 297 w 297"/>
                <a:gd name="T9" fmla="*/ 107 h 171"/>
                <a:gd name="T10" fmla="*/ 290 w 297"/>
                <a:gd name="T11" fmla="*/ 171 h 171"/>
                <a:gd name="T12" fmla="*/ 99 w 297"/>
                <a:gd name="T13" fmla="*/ 130 h 171"/>
                <a:gd name="T14" fmla="*/ 0 w 297"/>
                <a:gd name="T15" fmla="*/ 68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171">
                  <a:moveTo>
                    <a:pt x="0" y="68"/>
                  </a:moveTo>
                  <a:lnTo>
                    <a:pt x="36" y="0"/>
                  </a:lnTo>
                  <a:lnTo>
                    <a:pt x="151" y="42"/>
                  </a:lnTo>
                  <a:lnTo>
                    <a:pt x="215" y="107"/>
                  </a:lnTo>
                  <a:lnTo>
                    <a:pt x="297" y="107"/>
                  </a:lnTo>
                  <a:lnTo>
                    <a:pt x="290" y="171"/>
                  </a:lnTo>
                  <a:lnTo>
                    <a:pt x="99" y="130"/>
                  </a:lnTo>
                  <a:lnTo>
                    <a:pt x="0" y="68"/>
                  </a:lnTo>
                  <a:close/>
                </a:path>
              </a:pathLst>
            </a:custGeom>
            <a:solidFill>
              <a:srgbClr val="B3B3B3"/>
            </a:solidFill>
            <a:ln w="0">
              <a:solidFill>
                <a:srgbClr val="B3B3B3"/>
              </a:solidFill>
              <a:prstDash val="solid"/>
              <a:round/>
              <a:headEnd/>
              <a:tailEnd/>
            </a:ln>
          </p:spPr>
          <p:txBody>
            <a:bodyPr/>
            <a:lstStyle/>
            <a:p>
              <a:endParaRPr lang="en-US" dirty="0"/>
            </a:p>
          </p:txBody>
        </p:sp>
        <p:sp>
          <p:nvSpPr>
            <p:cNvPr id="74" name="Freeform 67">
              <a:extLst>
                <a:ext uri="{FF2B5EF4-FFF2-40B4-BE49-F238E27FC236}">
                  <a16:creationId xmlns:a16="http://schemas.microsoft.com/office/drawing/2014/main" id="{DB51EA96-E951-49E4-BD97-A3CFF423F1EB}"/>
                </a:ext>
              </a:extLst>
            </p:cNvPr>
            <p:cNvSpPr>
              <a:spLocks/>
            </p:cNvSpPr>
            <p:nvPr/>
          </p:nvSpPr>
          <p:spPr bwMode="gray">
            <a:xfrm>
              <a:off x="4398268" y="2585796"/>
              <a:ext cx="82370" cy="84374"/>
            </a:xfrm>
            <a:custGeom>
              <a:avLst/>
              <a:gdLst>
                <a:gd name="T0" fmla="*/ 0 w 134"/>
                <a:gd name="T1" fmla="*/ 103 h 137"/>
                <a:gd name="T2" fmla="*/ 53 w 134"/>
                <a:gd name="T3" fmla="*/ 85 h 137"/>
                <a:gd name="T4" fmla="*/ 28 w 134"/>
                <a:gd name="T5" fmla="*/ 72 h 137"/>
                <a:gd name="T6" fmla="*/ 52 w 134"/>
                <a:gd name="T7" fmla="*/ 23 h 137"/>
                <a:gd name="T8" fmla="*/ 72 w 134"/>
                <a:gd name="T9" fmla="*/ 53 h 137"/>
                <a:gd name="T10" fmla="*/ 73 w 134"/>
                <a:gd name="T11" fmla="*/ 0 h 137"/>
                <a:gd name="T12" fmla="*/ 134 w 134"/>
                <a:gd name="T13" fmla="*/ 0 h 137"/>
                <a:gd name="T14" fmla="*/ 128 w 134"/>
                <a:gd name="T15" fmla="*/ 53 h 137"/>
                <a:gd name="T16" fmla="*/ 90 w 134"/>
                <a:gd name="T17" fmla="*/ 73 h 137"/>
                <a:gd name="T18" fmla="*/ 91 w 134"/>
                <a:gd name="T19" fmla="*/ 137 h 137"/>
                <a:gd name="T20" fmla="*/ 57 w 134"/>
                <a:gd name="T21" fmla="*/ 98 h 137"/>
                <a:gd name="T22" fmla="*/ 0 w 134"/>
                <a:gd name="T23" fmla="*/ 10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7">
                  <a:moveTo>
                    <a:pt x="0" y="103"/>
                  </a:moveTo>
                  <a:lnTo>
                    <a:pt x="53" y="85"/>
                  </a:lnTo>
                  <a:lnTo>
                    <a:pt x="28" y="72"/>
                  </a:lnTo>
                  <a:lnTo>
                    <a:pt x="52" y="23"/>
                  </a:lnTo>
                  <a:lnTo>
                    <a:pt x="72" y="53"/>
                  </a:lnTo>
                  <a:lnTo>
                    <a:pt x="73" y="0"/>
                  </a:lnTo>
                  <a:lnTo>
                    <a:pt x="134" y="0"/>
                  </a:lnTo>
                  <a:lnTo>
                    <a:pt x="128" y="53"/>
                  </a:lnTo>
                  <a:lnTo>
                    <a:pt x="90" y="73"/>
                  </a:lnTo>
                  <a:lnTo>
                    <a:pt x="91" y="137"/>
                  </a:lnTo>
                  <a:lnTo>
                    <a:pt x="57" y="98"/>
                  </a:lnTo>
                  <a:lnTo>
                    <a:pt x="0" y="103"/>
                  </a:lnTo>
                  <a:close/>
                </a:path>
              </a:pathLst>
            </a:custGeom>
            <a:solidFill>
              <a:srgbClr val="B3B3B3"/>
            </a:solidFill>
            <a:ln w="0">
              <a:solidFill>
                <a:srgbClr val="B3B3B3"/>
              </a:solidFill>
              <a:prstDash val="solid"/>
              <a:round/>
              <a:headEnd/>
              <a:tailEnd/>
            </a:ln>
          </p:spPr>
          <p:txBody>
            <a:bodyPr/>
            <a:lstStyle/>
            <a:p>
              <a:endParaRPr lang="en-US" dirty="0"/>
            </a:p>
          </p:txBody>
        </p:sp>
        <p:sp>
          <p:nvSpPr>
            <p:cNvPr id="75" name="Freeform 68">
              <a:extLst>
                <a:ext uri="{FF2B5EF4-FFF2-40B4-BE49-F238E27FC236}">
                  <a16:creationId xmlns:a16="http://schemas.microsoft.com/office/drawing/2014/main" id="{AA4C2125-F750-478B-A055-C14A45FE4D21}"/>
                </a:ext>
              </a:extLst>
            </p:cNvPr>
            <p:cNvSpPr>
              <a:spLocks/>
            </p:cNvSpPr>
            <p:nvPr/>
          </p:nvSpPr>
          <p:spPr bwMode="gray">
            <a:xfrm>
              <a:off x="8070160" y="5128010"/>
              <a:ext cx="173893" cy="183421"/>
            </a:xfrm>
            <a:custGeom>
              <a:avLst/>
              <a:gdLst>
                <a:gd name="T0" fmla="*/ 0 w 284"/>
                <a:gd name="T1" fmla="*/ 263 h 300"/>
                <a:gd name="T2" fmla="*/ 61 w 284"/>
                <a:gd name="T3" fmla="*/ 170 h 300"/>
                <a:gd name="T4" fmla="*/ 163 w 284"/>
                <a:gd name="T5" fmla="*/ 102 h 300"/>
                <a:gd name="T6" fmla="*/ 214 w 284"/>
                <a:gd name="T7" fmla="*/ 0 h 300"/>
                <a:gd name="T8" fmla="*/ 245 w 284"/>
                <a:gd name="T9" fmla="*/ 30 h 300"/>
                <a:gd name="T10" fmla="*/ 283 w 284"/>
                <a:gd name="T11" fmla="*/ 16 h 300"/>
                <a:gd name="T12" fmla="*/ 284 w 284"/>
                <a:gd name="T13" fmla="*/ 52 h 300"/>
                <a:gd name="T14" fmla="*/ 232 w 284"/>
                <a:gd name="T15" fmla="*/ 124 h 300"/>
                <a:gd name="T16" fmla="*/ 242 w 284"/>
                <a:gd name="T17" fmla="*/ 156 h 300"/>
                <a:gd name="T18" fmla="*/ 181 w 284"/>
                <a:gd name="T19" fmla="*/ 165 h 300"/>
                <a:gd name="T20" fmla="*/ 156 w 284"/>
                <a:gd name="T21" fmla="*/ 268 h 300"/>
                <a:gd name="T22" fmla="*/ 92 w 284"/>
                <a:gd name="T23" fmla="*/ 300 h 300"/>
                <a:gd name="T24" fmla="*/ 0 w 284"/>
                <a:gd name="T25" fmla="*/ 26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300">
                  <a:moveTo>
                    <a:pt x="0" y="263"/>
                  </a:moveTo>
                  <a:lnTo>
                    <a:pt x="61" y="170"/>
                  </a:lnTo>
                  <a:lnTo>
                    <a:pt x="163" y="102"/>
                  </a:lnTo>
                  <a:lnTo>
                    <a:pt x="214" y="0"/>
                  </a:lnTo>
                  <a:lnTo>
                    <a:pt x="245" y="30"/>
                  </a:lnTo>
                  <a:lnTo>
                    <a:pt x="283" y="16"/>
                  </a:lnTo>
                  <a:lnTo>
                    <a:pt x="284" y="52"/>
                  </a:lnTo>
                  <a:lnTo>
                    <a:pt x="232" y="124"/>
                  </a:lnTo>
                  <a:lnTo>
                    <a:pt x="242" y="156"/>
                  </a:lnTo>
                  <a:lnTo>
                    <a:pt x="181" y="165"/>
                  </a:lnTo>
                  <a:lnTo>
                    <a:pt x="156" y="268"/>
                  </a:lnTo>
                  <a:lnTo>
                    <a:pt x="92" y="300"/>
                  </a:lnTo>
                  <a:lnTo>
                    <a:pt x="0" y="263"/>
                  </a:lnTo>
                  <a:close/>
                </a:path>
              </a:pathLst>
            </a:custGeom>
            <a:solidFill>
              <a:srgbClr val="B3B3B3"/>
            </a:solidFill>
            <a:ln w="0">
              <a:solidFill>
                <a:srgbClr val="B3B3B3"/>
              </a:solidFill>
              <a:prstDash val="solid"/>
              <a:round/>
              <a:headEnd/>
              <a:tailEnd/>
            </a:ln>
          </p:spPr>
          <p:txBody>
            <a:bodyPr/>
            <a:lstStyle/>
            <a:p>
              <a:endParaRPr lang="en-US" dirty="0"/>
            </a:p>
          </p:txBody>
        </p:sp>
        <p:sp>
          <p:nvSpPr>
            <p:cNvPr id="76" name="Freeform 69">
              <a:extLst>
                <a:ext uri="{FF2B5EF4-FFF2-40B4-BE49-F238E27FC236}">
                  <a16:creationId xmlns:a16="http://schemas.microsoft.com/office/drawing/2014/main" id="{A59ABE7E-04B0-49E1-A58D-755795978A1A}"/>
                </a:ext>
              </a:extLst>
            </p:cNvPr>
            <p:cNvSpPr>
              <a:spLocks/>
            </p:cNvSpPr>
            <p:nvPr/>
          </p:nvSpPr>
          <p:spPr bwMode="gray">
            <a:xfrm>
              <a:off x="8207444" y="4950092"/>
              <a:ext cx="131793" cy="199929"/>
            </a:xfrm>
            <a:custGeom>
              <a:avLst/>
              <a:gdLst>
                <a:gd name="T0" fmla="*/ 0 w 216"/>
                <a:gd name="T1" fmla="*/ 0 h 326"/>
                <a:gd name="T2" fmla="*/ 60 w 216"/>
                <a:gd name="T3" fmla="*/ 36 h 326"/>
                <a:gd name="T4" fmla="*/ 74 w 216"/>
                <a:gd name="T5" fmla="*/ 108 h 326"/>
                <a:gd name="T6" fmla="*/ 103 w 216"/>
                <a:gd name="T7" fmla="*/ 130 h 326"/>
                <a:gd name="T8" fmla="*/ 117 w 216"/>
                <a:gd name="T9" fmla="*/ 98 h 326"/>
                <a:gd name="T10" fmla="*/ 130 w 216"/>
                <a:gd name="T11" fmla="*/ 149 h 326"/>
                <a:gd name="T12" fmla="*/ 216 w 216"/>
                <a:gd name="T13" fmla="*/ 149 h 326"/>
                <a:gd name="T14" fmla="*/ 198 w 216"/>
                <a:gd name="T15" fmla="*/ 220 h 326"/>
                <a:gd name="T16" fmla="*/ 155 w 216"/>
                <a:gd name="T17" fmla="*/ 231 h 326"/>
                <a:gd name="T18" fmla="*/ 118 w 216"/>
                <a:gd name="T19" fmla="*/ 325 h 326"/>
                <a:gd name="T20" fmla="*/ 75 w 216"/>
                <a:gd name="T21" fmla="*/ 326 h 326"/>
                <a:gd name="T22" fmla="*/ 96 w 216"/>
                <a:gd name="T23" fmla="*/ 292 h 326"/>
                <a:gd name="T24" fmla="*/ 42 w 216"/>
                <a:gd name="T25" fmla="*/ 227 h 326"/>
                <a:gd name="T26" fmla="*/ 84 w 216"/>
                <a:gd name="T27" fmla="*/ 166 h 326"/>
                <a:gd name="T28" fmla="*/ 75 w 216"/>
                <a:gd name="T29" fmla="*/ 117 h 326"/>
                <a:gd name="T30" fmla="*/ 0 w 216"/>
                <a:gd name="T3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326">
                  <a:moveTo>
                    <a:pt x="0" y="0"/>
                  </a:moveTo>
                  <a:lnTo>
                    <a:pt x="60" y="36"/>
                  </a:lnTo>
                  <a:lnTo>
                    <a:pt x="74" y="108"/>
                  </a:lnTo>
                  <a:lnTo>
                    <a:pt x="103" y="130"/>
                  </a:lnTo>
                  <a:lnTo>
                    <a:pt x="117" y="98"/>
                  </a:lnTo>
                  <a:lnTo>
                    <a:pt x="130" y="149"/>
                  </a:lnTo>
                  <a:lnTo>
                    <a:pt x="216" y="149"/>
                  </a:lnTo>
                  <a:lnTo>
                    <a:pt x="198" y="220"/>
                  </a:lnTo>
                  <a:lnTo>
                    <a:pt x="155" y="231"/>
                  </a:lnTo>
                  <a:lnTo>
                    <a:pt x="118" y="325"/>
                  </a:lnTo>
                  <a:lnTo>
                    <a:pt x="75" y="326"/>
                  </a:lnTo>
                  <a:lnTo>
                    <a:pt x="96" y="292"/>
                  </a:lnTo>
                  <a:lnTo>
                    <a:pt x="42" y="227"/>
                  </a:lnTo>
                  <a:lnTo>
                    <a:pt x="84" y="166"/>
                  </a:lnTo>
                  <a:lnTo>
                    <a:pt x="75" y="117"/>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77" name="Freeform 70">
              <a:extLst>
                <a:ext uri="{FF2B5EF4-FFF2-40B4-BE49-F238E27FC236}">
                  <a16:creationId xmlns:a16="http://schemas.microsoft.com/office/drawing/2014/main" id="{96F777A7-72EB-4512-AFAE-FE7CF5096825}"/>
                </a:ext>
              </a:extLst>
            </p:cNvPr>
            <p:cNvSpPr>
              <a:spLocks/>
            </p:cNvSpPr>
            <p:nvPr/>
          </p:nvSpPr>
          <p:spPr bwMode="gray">
            <a:xfrm>
              <a:off x="4433047" y="1892465"/>
              <a:ext cx="583915" cy="520915"/>
            </a:xfrm>
            <a:custGeom>
              <a:avLst/>
              <a:gdLst>
                <a:gd name="T0" fmla="*/ 3 w 955"/>
                <a:gd name="T1" fmla="*/ 674 h 853"/>
                <a:gd name="T2" fmla="*/ 91 w 955"/>
                <a:gd name="T3" fmla="*/ 663 h 853"/>
                <a:gd name="T4" fmla="*/ 25 w 955"/>
                <a:gd name="T5" fmla="*/ 701 h 853"/>
                <a:gd name="T6" fmla="*/ 76 w 955"/>
                <a:gd name="T7" fmla="*/ 707 h 853"/>
                <a:gd name="T8" fmla="*/ 46 w 955"/>
                <a:gd name="T9" fmla="*/ 773 h 853"/>
                <a:gd name="T10" fmla="*/ 114 w 955"/>
                <a:gd name="T11" fmla="*/ 853 h 853"/>
                <a:gd name="T12" fmla="*/ 202 w 955"/>
                <a:gd name="T13" fmla="*/ 751 h 853"/>
                <a:gd name="T14" fmla="*/ 270 w 955"/>
                <a:gd name="T15" fmla="*/ 737 h 853"/>
                <a:gd name="T16" fmla="*/ 282 w 955"/>
                <a:gd name="T17" fmla="*/ 662 h 853"/>
                <a:gd name="T18" fmla="*/ 265 w 955"/>
                <a:gd name="T19" fmla="*/ 512 h 853"/>
                <a:gd name="T20" fmla="*/ 320 w 955"/>
                <a:gd name="T21" fmla="*/ 446 h 853"/>
                <a:gd name="T22" fmla="*/ 413 w 955"/>
                <a:gd name="T23" fmla="*/ 286 h 853"/>
                <a:gd name="T24" fmla="*/ 470 w 955"/>
                <a:gd name="T25" fmla="*/ 219 h 853"/>
                <a:gd name="T26" fmla="*/ 552 w 955"/>
                <a:gd name="T27" fmla="*/ 193 h 853"/>
                <a:gd name="T28" fmla="*/ 571 w 955"/>
                <a:gd name="T29" fmla="*/ 149 h 853"/>
                <a:gd name="T30" fmla="*/ 641 w 955"/>
                <a:gd name="T31" fmla="*/ 165 h 853"/>
                <a:gd name="T32" fmla="*/ 762 w 955"/>
                <a:gd name="T33" fmla="*/ 150 h 853"/>
                <a:gd name="T34" fmla="*/ 847 w 955"/>
                <a:gd name="T35" fmla="*/ 79 h 853"/>
                <a:gd name="T36" fmla="*/ 882 w 955"/>
                <a:gd name="T37" fmla="*/ 149 h 853"/>
                <a:gd name="T38" fmla="*/ 908 w 955"/>
                <a:gd name="T39" fmla="*/ 102 h 853"/>
                <a:gd name="T40" fmla="*/ 868 w 955"/>
                <a:gd name="T41" fmla="*/ 73 h 853"/>
                <a:gd name="T42" fmla="*/ 885 w 955"/>
                <a:gd name="T43" fmla="*/ 15 h 853"/>
                <a:gd name="T44" fmla="*/ 864 w 955"/>
                <a:gd name="T45" fmla="*/ 3 h 853"/>
                <a:gd name="T46" fmla="*/ 807 w 955"/>
                <a:gd name="T47" fmla="*/ 49 h 853"/>
                <a:gd name="T48" fmla="*/ 796 w 955"/>
                <a:gd name="T49" fmla="*/ 10 h 853"/>
                <a:gd name="T50" fmla="*/ 765 w 955"/>
                <a:gd name="T51" fmla="*/ 17 h 853"/>
                <a:gd name="T52" fmla="*/ 669 w 955"/>
                <a:gd name="T53" fmla="*/ 83 h 853"/>
                <a:gd name="T54" fmla="*/ 623 w 955"/>
                <a:gd name="T55" fmla="*/ 101 h 853"/>
                <a:gd name="T56" fmla="*/ 556 w 955"/>
                <a:gd name="T57" fmla="*/ 129 h 853"/>
                <a:gd name="T58" fmla="*/ 537 w 955"/>
                <a:gd name="T59" fmla="*/ 123 h 853"/>
                <a:gd name="T60" fmla="*/ 528 w 955"/>
                <a:gd name="T61" fmla="*/ 132 h 853"/>
                <a:gd name="T62" fmla="*/ 465 w 955"/>
                <a:gd name="T63" fmla="*/ 168 h 853"/>
                <a:gd name="T64" fmla="*/ 463 w 955"/>
                <a:gd name="T65" fmla="*/ 191 h 853"/>
                <a:gd name="T66" fmla="*/ 372 w 955"/>
                <a:gd name="T67" fmla="*/ 253 h 853"/>
                <a:gd name="T68" fmla="*/ 306 w 955"/>
                <a:gd name="T69" fmla="*/ 309 h 853"/>
                <a:gd name="T70" fmla="*/ 169 w 955"/>
                <a:gd name="T71" fmla="*/ 498 h 853"/>
                <a:gd name="T72" fmla="*/ 230 w 955"/>
                <a:gd name="T73" fmla="*/ 501 h 853"/>
                <a:gd name="T74" fmla="*/ 76 w 955"/>
                <a:gd name="T75" fmla="*/ 562 h 853"/>
                <a:gd name="T76" fmla="*/ 48 w 955"/>
                <a:gd name="T77" fmla="*/ 583 h 853"/>
                <a:gd name="T78" fmla="*/ 4 w 955"/>
                <a:gd name="T79" fmla="*/ 609 h 853"/>
                <a:gd name="T80" fmla="*/ 0 w 955"/>
                <a:gd name="T81" fmla="*/ 63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5" h="853">
                  <a:moveTo>
                    <a:pt x="0" y="638"/>
                  </a:moveTo>
                  <a:lnTo>
                    <a:pt x="3" y="674"/>
                  </a:lnTo>
                  <a:lnTo>
                    <a:pt x="86" y="649"/>
                  </a:lnTo>
                  <a:lnTo>
                    <a:pt x="91" y="663"/>
                  </a:lnTo>
                  <a:lnTo>
                    <a:pt x="1" y="689"/>
                  </a:lnTo>
                  <a:lnTo>
                    <a:pt x="25" y="701"/>
                  </a:lnTo>
                  <a:lnTo>
                    <a:pt x="14" y="746"/>
                  </a:lnTo>
                  <a:lnTo>
                    <a:pt x="76" y="707"/>
                  </a:lnTo>
                  <a:lnTo>
                    <a:pt x="10" y="773"/>
                  </a:lnTo>
                  <a:lnTo>
                    <a:pt x="46" y="773"/>
                  </a:lnTo>
                  <a:lnTo>
                    <a:pt x="25" y="829"/>
                  </a:lnTo>
                  <a:lnTo>
                    <a:pt x="114" y="853"/>
                  </a:lnTo>
                  <a:lnTo>
                    <a:pt x="187" y="799"/>
                  </a:lnTo>
                  <a:lnTo>
                    <a:pt x="202" y="751"/>
                  </a:lnTo>
                  <a:lnTo>
                    <a:pt x="225" y="799"/>
                  </a:lnTo>
                  <a:lnTo>
                    <a:pt x="270" y="737"/>
                  </a:lnTo>
                  <a:lnTo>
                    <a:pt x="260" y="681"/>
                  </a:lnTo>
                  <a:lnTo>
                    <a:pt x="282" y="662"/>
                  </a:lnTo>
                  <a:lnTo>
                    <a:pt x="260" y="634"/>
                  </a:lnTo>
                  <a:lnTo>
                    <a:pt x="265" y="512"/>
                  </a:lnTo>
                  <a:lnTo>
                    <a:pt x="331" y="484"/>
                  </a:lnTo>
                  <a:lnTo>
                    <a:pt x="320" y="446"/>
                  </a:lnTo>
                  <a:lnTo>
                    <a:pt x="349" y="355"/>
                  </a:lnTo>
                  <a:lnTo>
                    <a:pt x="413" y="286"/>
                  </a:lnTo>
                  <a:lnTo>
                    <a:pt x="425" y="230"/>
                  </a:lnTo>
                  <a:lnTo>
                    <a:pt x="470" y="219"/>
                  </a:lnTo>
                  <a:lnTo>
                    <a:pt x="485" y="183"/>
                  </a:lnTo>
                  <a:lnTo>
                    <a:pt x="552" y="193"/>
                  </a:lnTo>
                  <a:lnTo>
                    <a:pt x="556" y="149"/>
                  </a:lnTo>
                  <a:lnTo>
                    <a:pt x="571" y="149"/>
                  </a:lnTo>
                  <a:lnTo>
                    <a:pt x="599" y="127"/>
                  </a:lnTo>
                  <a:lnTo>
                    <a:pt x="641" y="165"/>
                  </a:lnTo>
                  <a:lnTo>
                    <a:pt x="718" y="172"/>
                  </a:lnTo>
                  <a:lnTo>
                    <a:pt x="762" y="150"/>
                  </a:lnTo>
                  <a:lnTo>
                    <a:pt x="774" y="92"/>
                  </a:lnTo>
                  <a:lnTo>
                    <a:pt x="847" y="79"/>
                  </a:lnTo>
                  <a:lnTo>
                    <a:pt x="885" y="101"/>
                  </a:lnTo>
                  <a:lnTo>
                    <a:pt x="882" y="149"/>
                  </a:lnTo>
                  <a:lnTo>
                    <a:pt x="951" y="92"/>
                  </a:lnTo>
                  <a:lnTo>
                    <a:pt x="908" y="102"/>
                  </a:lnTo>
                  <a:lnTo>
                    <a:pt x="919" y="89"/>
                  </a:lnTo>
                  <a:lnTo>
                    <a:pt x="868" y="73"/>
                  </a:lnTo>
                  <a:lnTo>
                    <a:pt x="955" y="49"/>
                  </a:lnTo>
                  <a:lnTo>
                    <a:pt x="885" y="15"/>
                  </a:lnTo>
                  <a:lnTo>
                    <a:pt x="840" y="49"/>
                  </a:lnTo>
                  <a:lnTo>
                    <a:pt x="864" y="3"/>
                  </a:lnTo>
                  <a:lnTo>
                    <a:pt x="830" y="0"/>
                  </a:lnTo>
                  <a:lnTo>
                    <a:pt x="807" y="49"/>
                  </a:lnTo>
                  <a:lnTo>
                    <a:pt x="796" y="50"/>
                  </a:lnTo>
                  <a:lnTo>
                    <a:pt x="796" y="10"/>
                  </a:lnTo>
                  <a:lnTo>
                    <a:pt x="736" y="79"/>
                  </a:lnTo>
                  <a:lnTo>
                    <a:pt x="765" y="17"/>
                  </a:lnTo>
                  <a:lnTo>
                    <a:pt x="736" y="5"/>
                  </a:lnTo>
                  <a:lnTo>
                    <a:pt x="669" y="83"/>
                  </a:lnTo>
                  <a:lnTo>
                    <a:pt x="608" y="57"/>
                  </a:lnTo>
                  <a:lnTo>
                    <a:pt x="623" y="101"/>
                  </a:lnTo>
                  <a:lnTo>
                    <a:pt x="599" y="79"/>
                  </a:lnTo>
                  <a:lnTo>
                    <a:pt x="556" y="129"/>
                  </a:lnTo>
                  <a:lnTo>
                    <a:pt x="559" y="88"/>
                  </a:lnTo>
                  <a:lnTo>
                    <a:pt x="537" y="123"/>
                  </a:lnTo>
                  <a:lnTo>
                    <a:pt x="517" y="96"/>
                  </a:lnTo>
                  <a:lnTo>
                    <a:pt x="528" y="132"/>
                  </a:lnTo>
                  <a:lnTo>
                    <a:pt x="481" y="120"/>
                  </a:lnTo>
                  <a:lnTo>
                    <a:pt x="465" y="168"/>
                  </a:lnTo>
                  <a:lnTo>
                    <a:pt x="423" y="187"/>
                  </a:lnTo>
                  <a:lnTo>
                    <a:pt x="463" y="191"/>
                  </a:lnTo>
                  <a:lnTo>
                    <a:pt x="387" y="217"/>
                  </a:lnTo>
                  <a:lnTo>
                    <a:pt x="372" y="253"/>
                  </a:lnTo>
                  <a:lnTo>
                    <a:pt x="397" y="253"/>
                  </a:lnTo>
                  <a:lnTo>
                    <a:pt x="306" y="309"/>
                  </a:lnTo>
                  <a:lnTo>
                    <a:pt x="273" y="412"/>
                  </a:lnTo>
                  <a:lnTo>
                    <a:pt x="169" y="498"/>
                  </a:lnTo>
                  <a:lnTo>
                    <a:pt x="187" y="519"/>
                  </a:lnTo>
                  <a:lnTo>
                    <a:pt x="230" y="501"/>
                  </a:lnTo>
                  <a:lnTo>
                    <a:pt x="128" y="527"/>
                  </a:lnTo>
                  <a:lnTo>
                    <a:pt x="76" y="562"/>
                  </a:lnTo>
                  <a:lnTo>
                    <a:pt x="86" y="583"/>
                  </a:lnTo>
                  <a:lnTo>
                    <a:pt x="48" y="583"/>
                  </a:lnTo>
                  <a:lnTo>
                    <a:pt x="52" y="609"/>
                  </a:lnTo>
                  <a:lnTo>
                    <a:pt x="4" y="609"/>
                  </a:lnTo>
                  <a:lnTo>
                    <a:pt x="48" y="624"/>
                  </a:lnTo>
                  <a:lnTo>
                    <a:pt x="0" y="638"/>
                  </a:lnTo>
                  <a:close/>
                </a:path>
              </a:pathLst>
            </a:custGeom>
            <a:solidFill>
              <a:srgbClr val="B3B3B3"/>
            </a:solidFill>
            <a:ln w="0">
              <a:solidFill>
                <a:srgbClr val="B3B3B3"/>
              </a:solidFill>
              <a:prstDash val="solid"/>
              <a:round/>
              <a:headEnd/>
              <a:tailEnd/>
            </a:ln>
          </p:spPr>
          <p:txBody>
            <a:bodyPr/>
            <a:lstStyle/>
            <a:p>
              <a:endParaRPr lang="en-US" dirty="0"/>
            </a:p>
          </p:txBody>
        </p:sp>
        <p:sp>
          <p:nvSpPr>
            <p:cNvPr id="78" name="Freeform 71">
              <a:extLst>
                <a:ext uri="{FF2B5EF4-FFF2-40B4-BE49-F238E27FC236}">
                  <a16:creationId xmlns:a16="http://schemas.microsoft.com/office/drawing/2014/main" id="{CF62DC8C-2DF4-47F1-8D5B-CB1DD1E57796}"/>
                </a:ext>
              </a:extLst>
            </p:cNvPr>
            <p:cNvSpPr>
              <a:spLocks/>
            </p:cNvSpPr>
            <p:nvPr/>
          </p:nvSpPr>
          <p:spPr bwMode="gray">
            <a:xfrm>
              <a:off x="5692400" y="3086536"/>
              <a:ext cx="377074" cy="365008"/>
            </a:xfrm>
            <a:custGeom>
              <a:avLst/>
              <a:gdLst>
                <a:gd name="T0" fmla="*/ 0 w 617"/>
                <a:gd name="T1" fmla="*/ 327 h 597"/>
                <a:gd name="T2" fmla="*/ 56 w 617"/>
                <a:gd name="T3" fmla="*/ 348 h 597"/>
                <a:gd name="T4" fmla="*/ 193 w 617"/>
                <a:gd name="T5" fmla="*/ 327 h 597"/>
                <a:gd name="T6" fmla="*/ 218 w 617"/>
                <a:gd name="T7" fmla="*/ 267 h 597"/>
                <a:gd name="T8" fmla="*/ 308 w 617"/>
                <a:gd name="T9" fmla="*/ 235 h 597"/>
                <a:gd name="T10" fmla="*/ 316 w 617"/>
                <a:gd name="T11" fmla="*/ 183 h 597"/>
                <a:gd name="T12" fmla="*/ 350 w 617"/>
                <a:gd name="T13" fmla="*/ 171 h 597"/>
                <a:gd name="T14" fmla="*/ 335 w 617"/>
                <a:gd name="T15" fmla="*/ 141 h 597"/>
                <a:gd name="T16" fmla="*/ 368 w 617"/>
                <a:gd name="T17" fmla="*/ 138 h 597"/>
                <a:gd name="T18" fmla="*/ 391 w 617"/>
                <a:gd name="T19" fmla="*/ 89 h 597"/>
                <a:gd name="T20" fmla="*/ 380 w 617"/>
                <a:gd name="T21" fmla="*/ 37 h 597"/>
                <a:gd name="T22" fmla="*/ 507 w 617"/>
                <a:gd name="T23" fmla="*/ 0 h 597"/>
                <a:gd name="T24" fmla="*/ 617 w 617"/>
                <a:gd name="T25" fmla="*/ 77 h 597"/>
                <a:gd name="T26" fmla="*/ 587 w 617"/>
                <a:gd name="T27" fmla="*/ 110 h 597"/>
                <a:gd name="T28" fmla="*/ 481 w 617"/>
                <a:gd name="T29" fmla="*/ 110 h 597"/>
                <a:gd name="T30" fmla="*/ 483 w 617"/>
                <a:gd name="T31" fmla="*/ 174 h 597"/>
                <a:gd name="T32" fmla="*/ 530 w 617"/>
                <a:gd name="T33" fmla="*/ 218 h 597"/>
                <a:gd name="T34" fmla="*/ 505 w 617"/>
                <a:gd name="T35" fmla="*/ 240 h 597"/>
                <a:gd name="T36" fmla="*/ 512 w 617"/>
                <a:gd name="T37" fmla="*/ 277 h 597"/>
                <a:gd name="T38" fmla="*/ 400 w 617"/>
                <a:gd name="T39" fmla="*/ 414 h 597"/>
                <a:gd name="T40" fmla="*/ 353 w 617"/>
                <a:gd name="T41" fmla="*/ 412 h 597"/>
                <a:gd name="T42" fmla="*/ 316 w 617"/>
                <a:gd name="T43" fmla="*/ 446 h 597"/>
                <a:gd name="T44" fmla="*/ 374 w 617"/>
                <a:gd name="T45" fmla="*/ 571 h 597"/>
                <a:gd name="T46" fmla="*/ 293 w 617"/>
                <a:gd name="T47" fmla="*/ 571 h 597"/>
                <a:gd name="T48" fmla="*/ 261 w 617"/>
                <a:gd name="T49" fmla="*/ 597 h 597"/>
                <a:gd name="T50" fmla="*/ 200 w 617"/>
                <a:gd name="T51" fmla="*/ 522 h 597"/>
                <a:gd name="T52" fmla="*/ 26 w 617"/>
                <a:gd name="T53" fmla="*/ 536 h 597"/>
                <a:gd name="T54" fmla="*/ 82 w 617"/>
                <a:gd name="T55" fmla="*/ 451 h 597"/>
                <a:gd name="T56" fmla="*/ 0 w 617"/>
                <a:gd name="T57" fmla="*/ 32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7" h="597">
                  <a:moveTo>
                    <a:pt x="0" y="327"/>
                  </a:moveTo>
                  <a:lnTo>
                    <a:pt x="56" y="348"/>
                  </a:lnTo>
                  <a:lnTo>
                    <a:pt x="193" y="327"/>
                  </a:lnTo>
                  <a:lnTo>
                    <a:pt x="218" y="267"/>
                  </a:lnTo>
                  <a:lnTo>
                    <a:pt x="308" y="235"/>
                  </a:lnTo>
                  <a:lnTo>
                    <a:pt x="316" y="183"/>
                  </a:lnTo>
                  <a:lnTo>
                    <a:pt x="350" y="171"/>
                  </a:lnTo>
                  <a:lnTo>
                    <a:pt x="335" y="141"/>
                  </a:lnTo>
                  <a:lnTo>
                    <a:pt x="368" y="138"/>
                  </a:lnTo>
                  <a:lnTo>
                    <a:pt x="391" y="89"/>
                  </a:lnTo>
                  <a:lnTo>
                    <a:pt x="380" y="37"/>
                  </a:lnTo>
                  <a:lnTo>
                    <a:pt x="507" y="0"/>
                  </a:lnTo>
                  <a:lnTo>
                    <a:pt x="617" y="77"/>
                  </a:lnTo>
                  <a:lnTo>
                    <a:pt x="587" y="110"/>
                  </a:lnTo>
                  <a:lnTo>
                    <a:pt x="481" y="110"/>
                  </a:lnTo>
                  <a:lnTo>
                    <a:pt x="483" y="174"/>
                  </a:lnTo>
                  <a:lnTo>
                    <a:pt x="530" y="218"/>
                  </a:lnTo>
                  <a:lnTo>
                    <a:pt x="505" y="240"/>
                  </a:lnTo>
                  <a:lnTo>
                    <a:pt x="512" y="277"/>
                  </a:lnTo>
                  <a:lnTo>
                    <a:pt x="400" y="414"/>
                  </a:lnTo>
                  <a:lnTo>
                    <a:pt x="353" y="412"/>
                  </a:lnTo>
                  <a:lnTo>
                    <a:pt x="316" y="446"/>
                  </a:lnTo>
                  <a:lnTo>
                    <a:pt x="374" y="571"/>
                  </a:lnTo>
                  <a:lnTo>
                    <a:pt x="293" y="571"/>
                  </a:lnTo>
                  <a:lnTo>
                    <a:pt x="261" y="597"/>
                  </a:lnTo>
                  <a:lnTo>
                    <a:pt x="200" y="522"/>
                  </a:lnTo>
                  <a:lnTo>
                    <a:pt x="26" y="536"/>
                  </a:lnTo>
                  <a:lnTo>
                    <a:pt x="82" y="451"/>
                  </a:lnTo>
                  <a:lnTo>
                    <a:pt x="0" y="327"/>
                  </a:lnTo>
                  <a:close/>
                </a:path>
              </a:pathLst>
            </a:custGeom>
            <a:solidFill>
              <a:srgbClr val="B3B3B3"/>
            </a:solidFill>
            <a:ln w="0">
              <a:solidFill>
                <a:srgbClr val="B3B3B3"/>
              </a:solidFill>
              <a:prstDash val="solid"/>
              <a:round/>
              <a:headEnd/>
              <a:tailEnd/>
            </a:ln>
          </p:spPr>
          <p:txBody>
            <a:bodyPr/>
            <a:lstStyle/>
            <a:p>
              <a:endParaRPr lang="en-US" dirty="0"/>
            </a:p>
          </p:txBody>
        </p:sp>
        <p:sp>
          <p:nvSpPr>
            <p:cNvPr id="79" name="Freeform 72">
              <a:extLst>
                <a:ext uri="{FF2B5EF4-FFF2-40B4-BE49-F238E27FC236}">
                  <a16:creationId xmlns:a16="http://schemas.microsoft.com/office/drawing/2014/main" id="{5405F79F-7BC9-4BC1-8C1C-C101E7ED35B1}"/>
                </a:ext>
              </a:extLst>
            </p:cNvPr>
            <p:cNvSpPr>
              <a:spLocks/>
            </p:cNvSpPr>
            <p:nvPr/>
          </p:nvSpPr>
          <p:spPr bwMode="gray">
            <a:xfrm>
              <a:off x="7499058" y="4121029"/>
              <a:ext cx="225146" cy="192592"/>
            </a:xfrm>
            <a:custGeom>
              <a:avLst/>
              <a:gdLst>
                <a:gd name="T0" fmla="*/ 0 w 367"/>
                <a:gd name="T1" fmla="*/ 0 h 315"/>
                <a:gd name="T2" fmla="*/ 7 w 367"/>
                <a:gd name="T3" fmla="*/ 263 h 315"/>
                <a:gd name="T4" fmla="*/ 66 w 367"/>
                <a:gd name="T5" fmla="*/ 271 h 315"/>
                <a:gd name="T6" fmla="*/ 122 w 367"/>
                <a:gd name="T7" fmla="*/ 200 h 315"/>
                <a:gd name="T8" fmla="*/ 189 w 367"/>
                <a:gd name="T9" fmla="*/ 229 h 315"/>
                <a:gd name="T10" fmla="*/ 250 w 367"/>
                <a:gd name="T11" fmla="*/ 303 h 315"/>
                <a:gd name="T12" fmla="*/ 367 w 367"/>
                <a:gd name="T13" fmla="*/ 315 h 315"/>
                <a:gd name="T14" fmla="*/ 235 w 367"/>
                <a:gd name="T15" fmla="*/ 197 h 315"/>
                <a:gd name="T16" fmla="*/ 243 w 367"/>
                <a:gd name="T17" fmla="*/ 139 h 315"/>
                <a:gd name="T18" fmla="*/ 182 w 367"/>
                <a:gd name="T19" fmla="*/ 118 h 315"/>
                <a:gd name="T20" fmla="*/ 122 w 367"/>
                <a:gd name="T21" fmla="*/ 46 h 315"/>
                <a:gd name="T22" fmla="*/ 0 w 367"/>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315">
                  <a:moveTo>
                    <a:pt x="0" y="0"/>
                  </a:moveTo>
                  <a:lnTo>
                    <a:pt x="7" y="263"/>
                  </a:lnTo>
                  <a:lnTo>
                    <a:pt x="66" y="271"/>
                  </a:lnTo>
                  <a:lnTo>
                    <a:pt x="122" y="200"/>
                  </a:lnTo>
                  <a:lnTo>
                    <a:pt x="189" y="229"/>
                  </a:lnTo>
                  <a:lnTo>
                    <a:pt x="250" y="303"/>
                  </a:lnTo>
                  <a:lnTo>
                    <a:pt x="367" y="315"/>
                  </a:lnTo>
                  <a:lnTo>
                    <a:pt x="235" y="197"/>
                  </a:lnTo>
                  <a:lnTo>
                    <a:pt x="243" y="139"/>
                  </a:lnTo>
                  <a:lnTo>
                    <a:pt x="182" y="118"/>
                  </a:lnTo>
                  <a:lnTo>
                    <a:pt x="122" y="46"/>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80" name="Freeform 73">
              <a:extLst>
                <a:ext uri="{FF2B5EF4-FFF2-40B4-BE49-F238E27FC236}">
                  <a16:creationId xmlns:a16="http://schemas.microsoft.com/office/drawing/2014/main" id="{9824EDC7-A4CF-4E63-9CE6-082B66103BEA}"/>
                </a:ext>
              </a:extLst>
            </p:cNvPr>
            <p:cNvSpPr>
              <a:spLocks/>
            </p:cNvSpPr>
            <p:nvPr/>
          </p:nvSpPr>
          <p:spPr bwMode="gray">
            <a:xfrm>
              <a:off x="7663799" y="4161382"/>
              <a:ext cx="91523" cy="51358"/>
            </a:xfrm>
            <a:custGeom>
              <a:avLst/>
              <a:gdLst>
                <a:gd name="T0" fmla="*/ 0 w 151"/>
                <a:gd name="T1" fmla="*/ 53 h 84"/>
                <a:gd name="T2" fmla="*/ 90 w 151"/>
                <a:gd name="T3" fmla="*/ 84 h 84"/>
                <a:gd name="T4" fmla="*/ 151 w 151"/>
                <a:gd name="T5" fmla="*/ 25 h 84"/>
                <a:gd name="T6" fmla="*/ 127 w 151"/>
                <a:gd name="T7" fmla="*/ 0 h 84"/>
                <a:gd name="T8" fmla="*/ 108 w 151"/>
                <a:gd name="T9" fmla="*/ 32 h 84"/>
                <a:gd name="T10" fmla="*/ 0 w 151"/>
                <a:gd name="T11" fmla="*/ 53 h 84"/>
              </a:gdLst>
              <a:ahLst/>
              <a:cxnLst>
                <a:cxn ang="0">
                  <a:pos x="T0" y="T1"/>
                </a:cxn>
                <a:cxn ang="0">
                  <a:pos x="T2" y="T3"/>
                </a:cxn>
                <a:cxn ang="0">
                  <a:pos x="T4" y="T5"/>
                </a:cxn>
                <a:cxn ang="0">
                  <a:pos x="T6" y="T7"/>
                </a:cxn>
                <a:cxn ang="0">
                  <a:pos x="T8" y="T9"/>
                </a:cxn>
                <a:cxn ang="0">
                  <a:pos x="T10" y="T11"/>
                </a:cxn>
              </a:cxnLst>
              <a:rect l="0" t="0" r="r" b="b"/>
              <a:pathLst>
                <a:path w="151" h="84">
                  <a:moveTo>
                    <a:pt x="0" y="53"/>
                  </a:moveTo>
                  <a:lnTo>
                    <a:pt x="90" y="84"/>
                  </a:lnTo>
                  <a:lnTo>
                    <a:pt x="151" y="25"/>
                  </a:lnTo>
                  <a:lnTo>
                    <a:pt x="127" y="0"/>
                  </a:lnTo>
                  <a:lnTo>
                    <a:pt x="108" y="32"/>
                  </a:lnTo>
                  <a:lnTo>
                    <a:pt x="0" y="53"/>
                  </a:lnTo>
                  <a:close/>
                </a:path>
              </a:pathLst>
            </a:custGeom>
            <a:solidFill>
              <a:srgbClr val="B3B3B3"/>
            </a:solidFill>
            <a:ln w="0">
              <a:solidFill>
                <a:srgbClr val="B3B3B3"/>
              </a:solidFill>
              <a:prstDash val="solid"/>
              <a:round/>
              <a:headEnd/>
              <a:tailEnd/>
            </a:ln>
          </p:spPr>
          <p:txBody>
            <a:bodyPr/>
            <a:lstStyle/>
            <a:p>
              <a:endParaRPr lang="en-US" dirty="0"/>
            </a:p>
          </p:txBody>
        </p:sp>
        <p:sp>
          <p:nvSpPr>
            <p:cNvPr id="81" name="Freeform 74">
              <a:extLst>
                <a:ext uri="{FF2B5EF4-FFF2-40B4-BE49-F238E27FC236}">
                  <a16:creationId xmlns:a16="http://schemas.microsoft.com/office/drawing/2014/main" id="{53E24BCF-7D97-4F0D-92D8-9D6AA012A850}"/>
                </a:ext>
              </a:extLst>
            </p:cNvPr>
            <p:cNvSpPr>
              <a:spLocks/>
            </p:cNvSpPr>
            <p:nvPr/>
          </p:nvSpPr>
          <p:spPr bwMode="gray">
            <a:xfrm>
              <a:off x="7720543" y="4122864"/>
              <a:ext cx="47592" cy="49524"/>
            </a:xfrm>
            <a:custGeom>
              <a:avLst/>
              <a:gdLst>
                <a:gd name="T0" fmla="*/ 0 w 78"/>
                <a:gd name="T1" fmla="*/ 0 h 81"/>
                <a:gd name="T2" fmla="*/ 62 w 78"/>
                <a:gd name="T3" fmla="*/ 37 h 81"/>
                <a:gd name="T4" fmla="*/ 78 w 78"/>
                <a:gd name="T5" fmla="*/ 81 h 81"/>
                <a:gd name="T6" fmla="*/ 77 w 78"/>
                <a:gd name="T7" fmla="*/ 47 h 81"/>
                <a:gd name="T8" fmla="*/ 0 w 78"/>
                <a:gd name="T9" fmla="*/ 0 h 81"/>
              </a:gdLst>
              <a:ahLst/>
              <a:cxnLst>
                <a:cxn ang="0">
                  <a:pos x="T0" y="T1"/>
                </a:cxn>
                <a:cxn ang="0">
                  <a:pos x="T2" y="T3"/>
                </a:cxn>
                <a:cxn ang="0">
                  <a:pos x="T4" y="T5"/>
                </a:cxn>
                <a:cxn ang="0">
                  <a:pos x="T6" y="T7"/>
                </a:cxn>
                <a:cxn ang="0">
                  <a:pos x="T8" y="T9"/>
                </a:cxn>
              </a:cxnLst>
              <a:rect l="0" t="0" r="r" b="b"/>
              <a:pathLst>
                <a:path w="78" h="81">
                  <a:moveTo>
                    <a:pt x="0" y="0"/>
                  </a:moveTo>
                  <a:lnTo>
                    <a:pt x="62" y="37"/>
                  </a:lnTo>
                  <a:lnTo>
                    <a:pt x="78" y="81"/>
                  </a:lnTo>
                  <a:lnTo>
                    <a:pt x="77" y="47"/>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82" name="Freeform 75">
              <a:extLst>
                <a:ext uri="{FF2B5EF4-FFF2-40B4-BE49-F238E27FC236}">
                  <a16:creationId xmlns:a16="http://schemas.microsoft.com/office/drawing/2014/main" id="{C9135A17-F2CD-4705-BCAF-893A0554BED4}"/>
                </a:ext>
              </a:extLst>
            </p:cNvPr>
            <p:cNvSpPr>
              <a:spLocks/>
            </p:cNvSpPr>
            <p:nvPr/>
          </p:nvSpPr>
          <p:spPr bwMode="gray">
            <a:xfrm>
              <a:off x="6960905" y="3770696"/>
              <a:ext cx="51253" cy="71534"/>
            </a:xfrm>
            <a:custGeom>
              <a:avLst/>
              <a:gdLst>
                <a:gd name="T0" fmla="*/ 0 w 86"/>
                <a:gd name="T1" fmla="*/ 119 h 119"/>
                <a:gd name="T2" fmla="*/ 60 w 86"/>
                <a:gd name="T3" fmla="*/ 65 h 119"/>
                <a:gd name="T4" fmla="*/ 86 w 86"/>
                <a:gd name="T5" fmla="*/ 0 h 119"/>
                <a:gd name="T6" fmla="*/ 0 w 86"/>
                <a:gd name="T7" fmla="*/ 119 h 119"/>
              </a:gdLst>
              <a:ahLst/>
              <a:cxnLst>
                <a:cxn ang="0">
                  <a:pos x="T0" y="T1"/>
                </a:cxn>
                <a:cxn ang="0">
                  <a:pos x="T2" y="T3"/>
                </a:cxn>
                <a:cxn ang="0">
                  <a:pos x="T4" y="T5"/>
                </a:cxn>
                <a:cxn ang="0">
                  <a:pos x="T6" y="T7"/>
                </a:cxn>
              </a:cxnLst>
              <a:rect l="0" t="0" r="r" b="b"/>
              <a:pathLst>
                <a:path w="86" h="119">
                  <a:moveTo>
                    <a:pt x="0" y="119"/>
                  </a:moveTo>
                  <a:lnTo>
                    <a:pt x="60" y="65"/>
                  </a:lnTo>
                  <a:lnTo>
                    <a:pt x="86" y="0"/>
                  </a:lnTo>
                  <a:lnTo>
                    <a:pt x="0" y="119"/>
                  </a:lnTo>
                  <a:close/>
                </a:path>
              </a:pathLst>
            </a:custGeom>
            <a:solidFill>
              <a:srgbClr val="B3B3B3"/>
            </a:solidFill>
            <a:ln w="0">
              <a:solidFill>
                <a:srgbClr val="B3B3B3"/>
              </a:solidFill>
              <a:prstDash val="solid"/>
              <a:round/>
              <a:headEnd/>
              <a:tailEnd/>
            </a:ln>
          </p:spPr>
          <p:txBody>
            <a:bodyPr/>
            <a:lstStyle/>
            <a:p>
              <a:endParaRPr lang="en-US" dirty="0"/>
            </a:p>
          </p:txBody>
        </p:sp>
        <p:sp>
          <p:nvSpPr>
            <p:cNvPr id="83" name="Freeform 76">
              <a:extLst>
                <a:ext uri="{FF2B5EF4-FFF2-40B4-BE49-F238E27FC236}">
                  <a16:creationId xmlns:a16="http://schemas.microsoft.com/office/drawing/2014/main" id="{941DB412-B9F3-4640-95AF-C7EEE3C2D269}"/>
                </a:ext>
              </a:extLst>
            </p:cNvPr>
            <p:cNvSpPr>
              <a:spLocks/>
            </p:cNvSpPr>
            <p:nvPr/>
          </p:nvSpPr>
          <p:spPr bwMode="gray">
            <a:xfrm>
              <a:off x="7021310" y="3589109"/>
              <a:ext cx="93353" cy="152239"/>
            </a:xfrm>
            <a:custGeom>
              <a:avLst/>
              <a:gdLst>
                <a:gd name="T0" fmla="*/ 0 w 151"/>
                <a:gd name="T1" fmla="*/ 95 h 249"/>
                <a:gd name="T2" fmla="*/ 27 w 151"/>
                <a:gd name="T3" fmla="*/ 0 h 249"/>
                <a:gd name="T4" fmla="*/ 83 w 151"/>
                <a:gd name="T5" fmla="*/ 1 h 249"/>
                <a:gd name="T6" fmla="*/ 97 w 151"/>
                <a:gd name="T7" fmla="*/ 65 h 249"/>
                <a:gd name="T8" fmla="*/ 52 w 151"/>
                <a:gd name="T9" fmla="*/ 133 h 249"/>
                <a:gd name="T10" fmla="*/ 64 w 151"/>
                <a:gd name="T11" fmla="*/ 171 h 249"/>
                <a:gd name="T12" fmla="*/ 145 w 151"/>
                <a:gd name="T13" fmla="*/ 194 h 249"/>
                <a:gd name="T14" fmla="*/ 151 w 151"/>
                <a:gd name="T15" fmla="*/ 249 h 249"/>
                <a:gd name="T16" fmla="*/ 100 w 151"/>
                <a:gd name="T17" fmla="*/ 194 h 249"/>
                <a:gd name="T18" fmla="*/ 100 w 151"/>
                <a:gd name="T19" fmla="*/ 220 h 249"/>
                <a:gd name="T20" fmla="*/ 27 w 151"/>
                <a:gd name="T21" fmla="*/ 194 h 249"/>
                <a:gd name="T22" fmla="*/ 0 w 151"/>
                <a:gd name="T23" fmla="*/ 9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249">
                  <a:moveTo>
                    <a:pt x="0" y="95"/>
                  </a:moveTo>
                  <a:lnTo>
                    <a:pt x="27" y="0"/>
                  </a:lnTo>
                  <a:lnTo>
                    <a:pt x="83" y="1"/>
                  </a:lnTo>
                  <a:lnTo>
                    <a:pt x="97" y="65"/>
                  </a:lnTo>
                  <a:lnTo>
                    <a:pt x="52" y="133"/>
                  </a:lnTo>
                  <a:lnTo>
                    <a:pt x="64" y="171"/>
                  </a:lnTo>
                  <a:lnTo>
                    <a:pt x="145" y="194"/>
                  </a:lnTo>
                  <a:lnTo>
                    <a:pt x="151" y="249"/>
                  </a:lnTo>
                  <a:lnTo>
                    <a:pt x="100" y="194"/>
                  </a:lnTo>
                  <a:lnTo>
                    <a:pt x="100" y="220"/>
                  </a:lnTo>
                  <a:lnTo>
                    <a:pt x="27" y="194"/>
                  </a:lnTo>
                  <a:lnTo>
                    <a:pt x="0" y="95"/>
                  </a:lnTo>
                  <a:close/>
                </a:path>
              </a:pathLst>
            </a:custGeom>
            <a:solidFill>
              <a:srgbClr val="B3B3B3"/>
            </a:solidFill>
            <a:ln w="0">
              <a:solidFill>
                <a:srgbClr val="B3B3B3"/>
              </a:solidFill>
              <a:prstDash val="solid"/>
              <a:round/>
              <a:headEnd/>
              <a:tailEnd/>
            </a:ln>
          </p:spPr>
          <p:txBody>
            <a:bodyPr/>
            <a:lstStyle/>
            <a:p>
              <a:endParaRPr lang="en-US" dirty="0"/>
            </a:p>
          </p:txBody>
        </p:sp>
        <p:sp>
          <p:nvSpPr>
            <p:cNvPr id="84" name="Freeform 77">
              <a:extLst>
                <a:ext uri="{FF2B5EF4-FFF2-40B4-BE49-F238E27FC236}">
                  <a16:creationId xmlns:a16="http://schemas.microsoft.com/office/drawing/2014/main" id="{0FBCE6FB-AB87-474C-B780-68982C5EEA29}"/>
                </a:ext>
              </a:extLst>
            </p:cNvPr>
            <p:cNvSpPr>
              <a:spLocks/>
            </p:cNvSpPr>
            <p:nvPr/>
          </p:nvSpPr>
          <p:spPr bwMode="gray">
            <a:xfrm>
              <a:off x="7030462" y="3715669"/>
              <a:ext cx="25626" cy="31182"/>
            </a:xfrm>
            <a:custGeom>
              <a:avLst/>
              <a:gdLst>
                <a:gd name="T0" fmla="*/ 0 w 42"/>
                <a:gd name="T1" fmla="*/ 0 h 52"/>
                <a:gd name="T2" fmla="*/ 23 w 42"/>
                <a:gd name="T3" fmla="*/ 0 h 52"/>
                <a:gd name="T4" fmla="*/ 42 w 42"/>
                <a:gd name="T5" fmla="*/ 12 h 52"/>
                <a:gd name="T6" fmla="*/ 32 w 42"/>
                <a:gd name="T7" fmla="*/ 52 h 52"/>
                <a:gd name="T8" fmla="*/ 0 w 42"/>
                <a:gd name="T9" fmla="*/ 0 h 52"/>
              </a:gdLst>
              <a:ahLst/>
              <a:cxnLst>
                <a:cxn ang="0">
                  <a:pos x="T0" y="T1"/>
                </a:cxn>
                <a:cxn ang="0">
                  <a:pos x="T2" y="T3"/>
                </a:cxn>
                <a:cxn ang="0">
                  <a:pos x="T4" y="T5"/>
                </a:cxn>
                <a:cxn ang="0">
                  <a:pos x="T6" y="T7"/>
                </a:cxn>
                <a:cxn ang="0">
                  <a:pos x="T8" y="T9"/>
                </a:cxn>
              </a:cxnLst>
              <a:rect l="0" t="0" r="r" b="b"/>
              <a:pathLst>
                <a:path w="42" h="52">
                  <a:moveTo>
                    <a:pt x="0" y="0"/>
                  </a:moveTo>
                  <a:lnTo>
                    <a:pt x="23" y="0"/>
                  </a:lnTo>
                  <a:lnTo>
                    <a:pt x="42" y="12"/>
                  </a:lnTo>
                  <a:lnTo>
                    <a:pt x="32" y="52"/>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85" name="Freeform 78">
              <a:extLst>
                <a:ext uri="{FF2B5EF4-FFF2-40B4-BE49-F238E27FC236}">
                  <a16:creationId xmlns:a16="http://schemas.microsoft.com/office/drawing/2014/main" id="{72F5AAE5-7103-4535-AA56-F28921FC3233}"/>
                </a:ext>
              </a:extLst>
            </p:cNvPr>
            <p:cNvSpPr>
              <a:spLocks/>
            </p:cNvSpPr>
            <p:nvPr/>
          </p:nvSpPr>
          <p:spPr bwMode="gray">
            <a:xfrm>
              <a:off x="7065241" y="3756022"/>
              <a:ext cx="23796" cy="40353"/>
            </a:xfrm>
            <a:custGeom>
              <a:avLst/>
              <a:gdLst>
                <a:gd name="T0" fmla="*/ 0 w 39"/>
                <a:gd name="T1" fmla="*/ 0 h 66"/>
                <a:gd name="T2" fmla="*/ 7 w 39"/>
                <a:gd name="T3" fmla="*/ 66 h 66"/>
                <a:gd name="T4" fmla="*/ 39 w 39"/>
                <a:gd name="T5" fmla="*/ 39 h 66"/>
                <a:gd name="T6" fmla="*/ 0 w 39"/>
                <a:gd name="T7" fmla="*/ 0 h 66"/>
              </a:gdLst>
              <a:ahLst/>
              <a:cxnLst>
                <a:cxn ang="0">
                  <a:pos x="T0" y="T1"/>
                </a:cxn>
                <a:cxn ang="0">
                  <a:pos x="T2" y="T3"/>
                </a:cxn>
                <a:cxn ang="0">
                  <a:pos x="T4" y="T5"/>
                </a:cxn>
                <a:cxn ang="0">
                  <a:pos x="T6" y="T7"/>
                </a:cxn>
              </a:cxnLst>
              <a:rect l="0" t="0" r="r" b="b"/>
              <a:pathLst>
                <a:path w="39" h="66">
                  <a:moveTo>
                    <a:pt x="0" y="0"/>
                  </a:moveTo>
                  <a:lnTo>
                    <a:pt x="7" y="66"/>
                  </a:lnTo>
                  <a:lnTo>
                    <a:pt x="39" y="39"/>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86" name="Freeform 79">
              <a:extLst>
                <a:ext uri="{FF2B5EF4-FFF2-40B4-BE49-F238E27FC236}">
                  <a16:creationId xmlns:a16="http://schemas.microsoft.com/office/drawing/2014/main" id="{3C1264AC-C0FE-4D1B-8929-1DE9193F6ECB}"/>
                </a:ext>
              </a:extLst>
            </p:cNvPr>
            <p:cNvSpPr>
              <a:spLocks/>
            </p:cNvSpPr>
            <p:nvPr/>
          </p:nvSpPr>
          <p:spPr bwMode="gray">
            <a:xfrm>
              <a:off x="7070732" y="3811048"/>
              <a:ext cx="95184" cy="104550"/>
            </a:xfrm>
            <a:custGeom>
              <a:avLst/>
              <a:gdLst>
                <a:gd name="T0" fmla="*/ 0 w 158"/>
                <a:gd name="T1" fmla="*/ 117 h 171"/>
                <a:gd name="T2" fmla="*/ 32 w 158"/>
                <a:gd name="T3" fmla="*/ 56 h 171"/>
                <a:gd name="T4" fmla="*/ 73 w 158"/>
                <a:gd name="T5" fmla="*/ 66 h 171"/>
                <a:gd name="T6" fmla="*/ 132 w 158"/>
                <a:gd name="T7" fmla="*/ 0 h 171"/>
                <a:gd name="T8" fmla="*/ 158 w 158"/>
                <a:gd name="T9" fmla="*/ 37 h 171"/>
                <a:gd name="T10" fmla="*/ 156 w 158"/>
                <a:gd name="T11" fmla="*/ 141 h 171"/>
                <a:gd name="T12" fmla="*/ 141 w 158"/>
                <a:gd name="T13" fmla="*/ 98 h 171"/>
                <a:gd name="T14" fmla="*/ 125 w 158"/>
                <a:gd name="T15" fmla="*/ 171 h 171"/>
                <a:gd name="T16" fmla="*/ 85 w 158"/>
                <a:gd name="T17" fmla="*/ 152 h 171"/>
                <a:gd name="T18" fmla="*/ 59 w 158"/>
                <a:gd name="T19" fmla="*/ 77 h 171"/>
                <a:gd name="T20" fmla="*/ 0 w 158"/>
                <a:gd name="T21" fmla="*/ 11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1">
                  <a:moveTo>
                    <a:pt x="0" y="117"/>
                  </a:moveTo>
                  <a:lnTo>
                    <a:pt x="32" y="56"/>
                  </a:lnTo>
                  <a:lnTo>
                    <a:pt x="73" y="66"/>
                  </a:lnTo>
                  <a:lnTo>
                    <a:pt x="132" y="0"/>
                  </a:lnTo>
                  <a:lnTo>
                    <a:pt x="158" y="37"/>
                  </a:lnTo>
                  <a:lnTo>
                    <a:pt x="156" y="141"/>
                  </a:lnTo>
                  <a:lnTo>
                    <a:pt x="141" y="98"/>
                  </a:lnTo>
                  <a:lnTo>
                    <a:pt x="125" y="171"/>
                  </a:lnTo>
                  <a:lnTo>
                    <a:pt x="85" y="152"/>
                  </a:lnTo>
                  <a:lnTo>
                    <a:pt x="59" y="77"/>
                  </a:lnTo>
                  <a:lnTo>
                    <a:pt x="0" y="117"/>
                  </a:lnTo>
                  <a:close/>
                </a:path>
              </a:pathLst>
            </a:custGeom>
            <a:solidFill>
              <a:srgbClr val="B3B3B3"/>
            </a:solidFill>
            <a:ln w="0">
              <a:solidFill>
                <a:srgbClr val="B3B3B3"/>
              </a:solidFill>
              <a:prstDash val="solid"/>
              <a:round/>
              <a:headEnd/>
              <a:tailEnd/>
            </a:ln>
          </p:spPr>
          <p:txBody>
            <a:bodyPr/>
            <a:lstStyle/>
            <a:p>
              <a:endParaRPr lang="en-US" dirty="0"/>
            </a:p>
          </p:txBody>
        </p:sp>
        <p:sp>
          <p:nvSpPr>
            <p:cNvPr id="87" name="Freeform 80">
              <a:extLst>
                <a:ext uri="{FF2B5EF4-FFF2-40B4-BE49-F238E27FC236}">
                  <a16:creationId xmlns:a16="http://schemas.microsoft.com/office/drawing/2014/main" id="{81329FDF-C3A7-4A87-93E5-08A666D3AC3D}"/>
                </a:ext>
              </a:extLst>
            </p:cNvPr>
            <p:cNvSpPr>
              <a:spLocks/>
            </p:cNvSpPr>
            <p:nvPr/>
          </p:nvSpPr>
          <p:spPr bwMode="gray">
            <a:xfrm>
              <a:off x="7081715" y="3787203"/>
              <a:ext cx="20135" cy="40353"/>
            </a:xfrm>
            <a:custGeom>
              <a:avLst/>
              <a:gdLst>
                <a:gd name="T0" fmla="*/ 0 w 34"/>
                <a:gd name="T1" fmla="*/ 40 h 67"/>
                <a:gd name="T2" fmla="*/ 5 w 34"/>
                <a:gd name="T3" fmla="*/ 28 h 67"/>
                <a:gd name="T4" fmla="*/ 34 w 34"/>
                <a:gd name="T5" fmla="*/ 0 h 67"/>
                <a:gd name="T6" fmla="*/ 21 w 34"/>
                <a:gd name="T7" fmla="*/ 67 h 67"/>
                <a:gd name="T8" fmla="*/ 0 w 34"/>
                <a:gd name="T9" fmla="*/ 40 h 67"/>
              </a:gdLst>
              <a:ahLst/>
              <a:cxnLst>
                <a:cxn ang="0">
                  <a:pos x="T0" y="T1"/>
                </a:cxn>
                <a:cxn ang="0">
                  <a:pos x="T2" y="T3"/>
                </a:cxn>
                <a:cxn ang="0">
                  <a:pos x="T4" y="T5"/>
                </a:cxn>
                <a:cxn ang="0">
                  <a:pos x="T6" y="T7"/>
                </a:cxn>
                <a:cxn ang="0">
                  <a:pos x="T8" y="T9"/>
                </a:cxn>
              </a:cxnLst>
              <a:rect l="0" t="0" r="r" b="b"/>
              <a:pathLst>
                <a:path w="34" h="67">
                  <a:moveTo>
                    <a:pt x="0" y="40"/>
                  </a:moveTo>
                  <a:lnTo>
                    <a:pt x="5" y="28"/>
                  </a:lnTo>
                  <a:lnTo>
                    <a:pt x="34" y="0"/>
                  </a:lnTo>
                  <a:lnTo>
                    <a:pt x="21" y="67"/>
                  </a:lnTo>
                  <a:lnTo>
                    <a:pt x="0" y="40"/>
                  </a:lnTo>
                  <a:close/>
                </a:path>
              </a:pathLst>
            </a:custGeom>
            <a:solidFill>
              <a:srgbClr val="B3B3B3"/>
            </a:solidFill>
            <a:ln w="0">
              <a:solidFill>
                <a:srgbClr val="B3B3B3"/>
              </a:solidFill>
              <a:prstDash val="solid"/>
              <a:round/>
              <a:headEnd/>
              <a:tailEnd/>
            </a:ln>
          </p:spPr>
          <p:txBody>
            <a:bodyPr/>
            <a:lstStyle/>
            <a:p>
              <a:endParaRPr lang="en-US" dirty="0"/>
            </a:p>
          </p:txBody>
        </p:sp>
        <p:sp>
          <p:nvSpPr>
            <p:cNvPr id="88" name="Freeform 81">
              <a:extLst>
                <a:ext uri="{FF2B5EF4-FFF2-40B4-BE49-F238E27FC236}">
                  <a16:creationId xmlns:a16="http://schemas.microsoft.com/office/drawing/2014/main" id="{359ED3DB-FDB6-4991-8BAA-0D581F1210E3}"/>
                </a:ext>
              </a:extLst>
            </p:cNvPr>
            <p:cNvSpPr>
              <a:spLocks/>
            </p:cNvSpPr>
            <p:nvPr/>
          </p:nvSpPr>
          <p:spPr bwMode="gray">
            <a:xfrm>
              <a:off x="4636227" y="2532604"/>
              <a:ext cx="225146" cy="190758"/>
            </a:xfrm>
            <a:custGeom>
              <a:avLst/>
              <a:gdLst>
                <a:gd name="T0" fmla="*/ 0 w 370"/>
                <a:gd name="T1" fmla="*/ 58 h 313"/>
                <a:gd name="T2" fmla="*/ 26 w 370"/>
                <a:gd name="T3" fmla="*/ 219 h 313"/>
                <a:gd name="T4" fmla="*/ 214 w 370"/>
                <a:gd name="T5" fmla="*/ 302 h 313"/>
                <a:gd name="T6" fmla="*/ 309 w 370"/>
                <a:gd name="T7" fmla="*/ 313 h 313"/>
                <a:gd name="T8" fmla="*/ 370 w 370"/>
                <a:gd name="T9" fmla="*/ 230 h 313"/>
                <a:gd name="T10" fmla="*/ 338 w 370"/>
                <a:gd name="T11" fmla="*/ 137 h 313"/>
                <a:gd name="T12" fmla="*/ 361 w 370"/>
                <a:gd name="T13" fmla="*/ 113 h 313"/>
                <a:gd name="T14" fmla="*/ 346 w 370"/>
                <a:gd name="T15" fmla="*/ 42 h 313"/>
                <a:gd name="T16" fmla="*/ 206 w 370"/>
                <a:gd name="T17" fmla="*/ 19 h 313"/>
                <a:gd name="T18" fmla="*/ 113 w 370"/>
                <a:gd name="T19" fmla="*/ 0 h 313"/>
                <a:gd name="T20" fmla="*/ 0 w 370"/>
                <a:gd name="T21" fmla="*/ 5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13">
                  <a:moveTo>
                    <a:pt x="0" y="58"/>
                  </a:moveTo>
                  <a:lnTo>
                    <a:pt x="26" y="219"/>
                  </a:lnTo>
                  <a:lnTo>
                    <a:pt x="214" y="302"/>
                  </a:lnTo>
                  <a:lnTo>
                    <a:pt x="309" y="313"/>
                  </a:lnTo>
                  <a:lnTo>
                    <a:pt x="370" y="230"/>
                  </a:lnTo>
                  <a:lnTo>
                    <a:pt x="338" y="137"/>
                  </a:lnTo>
                  <a:lnTo>
                    <a:pt x="361" y="113"/>
                  </a:lnTo>
                  <a:lnTo>
                    <a:pt x="346" y="42"/>
                  </a:lnTo>
                  <a:lnTo>
                    <a:pt x="206" y="19"/>
                  </a:lnTo>
                  <a:lnTo>
                    <a:pt x="113" y="0"/>
                  </a:lnTo>
                  <a:lnTo>
                    <a:pt x="0" y="58"/>
                  </a:lnTo>
                  <a:close/>
                </a:path>
              </a:pathLst>
            </a:custGeom>
            <a:solidFill>
              <a:srgbClr val="B3B3B3"/>
            </a:solidFill>
            <a:ln w="0">
              <a:solidFill>
                <a:srgbClr val="B3B3B3"/>
              </a:solidFill>
              <a:prstDash val="solid"/>
              <a:round/>
              <a:headEnd/>
              <a:tailEnd/>
            </a:ln>
          </p:spPr>
          <p:txBody>
            <a:bodyPr/>
            <a:lstStyle/>
            <a:p>
              <a:endParaRPr lang="en-US" dirty="0"/>
            </a:p>
          </p:txBody>
        </p:sp>
        <p:sp>
          <p:nvSpPr>
            <p:cNvPr id="89" name="Freeform 82">
              <a:extLst>
                <a:ext uri="{FF2B5EF4-FFF2-40B4-BE49-F238E27FC236}">
                  <a16:creationId xmlns:a16="http://schemas.microsoft.com/office/drawing/2014/main" id="{FA07B123-548F-49C2-A803-616C5951DBAC}"/>
                </a:ext>
              </a:extLst>
            </p:cNvPr>
            <p:cNvSpPr>
              <a:spLocks/>
            </p:cNvSpPr>
            <p:nvPr/>
          </p:nvSpPr>
          <p:spPr bwMode="gray">
            <a:xfrm>
              <a:off x="4773511" y="2749041"/>
              <a:ext cx="214163" cy="139400"/>
            </a:xfrm>
            <a:custGeom>
              <a:avLst/>
              <a:gdLst>
                <a:gd name="T0" fmla="*/ 0 w 352"/>
                <a:gd name="T1" fmla="*/ 115 h 229"/>
                <a:gd name="T2" fmla="*/ 95 w 352"/>
                <a:gd name="T3" fmla="*/ 206 h 229"/>
                <a:gd name="T4" fmla="*/ 311 w 352"/>
                <a:gd name="T5" fmla="*/ 229 h 229"/>
                <a:gd name="T6" fmla="*/ 352 w 352"/>
                <a:gd name="T7" fmla="*/ 150 h 229"/>
                <a:gd name="T8" fmla="*/ 295 w 352"/>
                <a:gd name="T9" fmla="*/ 145 h 229"/>
                <a:gd name="T10" fmla="*/ 290 w 352"/>
                <a:gd name="T11" fmla="*/ 77 h 229"/>
                <a:gd name="T12" fmla="*/ 241 w 352"/>
                <a:gd name="T13" fmla="*/ 0 h 229"/>
                <a:gd name="T14" fmla="*/ 95 w 352"/>
                <a:gd name="T15" fmla="*/ 14 h 229"/>
                <a:gd name="T16" fmla="*/ 0 w 352"/>
                <a:gd name="T17"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229">
                  <a:moveTo>
                    <a:pt x="0" y="115"/>
                  </a:moveTo>
                  <a:lnTo>
                    <a:pt x="95" y="206"/>
                  </a:lnTo>
                  <a:lnTo>
                    <a:pt x="311" y="229"/>
                  </a:lnTo>
                  <a:lnTo>
                    <a:pt x="352" y="150"/>
                  </a:lnTo>
                  <a:lnTo>
                    <a:pt x="295" y="145"/>
                  </a:lnTo>
                  <a:lnTo>
                    <a:pt x="290" y="77"/>
                  </a:lnTo>
                  <a:lnTo>
                    <a:pt x="241" y="0"/>
                  </a:lnTo>
                  <a:lnTo>
                    <a:pt x="95" y="14"/>
                  </a:lnTo>
                  <a:lnTo>
                    <a:pt x="0" y="115"/>
                  </a:lnTo>
                  <a:close/>
                </a:path>
              </a:pathLst>
            </a:custGeom>
            <a:solidFill>
              <a:srgbClr val="B3B3B3"/>
            </a:solidFill>
            <a:ln w="0">
              <a:solidFill>
                <a:srgbClr val="B3B3B3"/>
              </a:solidFill>
              <a:prstDash val="solid"/>
              <a:round/>
              <a:headEnd/>
              <a:tailEnd/>
            </a:ln>
          </p:spPr>
          <p:txBody>
            <a:bodyPr/>
            <a:lstStyle/>
            <a:p>
              <a:endParaRPr lang="en-US" dirty="0"/>
            </a:p>
          </p:txBody>
        </p:sp>
        <p:sp>
          <p:nvSpPr>
            <p:cNvPr id="90" name="Freeform 83">
              <a:extLst>
                <a:ext uri="{FF2B5EF4-FFF2-40B4-BE49-F238E27FC236}">
                  <a16:creationId xmlns:a16="http://schemas.microsoft.com/office/drawing/2014/main" id="{19EB2C25-B466-41C3-A871-F3CD22CE2342}"/>
                </a:ext>
              </a:extLst>
            </p:cNvPr>
            <p:cNvSpPr>
              <a:spLocks/>
            </p:cNvSpPr>
            <p:nvPr/>
          </p:nvSpPr>
          <p:spPr bwMode="gray">
            <a:xfrm>
              <a:off x="5099332" y="3224101"/>
              <a:ext cx="475918" cy="438376"/>
            </a:xfrm>
            <a:custGeom>
              <a:avLst/>
              <a:gdLst>
                <a:gd name="T0" fmla="*/ 0 w 781"/>
                <a:gd name="T1" fmla="*/ 189 h 719"/>
                <a:gd name="T2" fmla="*/ 11 w 781"/>
                <a:gd name="T3" fmla="*/ 125 h 719"/>
                <a:gd name="T4" fmla="*/ 54 w 781"/>
                <a:gd name="T5" fmla="*/ 139 h 719"/>
                <a:gd name="T6" fmla="*/ 104 w 781"/>
                <a:gd name="T7" fmla="*/ 101 h 719"/>
                <a:gd name="T8" fmla="*/ 127 w 781"/>
                <a:gd name="T9" fmla="*/ 75 h 719"/>
                <a:gd name="T10" fmla="*/ 84 w 781"/>
                <a:gd name="T11" fmla="*/ 31 h 719"/>
                <a:gd name="T12" fmla="*/ 168 w 781"/>
                <a:gd name="T13" fmla="*/ 0 h 719"/>
                <a:gd name="T14" fmla="*/ 334 w 781"/>
                <a:gd name="T15" fmla="*/ 82 h 719"/>
                <a:gd name="T16" fmla="*/ 335 w 781"/>
                <a:gd name="T17" fmla="*/ 111 h 719"/>
                <a:gd name="T18" fmla="*/ 375 w 781"/>
                <a:gd name="T19" fmla="*/ 133 h 719"/>
                <a:gd name="T20" fmla="*/ 409 w 781"/>
                <a:gd name="T21" fmla="*/ 155 h 719"/>
                <a:gd name="T22" fmla="*/ 442 w 781"/>
                <a:gd name="T23" fmla="*/ 139 h 719"/>
                <a:gd name="T24" fmla="*/ 508 w 781"/>
                <a:gd name="T25" fmla="*/ 164 h 719"/>
                <a:gd name="T26" fmla="*/ 597 w 781"/>
                <a:gd name="T27" fmla="*/ 325 h 719"/>
                <a:gd name="T28" fmla="*/ 608 w 781"/>
                <a:gd name="T29" fmla="*/ 338 h 719"/>
                <a:gd name="T30" fmla="*/ 643 w 781"/>
                <a:gd name="T31" fmla="*/ 405 h 719"/>
                <a:gd name="T32" fmla="*/ 762 w 781"/>
                <a:gd name="T33" fmla="*/ 420 h 719"/>
                <a:gd name="T34" fmla="*/ 781 w 781"/>
                <a:gd name="T35" fmla="*/ 448 h 719"/>
                <a:gd name="T36" fmla="*/ 752 w 781"/>
                <a:gd name="T37" fmla="*/ 533 h 719"/>
                <a:gd name="T38" fmla="*/ 643 w 781"/>
                <a:gd name="T39" fmla="*/ 578 h 719"/>
                <a:gd name="T40" fmla="*/ 525 w 781"/>
                <a:gd name="T41" fmla="*/ 604 h 719"/>
                <a:gd name="T42" fmla="*/ 429 w 781"/>
                <a:gd name="T43" fmla="*/ 719 h 719"/>
                <a:gd name="T44" fmla="*/ 429 w 781"/>
                <a:gd name="T45" fmla="*/ 676 h 719"/>
                <a:gd name="T46" fmla="*/ 362 w 781"/>
                <a:gd name="T47" fmla="*/ 645 h 719"/>
                <a:gd name="T48" fmla="*/ 297 w 781"/>
                <a:gd name="T49" fmla="*/ 687 h 719"/>
                <a:gd name="T50" fmla="*/ 229 w 781"/>
                <a:gd name="T51" fmla="*/ 555 h 719"/>
                <a:gd name="T52" fmla="*/ 174 w 781"/>
                <a:gd name="T53" fmla="*/ 508 h 719"/>
                <a:gd name="T54" fmla="*/ 141 w 781"/>
                <a:gd name="T55" fmla="*/ 371 h 719"/>
                <a:gd name="T56" fmla="*/ 0 w 781"/>
                <a:gd name="T57" fmla="*/ 18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19">
                  <a:moveTo>
                    <a:pt x="0" y="189"/>
                  </a:moveTo>
                  <a:lnTo>
                    <a:pt x="11" y="125"/>
                  </a:lnTo>
                  <a:lnTo>
                    <a:pt x="54" y="139"/>
                  </a:lnTo>
                  <a:lnTo>
                    <a:pt x="104" y="101"/>
                  </a:lnTo>
                  <a:lnTo>
                    <a:pt x="127" y="75"/>
                  </a:lnTo>
                  <a:lnTo>
                    <a:pt x="84" y="31"/>
                  </a:lnTo>
                  <a:lnTo>
                    <a:pt x="168" y="0"/>
                  </a:lnTo>
                  <a:lnTo>
                    <a:pt x="334" y="82"/>
                  </a:lnTo>
                  <a:lnTo>
                    <a:pt x="335" y="111"/>
                  </a:lnTo>
                  <a:lnTo>
                    <a:pt x="375" y="133"/>
                  </a:lnTo>
                  <a:lnTo>
                    <a:pt x="409" y="155"/>
                  </a:lnTo>
                  <a:lnTo>
                    <a:pt x="442" y="139"/>
                  </a:lnTo>
                  <a:lnTo>
                    <a:pt x="508" y="164"/>
                  </a:lnTo>
                  <a:lnTo>
                    <a:pt x="597" y="325"/>
                  </a:lnTo>
                  <a:lnTo>
                    <a:pt x="608" y="338"/>
                  </a:lnTo>
                  <a:lnTo>
                    <a:pt x="643" y="405"/>
                  </a:lnTo>
                  <a:lnTo>
                    <a:pt x="762" y="420"/>
                  </a:lnTo>
                  <a:lnTo>
                    <a:pt x="781" y="448"/>
                  </a:lnTo>
                  <a:lnTo>
                    <a:pt x="752" y="533"/>
                  </a:lnTo>
                  <a:lnTo>
                    <a:pt x="643" y="578"/>
                  </a:lnTo>
                  <a:lnTo>
                    <a:pt x="525" y="604"/>
                  </a:lnTo>
                  <a:lnTo>
                    <a:pt x="429" y="719"/>
                  </a:lnTo>
                  <a:lnTo>
                    <a:pt x="429" y="676"/>
                  </a:lnTo>
                  <a:lnTo>
                    <a:pt x="362" y="645"/>
                  </a:lnTo>
                  <a:lnTo>
                    <a:pt x="297" y="687"/>
                  </a:lnTo>
                  <a:lnTo>
                    <a:pt x="229" y="555"/>
                  </a:lnTo>
                  <a:lnTo>
                    <a:pt x="174" y="508"/>
                  </a:lnTo>
                  <a:lnTo>
                    <a:pt x="141" y="371"/>
                  </a:lnTo>
                  <a:lnTo>
                    <a:pt x="0" y="189"/>
                  </a:lnTo>
                  <a:close/>
                </a:path>
              </a:pathLst>
            </a:custGeom>
            <a:solidFill>
              <a:srgbClr val="B3B3B3"/>
            </a:solidFill>
            <a:ln w="0">
              <a:solidFill>
                <a:srgbClr val="B3B3B3"/>
              </a:solidFill>
              <a:prstDash val="solid"/>
              <a:round/>
              <a:headEnd/>
              <a:tailEnd/>
            </a:ln>
          </p:spPr>
          <p:txBody>
            <a:bodyPr/>
            <a:lstStyle/>
            <a:p>
              <a:endParaRPr lang="en-US" dirty="0"/>
            </a:p>
          </p:txBody>
        </p:sp>
        <p:sp>
          <p:nvSpPr>
            <p:cNvPr id="91" name="Freeform 84">
              <a:extLst>
                <a:ext uri="{FF2B5EF4-FFF2-40B4-BE49-F238E27FC236}">
                  <a16:creationId xmlns:a16="http://schemas.microsoft.com/office/drawing/2014/main" id="{5F8866BB-D6FE-42D7-AFDA-FB7CECAC0332}"/>
                </a:ext>
              </a:extLst>
            </p:cNvPr>
            <p:cNvSpPr>
              <a:spLocks/>
            </p:cNvSpPr>
            <p:nvPr/>
          </p:nvSpPr>
          <p:spPr bwMode="gray">
            <a:xfrm>
              <a:off x="4760698" y="1565976"/>
              <a:ext cx="3845785" cy="1375657"/>
            </a:xfrm>
            <a:custGeom>
              <a:avLst/>
              <a:gdLst>
                <a:gd name="T0" fmla="*/ 104 w 6303"/>
                <a:gd name="T1" fmla="*/ 1411 h 2250"/>
                <a:gd name="T2" fmla="*/ 331 w 6303"/>
                <a:gd name="T3" fmla="*/ 1230 h 2250"/>
                <a:gd name="T4" fmla="*/ 327 w 6303"/>
                <a:gd name="T5" fmla="*/ 727 h 2250"/>
                <a:gd name="T6" fmla="*/ 600 w 6303"/>
                <a:gd name="T7" fmla="*/ 671 h 2250"/>
                <a:gd name="T8" fmla="*/ 660 w 6303"/>
                <a:gd name="T9" fmla="*/ 1034 h 2250"/>
                <a:gd name="T10" fmla="*/ 742 w 6303"/>
                <a:gd name="T11" fmla="*/ 918 h 2250"/>
                <a:gd name="T12" fmla="*/ 937 w 6303"/>
                <a:gd name="T13" fmla="*/ 793 h 2250"/>
                <a:gd name="T14" fmla="*/ 1452 w 6303"/>
                <a:gd name="T15" fmla="*/ 682 h 2250"/>
                <a:gd name="T16" fmla="*/ 1826 w 6303"/>
                <a:gd name="T17" fmla="*/ 695 h 2250"/>
                <a:gd name="T18" fmla="*/ 1835 w 6303"/>
                <a:gd name="T19" fmla="*/ 389 h 2250"/>
                <a:gd name="T20" fmla="*/ 1974 w 6303"/>
                <a:gd name="T21" fmla="*/ 772 h 2250"/>
                <a:gd name="T22" fmla="*/ 2055 w 6303"/>
                <a:gd name="T23" fmla="*/ 695 h 2250"/>
                <a:gd name="T24" fmla="*/ 2143 w 6303"/>
                <a:gd name="T25" fmla="*/ 695 h 2250"/>
                <a:gd name="T26" fmla="*/ 2050 w 6303"/>
                <a:gd name="T27" fmla="*/ 506 h 2250"/>
                <a:gd name="T28" fmla="*/ 2351 w 6303"/>
                <a:gd name="T29" fmla="*/ 490 h 2250"/>
                <a:gd name="T30" fmla="*/ 2475 w 6303"/>
                <a:gd name="T31" fmla="*/ 316 h 2250"/>
                <a:gd name="T32" fmla="*/ 2813 w 6303"/>
                <a:gd name="T33" fmla="*/ 131 h 2250"/>
                <a:gd name="T34" fmla="*/ 3013 w 6303"/>
                <a:gd name="T35" fmla="*/ 57 h 2250"/>
                <a:gd name="T36" fmla="*/ 3475 w 6303"/>
                <a:gd name="T37" fmla="*/ 152 h 2250"/>
                <a:gd name="T38" fmla="*/ 3204 w 6303"/>
                <a:gd name="T39" fmla="*/ 370 h 2250"/>
                <a:gd name="T40" fmla="*/ 3508 w 6303"/>
                <a:gd name="T41" fmla="*/ 372 h 2250"/>
                <a:gd name="T42" fmla="*/ 3827 w 6303"/>
                <a:gd name="T43" fmla="*/ 325 h 2250"/>
                <a:gd name="T44" fmla="*/ 4280 w 6303"/>
                <a:gd name="T45" fmla="*/ 490 h 2250"/>
                <a:gd name="T46" fmla="*/ 4779 w 6303"/>
                <a:gd name="T47" fmla="*/ 487 h 2250"/>
                <a:gd name="T48" fmla="*/ 5271 w 6303"/>
                <a:gd name="T49" fmla="*/ 633 h 2250"/>
                <a:gd name="T50" fmla="*/ 5576 w 6303"/>
                <a:gd name="T51" fmla="*/ 611 h 2250"/>
                <a:gd name="T52" fmla="*/ 6174 w 6303"/>
                <a:gd name="T53" fmla="*/ 833 h 2250"/>
                <a:gd name="T54" fmla="*/ 6143 w 6303"/>
                <a:gd name="T55" fmla="*/ 995 h 2250"/>
                <a:gd name="T56" fmla="*/ 5949 w 6303"/>
                <a:gd name="T57" fmla="*/ 870 h 2250"/>
                <a:gd name="T58" fmla="*/ 5885 w 6303"/>
                <a:gd name="T59" fmla="*/ 1127 h 2250"/>
                <a:gd name="T60" fmla="*/ 5409 w 6303"/>
                <a:gd name="T61" fmla="*/ 1242 h 2250"/>
                <a:gd name="T62" fmla="*/ 5269 w 6303"/>
                <a:gd name="T63" fmla="*/ 1493 h 2250"/>
                <a:gd name="T64" fmla="*/ 5070 w 6303"/>
                <a:gd name="T65" fmla="*/ 1795 h 2250"/>
                <a:gd name="T66" fmla="*/ 5339 w 6303"/>
                <a:gd name="T67" fmla="*/ 1137 h 2250"/>
                <a:gd name="T68" fmla="*/ 4969 w 6303"/>
                <a:gd name="T69" fmla="*/ 1284 h 2250"/>
                <a:gd name="T70" fmla="*/ 4542 w 6303"/>
                <a:gd name="T71" fmla="*/ 1325 h 2250"/>
                <a:gd name="T72" fmla="*/ 4385 w 6303"/>
                <a:gd name="T73" fmla="*/ 1651 h 2250"/>
                <a:gd name="T74" fmla="*/ 4463 w 6303"/>
                <a:gd name="T75" fmla="*/ 1805 h 2250"/>
                <a:gd name="T76" fmla="*/ 4121 w 6303"/>
                <a:gd name="T77" fmla="*/ 2182 h 2250"/>
                <a:gd name="T78" fmla="*/ 3917 w 6303"/>
                <a:gd name="T79" fmla="*/ 1683 h 2250"/>
                <a:gd name="T80" fmla="*/ 3502 w 6303"/>
                <a:gd name="T81" fmla="*/ 1833 h 2250"/>
                <a:gd name="T82" fmla="*/ 2888 w 6303"/>
                <a:gd name="T83" fmla="*/ 1842 h 2250"/>
                <a:gd name="T84" fmla="*/ 2228 w 6303"/>
                <a:gd name="T85" fmla="*/ 1841 h 2250"/>
                <a:gd name="T86" fmla="*/ 1932 w 6303"/>
                <a:gd name="T87" fmla="*/ 1676 h 2250"/>
                <a:gd name="T88" fmla="*/ 1569 w 6303"/>
                <a:gd name="T89" fmla="*/ 1556 h 2250"/>
                <a:gd name="T90" fmla="*/ 1321 w 6303"/>
                <a:gd name="T91" fmla="*/ 1607 h 2250"/>
                <a:gd name="T92" fmla="*/ 1378 w 6303"/>
                <a:gd name="T93" fmla="*/ 1798 h 2250"/>
                <a:gd name="T94" fmla="*/ 1203 w 6303"/>
                <a:gd name="T95" fmla="*/ 1780 h 2250"/>
                <a:gd name="T96" fmla="*/ 987 w 6303"/>
                <a:gd name="T97" fmla="*/ 1820 h 2250"/>
                <a:gd name="T98" fmla="*/ 981 w 6303"/>
                <a:gd name="T99" fmla="*/ 1935 h 2250"/>
                <a:gd name="T100" fmla="*/ 1029 w 6303"/>
                <a:gd name="T101" fmla="*/ 2030 h 2250"/>
                <a:gd name="T102" fmla="*/ 962 w 6303"/>
                <a:gd name="T103" fmla="*/ 2205 h 2250"/>
                <a:gd name="T104" fmla="*/ 711 w 6303"/>
                <a:gd name="T105" fmla="*/ 2137 h 2250"/>
                <a:gd name="T106" fmla="*/ 721 w 6303"/>
                <a:gd name="T107" fmla="*/ 1875 h 2250"/>
                <a:gd name="T108" fmla="*/ 489 w 6303"/>
                <a:gd name="T109" fmla="*/ 1719 h 2250"/>
                <a:gd name="T110" fmla="*/ 424 w 6303"/>
                <a:gd name="T111" fmla="*/ 1674 h 2250"/>
                <a:gd name="T112" fmla="*/ 258 w 6303"/>
                <a:gd name="T113" fmla="*/ 1537 h 2250"/>
                <a:gd name="T114" fmla="*/ 154 w 6303"/>
                <a:gd name="T115" fmla="*/ 1648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3" h="2250">
                  <a:moveTo>
                    <a:pt x="0" y="1598"/>
                  </a:moveTo>
                  <a:lnTo>
                    <a:pt x="52" y="1547"/>
                  </a:lnTo>
                  <a:lnTo>
                    <a:pt x="34" y="1568"/>
                  </a:lnTo>
                  <a:lnTo>
                    <a:pt x="58" y="1574"/>
                  </a:lnTo>
                  <a:lnTo>
                    <a:pt x="52" y="1466"/>
                  </a:lnTo>
                  <a:lnTo>
                    <a:pt x="72" y="1418"/>
                  </a:lnTo>
                  <a:lnTo>
                    <a:pt x="104" y="1411"/>
                  </a:lnTo>
                  <a:lnTo>
                    <a:pt x="165" y="1456"/>
                  </a:lnTo>
                  <a:lnTo>
                    <a:pt x="179" y="1372"/>
                  </a:lnTo>
                  <a:lnTo>
                    <a:pt x="152" y="1373"/>
                  </a:lnTo>
                  <a:lnTo>
                    <a:pt x="142" y="1319"/>
                  </a:lnTo>
                  <a:lnTo>
                    <a:pt x="391" y="1274"/>
                  </a:lnTo>
                  <a:lnTo>
                    <a:pt x="327" y="1254"/>
                  </a:lnTo>
                  <a:lnTo>
                    <a:pt x="331" y="1230"/>
                  </a:lnTo>
                  <a:lnTo>
                    <a:pt x="294" y="1239"/>
                  </a:lnTo>
                  <a:lnTo>
                    <a:pt x="438" y="1106"/>
                  </a:lnTo>
                  <a:lnTo>
                    <a:pt x="377" y="965"/>
                  </a:lnTo>
                  <a:lnTo>
                    <a:pt x="390" y="899"/>
                  </a:lnTo>
                  <a:lnTo>
                    <a:pt x="349" y="826"/>
                  </a:lnTo>
                  <a:lnTo>
                    <a:pt x="383" y="785"/>
                  </a:lnTo>
                  <a:lnTo>
                    <a:pt x="327" y="727"/>
                  </a:lnTo>
                  <a:lnTo>
                    <a:pt x="345" y="681"/>
                  </a:lnTo>
                  <a:lnTo>
                    <a:pt x="414" y="624"/>
                  </a:lnTo>
                  <a:lnTo>
                    <a:pt x="453" y="620"/>
                  </a:lnTo>
                  <a:lnTo>
                    <a:pt x="499" y="630"/>
                  </a:lnTo>
                  <a:lnTo>
                    <a:pt x="461" y="643"/>
                  </a:lnTo>
                  <a:lnTo>
                    <a:pt x="489" y="662"/>
                  </a:lnTo>
                  <a:lnTo>
                    <a:pt x="600" y="671"/>
                  </a:lnTo>
                  <a:lnTo>
                    <a:pt x="792" y="784"/>
                  </a:lnTo>
                  <a:lnTo>
                    <a:pt x="798" y="837"/>
                  </a:lnTo>
                  <a:lnTo>
                    <a:pt x="713" y="887"/>
                  </a:lnTo>
                  <a:lnTo>
                    <a:pt x="457" y="818"/>
                  </a:lnTo>
                  <a:lnTo>
                    <a:pt x="558" y="897"/>
                  </a:lnTo>
                  <a:lnTo>
                    <a:pt x="556" y="992"/>
                  </a:lnTo>
                  <a:lnTo>
                    <a:pt x="660" y="1034"/>
                  </a:lnTo>
                  <a:lnTo>
                    <a:pt x="689" y="1030"/>
                  </a:lnTo>
                  <a:lnTo>
                    <a:pt x="675" y="992"/>
                  </a:lnTo>
                  <a:lnTo>
                    <a:pt x="624" y="978"/>
                  </a:lnTo>
                  <a:lnTo>
                    <a:pt x="638" y="944"/>
                  </a:lnTo>
                  <a:lnTo>
                    <a:pt x="687" y="979"/>
                  </a:lnTo>
                  <a:lnTo>
                    <a:pt x="786" y="992"/>
                  </a:lnTo>
                  <a:lnTo>
                    <a:pt x="742" y="918"/>
                  </a:lnTo>
                  <a:lnTo>
                    <a:pt x="838" y="855"/>
                  </a:lnTo>
                  <a:lnTo>
                    <a:pt x="905" y="897"/>
                  </a:lnTo>
                  <a:lnTo>
                    <a:pt x="904" y="732"/>
                  </a:lnTo>
                  <a:lnTo>
                    <a:pt x="875" y="704"/>
                  </a:lnTo>
                  <a:lnTo>
                    <a:pt x="987" y="743"/>
                  </a:lnTo>
                  <a:lnTo>
                    <a:pt x="999" y="763"/>
                  </a:lnTo>
                  <a:lnTo>
                    <a:pt x="937" y="793"/>
                  </a:lnTo>
                  <a:lnTo>
                    <a:pt x="999" y="849"/>
                  </a:lnTo>
                  <a:lnTo>
                    <a:pt x="1050" y="785"/>
                  </a:lnTo>
                  <a:lnTo>
                    <a:pt x="1260" y="685"/>
                  </a:lnTo>
                  <a:lnTo>
                    <a:pt x="1293" y="682"/>
                  </a:lnTo>
                  <a:lnTo>
                    <a:pt x="1260" y="696"/>
                  </a:lnTo>
                  <a:lnTo>
                    <a:pt x="1296" y="746"/>
                  </a:lnTo>
                  <a:lnTo>
                    <a:pt x="1452" y="682"/>
                  </a:lnTo>
                  <a:lnTo>
                    <a:pt x="1485" y="727"/>
                  </a:lnTo>
                  <a:lnTo>
                    <a:pt x="1522" y="691"/>
                  </a:lnTo>
                  <a:lnTo>
                    <a:pt x="1502" y="638"/>
                  </a:lnTo>
                  <a:lnTo>
                    <a:pt x="1526" y="621"/>
                  </a:lnTo>
                  <a:lnTo>
                    <a:pt x="1644" y="647"/>
                  </a:lnTo>
                  <a:lnTo>
                    <a:pt x="1797" y="742"/>
                  </a:lnTo>
                  <a:lnTo>
                    <a:pt x="1826" y="695"/>
                  </a:lnTo>
                  <a:lnTo>
                    <a:pt x="1795" y="647"/>
                  </a:lnTo>
                  <a:lnTo>
                    <a:pt x="1745" y="636"/>
                  </a:lnTo>
                  <a:lnTo>
                    <a:pt x="1764" y="558"/>
                  </a:lnTo>
                  <a:lnTo>
                    <a:pt x="1735" y="550"/>
                  </a:lnTo>
                  <a:lnTo>
                    <a:pt x="1744" y="516"/>
                  </a:lnTo>
                  <a:lnTo>
                    <a:pt x="1800" y="480"/>
                  </a:lnTo>
                  <a:lnTo>
                    <a:pt x="1835" y="389"/>
                  </a:lnTo>
                  <a:lnTo>
                    <a:pt x="1915" y="391"/>
                  </a:lnTo>
                  <a:lnTo>
                    <a:pt x="1957" y="405"/>
                  </a:lnTo>
                  <a:lnTo>
                    <a:pt x="1926" y="499"/>
                  </a:lnTo>
                  <a:lnTo>
                    <a:pt x="1961" y="547"/>
                  </a:lnTo>
                  <a:lnTo>
                    <a:pt x="1951" y="681"/>
                  </a:lnTo>
                  <a:lnTo>
                    <a:pt x="1989" y="725"/>
                  </a:lnTo>
                  <a:lnTo>
                    <a:pt x="1974" y="772"/>
                  </a:lnTo>
                  <a:lnTo>
                    <a:pt x="1913" y="809"/>
                  </a:lnTo>
                  <a:lnTo>
                    <a:pt x="1932" y="826"/>
                  </a:lnTo>
                  <a:lnTo>
                    <a:pt x="1851" y="847"/>
                  </a:lnTo>
                  <a:lnTo>
                    <a:pt x="1936" y="875"/>
                  </a:lnTo>
                  <a:lnTo>
                    <a:pt x="2036" y="772"/>
                  </a:lnTo>
                  <a:lnTo>
                    <a:pt x="2023" y="704"/>
                  </a:lnTo>
                  <a:lnTo>
                    <a:pt x="2055" y="695"/>
                  </a:lnTo>
                  <a:lnTo>
                    <a:pt x="2106" y="683"/>
                  </a:lnTo>
                  <a:lnTo>
                    <a:pt x="2131" y="722"/>
                  </a:lnTo>
                  <a:lnTo>
                    <a:pt x="2129" y="770"/>
                  </a:lnTo>
                  <a:lnTo>
                    <a:pt x="2188" y="785"/>
                  </a:lnTo>
                  <a:lnTo>
                    <a:pt x="2139" y="767"/>
                  </a:lnTo>
                  <a:lnTo>
                    <a:pt x="2162" y="741"/>
                  </a:lnTo>
                  <a:lnTo>
                    <a:pt x="2143" y="695"/>
                  </a:lnTo>
                  <a:lnTo>
                    <a:pt x="1998" y="669"/>
                  </a:lnTo>
                  <a:lnTo>
                    <a:pt x="2023" y="565"/>
                  </a:lnTo>
                  <a:lnTo>
                    <a:pt x="1974" y="499"/>
                  </a:lnTo>
                  <a:lnTo>
                    <a:pt x="2042" y="442"/>
                  </a:lnTo>
                  <a:lnTo>
                    <a:pt x="2038" y="398"/>
                  </a:lnTo>
                  <a:lnTo>
                    <a:pt x="2069" y="420"/>
                  </a:lnTo>
                  <a:lnTo>
                    <a:pt x="2050" y="506"/>
                  </a:lnTo>
                  <a:lnTo>
                    <a:pt x="2075" y="516"/>
                  </a:lnTo>
                  <a:lnTo>
                    <a:pt x="2173" y="542"/>
                  </a:lnTo>
                  <a:lnTo>
                    <a:pt x="2083" y="474"/>
                  </a:lnTo>
                  <a:lnTo>
                    <a:pt x="2150" y="479"/>
                  </a:lnTo>
                  <a:lnTo>
                    <a:pt x="2134" y="448"/>
                  </a:lnTo>
                  <a:lnTo>
                    <a:pt x="2173" y="436"/>
                  </a:lnTo>
                  <a:lnTo>
                    <a:pt x="2351" y="490"/>
                  </a:lnTo>
                  <a:lnTo>
                    <a:pt x="2316" y="523"/>
                  </a:lnTo>
                  <a:lnTo>
                    <a:pt x="2311" y="581"/>
                  </a:lnTo>
                  <a:lnTo>
                    <a:pt x="2348" y="611"/>
                  </a:lnTo>
                  <a:lnTo>
                    <a:pt x="2367" y="490"/>
                  </a:lnTo>
                  <a:lnTo>
                    <a:pt x="2269" y="428"/>
                  </a:lnTo>
                  <a:lnTo>
                    <a:pt x="2249" y="344"/>
                  </a:lnTo>
                  <a:lnTo>
                    <a:pt x="2475" y="316"/>
                  </a:lnTo>
                  <a:lnTo>
                    <a:pt x="2447" y="240"/>
                  </a:lnTo>
                  <a:lnTo>
                    <a:pt x="2475" y="255"/>
                  </a:lnTo>
                  <a:lnTo>
                    <a:pt x="2514" y="226"/>
                  </a:lnTo>
                  <a:lnTo>
                    <a:pt x="2484" y="216"/>
                  </a:lnTo>
                  <a:lnTo>
                    <a:pt x="2723" y="155"/>
                  </a:lnTo>
                  <a:lnTo>
                    <a:pt x="2701" y="138"/>
                  </a:lnTo>
                  <a:lnTo>
                    <a:pt x="2813" y="131"/>
                  </a:lnTo>
                  <a:lnTo>
                    <a:pt x="2813" y="152"/>
                  </a:lnTo>
                  <a:lnTo>
                    <a:pt x="2837" y="152"/>
                  </a:lnTo>
                  <a:lnTo>
                    <a:pt x="2918" y="124"/>
                  </a:lnTo>
                  <a:lnTo>
                    <a:pt x="2956" y="140"/>
                  </a:lnTo>
                  <a:lnTo>
                    <a:pt x="2921" y="104"/>
                  </a:lnTo>
                  <a:lnTo>
                    <a:pt x="3011" y="99"/>
                  </a:lnTo>
                  <a:lnTo>
                    <a:pt x="3013" y="57"/>
                  </a:lnTo>
                  <a:lnTo>
                    <a:pt x="3117" y="0"/>
                  </a:lnTo>
                  <a:lnTo>
                    <a:pt x="3191" y="33"/>
                  </a:lnTo>
                  <a:lnTo>
                    <a:pt x="3130" y="65"/>
                  </a:lnTo>
                  <a:lnTo>
                    <a:pt x="3238" y="61"/>
                  </a:lnTo>
                  <a:lnTo>
                    <a:pt x="3192" y="104"/>
                  </a:lnTo>
                  <a:lnTo>
                    <a:pt x="3376" y="83"/>
                  </a:lnTo>
                  <a:lnTo>
                    <a:pt x="3475" y="152"/>
                  </a:lnTo>
                  <a:lnTo>
                    <a:pt x="3460" y="177"/>
                  </a:lnTo>
                  <a:lnTo>
                    <a:pt x="3428" y="160"/>
                  </a:lnTo>
                  <a:lnTo>
                    <a:pt x="3473" y="182"/>
                  </a:lnTo>
                  <a:lnTo>
                    <a:pt x="3451" y="225"/>
                  </a:lnTo>
                  <a:lnTo>
                    <a:pt x="3117" y="420"/>
                  </a:lnTo>
                  <a:lnTo>
                    <a:pt x="3228" y="395"/>
                  </a:lnTo>
                  <a:lnTo>
                    <a:pt x="3204" y="370"/>
                  </a:lnTo>
                  <a:lnTo>
                    <a:pt x="3370" y="332"/>
                  </a:lnTo>
                  <a:lnTo>
                    <a:pt x="3324" y="339"/>
                  </a:lnTo>
                  <a:lnTo>
                    <a:pt x="3334" y="306"/>
                  </a:lnTo>
                  <a:lnTo>
                    <a:pt x="3428" y="332"/>
                  </a:lnTo>
                  <a:lnTo>
                    <a:pt x="3444" y="306"/>
                  </a:lnTo>
                  <a:lnTo>
                    <a:pt x="3460" y="370"/>
                  </a:lnTo>
                  <a:lnTo>
                    <a:pt x="3508" y="372"/>
                  </a:lnTo>
                  <a:lnTo>
                    <a:pt x="3465" y="347"/>
                  </a:lnTo>
                  <a:lnTo>
                    <a:pt x="3555" y="332"/>
                  </a:lnTo>
                  <a:lnTo>
                    <a:pt x="3661" y="344"/>
                  </a:lnTo>
                  <a:lnTo>
                    <a:pt x="3653" y="370"/>
                  </a:lnTo>
                  <a:lnTo>
                    <a:pt x="3743" y="389"/>
                  </a:lnTo>
                  <a:lnTo>
                    <a:pt x="3824" y="385"/>
                  </a:lnTo>
                  <a:lnTo>
                    <a:pt x="3827" y="325"/>
                  </a:lnTo>
                  <a:lnTo>
                    <a:pt x="3852" y="318"/>
                  </a:lnTo>
                  <a:lnTo>
                    <a:pt x="4055" y="385"/>
                  </a:lnTo>
                  <a:lnTo>
                    <a:pt x="4030" y="490"/>
                  </a:lnTo>
                  <a:lnTo>
                    <a:pt x="4124" y="558"/>
                  </a:lnTo>
                  <a:lnTo>
                    <a:pt x="4179" y="462"/>
                  </a:lnTo>
                  <a:lnTo>
                    <a:pt x="4212" y="506"/>
                  </a:lnTo>
                  <a:lnTo>
                    <a:pt x="4280" y="490"/>
                  </a:lnTo>
                  <a:lnTo>
                    <a:pt x="4369" y="523"/>
                  </a:lnTo>
                  <a:lnTo>
                    <a:pt x="4444" y="503"/>
                  </a:lnTo>
                  <a:lnTo>
                    <a:pt x="4439" y="462"/>
                  </a:lnTo>
                  <a:lnTo>
                    <a:pt x="4488" y="396"/>
                  </a:lnTo>
                  <a:lnTo>
                    <a:pt x="4795" y="443"/>
                  </a:lnTo>
                  <a:lnTo>
                    <a:pt x="4817" y="475"/>
                  </a:lnTo>
                  <a:lnTo>
                    <a:pt x="4779" y="487"/>
                  </a:lnTo>
                  <a:lnTo>
                    <a:pt x="4878" y="503"/>
                  </a:lnTo>
                  <a:lnTo>
                    <a:pt x="4915" y="550"/>
                  </a:lnTo>
                  <a:lnTo>
                    <a:pt x="5144" y="542"/>
                  </a:lnTo>
                  <a:lnTo>
                    <a:pt x="5185" y="581"/>
                  </a:lnTo>
                  <a:lnTo>
                    <a:pt x="5171" y="624"/>
                  </a:lnTo>
                  <a:lnTo>
                    <a:pt x="5238" y="658"/>
                  </a:lnTo>
                  <a:lnTo>
                    <a:pt x="5271" y="633"/>
                  </a:lnTo>
                  <a:lnTo>
                    <a:pt x="5438" y="652"/>
                  </a:lnTo>
                  <a:lnTo>
                    <a:pt x="5469" y="624"/>
                  </a:lnTo>
                  <a:lnTo>
                    <a:pt x="5490" y="664"/>
                  </a:lnTo>
                  <a:lnTo>
                    <a:pt x="5558" y="697"/>
                  </a:lnTo>
                  <a:lnTo>
                    <a:pt x="5591" y="677"/>
                  </a:lnTo>
                  <a:lnTo>
                    <a:pt x="5557" y="638"/>
                  </a:lnTo>
                  <a:lnTo>
                    <a:pt x="5576" y="611"/>
                  </a:lnTo>
                  <a:lnTo>
                    <a:pt x="5864" y="657"/>
                  </a:lnTo>
                  <a:lnTo>
                    <a:pt x="6053" y="772"/>
                  </a:lnTo>
                  <a:lnTo>
                    <a:pt x="6095" y="772"/>
                  </a:lnTo>
                  <a:lnTo>
                    <a:pt x="6143" y="870"/>
                  </a:lnTo>
                  <a:lnTo>
                    <a:pt x="6122" y="818"/>
                  </a:lnTo>
                  <a:lnTo>
                    <a:pt x="6154" y="814"/>
                  </a:lnTo>
                  <a:lnTo>
                    <a:pt x="6174" y="833"/>
                  </a:lnTo>
                  <a:lnTo>
                    <a:pt x="6228" y="826"/>
                  </a:lnTo>
                  <a:lnTo>
                    <a:pt x="6303" y="882"/>
                  </a:lnTo>
                  <a:lnTo>
                    <a:pt x="6193" y="944"/>
                  </a:lnTo>
                  <a:lnTo>
                    <a:pt x="6218" y="962"/>
                  </a:lnTo>
                  <a:lnTo>
                    <a:pt x="6178" y="971"/>
                  </a:lnTo>
                  <a:lnTo>
                    <a:pt x="6211" y="993"/>
                  </a:lnTo>
                  <a:lnTo>
                    <a:pt x="6143" y="995"/>
                  </a:lnTo>
                  <a:lnTo>
                    <a:pt x="6119" y="962"/>
                  </a:lnTo>
                  <a:lnTo>
                    <a:pt x="6095" y="974"/>
                  </a:lnTo>
                  <a:lnTo>
                    <a:pt x="6053" y="918"/>
                  </a:lnTo>
                  <a:lnTo>
                    <a:pt x="5977" y="920"/>
                  </a:lnTo>
                  <a:lnTo>
                    <a:pt x="5957" y="887"/>
                  </a:lnTo>
                  <a:lnTo>
                    <a:pt x="5976" y="870"/>
                  </a:lnTo>
                  <a:lnTo>
                    <a:pt x="5949" y="870"/>
                  </a:lnTo>
                  <a:lnTo>
                    <a:pt x="5924" y="882"/>
                  </a:lnTo>
                  <a:lnTo>
                    <a:pt x="5951" y="920"/>
                  </a:lnTo>
                  <a:lnTo>
                    <a:pt x="5935" y="944"/>
                  </a:lnTo>
                  <a:lnTo>
                    <a:pt x="5871" y="983"/>
                  </a:lnTo>
                  <a:lnTo>
                    <a:pt x="5827" y="977"/>
                  </a:lnTo>
                  <a:lnTo>
                    <a:pt x="5898" y="1084"/>
                  </a:lnTo>
                  <a:lnTo>
                    <a:pt x="5885" y="1127"/>
                  </a:lnTo>
                  <a:lnTo>
                    <a:pt x="5813" y="1098"/>
                  </a:lnTo>
                  <a:lnTo>
                    <a:pt x="5815" y="1115"/>
                  </a:lnTo>
                  <a:lnTo>
                    <a:pt x="5683" y="1169"/>
                  </a:lnTo>
                  <a:lnTo>
                    <a:pt x="5561" y="1278"/>
                  </a:lnTo>
                  <a:lnTo>
                    <a:pt x="5485" y="1237"/>
                  </a:lnTo>
                  <a:lnTo>
                    <a:pt x="5409" y="1284"/>
                  </a:lnTo>
                  <a:lnTo>
                    <a:pt x="5409" y="1242"/>
                  </a:lnTo>
                  <a:lnTo>
                    <a:pt x="5368" y="1284"/>
                  </a:lnTo>
                  <a:lnTo>
                    <a:pt x="5315" y="1283"/>
                  </a:lnTo>
                  <a:lnTo>
                    <a:pt x="5259" y="1387"/>
                  </a:lnTo>
                  <a:lnTo>
                    <a:pt x="5304" y="1411"/>
                  </a:lnTo>
                  <a:lnTo>
                    <a:pt x="5285" y="1446"/>
                  </a:lnTo>
                  <a:lnTo>
                    <a:pt x="5307" y="1503"/>
                  </a:lnTo>
                  <a:lnTo>
                    <a:pt x="5269" y="1493"/>
                  </a:lnTo>
                  <a:lnTo>
                    <a:pt x="5245" y="1543"/>
                  </a:lnTo>
                  <a:lnTo>
                    <a:pt x="5260" y="1585"/>
                  </a:lnTo>
                  <a:lnTo>
                    <a:pt x="5179" y="1622"/>
                  </a:lnTo>
                  <a:lnTo>
                    <a:pt x="5185" y="1672"/>
                  </a:lnTo>
                  <a:lnTo>
                    <a:pt x="5133" y="1686"/>
                  </a:lnTo>
                  <a:lnTo>
                    <a:pt x="5119" y="1740"/>
                  </a:lnTo>
                  <a:lnTo>
                    <a:pt x="5070" y="1795"/>
                  </a:lnTo>
                  <a:lnTo>
                    <a:pt x="5026" y="1585"/>
                  </a:lnTo>
                  <a:lnTo>
                    <a:pt x="5030" y="1472"/>
                  </a:lnTo>
                  <a:lnTo>
                    <a:pt x="5070" y="1404"/>
                  </a:lnTo>
                  <a:lnTo>
                    <a:pt x="5124" y="1390"/>
                  </a:lnTo>
                  <a:lnTo>
                    <a:pt x="5256" y="1249"/>
                  </a:lnTo>
                  <a:lnTo>
                    <a:pt x="5318" y="1221"/>
                  </a:lnTo>
                  <a:lnTo>
                    <a:pt x="5339" y="1137"/>
                  </a:lnTo>
                  <a:lnTo>
                    <a:pt x="5368" y="1115"/>
                  </a:lnTo>
                  <a:lnTo>
                    <a:pt x="5316" y="1115"/>
                  </a:lnTo>
                  <a:lnTo>
                    <a:pt x="5302" y="1181"/>
                  </a:lnTo>
                  <a:lnTo>
                    <a:pt x="5190" y="1239"/>
                  </a:lnTo>
                  <a:lnTo>
                    <a:pt x="5202" y="1155"/>
                  </a:lnTo>
                  <a:lnTo>
                    <a:pt x="5081" y="1170"/>
                  </a:lnTo>
                  <a:lnTo>
                    <a:pt x="4969" y="1284"/>
                  </a:lnTo>
                  <a:lnTo>
                    <a:pt x="4992" y="1329"/>
                  </a:lnTo>
                  <a:lnTo>
                    <a:pt x="4872" y="1341"/>
                  </a:lnTo>
                  <a:lnTo>
                    <a:pt x="4856" y="1331"/>
                  </a:lnTo>
                  <a:lnTo>
                    <a:pt x="4898" y="1324"/>
                  </a:lnTo>
                  <a:lnTo>
                    <a:pt x="4798" y="1296"/>
                  </a:lnTo>
                  <a:lnTo>
                    <a:pt x="4769" y="1324"/>
                  </a:lnTo>
                  <a:lnTo>
                    <a:pt x="4542" y="1325"/>
                  </a:lnTo>
                  <a:lnTo>
                    <a:pt x="4274" y="1580"/>
                  </a:lnTo>
                  <a:lnTo>
                    <a:pt x="4327" y="1590"/>
                  </a:lnTo>
                  <a:lnTo>
                    <a:pt x="4327" y="1639"/>
                  </a:lnTo>
                  <a:lnTo>
                    <a:pt x="4360" y="1608"/>
                  </a:lnTo>
                  <a:lnTo>
                    <a:pt x="4349" y="1648"/>
                  </a:lnTo>
                  <a:lnTo>
                    <a:pt x="4389" y="1625"/>
                  </a:lnTo>
                  <a:lnTo>
                    <a:pt x="4385" y="1651"/>
                  </a:lnTo>
                  <a:lnTo>
                    <a:pt x="4397" y="1608"/>
                  </a:lnTo>
                  <a:lnTo>
                    <a:pt x="4439" y="1611"/>
                  </a:lnTo>
                  <a:lnTo>
                    <a:pt x="4495" y="1665"/>
                  </a:lnTo>
                  <a:lnTo>
                    <a:pt x="4444" y="1672"/>
                  </a:lnTo>
                  <a:lnTo>
                    <a:pt x="4490" y="1688"/>
                  </a:lnTo>
                  <a:lnTo>
                    <a:pt x="4500" y="1725"/>
                  </a:lnTo>
                  <a:lnTo>
                    <a:pt x="4463" y="1805"/>
                  </a:lnTo>
                  <a:lnTo>
                    <a:pt x="4454" y="1925"/>
                  </a:lnTo>
                  <a:lnTo>
                    <a:pt x="4266" y="2182"/>
                  </a:lnTo>
                  <a:lnTo>
                    <a:pt x="4200" y="2215"/>
                  </a:lnTo>
                  <a:lnTo>
                    <a:pt x="4147" y="2182"/>
                  </a:lnTo>
                  <a:lnTo>
                    <a:pt x="4100" y="2231"/>
                  </a:lnTo>
                  <a:lnTo>
                    <a:pt x="4099" y="2223"/>
                  </a:lnTo>
                  <a:lnTo>
                    <a:pt x="4121" y="2182"/>
                  </a:lnTo>
                  <a:lnTo>
                    <a:pt x="4111" y="2118"/>
                  </a:lnTo>
                  <a:lnTo>
                    <a:pt x="4193" y="2091"/>
                  </a:lnTo>
                  <a:lnTo>
                    <a:pt x="4259" y="1921"/>
                  </a:lnTo>
                  <a:lnTo>
                    <a:pt x="4119" y="1963"/>
                  </a:lnTo>
                  <a:lnTo>
                    <a:pt x="4099" y="1899"/>
                  </a:lnTo>
                  <a:lnTo>
                    <a:pt x="3984" y="1859"/>
                  </a:lnTo>
                  <a:lnTo>
                    <a:pt x="3917" y="1683"/>
                  </a:lnTo>
                  <a:lnTo>
                    <a:pt x="3842" y="1651"/>
                  </a:lnTo>
                  <a:lnTo>
                    <a:pt x="3709" y="1698"/>
                  </a:lnTo>
                  <a:lnTo>
                    <a:pt x="3732" y="1739"/>
                  </a:lnTo>
                  <a:lnTo>
                    <a:pt x="3678" y="1841"/>
                  </a:lnTo>
                  <a:lnTo>
                    <a:pt x="3628" y="1869"/>
                  </a:lnTo>
                  <a:lnTo>
                    <a:pt x="3569" y="1845"/>
                  </a:lnTo>
                  <a:lnTo>
                    <a:pt x="3502" y="1833"/>
                  </a:lnTo>
                  <a:lnTo>
                    <a:pt x="3327" y="1881"/>
                  </a:lnTo>
                  <a:lnTo>
                    <a:pt x="3173" y="1810"/>
                  </a:lnTo>
                  <a:lnTo>
                    <a:pt x="3074" y="1819"/>
                  </a:lnTo>
                  <a:lnTo>
                    <a:pt x="3037" y="1762"/>
                  </a:lnTo>
                  <a:lnTo>
                    <a:pt x="2941" y="1725"/>
                  </a:lnTo>
                  <a:lnTo>
                    <a:pt x="2891" y="1765"/>
                  </a:lnTo>
                  <a:lnTo>
                    <a:pt x="2888" y="1842"/>
                  </a:lnTo>
                  <a:lnTo>
                    <a:pt x="2667" y="1809"/>
                  </a:lnTo>
                  <a:lnTo>
                    <a:pt x="2547" y="1881"/>
                  </a:lnTo>
                  <a:lnTo>
                    <a:pt x="2484" y="1909"/>
                  </a:lnTo>
                  <a:lnTo>
                    <a:pt x="2404" y="1853"/>
                  </a:lnTo>
                  <a:lnTo>
                    <a:pt x="2357" y="1884"/>
                  </a:lnTo>
                  <a:lnTo>
                    <a:pt x="2262" y="1845"/>
                  </a:lnTo>
                  <a:lnTo>
                    <a:pt x="2228" y="1841"/>
                  </a:lnTo>
                  <a:lnTo>
                    <a:pt x="2201" y="1780"/>
                  </a:lnTo>
                  <a:lnTo>
                    <a:pt x="2150" y="1780"/>
                  </a:lnTo>
                  <a:lnTo>
                    <a:pt x="2130" y="1789"/>
                  </a:lnTo>
                  <a:lnTo>
                    <a:pt x="2091" y="1744"/>
                  </a:lnTo>
                  <a:lnTo>
                    <a:pt x="2060" y="1756"/>
                  </a:lnTo>
                  <a:lnTo>
                    <a:pt x="2038" y="1771"/>
                  </a:lnTo>
                  <a:lnTo>
                    <a:pt x="1932" y="1676"/>
                  </a:lnTo>
                  <a:lnTo>
                    <a:pt x="1900" y="1667"/>
                  </a:lnTo>
                  <a:lnTo>
                    <a:pt x="1832" y="1592"/>
                  </a:lnTo>
                  <a:lnTo>
                    <a:pt x="1766" y="1639"/>
                  </a:lnTo>
                  <a:lnTo>
                    <a:pt x="1753" y="1607"/>
                  </a:lnTo>
                  <a:lnTo>
                    <a:pt x="1656" y="1602"/>
                  </a:lnTo>
                  <a:lnTo>
                    <a:pt x="1620" y="1551"/>
                  </a:lnTo>
                  <a:lnTo>
                    <a:pt x="1569" y="1556"/>
                  </a:lnTo>
                  <a:lnTo>
                    <a:pt x="1549" y="1578"/>
                  </a:lnTo>
                  <a:lnTo>
                    <a:pt x="1485" y="1590"/>
                  </a:lnTo>
                  <a:lnTo>
                    <a:pt x="1467" y="1578"/>
                  </a:lnTo>
                  <a:lnTo>
                    <a:pt x="1443" y="1617"/>
                  </a:lnTo>
                  <a:lnTo>
                    <a:pt x="1422" y="1607"/>
                  </a:lnTo>
                  <a:lnTo>
                    <a:pt x="1347" y="1618"/>
                  </a:lnTo>
                  <a:lnTo>
                    <a:pt x="1321" y="1607"/>
                  </a:lnTo>
                  <a:lnTo>
                    <a:pt x="1312" y="1618"/>
                  </a:lnTo>
                  <a:lnTo>
                    <a:pt x="1350" y="1667"/>
                  </a:lnTo>
                  <a:lnTo>
                    <a:pt x="1325" y="1695"/>
                  </a:lnTo>
                  <a:lnTo>
                    <a:pt x="1326" y="1733"/>
                  </a:lnTo>
                  <a:lnTo>
                    <a:pt x="1370" y="1734"/>
                  </a:lnTo>
                  <a:lnTo>
                    <a:pt x="1390" y="1771"/>
                  </a:lnTo>
                  <a:lnTo>
                    <a:pt x="1378" y="1798"/>
                  </a:lnTo>
                  <a:lnTo>
                    <a:pt x="1347" y="1780"/>
                  </a:lnTo>
                  <a:lnTo>
                    <a:pt x="1321" y="1795"/>
                  </a:lnTo>
                  <a:lnTo>
                    <a:pt x="1296" y="1782"/>
                  </a:lnTo>
                  <a:lnTo>
                    <a:pt x="1282" y="1756"/>
                  </a:lnTo>
                  <a:lnTo>
                    <a:pt x="1254" y="1771"/>
                  </a:lnTo>
                  <a:lnTo>
                    <a:pt x="1230" y="1757"/>
                  </a:lnTo>
                  <a:lnTo>
                    <a:pt x="1203" y="1780"/>
                  </a:lnTo>
                  <a:lnTo>
                    <a:pt x="1170" y="1785"/>
                  </a:lnTo>
                  <a:lnTo>
                    <a:pt x="1150" y="1756"/>
                  </a:lnTo>
                  <a:lnTo>
                    <a:pt x="1031" y="1747"/>
                  </a:lnTo>
                  <a:lnTo>
                    <a:pt x="1018" y="1762"/>
                  </a:lnTo>
                  <a:lnTo>
                    <a:pt x="1008" y="1762"/>
                  </a:lnTo>
                  <a:lnTo>
                    <a:pt x="986" y="1792"/>
                  </a:lnTo>
                  <a:lnTo>
                    <a:pt x="987" y="1820"/>
                  </a:lnTo>
                  <a:lnTo>
                    <a:pt x="975" y="1825"/>
                  </a:lnTo>
                  <a:lnTo>
                    <a:pt x="965" y="1798"/>
                  </a:lnTo>
                  <a:lnTo>
                    <a:pt x="948" y="1803"/>
                  </a:lnTo>
                  <a:lnTo>
                    <a:pt x="943" y="1889"/>
                  </a:lnTo>
                  <a:lnTo>
                    <a:pt x="962" y="1916"/>
                  </a:lnTo>
                  <a:lnTo>
                    <a:pt x="962" y="1939"/>
                  </a:lnTo>
                  <a:lnTo>
                    <a:pt x="981" y="1935"/>
                  </a:lnTo>
                  <a:lnTo>
                    <a:pt x="1008" y="1922"/>
                  </a:lnTo>
                  <a:lnTo>
                    <a:pt x="1028" y="1963"/>
                  </a:lnTo>
                  <a:lnTo>
                    <a:pt x="1045" y="1989"/>
                  </a:lnTo>
                  <a:lnTo>
                    <a:pt x="1061" y="2022"/>
                  </a:lnTo>
                  <a:lnTo>
                    <a:pt x="1086" y="2029"/>
                  </a:lnTo>
                  <a:lnTo>
                    <a:pt x="1056" y="2054"/>
                  </a:lnTo>
                  <a:lnTo>
                    <a:pt x="1029" y="2030"/>
                  </a:lnTo>
                  <a:lnTo>
                    <a:pt x="1005" y="2127"/>
                  </a:lnTo>
                  <a:lnTo>
                    <a:pt x="1036" y="2153"/>
                  </a:lnTo>
                  <a:lnTo>
                    <a:pt x="1060" y="2250"/>
                  </a:lnTo>
                  <a:lnTo>
                    <a:pt x="1036" y="2231"/>
                  </a:lnTo>
                  <a:lnTo>
                    <a:pt x="1014" y="2223"/>
                  </a:lnTo>
                  <a:lnTo>
                    <a:pt x="981" y="2215"/>
                  </a:lnTo>
                  <a:lnTo>
                    <a:pt x="962" y="2205"/>
                  </a:lnTo>
                  <a:lnTo>
                    <a:pt x="942" y="2204"/>
                  </a:lnTo>
                  <a:lnTo>
                    <a:pt x="927" y="2168"/>
                  </a:lnTo>
                  <a:lnTo>
                    <a:pt x="888" y="2190"/>
                  </a:lnTo>
                  <a:lnTo>
                    <a:pt x="854" y="2189"/>
                  </a:lnTo>
                  <a:lnTo>
                    <a:pt x="829" y="2160"/>
                  </a:lnTo>
                  <a:lnTo>
                    <a:pt x="770" y="2133"/>
                  </a:lnTo>
                  <a:lnTo>
                    <a:pt x="711" y="2137"/>
                  </a:lnTo>
                  <a:lnTo>
                    <a:pt x="649" y="2088"/>
                  </a:lnTo>
                  <a:lnTo>
                    <a:pt x="699" y="2048"/>
                  </a:lnTo>
                  <a:lnTo>
                    <a:pt x="703" y="2010"/>
                  </a:lnTo>
                  <a:lnTo>
                    <a:pt x="702" y="1972"/>
                  </a:lnTo>
                  <a:lnTo>
                    <a:pt x="708" y="1942"/>
                  </a:lnTo>
                  <a:lnTo>
                    <a:pt x="740" y="1933"/>
                  </a:lnTo>
                  <a:lnTo>
                    <a:pt x="721" y="1875"/>
                  </a:lnTo>
                  <a:lnTo>
                    <a:pt x="684" y="1859"/>
                  </a:lnTo>
                  <a:lnTo>
                    <a:pt x="666" y="1851"/>
                  </a:lnTo>
                  <a:lnTo>
                    <a:pt x="638" y="1857"/>
                  </a:lnTo>
                  <a:lnTo>
                    <a:pt x="585" y="1842"/>
                  </a:lnTo>
                  <a:lnTo>
                    <a:pt x="542" y="1785"/>
                  </a:lnTo>
                  <a:lnTo>
                    <a:pt x="506" y="1770"/>
                  </a:lnTo>
                  <a:lnTo>
                    <a:pt x="489" y="1719"/>
                  </a:lnTo>
                  <a:lnTo>
                    <a:pt x="461" y="1714"/>
                  </a:lnTo>
                  <a:lnTo>
                    <a:pt x="428" y="1729"/>
                  </a:lnTo>
                  <a:lnTo>
                    <a:pt x="409" y="1740"/>
                  </a:lnTo>
                  <a:lnTo>
                    <a:pt x="399" y="1716"/>
                  </a:lnTo>
                  <a:lnTo>
                    <a:pt x="385" y="1692"/>
                  </a:lnTo>
                  <a:lnTo>
                    <a:pt x="428" y="1690"/>
                  </a:lnTo>
                  <a:lnTo>
                    <a:pt x="424" y="1674"/>
                  </a:lnTo>
                  <a:lnTo>
                    <a:pt x="414" y="1662"/>
                  </a:lnTo>
                  <a:lnTo>
                    <a:pt x="399" y="1649"/>
                  </a:lnTo>
                  <a:lnTo>
                    <a:pt x="378" y="1590"/>
                  </a:lnTo>
                  <a:lnTo>
                    <a:pt x="345" y="1560"/>
                  </a:lnTo>
                  <a:lnTo>
                    <a:pt x="311" y="1556"/>
                  </a:lnTo>
                  <a:lnTo>
                    <a:pt x="279" y="1556"/>
                  </a:lnTo>
                  <a:lnTo>
                    <a:pt x="258" y="1537"/>
                  </a:lnTo>
                  <a:lnTo>
                    <a:pt x="232" y="1535"/>
                  </a:lnTo>
                  <a:lnTo>
                    <a:pt x="214" y="1535"/>
                  </a:lnTo>
                  <a:lnTo>
                    <a:pt x="202" y="1551"/>
                  </a:lnTo>
                  <a:lnTo>
                    <a:pt x="179" y="1575"/>
                  </a:lnTo>
                  <a:lnTo>
                    <a:pt x="178" y="1601"/>
                  </a:lnTo>
                  <a:lnTo>
                    <a:pt x="167" y="1607"/>
                  </a:lnTo>
                  <a:lnTo>
                    <a:pt x="154" y="1648"/>
                  </a:lnTo>
                  <a:lnTo>
                    <a:pt x="146" y="1637"/>
                  </a:lnTo>
                  <a:lnTo>
                    <a:pt x="140" y="1621"/>
                  </a:lnTo>
                  <a:lnTo>
                    <a:pt x="0" y="1598"/>
                  </a:lnTo>
                  <a:close/>
                </a:path>
              </a:pathLst>
            </a:custGeom>
            <a:solidFill>
              <a:srgbClr val="B3B3B3"/>
            </a:solidFill>
            <a:ln w="0">
              <a:solidFill>
                <a:srgbClr val="B3B3B3"/>
              </a:solidFill>
              <a:prstDash val="solid"/>
              <a:round/>
              <a:headEnd/>
              <a:tailEnd/>
            </a:ln>
          </p:spPr>
          <p:txBody>
            <a:bodyPr/>
            <a:lstStyle/>
            <a:p>
              <a:endParaRPr lang="en-US" dirty="0"/>
            </a:p>
          </p:txBody>
        </p:sp>
        <p:sp>
          <p:nvSpPr>
            <p:cNvPr id="92" name="Freeform 85">
              <a:extLst>
                <a:ext uri="{FF2B5EF4-FFF2-40B4-BE49-F238E27FC236}">
                  <a16:creationId xmlns:a16="http://schemas.microsoft.com/office/drawing/2014/main" id="{1741D235-8F1A-409F-8BDC-3474E2E468B0}"/>
                </a:ext>
              </a:extLst>
            </p:cNvPr>
            <p:cNvSpPr>
              <a:spLocks/>
            </p:cNvSpPr>
            <p:nvPr/>
          </p:nvSpPr>
          <p:spPr bwMode="gray">
            <a:xfrm>
              <a:off x="5368409" y="1388058"/>
              <a:ext cx="113488" cy="53192"/>
            </a:xfrm>
            <a:custGeom>
              <a:avLst/>
              <a:gdLst>
                <a:gd name="T0" fmla="*/ 0 w 184"/>
                <a:gd name="T1" fmla="*/ 63 h 88"/>
                <a:gd name="T2" fmla="*/ 40 w 184"/>
                <a:gd name="T3" fmla="*/ 41 h 88"/>
                <a:gd name="T4" fmla="*/ 12 w 184"/>
                <a:gd name="T5" fmla="*/ 24 h 88"/>
                <a:gd name="T6" fmla="*/ 143 w 184"/>
                <a:gd name="T7" fmla="*/ 0 h 88"/>
                <a:gd name="T8" fmla="*/ 164 w 184"/>
                <a:gd name="T9" fmla="*/ 1 h 88"/>
                <a:gd name="T10" fmla="*/ 139 w 184"/>
                <a:gd name="T11" fmla="*/ 24 h 88"/>
                <a:gd name="T12" fmla="*/ 184 w 184"/>
                <a:gd name="T13" fmla="*/ 22 h 88"/>
                <a:gd name="T14" fmla="*/ 65 w 184"/>
                <a:gd name="T15" fmla="*/ 73 h 88"/>
                <a:gd name="T16" fmla="*/ 40 w 184"/>
                <a:gd name="T17" fmla="*/ 88 h 88"/>
                <a:gd name="T18" fmla="*/ 45 w 184"/>
                <a:gd name="T19" fmla="*/ 64 h 88"/>
                <a:gd name="T20" fmla="*/ 0 w 184"/>
                <a:gd name="T21"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88">
                  <a:moveTo>
                    <a:pt x="0" y="63"/>
                  </a:moveTo>
                  <a:lnTo>
                    <a:pt x="40" y="41"/>
                  </a:lnTo>
                  <a:lnTo>
                    <a:pt x="12" y="24"/>
                  </a:lnTo>
                  <a:lnTo>
                    <a:pt x="143" y="0"/>
                  </a:lnTo>
                  <a:lnTo>
                    <a:pt x="164" y="1"/>
                  </a:lnTo>
                  <a:lnTo>
                    <a:pt x="139" y="24"/>
                  </a:lnTo>
                  <a:lnTo>
                    <a:pt x="184" y="22"/>
                  </a:lnTo>
                  <a:lnTo>
                    <a:pt x="65" y="73"/>
                  </a:lnTo>
                  <a:lnTo>
                    <a:pt x="40" y="88"/>
                  </a:lnTo>
                  <a:lnTo>
                    <a:pt x="45" y="64"/>
                  </a:lnTo>
                  <a:lnTo>
                    <a:pt x="0" y="63"/>
                  </a:lnTo>
                  <a:close/>
                </a:path>
              </a:pathLst>
            </a:custGeom>
            <a:solidFill>
              <a:srgbClr val="B3B3B3"/>
            </a:solidFill>
            <a:ln w="0">
              <a:solidFill>
                <a:srgbClr val="B3B3B3"/>
              </a:solidFill>
              <a:prstDash val="solid"/>
              <a:round/>
              <a:headEnd/>
              <a:tailEnd/>
            </a:ln>
          </p:spPr>
          <p:txBody>
            <a:bodyPr/>
            <a:lstStyle/>
            <a:p>
              <a:endParaRPr lang="en-US" dirty="0"/>
            </a:p>
          </p:txBody>
        </p:sp>
        <p:sp>
          <p:nvSpPr>
            <p:cNvPr id="93" name="Freeform 86">
              <a:extLst>
                <a:ext uri="{FF2B5EF4-FFF2-40B4-BE49-F238E27FC236}">
                  <a16:creationId xmlns:a16="http://schemas.microsoft.com/office/drawing/2014/main" id="{C7AFE6F8-E3E2-4FDF-B338-B0E6036D3AE8}"/>
                </a:ext>
              </a:extLst>
            </p:cNvPr>
            <p:cNvSpPr>
              <a:spLocks/>
            </p:cNvSpPr>
            <p:nvPr/>
          </p:nvSpPr>
          <p:spPr bwMode="gray">
            <a:xfrm>
              <a:off x="5405018" y="1965834"/>
              <a:ext cx="43931" cy="25679"/>
            </a:xfrm>
            <a:custGeom>
              <a:avLst/>
              <a:gdLst>
                <a:gd name="T0" fmla="*/ 0 w 70"/>
                <a:gd name="T1" fmla="*/ 43 h 43"/>
                <a:gd name="T2" fmla="*/ 20 w 70"/>
                <a:gd name="T3" fmla="*/ 0 h 43"/>
                <a:gd name="T4" fmla="*/ 70 w 70"/>
                <a:gd name="T5" fmla="*/ 25 h 43"/>
                <a:gd name="T6" fmla="*/ 0 w 70"/>
                <a:gd name="T7" fmla="*/ 43 h 43"/>
              </a:gdLst>
              <a:ahLst/>
              <a:cxnLst>
                <a:cxn ang="0">
                  <a:pos x="T0" y="T1"/>
                </a:cxn>
                <a:cxn ang="0">
                  <a:pos x="T2" y="T3"/>
                </a:cxn>
                <a:cxn ang="0">
                  <a:pos x="T4" y="T5"/>
                </a:cxn>
                <a:cxn ang="0">
                  <a:pos x="T6" y="T7"/>
                </a:cxn>
              </a:cxnLst>
              <a:rect l="0" t="0" r="r" b="b"/>
              <a:pathLst>
                <a:path w="70" h="43">
                  <a:moveTo>
                    <a:pt x="0" y="43"/>
                  </a:moveTo>
                  <a:lnTo>
                    <a:pt x="20" y="0"/>
                  </a:lnTo>
                  <a:lnTo>
                    <a:pt x="70" y="25"/>
                  </a:lnTo>
                  <a:lnTo>
                    <a:pt x="0" y="43"/>
                  </a:lnTo>
                  <a:close/>
                </a:path>
              </a:pathLst>
            </a:custGeom>
            <a:solidFill>
              <a:srgbClr val="B3B3B3"/>
            </a:solidFill>
            <a:ln w="0">
              <a:solidFill>
                <a:srgbClr val="B3B3B3"/>
              </a:solidFill>
              <a:prstDash val="solid"/>
              <a:round/>
              <a:headEnd/>
              <a:tailEnd/>
            </a:ln>
          </p:spPr>
          <p:txBody>
            <a:bodyPr/>
            <a:lstStyle/>
            <a:p>
              <a:endParaRPr lang="en-US" dirty="0"/>
            </a:p>
          </p:txBody>
        </p:sp>
        <p:sp>
          <p:nvSpPr>
            <p:cNvPr id="94" name="Freeform 87">
              <a:extLst>
                <a:ext uri="{FF2B5EF4-FFF2-40B4-BE49-F238E27FC236}">
                  <a16:creationId xmlns:a16="http://schemas.microsoft.com/office/drawing/2014/main" id="{68B708BD-5436-4270-BDF9-5511D9EB8F01}"/>
                </a:ext>
              </a:extLst>
            </p:cNvPr>
            <p:cNvSpPr>
              <a:spLocks/>
            </p:cNvSpPr>
            <p:nvPr/>
          </p:nvSpPr>
          <p:spPr bwMode="gray">
            <a:xfrm>
              <a:off x="5481897" y="1793418"/>
              <a:ext cx="135454" cy="113721"/>
            </a:xfrm>
            <a:custGeom>
              <a:avLst/>
              <a:gdLst>
                <a:gd name="T0" fmla="*/ 0 w 223"/>
                <a:gd name="T1" fmla="*/ 92 h 186"/>
                <a:gd name="T2" fmla="*/ 16 w 223"/>
                <a:gd name="T3" fmla="*/ 133 h 186"/>
                <a:gd name="T4" fmla="*/ 42 w 223"/>
                <a:gd name="T5" fmla="*/ 120 h 186"/>
                <a:gd name="T6" fmla="*/ 68 w 223"/>
                <a:gd name="T7" fmla="*/ 146 h 186"/>
                <a:gd name="T8" fmla="*/ 87 w 223"/>
                <a:gd name="T9" fmla="*/ 133 h 186"/>
                <a:gd name="T10" fmla="*/ 80 w 223"/>
                <a:gd name="T11" fmla="*/ 180 h 186"/>
                <a:gd name="T12" fmla="*/ 223 w 223"/>
                <a:gd name="T13" fmla="*/ 186 h 186"/>
                <a:gd name="T14" fmla="*/ 168 w 223"/>
                <a:gd name="T15" fmla="*/ 153 h 186"/>
                <a:gd name="T16" fmla="*/ 143 w 223"/>
                <a:gd name="T17" fmla="*/ 96 h 186"/>
                <a:gd name="T18" fmla="*/ 145 w 223"/>
                <a:gd name="T19" fmla="*/ 35 h 186"/>
                <a:gd name="T20" fmla="*/ 179 w 223"/>
                <a:gd name="T21" fmla="*/ 0 h 186"/>
                <a:gd name="T22" fmla="*/ 58 w 223"/>
                <a:gd name="T23" fmla="*/ 10 h 186"/>
                <a:gd name="T24" fmla="*/ 26 w 223"/>
                <a:gd name="T25" fmla="*/ 92 h 186"/>
                <a:gd name="T26" fmla="*/ 0 w 223"/>
                <a:gd name="T27" fmla="*/ 9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186">
                  <a:moveTo>
                    <a:pt x="0" y="92"/>
                  </a:moveTo>
                  <a:lnTo>
                    <a:pt x="16" y="133"/>
                  </a:lnTo>
                  <a:lnTo>
                    <a:pt x="42" y="120"/>
                  </a:lnTo>
                  <a:lnTo>
                    <a:pt x="68" y="146"/>
                  </a:lnTo>
                  <a:lnTo>
                    <a:pt x="87" y="133"/>
                  </a:lnTo>
                  <a:lnTo>
                    <a:pt x="80" y="180"/>
                  </a:lnTo>
                  <a:lnTo>
                    <a:pt x="223" y="186"/>
                  </a:lnTo>
                  <a:lnTo>
                    <a:pt x="168" y="153"/>
                  </a:lnTo>
                  <a:lnTo>
                    <a:pt x="143" y="96"/>
                  </a:lnTo>
                  <a:lnTo>
                    <a:pt x="145" y="35"/>
                  </a:lnTo>
                  <a:lnTo>
                    <a:pt x="179" y="0"/>
                  </a:lnTo>
                  <a:lnTo>
                    <a:pt x="58" y="10"/>
                  </a:lnTo>
                  <a:lnTo>
                    <a:pt x="26" y="92"/>
                  </a:lnTo>
                  <a:lnTo>
                    <a:pt x="0" y="92"/>
                  </a:lnTo>
                  <a:close/>
                </a:path>
              </a:pathLst>
            </a:custGeom>
            <a:solidFill>
              <a:srgbClr val="B3B3B3"/>
            </a:solidFill>
            <a:ln w="0">
              <a:solidFill>
                <a:srgbClr val="B3B3B3"/>
              </a:solidFill>
              <a:prstDash val="solid"/>
              <a:round/>
              <a:headEnd/>
              <a:tailEnd/>
            </a:ln>
          </p:spPr>
          <p:txBody>
            <a:bodyPr/>
            <a:lstStyle/>
            <a:p>
              <a:endParaRPr lang="en-US" dirty="0"/>
            </a:p>
          </p:txBody>
        </p:sp>
        <p:sp>
          <p:nvSpPr>
            <p:cNvPr id="95" name="Freeform 88">
              <a:extLst>
                <a:ext uri="{FF2B5EF4-FFF2-40B4-BE49-F238E27FC236}">
                  <a16:creationId xmlns:a16="http://schemas.microsoft.com/office/drawing/2014/main" id="{9439C35F-5232-4F62-AB73-8AFF5FABC73D}"/>
                </a:ext>
              </a:extLst>
            </p:cNvPr>
            <p:cNvSpPr>
              <a:spLocks/>
            </p:cNvSpPr>
            <p:nvPr/>
          </p:nvSpPr>
          <p:spPr bwMode="gray">
            <a:xfrm>
              <a:off x="5527659" y="1604495"/>
              <a:ext cx="345956" cy="187089"/>
            </a:xfrm>
            <a:custGeom>
              <a:avLst/>
              <a:gdLst>
                <a:gd name="T0" fmla="*/ 0 w 569"/>
                <a:gd name="T1" fmla="*/ 264 h 307"/>
                <a:gd name="T2" fmla="*/ 57 w 569"/>
                <a:gd name="T3" fmla="*/ 271 h 307"/>
                <a:gd name="T4" fmla="*/ 21 w 569"/>
                <a:gd name="T5" fmla="*/ 296 h 307"/>
                <a:gd name="T6" fmla="*/ 115 w 569"/>
                <a:gd name="T7" fmla="*/ 307 h 307"/>
                <a:gd name="T8" fmla="*/ 118 w 569"/>
                <a:gd name="T9" fmla="*/ 271 h 307"/>
                <a:gd name="T10" fmla="*/ 146 w 569"/>
                <a:gd name="T11" fmla="*/ 278 h 307"/>
                <a:gd name="T12" fmla="*/ 117 w 569"/>
                <a:gd name="T13" fmla="*/ 258 h 307"/>
                <a:gd name="T14" fmla="*/ 154 w 569"/>
                <a:gd name="T15" fmla="*/ 265 h 307"/>
                <a:gd name="T16" fmla="*/ 146 w 569"/>
                <a:gd name="T17" fmla="*/ 226 h 307"/>
                <a:gd name="T18" fmla="*/ 164 w 569"/>
                <a:gd name="T19" fmla="*/ 251 h 307"/>
                <a:gd name="T20" fmla="*/ 191 w 569"/>
                <a:gd name="T21" fmla="*/ 227 h 307"/>
                <a:gd name="T22" fmla="*/ 173 w 569"/>
                <a:gd name="T23" fmla="*/ 203 h 307"/>
                <a:gd name="T24" fmla="*/ 233 w 569"/>
                <a:gd name="T25" fmla="*/ 206 h 307"/>
                <a:gd name="T26" fmla="*/ 216 w 569"/>
                <a:gd name="T27" fmla="*/ 189 h 307"/>
                <a:gd name="T28" fmla="*/ 243 w 569"/>
                <a:gd name="T29" fmla="*/ 193 h 307"/>
                <a:gd name="T30" fmla="*/ 257 w 569"/>
                <a:gd name="T31" fmla="*/ 164 h 307"/>
                <a:gd name="T32" fmla="*/ 541 w 569"/>
                <a:gd name="T33" fmla="*/ 65 h 307"/>
                <a:gd name="T34" fmla="*/ 569 w 569"/>
                <a:gd name="T35" fmla="*/ 28 h 307"/>
                <a:gd name="T36" fmla="*/ 512 w 569"/>
                <a:gd name="T37" fmla="*/ 0 h 307"/>
                <a:gd name="T38" fmla="*/ 398 w 569"/>
                <a:gd name="T39" fmla="*/ 62 h 307"/>
                <a:gd name="T40" fmla="*/ 272 w 569"/>
                <a:gd name="T41" fmla="*/ 62 h 307"/>
                <a:gd name="T42" fmla="*/ 145 w 569"/>
                <a:gd name="T43" fmla="*/ 145 h 307"/>
                <a:gd name="T44" fmla="*/ 71 w 569"/>
                <a:gd name="T45" fmla="*/ 155 h 307"/>
                <a:gd name="T46" fmla="*/ 73 w 569"/>
                <a:gd name="T47" fmla="*/ 189 h 307"/>
                <a:gd name="T48" fmla="*/ 115 w 569"/>
                <a:gd name="T49" fmla="*/ 193 h 307"/>
                <a:gd name="T50" fmla="*/ 70 w 569"/>
                <a:gd name="T51" fmla="*/ 194 h 307"/>
                <a:gd name="T52" fmla="*/ 88 w 569"/>
                <a:gd name="T53" fmla="*/ 212 h 307"/>
                <a:gd name="T54" fmla="*/ 57 w 569"/>
                <a:gd name="T55" fmla="*/ 227 h 307"/>
                <a:gd name="T56" fmla="*/ 93 w 569"/>
                <a:gd name="T57" fmla="*/ 245 h 307"/>
                <a:gd name="T58" fmla="*/ 0 w 569"/>
                <a:gd name="T59" fmla="*/ 2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307">
                  <a:moveTo>
                    <a:pt x="0" y="264"/>
                  </a:moveTo>
                  <a:lnTo>
                    <a:pt x="57" y="271"/>
                  </a:lnTo>
                  <a:lnTo>
                    <a:pt x="21" y="296"/>
                  </a:lnTo>
                  <a:lnTo>
                    <a:pt x="115" y="307"/>
                  </a:lnTo>
                  <a:lnTo>
                    <a:pt x="118" y="271"/>
                  </a:lnTo>
                  <a:lnTo>
                    <a:pt x="146" y="278"/>
                  </a:lnTo>
                  <a:lnTo>
                    <a:pt x="117" y="258"/>
                  </a:lnTo>
                  <a:lnTo>
                    <a:pt x="154" y="265"/>
                  </a:lnTo>
                  <a:lnTo>
                    <a:pt x="146" y="226"/>
                  </a:lnTo>
                  <a:lnTo>
                    <a:pt x="164" y="251"/>
                  </a:lnTo>
                  <a:lnTo>
                    <a:pt x="191" y="227"/>
                  </a:lnTo>
                  <a:lnTo>
                    <a:pt x="173" y="203"/>
                  </a:lnTo>
                  <a:lnTo>
                    <a:pt x="233" y="206"/>
                  </a:lnTo>
                  <a:lnTo>
                    <a:pt x="216" y="189"/>
                  </a:lnTo>
                  <a:lnTo>
                    <a:pt x="243" y="193"/>
                  </a:lnTo>
                  <a:lnTo>
                    <a:pt x="257" y="164"/>
                  </a:lnTo>
                  <a:lnTo>
                    <a:pt x="541" y="65"/>
                  </a:lnTo>
                  <a:lnTo>
                    <a:pt x="569" y="28"/>
                  </a:lnTo>
                  <a:lnTo>
                    <a:pt x="512" y="0"/>
                  </a:lnTo>
                  <a:lnTo>
                    <a:pt x="398" y="62"/>
                  </a:lnTo>
                  <a:lnTo>
                    <a:pt x="272" y="62"/>
                  </a:lnTo>
                  <a:lnTo>
                    <a:pt x="145" y="145"/>
                  </a:lnTo>
                  <a:lnTo>
                    <a:pt x="71" y="155"/>
                  </a:lnTo>
                  <a:lnTo>
                    <a:pt x="73" y="189"/>
                  </a:lnTo>
                  <a:lnTo>
                    <a:pt x="115" y="193"/>
                  </a:lnTo>
                  <a:lnTo>
                    <a:pt x="70" y="194"/>
                  </a:lnTo>
                  <a:lnTo>
                    <a:pt x="88" y="212"/>
                  </a:lnTo>
                  <a:lnTo>
                    <a:pt x="57" y="227"/>
                  </a:lnTo>
                  <a:lnTo>
                    <a:pt x="93" y="245"/>
                  </a:lnTo>
                  <a:lnTo>
                    <a:pt x="0" y="264"/>
                  </a:lnTo>
                  <a:close/>
                </a:path>
              </a:pathLst>
            </a:custGeom>
            <a:solidFill>
              <a:srgbClr val="B3B3B3"/>
            </a:solidFill>
            <a:ln w="0">
              <a:solidFill>
                <a:srgbClr val="B3B3B3"/>
              </a:solidFill>
              <a:prstDash val="solid"/>
              <a:round/>
              <a:headEnd/>
              <a:tailEnd/>
            </a:ln>
          </p:spPr>
          <p:txBody>
            <a:bodyPr/>
            <a:lstStyle/>
            <a:p>
              <a:endParaRPr lang="en-US" dirty="0"/>
            </a:p>
          </p:txBody>
        </p:sp>
        <p:sp>
          <p:nvSpPr>
            <p:cNvPr id="96" name="Freeform 89">
              <a:extLst>
                <a:ext uri="{FF2B5EF4-FFF2-40B4-BE49-F238E27FC236}">
                  <a16:creationId xmlns:a16="http://schemas.microsoft.com/office/drawing/2014/main" id="{F70B8079-6DD0-40E8-BEC7-B3D129690505}"/>
                </a:ext>
              </a:extLst>
            </p:cNvPr>
            <p:cNvSpPr>
              <a:spLocks/>
            </p:cNvSpPr>
            <p:nvPr/>
          </p:nvSpPr>
          <p:spPr bwMode="gray">
            <a:xfrm>
              <a:off x="5727178" y="1358711"/>
              <a:ext cx="67727" cy="38518"/>
            </a:xfrm>
            <a:custGeom>
              <a:avLst/>
              <a:gdLst>
                <a:gd name="T0" fmla="*/ 0 w 112"/>
                <a:gd name="T1" fmla="*/ 43 h 62"/>
                <a:gd name="T2" fmla="*/ 34 w 112"/>
                <a:gd name="T3" fmla="*/ 62 h 62"/>
                <a:gd name="T4" fmla="*/ 112 w 112"/>
                <a:gd name="T5" fmla="*/ 40 h 62"/>
                <a:gd name="T6" fmla="*/ 66 w 112"/>
                <a:gd name="T7" fmla="*/ 0 h 62"/>
                <a:gd name="T8" fmla="*/ 0 w 112"/>
                <a:gd name="T9" fmla="*/ 43 h 62"/>
              </a:gdLst>
              <a:ahLst/>
              <a:cxnLst>
                <a:cxn ang="0">
                  <a:pos x="T0" y="T1"/>
                </a:cxn>
                <a:cxn ang="0">
                  <a:pos x="T2" y="T3"/>
                </a:cxn>
                <a:cxn ang="0">
                  <a:pos x="T4" y="T5"/>
                </a:cxn>
                <a:cxn ang="0">
                  <a:pos x="T6" y="T7"/>
                </a:cxn>
                <a:cxn ang="0">
                  <a:pos x="T8" y="T9"/>
                </a:cxn>
              </a:cxnLst>
              <a:rect l="0" t="0" r="r" b="b"/>
              <a:pathLst>
                <a:path w="112" h="62">
                  <a:moveTo>
                    <a:pt x="0" y="43"/>
                  </a:moveTo>
                  <a:lnTo>
                    <a:pt x="34" y="62"/>
                  </a:lnTo>
                  <a:lnTo>
                    <a:pt x="112" y="40"/>
                  </a:lnTo>
                  <a:lnTo>
                    <a:pt x="66" y="0"/>
                  </a:lnTo>
                  <a:lnTo>
                    <a:pt x="0" y="43"/>
                  </a:lnTo>
                  <a:close/>
                </a:path>
              </a:pathLst>
            </a:custGeom>
            <a:solidFill>
              <a:srgbClr val="B3B3B3"/>
            </a:solidFill>
            <a:ln w="0">
              <a:solidFill>
                <a:srgbClr val="B3B3B3"/>
              </a:solidFill>
              <a:prstDash val="solid"/>
              <a:round/>
              <a:headEnd/>
              <a:tailEnd/>
            </a:ln>
          </p:spPr>
          <p:txBody>
            <a:bodyPr/>
            <a:lstStyle/>
            <a:p>
              <a:endParaRPr lang="en-US" dirty="0"/>
            </a:p>
          </p:txBody>
        </p:sp>
        <p:sp>
          <p:nvSpPr>
            <p:cNvPr id="97" name="Freeform 90">
              <a:extLst>
                <a:ext uri="{FF2B5EF4-FFF2-40B4-BE49-F238E27FC236}">
                  <a16:creationId xmlns:a16="http://schemas.microsoft.com/office/drawing/2014/main" id="{A12A3F93-DB48-46B9-A96D-5E640574474E}"/>
                </a:ext>
              </a:extLst>
            </p:cNvPr>
            <p:cNvSpPr>
              <a:spLocks/>
            </p:cNvSpPr>
            <p:nvPr/>
          </p:nvSpPr>
          <p:spPr bwMode="gray">
            <a:xfrm>
              <a:off x="6369668" y="1433913"/>
              <a:ext cx="60405" cy="23845"/>
            </a:xfrm>
            <a:custGeom>
              <a:avLst/>
              <a:gdLst>
                <a:gd name="T0" fmla="*/ 0 w 100"/>
                <a:gd name="T1" fmla="*/ 0 h 37"/>
                <a:gd name="T2" fmla="*/ 44 w 100"/>
                <a:gd name="T3" fmla="*/ 30 h 37"/>
                <a:gd name="T4" fmla="*/ 32 w 100"/>
                <a:gd name="T5" fmla="*/ 37 h 37"/>
                <a:gd name="T6" fmla="*/ 67 w 100"/>
                <a:gd name="T7" fmla="*/ 36 h 37"/>
                <a:gd name="T8" fmla="*/ 100 w 100"/>
                <a:gd name="T9" fmla="*/ 19 h 37"/>
                <a:gd name="T10" fmla="*/ 0 w 100"/>
                <a:gd name="T11" fmla="*/ 0 h 37"/>
              </a:gdLst>
              <a:ahLst/>
              <a:cxnLst>
                <a:cxn ang="0">
                  <a:pos x="T0" y="T1"/>
                </a:cxn>
                <a:cxn ang="0">
                  <a:pos x="T2" y="T3"/>
                </a:cxn>
                <a:cxn ang="0">
                  <a:pos x="T4" y="T5"/>
                </a:cxn>
                <a:cxn ang="0">
                  <a:pos x="T6" y="T7"/>
                </a:cxn>
                <a:cxn ang="0">
                  <a:pos x="T8" y="T9"/>
                </a:cxn>
                <a:cxn ang="0">
                  <a:pos x="T10" y="T11"/>
                </a:cxn>
              </a:cxnLst>
              <a:rect l="0" t="0" r="r" b="b"/>
              <a:pathLst>
                <a:path w="100" h="37">
                  <a:moveTo>
                    <a:pt x="0" y="0"/>
                  </a:moveTo>
                  <a:lnTo>
                    <a:pt x="44" y="30"/>
                  </a:lnTo>
                  <a:lnTo>
                    <a:pt x="32" y="37"/>
                  </a:lnTo>
                  <a:lnTo>
                    <a:pt x="67" y="36"/>
                  </a:lnTo>
                  <a:lnTo>
                    <a:pt x="100" y="19"/>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98" name="Freeform 91">
              <a:extLst>
                <a:ext uri="{FF2B5EF4-FFF2-40B4-BE49-F238E27FC236}">
                  <a16:creationId xmlns:a16="http://schemas.microsoft.com/office/drawing/2014/main" id="{187EDBD2-F764-44D5-ACF0-8DC08DE5C9C6}"/>
                </a:ext>
              </a:extLst>
            </p:cNvPr>
            <p:cNvSpPr>
              <a:spLocks/>
            </p:cNvSpPr>
            <p:nvPr/>
          </p:nvSpPr>
          <p:spPr bwMode="gray">
            <a:xfrm>
              <a:off x="6380651" y="1367882"/>
              <a:ext cx="142775" cy="69700"/>
            </a:xfrm>
            <a:custGeom>
              <a:avLst/>
              <a:gdLst>
                <a:gd name="T0" fmla="*/ 0 w 234"/>
                <a:gd name="T1" fmla="*/ 92 h 114"/>
                <a:gd name="T2" fmla="*/ 62 w 234"/>
                <a:gd name="T3" fmla="*/ 29 h 114"/>
                <a:gd name="T4" fmla="*/ 151 w 234"/>
                <a:gd name="T5" fmla="*/ 0 h 114"/>
                <a:gd name="T6" fmla="*/ 234 w 234"/>
                <a:gd name="T7" fmla="*/ 54 h 114"/>
                <a:gd name="T8" fmla="*/ 204 w 234"/>
                <a:gd name="T9" fmla="*/ 63 h 114"/>
                <a:gd name="T10" fmla="*/ 212 w 234"/>
                <a:gd name="T11" fmla="*/ 90 h 114"/>
                <a:gd name="T12" fmla="*/ 93 w 234"/>
                <a:gd name="T13" fmla="*/ 114 h 114"/>
                <a:gd name="T14" fmla="*/ 0 w 234"/>
                <a:gd name="T15" fmla="*/ 92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14">
                  <a:moveTo>
                    <a:pt x="0" y="92"/>
                  </a:moveTo>
                  <a:lnTo>
                    <a:pt x="62" y="29"/>
                  </a:lnTo>
                  <a:lnTo>
                    <a:pt x="151" y="0"/>
                  </a:lnTo>
                  <a:lnTo>
                    <a:pt x="234" y="54"/>
                  </a:lnTo>
                  <a:lnTo>
                    <a:pt x="204" y="63"/>
                  </a:lnTo>
                  <a:lnTo>
                    <a:pt x="212" y="90"/>
                  </a:lnTo>
                  <a:lnTo>
                    <a:pt x="93" y="114"/>
                  </a:lnTo>
                  <a:lnTo>
                    <a:pt x="0" y="92"/>
                  </a:lnTo>
                  <a:close/>
                </a:path>
              </a:pathLst>
            </a:custGeom>
            <a:solidFill>
              <a:srgbClr val="B3B3B3"/>
            </a:solidFill>
            <a:ln w="0">
              <a:solidFill>
                <a:srgbClr val="B3B3B3"/>
              </a:solidFill>
              <a:prstDash val="solid"/>
              <a:round/>
              <a:headEnd/>
              <a:tailEnd/>
            </a:ln>
          </p:spPr>
          <p:txBody>
            <a:bodyPr/>
            <a:lstStyle/>
            <a:p>
              <a:endParaRPr lang="en-US" dirty="0"/>
            </a:p>
          </p:txBody>
        </p:sp>
        <p:sp>
          <p:nvSpPr>
            <p:cNvPr id="99" name="Freeform 92">
              <a:extLst>
                <a:ext uri="{FF2B5EF4-FFF2-40B4-BE49-F238E27FC236}">
                  <a16:creationId xmlns:a16="http://schemas.microsoft.com/office/drawing/2014/main" id="{E088D140-9E5C-4210-A487-981675BF7B57}"/>
                </a:ext>
              </a:extLst>
            </p:cNvPr>
            <p:cNvSpPr>
              <a:spLocks/>
            </p:cNvSpPr>
            <p:nvPr/>
          </p:nvSpPr>
          <p:spPr bwMode="gray">
            <a:xfrm>
              <a:off x="6409938" y="1426576"/>
              <a:ext cx="162910" cy="82539"/>
            </a:xfrm>
            <a:custGeom>
              <a:avLst/>
              <a:gdLst>
                <a:gd name="T0" fmla="*/ 0 w 268"/>
                <a:gd name="T1" fmla="*/ 60 h 134"/>
                <a:gd name="T2" fmla="*/ 50 w 268"/>
                <a:gd name="T3" fmla="*/ 65 h 134"/>
                <a:gd name="T4" fmla="*/ 81 w 268"/>
                <a:gd name="T5" fmla="*/ 111 h 134"/>
                <a:gd name="T6" fmla="*/ 112 w 268"/>
                <a:gd name="T7" fmla="*/ 98 h 134"/>
                <a:gd name="T8" fmla="*/ 220 w 268"/>
                <a:gd name="T9" fmla="*/ 134 h 134"/>
                <a:gd name="T10" fmla="*/ 258 w 268"/>
                <a:gd name="T11" fmla="*/ 116 h 134"/>
                <a:gd name="T12" fmla="*/ 229 w 268"/>
                <a:gd name="T13" fmla="*/ 84 h 134"/>
                <a:gd name="T14" fmla="*/ 251 w 268"/>
                <a:gd name="T15" fmla="*/ 92 h 134"/>
                <a:gd name="T16" fmla="*/ 268 w 268"/>
                <a:gd name="T17" fmla="*/ 38 h 134"/>
                <a:gd name="T18" fmla="*/ 209 w 268"/>
                <a:gd name="T19" fmla="*/ 13 h 134"/>
                <a:gd name="T20" fmla="*/ 152 w 268"/>
                <a:gd name="T21" fmla="*/ 49 h 134"/>
                <a:gd name="T22" fmla="*/ 198 w 268"/>
                <a:gd name="T23" fmla="*/ 32 h 134"/>
                <a:gd name="T24" fmla="*/ 170 w 268"/>
                <a:gd name="T25" fmla="*/ 0 h 134"/>
                <a:gd name="T26" fmla="*/ 79 w 268"/>
                <a:gd name="T27" fmla="*/ 13 h 134"/>
                <a:gd name="T28" fmla="*/ 0 w 268"/>
                <a:gd name="T29"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 h="134">
                  <a:moveTo>
                    <a:pt x="0" y="60"/>
                  </a:moveTo>
                  <a:lnTo>
                    <a:pt x="50" y="65"/>
                  </a:lnTo>
                  <a:lnTo>
                    <a:pt x="81" y="111"/>
                  </a:lnTo>
                  <a:lnTo>
                    <a:pt x="112" y="98"/>
                  </a:lnTo>
                  <a:lnTo>
                    <a:pt x="220" y="134"/>
                  </a:lnTo>
                  <a:lnTo>
                    <a:pt x="258" y="116"/>
                  </a:lnTo>
                  <a:lnTo>
                    <a:pt x="229" y="84"/>
                  </a:lnTo>
                  <a:lnTo>
                    <a:pt x="251" y="92"/>
                  </a:lnTo>
                  <a:lnTo>
                    <a:pt x="268" y="38"/>
                  </a:lnTo>
                  <a:lnTo>
                    <a:pt x="209" y="13"/>
                  </a:lnTo>
                  <a:lnTo>
                    <a:pt x="152" y="49"/>
                  </a:lnTo>
                  <a:lnTo>
                    <a:pt x="198" y="32"/>
                  </a:lnTo>
                  <a:lnTo>
                    <a:pt x="170" y="0"/>
                  </a:lnTo>
                  <a:lnTo>
                    <a:pt x="79" y="13"/>
                  </a:lnTo>
                  <a:lnTo>
                    <a:pt x="0" y="60"/>
                  </a:lnTo>
                  <a:close/>
                </a:path>
              </a:pathLst>
            </a:custGeom>
            <a:solidFill>
              <a:srgbClr val="B3B3B3"/>
            </a:solidFill>
            <a:ln w="0">
              <a:solidFill>
                <a:srgbClr val="B3B3B3"/>
              </a:solidFill>
              <a:prstDash val="solid"/>
              <a:round/>
              <a:headEnd/>
              <a:tailEnd/>
            </a:ln>
          </p:spPr>
          <p:txBody>
            <a:bodyPr/>
            <a:lstStyle/>
            <a:p>
              <a:endParaRPr lang="en-US" dirty="0"/>
            </a:p>
          </p:txBody>
        </p:sp>
        <p:sp>
          <p:nvSpPr>
            <p:cNvPr id="100" name="Freeform 93">
              <a:extLst>
                <a:ext uri="{FF2B5EF4-FFF2-40B4-BE49-F238E27FC236}">
                  <a16:creationId xmlns:a16="http://schemas.microsoft.com/office/drawing/2014/main" id="{EEBC9367-F105-479D-ACE6-349100EBA2B0}"/>
                </a:ext>
              </a:extLst>
            </p:cNvPr>
            <p:cNvSpPr>
              <a:spLocks/>
            </p:cNvSpPr>
            <p:nvPr/>
          </p:nvSpPr>
          <p:spPr bwMode="gray">
            <a:xfrm>
              <a:off x="6561866" y="1468763"/>
              <a:ext cx="131793" cy="84374"/>
            </a:xfrm>
            <a:custGeom>
              <a:avLst/>
              <a:gdLst>
                <a:gd name="T0" fmla="*/ 0 w 217"/>
                <a:gd name="T1" fmla="*/ 116 h 136"/>
                <a:gd name="T2" fmla="*/ 18 w 217"/>
                <a:gd name="T3" fmla="*/ 136 h 136"/>
                <a:gd name="T4" fmla="*/ 202 w 217"/>
                <a:gd name="T5" fmla="*/ 107 h 136"/>
                <a:gd name="T6" fmla="*/ 217 w 217"/>
                <a:gd name="T7" fmla="*/ 64 h 136"/>
                <a:gd name="T8" fmla="*/ 165 w 217"/>
                <a:gd name="T9" fmla="*/ 28 h 136"/>
                <a:gd name="T10" fmla="*/ 122 w 217"/>
                <a:gd name="T11" fmla="*/ 41 h 136"/>
                <a:gd name="T12" fmla="*/ 131 w 217"/>
                <a:gd name="T13" fmla="*/ 13 h 136"/>
                <a:gd name="T14" fmla="*/ 105 w 217"/>
                <a:gd name="T15" fmla="*/ 0 h 136"/>
                <a:gd name="T16" fmla="*/ 19 w 217"/>
                <a:gd name="T17" fmla="*/ 102 h 136"/>
                <a:gd name="T18" fmla="*/ 0 w 217"/>
                <a:gd name="T19"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36">
                  <a:moveTo>
                    <a:pt x="0" y="116"/>
                  </a:moveTo>
                  <a:lnTo>
                    <a:pt x="18" y="136"/>
                  </a:lnTo>
                  <a:lnTo>
                    <a:pt x="202" y="107"/>
                  </a:lnTo>
                  <a:lnTo>
                    <a:pt x="217" y="64"/>
                  </a:lnTo>
                  <a:lnTo>
                    <a:pt x="165" y="28"/>
                  </a:lnTo>
                  <a:lnTo>
                    <a:pt x="122" y="41"/>
                  </a:lnTo>
                  <a:lnTo>
                    <a:pt x="131" y="13"/>
                  </a:lnTo>
                  <a:lnTo>
                    <a:pt x="105" y="0"/>
                  </a:lnTo>
                  <a:lnTo>
                    <a:pt x="19" y="102"/>
                  </a:lnTo>
                  <a:lnTo>
                    <a:pt x="0" y="116"/>
                  </a:lnTo>
                  <a:close/>
                </a:path>
              </a:pathLst>
            </a:custGeom>
            <a:solidFill>
              <a:srgbClr val="B3B3B3"/>
            </a:solidFill>
            <a:ln w="0">
              <a:solidFill>
                <a:srgbClr val="B3B3B3"/>
              </a:solidFill>
              <a:prstDash val="solid"/>
              <a:round/>
              <a:headEnd/>
              <a:tailEnd/>
            </a:ln>
          </p:spPr>
          <p:txBody>
            <a:bodyPr/>
            <a:lstStyle/>
            <a:p>
              <a:endParaRPr lang="en-US" dirty="0"/>
            </a:p>
          </p:txBody>
        </p:sp>
        <p:sp>
          <p:nvSpPr>
            <p:cNvPr id="101" name="Freeform 94">
              <a:extLst>
                <a:ext uri="{FF2B5EF4-FFF2-40B4-BE49-F238E27FC236}">
                  <a16:creationId xmlns:a16="http://schemas.microsoft.com/office/drawing/2014/main" id="{8BB2B4BB-E5F6-4138-87D7-6D3658D7584F}"/>
                </a:ext>
              </a:extLst>
            </p:cNvPr>
            <p:cNvSpPr>
              <a:spLocks/>
            </p:cNvSpPr>
            <p:nvPr/>
          </p:nvSpPr>
          <p:spPr bwMode="gray">
            <a:xfrm>
              <a:off x="7398383" y="1643013"/>
              <a:ext cx="150097" cy="77037"/>
            </a:xfrm>
            <a:custGeom>
              <a:avLst/>
              <a:gdLst>
                <a:gd name="T0" fmla="*/ 0 w 247"/>
                <a:gd name="T1" fmla="*/ 68 h 125"/>
                <a:gd name="T2" fmla="*/ 49 w 247"/>
                <a:gd name="T3" fmla="*/ 5 h 125"/>
                <a:gd name="T4" fmla="*/ 85 w 247"/>
                <a:gd name="T5" fmla="*/ 0 h 125"/>
                <a:gd name="T6" fmla="*/ 141 w 247"/>
                <a:gd name="T7" fmla="*/ 49 h 125"/>
                <a:gd name="T8" fmla="*/ 151 w 247"/>
                <a:gd name="T9" fmla="*/ 14 h 125"/>
                <a:gd name="T10" fmla="*/ 211 w 247"/>
                <a:gd name="T11" fmla="*/ 40 h 125"/>
                <a:gd name="T12" fmla="*/ 206 w 247"/>
                <a:gd name="T13" fmla="*/ 87 h 125"/>
                <a:gd name="T14" fmla="*/ 247 w 247"/>
                <a:gd name="T15" fmla="*/ 104 h 125"/>
                <a:gd name="T16" fmla="*/ 118 w 247"/>
                <a:gd name="T17" fmla="*/ 114 h 125"/>
                <a:gd name="T18" fmla="*/ 110 w 247"/>
                <a:gd name="T19" fmla="*/ 91 h 125"/>
                <a:gd name="T20" fmla="*/ 88 w 247"/>
                <a:gd name="T21" fmla="*/ 125 h 125"/>
                <a:gd name="T22" fmla="*/ 0 w 247"/>
                <a:gd name="T23" fmla="*/ 6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125">
                  <a:moveTo>
                    <a:pt x="0" y="68"/>
                  </a:moveTo>
                  <a:lnTo>
                    <a:pt x="49" y="5"/>
                  </a:lnTo>
                  <a:lnTo>
                    <a:pt x="85" y="0"/>
                  </a:lnTo>
                  <a:lnTo>
                    <a:pt x="141" y="49"/>
                  </a:lnTo>
                  <a:lnTo>
                    <a:pt x="151" y="14"/>
                  </a:lnTo>
                  <a:lnTo>
                    <a:pt x="211" y="40"/>
                  </a:lnTo>
                  <a:lnTo>
                    <a:pt x="206" y="87"/>
                  </a:lnTo>
                  <a:lnTo>
                    <a:pt x="247" y="104"/>
                  </a:lnTo>
                  <a:lnTo>
                    <a:pt x="118" y="114"/>
                  </a:lnTo>
                  <a:lnTo>
                    <a:pt x="110" y="91"/>
                  </a:lnTo>
                  <a:lnTo>
                    <a:pt x="88" y="125"/>
                  </a:lnTo>
                  <a:lnTo>
                    <a:pt x="0" y="68"/>
                  </a:lnTo>
                  <a:close/>
                </a:path>
              </a:pathLst>
            </a:custGeom>
            <a:solidFill>
              <a:srgbClr val="B3B3B3"/>
            </a:solidFill>
            <a:ln w="0">
              <a:solidFill>
                <a:srgbClr val="B3B3B3"/>
              </a:solidFill>
              <a:prstDash val="solid"/>
              <a:round/>
              <a:headEnd/>
              <a:tailEnd/>
            </a:ln>
          </p:spPr>
          <p:txBody>
            <a:bodyPr/>
            <a:lstStyle/>
            <a:p>
              <a:endParaRPr lang="en-US" dirty="0"/>
            </a:p>
          </p:txBody>
        </p:sp>
        <p:sp>
          <p:nvSpPr>
            <p:cNvPr id="102" name="Freeform 95">
              <a:extLst>
                <a:ext uri="{FF2B5EF4-FFF2-40B4-BE49-F238E27FC236}">
                  <a16:creationId xmlns:a16="http://schemas.microsoft.com/office/drawing/2014/main" id="{22537442-E0CB-48A7-B564-6EDF413ADBCB}"/>
                </a:ext>
              </a:extLst>
            </p:cNvPr>
            <p:cNvSpPr>
              <a:spLocks/>
            </p:cNvSpPr>
            <p:nvPr/>
          </p:nvSpPr>
          <p:spPr bwMode="gray">
            <a:xfrm>
              <a:off x="7504550" y="1646681"/>
              <a:ext cx="91523" cy="51358"/>
            </a:xfrm>
            <a:custGeom>
              <a:avLst/>
              <a:gdLst>
                <a:gd name="T0" fmla="*/ 0 w 151"/>
                <a:gd name="T1" fmla="*/ 0 h 85"/>
                <a:gd name="T2" fmla="*/ 48 w 151"/>
                <a:gd name="T3" fmla="*/ 30 h 85"/>
                <a:gd name="T4" fmla="*/ 34 w 151"/>
                <a:gd name="T5" fmla="*/ 61 h 85"/>
                <a:gd name="T6" fmla="*/ 63 w 151"/>
                <a:gd name="T7" fmla="*/ 85 h 85"/>
                <a:gd name="T8" fmla="*/ 106 w 151"/>
                <a:gd name="T9" fmla="*/ 85 h 85"/>
                <a:gd name="T10" fmla="*/ 151 w 151"/>
                <a:gd name="T11" fmla="*/ 53 h 85"/>
                <a:gd name="T12" fmla="*/ 0 w 15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51" h="85">
                  <a:moveTo>
                    <a:pt x="0" y="0"/>
                  </a:moveTo>
                  <a:lnTo>
                    <a:pt x="48" y="30"/>
                  </a:lnTo>
                  <a:lnTo>
                    <a:pt x="34" y="61"/>
                  </a:lnTo>
                  <a:lnTo>
                    <a:pt x="63" y="85"/>
                  </a:lnTo>
                  <a:lnTo>
                    <a:pt x="106" y="85"/>
                  </a:lnTo>
                  <a:lnTo>
                    <a:pt x="151" y="53"/>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03" name="Freeform 96">
              <a:extLst>
                <a:ext uri="{FF2B5EF4-FFF2-40B4-BE49-F238E27FC236}">
                  <a16:creationId xmlns:a16="http://schemas.microsoft.com/office/drawing/2014/main" id="{68ADDE81-F107-41A9-A23A-D86144088492}"/>
                </a:ext>
              </a:extLst>
            </p:cNvPr>
            <p:cNvSpPr>
              <a:spLocks/>
            </p:cNvSpPr>
            <p:nvPr/>
          </p:nvSpPr>
          <p:spPr bwMode="gray">
            <a:xfrm>
              <a:off x="7513702" y="2547278"/>
              <a:ext cx="67727" cy="275131"/>
            </a:xfrm>
            <a:custGeom>
              <a:avLst/>
              <a:gdLst>
                <a:gd name="T0" fmla="*/ 0 w 112"/>
                <a:gd name="T1" fmla="*/ 116 h 449"/>
                <a:gd name="T2" fmla="*/ 17 w 112"/>
                <a:gd name="T3" fmla="*/ 171 h 449"/>
                <a:gd name="T4" fmla="*/ 17 w 112"/>
                <a:gd name="T5" fmla="*/ 449 h 449"/>
                <a:gd name="T6" fmla="*/ 37 w 112"/>
                <a:gd name="T7" fmla="*/ 416 h 449"/>
                <a:gd name="T8" fmla="*/ 69 w 112"/>
                <a:gd name="T9" fmla="*/ 439 h 449"/>
                <a:gd name="T10" fmla="*/ 32 w 112"/>
                <a:gd name="T11" fmla="*/ 360 h 449"/>
                <a:gd name="T12" fmla="*/ 52 w 112"/>
                <a:gd name="T13" fmla="*/ 282 h 449"/>
                <a:gd name="T14" fmla="*/ 112 w 112"/>
                <a:gd name="T15" fmla="*/ 305 h 449"/>
                <a:gd name="T16" fmla="*/ 56 w 112"/>
                <a:gd name="T17" fmla="*/ 158 h 449"/>
                <a:gd name="T18" fmla="*/ 37 w 112"/>
                <a:gd name="T19" fmla="*/ 0 h 449"/>
                <a:gd name="T20" fmla="*/ 0 w 112"/>
                <a:gd name="T21" fmla="*/ 11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449">
                  <a:moveTo>
                    <a:pt x="0" y="116"/>
                  </a:moveTo>
                  <a:lnTo>
                    <a:pt x="17" y="171"/>
                  </a:lnTo>
                  <a:lnTo>
                    <a:pt x="17" y="449"/>
                  </a:lnTo>
                  <a:lnTo>
                    <a:pt x="37" y="416"/>
                  </a:lnTo>
                  <a:lnTo>
                    <a:pt x="69" y="439"/>
                  </a:lnTo>
                  <a:lnTo>
                    <a:pt x="32" y="360"/>
                  </a:lnTo>
                  <a:lnTo>
                    <a:pt x="52" y="282"/>
                  </a:lnTo>
                  <a:lnTo>
                    <a:pt x="112" y="305"/>
                  </a:lnTo>
                  <a:lnTo>
                    <a:pt x="56" y="158"/>
                  </a:lnTo>
                  <a:lnTo>
                    <a:pt x="37" y="0"/>
                  </a:lnTo>
                  <a:lnTo>
                    <a:pt x="0" y="116"/>
                  </a:lnTo>
                  <a:close/>
                </a:path>
              </a:pathLst>
            </a:custGeom>
            <a:solidFill>
              <a:srgbClr val="B3B3B3"/>
            </a:solidFill>
            <a:ln w="0">
              <a:solidFill>
                <a:srgbClr val="B3B3B3"/>
              </a:solidFill>
              <a:prstDash val="solid"/>
              <a:round/>
              <a:headEnd/>
              <a:tailEnd/>
            </a:ln>
          </p:spPr>
          <p:txBody>
            <a:bodyPr/>
            <a:lstStyle/>
            <a:p>
              <a:endParaRPr lang="en-US" dirty="0"/>
            </a:p>
          </p:txBody>
        </p:sp>
        <p:sp>
          <p:nvSpPr>
            <p:cNvPr id="104" name="Freeform 97">
              <a:extLst>
                <a:ext uri="{FF2B5EF4-FFF2-40B4-BE49-F238E27FC236}">
                  <a16:creationId xmlns:a16="http://schemas.microsoft.com/office/drawing/2014/main" id="{B9FCCA2A-2B54-4124-A375-F9735D763FA9}"/>
                </a:ext>
              </a:extLst>
            </p:cNvPr>
            <p:cNvSpPr>
              <a:spLocks/>
            </p:cNvSpPr>
            <p:nvPr/>
          </p:nvSpPr>
          <p:spPr bwMode="gray">
            <a:xfrm>
              <a:off x="7614377" y="1676029"/>
              <a:ext cx="106166" cy="40353"/>
            </a:xfrm>
            <a:custGeom>
              <a:avLst/>
              <a:gdLst>
                <a:gd name="T0" fmla="*/ 0 w 173"/>
                <a:gd name="T1" fmla="*/ 0 h 65"/>
                <a:gd name="T2" fmla="*/ 29 w 173"/>
                <a:gd name="T3" fmla="*/ 46 h 65"/>
                <a:gd name="T4" fmla="*/ 109 w 173"/>
                <a:gd name="T5" fmla="*/ 65 h 65"/>
                <a:gd name="T6" fmla="*/ 173 w 173"/>
                <a:gd name="T7" fmla="*/ 51 h 65"/>
                <a:gd name="T8" fmla="*/ 0 w 173"/>
                <a:gd name="T9" fmla="*/ 0 h 65"/>
              </a:gdLst>
              <a:ahLst/>
              <a:cxnLst>
                <a:cxn ang="0">
                  <a:pos x="T0" y="T1"/>
                </a:cxn>
                <a:cxn ang="0">
                  <a:pos x="T2" y="T3"/>
                </a:cxn>
                <a:cxn ang="0">
                  <a:pos x="T4" y="T5"/>
                </a:cxn>
                <a:cxn ang="0">
                  <a:pos x="T6" y="T7"/>
                </a:cxn>
                <a:cxn ang="0">
                  <a:pos x="T8" y="T9"/>
                </a:cxn>
              </a:cxnLst>
              <a:rect l="0" t="0" r="r" b="b"/>
              <a:pathLst>
                <a:path w="173" h="65">
                  <a:moveTo>
                    <a:pt x="0" y="0"/>
                  </a:moveTo>
                  <a:lnTo>
                    <a:pt x="29" y="46"/>
                  </a:lnTo>
                  <a:lnTo>
                    <a:pt x="109" y="65"/>
                  </a:lnTo>
                  <a:lnTo>
                    <a:pt x="173" y="51"/>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05" name="Freeform 98">
              <a:extLst>
                <a:ext uri="{FF2B5EF4-FFF2-40B4-BE49-F238E27FC236}">
                  <a16:creationId xmlns:a16="http://schemas.microsoft.com/office/drawing/2014/main" id="{A912DD22-F677-4015-BC12-5451EDB589F1}"/>
                </a:ext>
              </a:extLst>
            </p:cNvPr>
            <p:cNvSpPr>
              <a:spLocks/>
            </p:cNvSpPr>
            <p:nvPr/>
          </p:nvSpPr>
          <p:spPr bwMode="gray">
            <a:xfrm>
              <a:off x="4114548" y="2892109"/>
              <a:ext cx="276399" cy="223774"/>
            </a:xfrm>
            <a:custGeom>
              <a:avLst/>
              <a:gdLst>
                <a:gd name="T0" fmla="*/ 0 w 453"/>
                <a:gd name="T1" fmla="*/ 32 h 365"/>
                <a:gd name="T2" fmla="*/ 13 w 453"/>
                <a:gd name="T3" fmla="*/ 94 h 365"/>
                <a:gd name="T4" fmla="*/ 108 w 453"/>
                <a:gd name="T5" fmla="*/ 100 h 365"/>
                <a:gd name="T6" fmla="*/ 68 w 453"/>
                <a:gd name="T7" fmla="*/ 196 h 365"/>
                <a:gd name="T8" fmla="*/ 68 w 453"/>
                <a:gd name="T9" fmla="*/ 312 h 365"/>
                <a:gd name="T10" fmla="*/ 135 w 453"/>
                <a:gd name="T11" fmla="*/ 365 h 365"/>
                <a:gd name="T12" fmla="*/ 266 w 453"/>
                <a:gd name="T13" fmla="*/ 331 h 365"/>
                <a:gd name="T14" fmla="*/ 343 w 453"/>
                <a:gd name="T15" fmla="*/ 242 h 365"/>
                <a:gd name="T16" fmla="*/ 328 w 453"/>
                <a:gd name="T17" fmla="*/ 208 h 365"/>
                <a:gd name="T18" fmla="*/ 368 w 453"/>
                <a:gd name="T19" fmla="*/ 144 h 365"/>
                <a:gd name="T20" fmla="*/ 452 w 453"/>
                <a:gd name="T21" fmla="*/ 96 h 365"/>
                <a:gd name="T22" fmla="*/ 453 w 453"/>
                <a:gd name="T23" fmla="*/ 63 h 365"/>
                <a:gd name="T24" fmla="*/ 398 w 453"/>
                <a:gd name="T25" fmla="*/ 58 h 365"/>
                <a:gd name="T26" fmla="*/ 389 w 453"/>
                <a:gd name="T27" fmla="*/ 53 h 365"/>
                <a:gd name="T28" fmla="*/ 271 w 453"/>
                <a:gd name="T29" fmla="*/ 14 h 365"/>
                <a:gd name="T30" fmla="*/ 37 w 453"/>
                <a:gd name="T31" fmla="*/ 0 h 365"/>
                <a:gd name="T32" fmla="*/ 0 w 453"/>
                <a:gd name="T33" fmla="*/ 3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365">
                  <a:moveTo>
                    <a:pt x="0" y="32"/>
                  </a:moveTo>
                  <a:lnTo>
                    <a:pt x="13" y="94"/>
                  </a:lnTo>
                  <a:lnTo>
                    <a:pt x="108" y="100"/>
                  </a:lnTo>
                  <a:lnTo>
                    <a:pt x="68" y="196"/>
                  </a:lnTo>
                  <a:lnTo>
                    <a:pt x="68" y="312"/>
                  </a:lnTo>
                  <a:lnTo>
                    <a:pt x="135" y="365"/>
                  </a:lnTo>
                  <a:lnTo>
                    <a:pt x="266" y="331"/>
                  </a:lnTo>
                  <a:lnTo>
                    <a:pt x="343" y="242"/>
                  </a:lnTo>
                  <a:lnTo>
                    <a:pt x="328" y="208"/>
                  </a:lnTo>
                  <a:lnTo>
                    <a:pt x="368" y="144"/>
                  </a:lnTo>
                  <a:lnTo>
                    <a:pt x="452" y="96"/>
                  </a:lnTo>
                  <a:lnTo>
                    <a:pt x="453" y="63"/>
                  </a:lnTo>
                  <a:lnTo>
                    <a:pt x="398" y="58"/>
                  </a:lnTo>
                  <a:lnTo>
                    <a:pt x="389" y="53"/>
                  </a:lnTo>
                  <a:lnTo>
                    <a:pt x="271" y="14"/>
                  </a:lnTo>
                  <a:lnTo>
                    <a:pt x="37" y="0"/>
                  </a:lnTo>
                  <a:lnTo>
                    <a:pt x="0" y="32"/>
                  </a:lnTo>
                  <a:close/>
                </a:path>
              </a:pathLst>
            </a:custGeom>
            <a:solidFill>
              <a:srgbClr val="B3B3B3"/>
            </a:solidFill>
            <a:ln w="0">
              <a:solidFill>
                <a:srgbClr val="B3B3B3"/>
              </a:solidFill>
              <a:prstDash val="solid"/>
              <a:round/>
              <a:headEnd/>
              <a:tailEnd/>
            </a:ln>
          </p:spPr>
          <p:txBody>
            <a:bodyPr/>
            <a:lstStyle/>
            <a:p>
              <a:endParaRPr lang="en-US" dirty="0"/>
            </a:p>
          </p:txBody>
        </p:sp>
        <p:sp>
          <p:nvSpPr>
            <p:cNvPr id="106" name="Freeform 99">
              <a:extLst>
                <a:ext uri="{FF2B5EF4-FFF2-40B4-BE49-F238E27FC236}">
                  <a16:creationId xmlns:a16="http://schemas.microsoft.com/office/drawing/2014/main" id="{4C0B4B5F-4098-466C-8202-838F44B0032B}"/>
                </a:ext>
              </a:extLst>
            </p:cNvPr>
            <p:cNvSpPr>
              <a:spLocks/>
            </p:cNvSpPr>
            <p:nvPr/>
          </p:nvSpPr>
          <p:spPr bwMode="gray">
            <a:xfrm>
              <a:off x="4561179" y="1433913"/>
              <a:ext cx="239790" cy="188924"/>
            </a:xfrm>
            <a:custGeom>
              <a:avLst/>
              <a:gdLst>
                <a:gd name="T0" fmla="*/ 0 w 393"/>
                <a:gd name="T1" fmla="*/ 36 h 307"/>
                <a:gd name="T2" fmla="*/ 3 w 393"/>
                <a:gd name="T3" fmla="*/ 75 h 307"/>
                <a:gd name="T4" fmla="*/ 42 w 393"/>
                <a:gd name="T5" fmla="*/ 75 h 307"/>
                <a:gd name="T6" fmla="*/ 31 w 393"/>
                <a:gd name="T7" fmla="*/ 91 h 307"/>
                <a:gd name="T8" fmla="*/ 64 w 393"/>
                <a:gd name="T9" fmla="*/ 103 h 307"/>
                <a:gd name="T10" fmla="*/ 21 w 393"/>
                <a:gd name="T11" fmla="*/ 102 h 307"/>
                <a:gd name="T12" fmla="*/ 91 w 393"/>
                <a:gd name="T13" fmla="*/ 137 h 307"/>
                <a:gd name="T14" fmla="*/ 65 w 393"/>
                <a:gd name="T15" fmla="*/ 147 h 307"/>
                <a:gd name="T16" fmla="*/ 83 w 393"/>
                <a:gd name="T17" fmla="*/ 173 h 307"/>
                <a:gd name="T18" fmla="*/ 148 w 393"/>
                <a:gd name="T19" fmla="*/ 159 h 307"/>
                <a:gd name="T20" fmla="*/ 144 w 393"/>
                <a:gd name="T21" fmla="*/ 124 h 307"/>
                <a:gd name="T22" fmla="*/ 172 w 393"/>
                <a:gd name="T23" fmla="*/ 113 h 307"/>
                <a:gd name="T24" fmla="*/ 178 w 393"/>
                <a:gd name="T25" fmla="*/ 150 h 307"/>
                <a:gd name="T26" fmla="*/ 216 w 393"/>
                <a:gd name="T27" fmla="*/ 124 h 307"/>
                <a:gd name="T28" fmla="*/ 210 w 393"/>
                <a:gd name="T29" fmla="*/ 150 h 307"/>
                <a:gd name="T30" fmla="*/ 244 w 393"/>
                <a:gd name="T31" fmla="*/ 151 h 307"/>
                <a:gd name="T32" fmla="*/ 111 w 393"/>
                <a:gd name="T33" fmla="*/ 187 h 307"/>
                <a:gd name="T34" fmla="*/ 115 w 393"/>
                <a:gd name="T35" fmla="*/ 213 h 307"/>
                <a:gd name="T36" fmla="*/ 229 w 393"/>
                <a:gd name="T37" fmla="*/ 193 h 307"/>
                <a:gd name="T38" fmla="*/ 153 w 393"/>
                <a:gd name="T39" fmla="*/ 217 h 307"/>
                <a:gd name="T40" fmla="*/ 195 w 393"/>
                <a:gd name="T41" fmla="*/ 231 h 307"/>
                <a:gd name="T42" fmla="*/ 119 w 393"/>
                <a:gd name="T43" fmla="*/ 246 h 307"/>
                <a:gd name="T44" fmla="*/ 233 w 393"/>
                <a:gd name="T45" fmla="*/ 307 h 307"/>
                <a:gd name="T46" fmla="*/ 304 w 393"/>
                <a:gd name="T47" fmla="*/ 150 h 307"/>
                <a:gd name="T48" fmla="*/ 393 w 393"/>
                <a:gd name="T49" fmla="*/ 112 h 307"/>
                <a:gd name="T50" fmla="*/ 296 w 393"/>
                <a:gd name="T51" fmla="*/ 85 h 307"/>
                <a:gd name="T52" fmla="*/ 282 w 393"/>
                <a:gd name="T53" fmla="*/ 44 h 307"/>
                <a:gd name="T54" fmla="*/ 254 w 393"/>
                <a:gd name="T55" fmla="*/ 70 h 307"/>
                <a:gd name="T56" fmla="*/ 267 w 393"/>
                <a:gd name="T57" fmla="*/ 30 h 307"/>
                <a:gd name="T58" fmla="*/ 202 w 393"/>
                <a:gd name="T59" fmla="*/ 0 h 307"/>
                <a:gd name="T60" fmla="*/ 181 w 393"/>
                <a:gd name="T61" fmla="*/ 30 h 307"/>
                <a:gd name="T62" fmla="*/ 211 w 393"/>
                <a:gd name="T63" fmla="*/ 103 h 307"/>
                <a:gd name="T64" fmla="*/ 139 w 393"/>
                <a:gd name="T65" fmla="*/ 28 h 307"/>
                <a:gd name="T66" fmla="*/ 115 w 393"/>
                <a:gd name="T67" fmla="*/ 44 h 307"/>
                <a:gd name="T68" fmla="*/ 131 w 393"/>
                <a:gd name="T69" fmla="*/ 84 h 307"/>
                <a:gd name="T70" fmla="*/ 61 w 393"/>
                <a:gd name="T71" fmla="*/ 47 h 307"/>
                <a:gd name="T72" fmla="*/ 111 w 393"/>
                <a:gd name="T73" fmla="*/ 23 h 307"/>
                <a:gd name="T74" fmla="*/ 0 w 393"/>
                <a:gd name="T75" fmla="*/ 3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3" h="307">
                  <a:moveTo>
                    <a:pt x="0" y="36"/>
                  </a:moveTo>
                  <a:lnTo>
                    <a:pt x="3" y="75"/>
                  </a:lnTo>
                  <a:lnTo>
                    <a:pt x="42" y="75"/>
                  </a:lnTo>
                  <a:lnTo>
                    <a:pt x="31" y="91"/>
                  </a:lnTo>
                  <a:lnTo>
                    <a:pt x="64" y="103"/>
                  </a:lnTo>
                  <a:lnTo>
                    <a:pt x="21" y="102"/>
                  </a:lnTo>
                  <a:lnTo>
                    <a:pt x="91" y="137"/>
                  </a:lnTo>
                  <a:lnTo>
                    <a:pt x="65" y="147"/>
                  </a:lnTo>
                  <a:lnTo>
                    <a:pt x="83" y="173"/>
                  </a:lnTo>
                  <a:lnTo>
                    <a:pt x="148" y="159"/>
                  </a:lnTo>
                  <a:lnTo>
                    <a:pt x="144" y="124"/>
                  </a:lnTo>
                  <a:lnTo>
                    <a:pt x="172" y="113"/>
                  </a:lnTo>
                  <a:lnTo>
                    <a:pt x="178" y="150"/>
                  </a:lnTo>
                  <a:lnTo>
                    <a:pt x="216" y="124"/>
                  </a:lnTo>
                  <a:lnTo>
                    <a:pt x="210" y="150"/>
                  </a:lnTo>
                  <a:lnTo>
                    <a:pt x="244" y="151"/>
                  </a:lnTo>
                  <a:lnTo>
                    <a:pt x="111" y="187"/>
                  </a:lnTo>
                  <a:lnTo>
                    <a:pt x="115" y="213"/>
                  </a:lnTo>
                  <a:lnTo>
                    <a:pt x="229" y="193"/>
                  </a:lnTo>
                  <a:lnTo>
                    <a:pt x="153" y="217"/>
                  </a:lnTo>
                  <a:lnTo>
                    <a:pt x="195" y="231"/>
                  </a:lnTo>
                  <a:lnTo>
                    <a:pt x="119" y="246"/>
                  </a:lnTo>
                  <a:lnTo>
                    <a:pt x="233" y="307"/>
                  </a:lnTo>
                  <a:lnTo>
                    <a:pt x="304" y="150"/>
                  </a:lnTo>
                  <a:lnTo>
                    <a:pt x="393" y="112"/>
                  </a:lnTo>
                  <a:lnTo>
                    <a:pt x="296" y="85"/>
                  </a:lnTo>
                  <a:lnTo>
                    <a:pt x="282" y="44"/>
                  </a:lnTo>
                  <a:lnTo>
                    <a:pt x="254" y="70"/>
                  </a:lnTo>
                  <a:lnTo>
                    <a:pt x="267" y="30"/>
                  </a:lnTo>
                  <a:lnTo>
                    <a:pt x="202" y="0"/>
                  </a:lnTo>
                  <a:lnTo>
                    <a:pt x="181" y="30"/>
                  </a:lnTo>
                  <a:lnTo>
                    <a:pt x="211" y="103"/>
                  </a:lnTo>
                  <a:lnTo>
                    <a:pt x="139" y="28"/>
                  </a:lnTo>
                  <a:lnTo>
                    <a:pt x="115" y="44"/>
                  </a:lnTo>
                  <a:lnTo>
                    <a:pt x="131" y="84"/>
                  </a:lnTo>
                  <a:lnTo>
                    <a:pt x="61" y="47"/>
                  </a:lnTo>
                  <a:lnTo>
                    <a:pt x="111" y="23"/>
                  </a:lnTo>
                  <a:lnTo>
                    <a:pt x="0" y="36"/>
                  </a:lnTo>
                  <a:close/>
                </a:path>
              </a:pathLst>
            </a:custGeom>
            <a:solidFill>
              <a:srgbClr val="B3B3B3"/>
            </a:solidFill>
            <a:ln w="0">
              <a:solidFill>
                <a:srgbClr val="B3B3B3"/>
              </a:solidFill>
              <a:prstDash val="solid"/>
              <a:round/>
              <a:headEnd/>
              <a:tailEnd/>
            </a:ln>
          </p:spPr>
          <p:txBody>
            <a:bodyPr/>
            <a:lstStyle/>
            <a:p>
              <a:endParaRPr lang="en-US" dirty="0"/>
            </a:p>
          </p:txBody>
        </p:sp>
        <p:sp>
          <p:nvSpPr>
            <p:cNvPr id="107" name="Freeform 100">
              <a:extLst>
                <a:ext uri="{FF2B5EF4-FFF2-40B4-BE49-F238E27FC236}">
                  <a16:creationId xmlns:a16="http://schemas.microsoft.com/office/drawing/2014/main" id="{41D5EC25-244E-4075-B671-5B2723FD6122}"/>
                </a:ext>
              </a:extLst>
            </p:cNvPr>
            <p:cNvSpPr>
              <a:spLocks/>
            </p:cNvSpPr>
            <p:nvPr/>
          </p:nvSpPr>
          <p:spPr bwMode="gray">
            <a:xfrm>
              <a:off x="4714937" y="1408234"/>
              <a:ext cx="214163" cy="78871"/>
            </a:xfrm>
            <a:custGeom>
              <a:avLst/>
              <a:gdLst>
                <a:gd name="T0" fmla="*/ 0 w 351"/>
                <a:gd name="T1" fmla="*/ 34 h 130"/>
                <a:gd name="T2" fmla="*/ 51 w 351"/>
                <a:gd name="T3" fmla="*/ 47 h 130"/>
                <a:gd name="T4" fmla="*/ 18 w 351"/>
                <a:gd name="T5" fmla="*/ 63 h 130"/>
                <a:gd name="T6" fmla="*/ 32 w 351"/>
                <a:gd name="T7" fmla="*/ 72 h 130"/>
                <a:gd name="T8" fmla="*/ 162 w 351"/>
                <a:gd name="T9" fmla="*/ 69 h 130"/>
                <a:gd name="T10" fmla="*/ 80 w 351"/>
                <a:gd name="T11" fmla="*/ 91 h 130"/>
                <a:gd name="T12" fmla="*/ 210 w 351"/>
                <a:gd name="T13" fmla="*/ 130 h 130"/>
                <a:gd name="T14" fmla="*/ 299 w 351"/>
                <a:gd name="T15" fmla="*/ 106 h 130"/>
                <a:gd name="T16" fmla="*/ 351 w 351"/>
                <a:gd name="T17" fmla="*/ 63 h 130"/>
                <a:gd name="T18" fmla="*/ 339 w 351"/>
                <a:gd name="T19" fmla="*/ 40 h 130"/>
                <a:gd name="T20" fmla="*/ 255 w 351"/>
                <a:gd name="T21" fmla="*/ 43 h 130"/>
                <a:gd name="T22" fmla="*/ 268 w 351"/>
                <a:gd name="T23" fmla="*/ 16 h 130"/>
                <a:gd name="T24" fmla="*/ 202 w 351"/>
                <a:gd name="T25" fmla="*/ 43 h 130"/>
                <a:gd name="T26" fmla="*/ 191 w 351"/>
                <a:gd name="T27" fmla="*/ 0 h 130"/>
                <a:gd name="T28" fmla="*/ 176 w 351"/>
                <a:gd name="T29" fmla="*/ 55 h 130"/>
                <a:gd name="T30" fmla="*/ 80 w 351"/>
                <a:gd name="T31" fmla="*/ 0 h 130"/>
                <a:gd name="T32" fmla="*/ 82 w 351"/>
                <a:gd name="T33" fmla="*/ 31 h 130"/>
                <a:gd name="T34" fmla="*/ 56 w 351"/>
                <a:gd name="T35" fmla="*/ 16 h 130"/>
                <a:gd name="T36" fmla="*/ 65 w 351"/>
                <a:gd name="T37" fmla="*/ 49 h 130"/>
                <a:gd name="T38" fmla="*/ 0 w 351"/>
                <a:gd name="T39"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1" h="130">
                  <a:moveTo>
                    <a:pt x="0" y="34"/>
                  </a:moveTo>
                  <a:lnTo>
                    <a:pt x="51" y="47"/>
                  </a:lnTo>
                  <a:lnTo>
                    <a:pt x="18" y="63"/>
                  </a:lnTo>
                  <a:lnTo>
                    <a:pt x="32" y="72"/>
                  </a:lnTo>
                  <a:lnTo>
                    <a:pt x="162" y="69"/>
                  </a:lnTo>
                  <a:lnTo>
                    <a:pt x="80" y="91"/>
                  </a:lnTo>
                  <a:lnTo>
                    <a:pt x="210" y="130"/>
                  </a:lnTo>
                  <a:lnTo>
                    <a:pt x="299" y="106"/>
                  </a:lnTo>
                  <a:lnTo>
                    <a:pt x="351" y="63"/>
                  </a:lnTo>
                  <a:lnTo>
                    <a:pt x="339" y="40"/>
                  </a:lnTo>
                  <a:lnTo>
                    <a:pt x="255" y="43"/>
                  </a:lnTo>
                  <a:lnTo>
                    <a:pt x="268" y="16"/>
                  </a:lnTo>
                  <a:lnTo>
                    <a:pt x="202" y="43"/>
                  </a:lnTo>
                  <a:lnTo>
                    <a:pt x="191" y="0"/>
                  </a:lnTo>
                  <a:lnTo>
                    <a:pt x="176" y="55"/>
                  </a:lnTo>
                  <a:lnTo>
                    <a:pt x="80" y="0"/>
                  </a:lnTo>
                  <a:lnTo>
                    <a:pt x="82" y="31"/>
                  </a:lnTo>
                  <a:lnTo>
                    <a:pt x="56" y="16"/>
                  </a:lnTo>
                  <a:lnTo>
                    <a:pt x="65" y="49"/>
                  </a:lnTo>
                  <a:lnTo>
                    <a:pt x="0" y="34"/>
                  </a:lnTo>
                  <a:close/>
                </a:path>
              </a:pathLst>
            </a:custGeom>
            <a:solidFill>
              <a:srgbClr val="B3B3B3"/>
            </a:solidFill>
            <a:ln w="0">
              <a:solidFill>
                <a:srgbClr val="B3B3B3"/>
              </a:solidFill>
              <a:prstDash val="solid"/>
              <a:round/>
              <a:headEnd/>
              <a:tailEnd/>
            </a:ln>
          </p:spPr>
          <p:txBody>
            <a:bodyPr/>
            <a:lstStyle/>
            <a:p>
              <a:endParaRPr lang="en-US" dirty="0"/>
            </a:p>
          </p:txBody>
        </p:sp>
        <p:sp>
          <p:nvSpPr>
            <p:cNvPr id="108" name="Freeform 101">
              <a:extLst>
                <a:ext uri="{FF2B5EF4-FFF2-40B4-BE49-F238E27FC236}">
                  <a16:creationId xmlns:a16="http://schemas.microsoft.com/office/drawing/2014/main" id="{59B52B0C-018A-4B14-A0E3-05E4642A9AD2}"/>
                </a:ext>
              </a:extLst>
            </p:cNvPr>
            <p:cNvSpPr>
              <a:spLocks/>
            </p:cNvSpPr>
            <p:nvPr/>
          </p:nvSpPr>
          <p:spPr bwMode="gray">
            <a:xfrm>
              <a:off x="4789986" y="1536629"/>
              <a:ext cx="93353" cy="51358"/>
            </a:xfrm>
            <a:custGeom>
              <a:avLst/>
              <a:gdLst>
                <a:gd name="T0" fmla="*/ 0 w 153"/>
                <a:gd name="T1" fmla="*/ 68 h 86"/>
                <a:gd name="T2" fmla="*/ 12 w 153"/>
                <a:gd name="T3" fmla="*/ 27 h 86"/>
                <a:gd name="T4" fmla="*/ 75 w 153"/>
                <a:gd name="T5" fmla="*/ 0 h 86"/>
                <a:gd name="T6" fmla="*/ 85 w 153"/>
                <a:gd name="T7" fmla="*/ 27 h 86"/>
                <a:gd name="T8" fmla="*/ 153 w 153"/>
                <a:gd name="T9" fmla="*/ 45 h 86"/>
                <a:gd name="T10" fmla="*/ 58 w 153"/>
                <a:gd name="T11" fmla="*/ 86 h 86"/>
                <a:gd name="T12" fmla="*/ 75 w 153"/>
                <a:gd name="T13" fmla="*/ 63 h 86"/>
                <a:gd name="T14" fmla="*/ 0 w 153"/>
                <a:gd name="T15" fmla="*/ 6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6">
                  <a:moveTo>
                    <a:pt x="0" y="68"/>
                  </a:moveTo>
                  <a:lnTo>
                    <a:pt x="12" y="27"/>
                  </a:lnTo>
                  <a:lnTo>
                    <a:pt x="75" y="0"/>
                  </a:lnTo>
                  <a:lnTo>
                    <a:pt x="85" y="27"/>
                  </a:lnTo>
                  <a:lnTo>
                    <a:pt x="153" y="45"/>
                  </a:lnTo>
                  <a:lnTo>
                    <a:pt x="58" y="86"/>
                  </a:lnTo>
                  <a:lnTo>
                    <a:pt x="75" y="63"/>
                  </a:lnTo>
                  <a:lnTo>
                    <a:pt x="0" y="68"/>
                  </a:lnTo>
                  <a:close/>
                </a:path>
              </a:pathLst>
            </a:custGeom>
            <a:solidFill>
              <a:srgbClr val="B3B3B3"/>
            </a:solidFill>
            <a:ln w="0">
              <a:solidFill>
                <a:srgbClr val="B3B3B3"/>
              </a:solidFill>
              <a:prstDash val="solid"/>
              <a:round/>
              <a:headEnd/>
              <a:tailEnd/>
            </a:ln>
          </p:spPr>
          <p:txBody>
            <a:bodyPr/>
            <a:lstStyle/>
            <a:p>
              <a:endParaRPr lang="en-US" dirty="0"/>
            </a:p>
          </p:txBody>
        </p:sp>
        <p:sp>
          <p:nvSpPr>
            <p:cNvPr id="109" name="Freeform 102">
              <a:extLst>
                <a:ext uri="{FF2B5EF4-FFF2-40B4-BE49-F238E27FC236}">
                  <a16:creationId xmlns:a16="http://schemas.microsoft.com/office/drawing/2014/main" id="{23B33487-FC47-4BB9-99D5-71AF1EC50427}"/>
                </a:ext>
              </a:extLst>
            </p:cNvPr>
            <p:cNvSpPr>
              <a:spLocks/>
            </p:cNvSpPr>
            <p:nvPr/>
          </p:nvSpPr>
          <p:spPr bwMode="gray">
            <a:xfrm>
              <a:off x="4570331" y="1982342"/>
              <a:ext cx="291042" cy="530086"/>
            </a:xfrm>
            <a:custGeom>
              <a:avLst/>
              <a:gdLst>
                <a:gd name="T0" fmla="*/ 0 w 476"/>
                <a:gd name="T1" fmla="*/ 650 h 866"/>
                <a:gd name="T2" fmla="*/ 20 w 476"/>
                <a:gd name="T3" fmla="*/ 748 h 866"/>
                <a:gd name="T4" fmla="*/ 62 w 476"/>
                <a:gd name="T5" fmla="*/ 796 h 866"/>
                <a:gd name="T6" fmla="*/ 58 w 476"/>
                <a:gd name="T7" fmla="*/ 866 h 866"/>
                <a:gd name="T8" fmla="*/ 172 w 476"/>
                <a:gd name="T9" fmla="*/ 821 h 866"/>
                <a:gd name="T10" fmla="*/ 202 w 476"/>
                <a:gd name="T11" fmla="*/ 683 h 866"/>
                <a:gd name="T12" fmla="*/ 180 w 476"/>
                <a:gd name="T13" fmla="*/ 677 h 866"/>
                <a:gd name="T14" fmla="*/ 266 w 476"/>
                <a:gd name="T15" fmla="*/ 634 h 866"/>
                <a:gd name="T16" fmla="*/ 185 w 476"/>
                <a:gd name="T17" fmla="*/ 624 h 866"/>
                <a:gd name="T18" fmla="*/ 245 w 476"/>
                <a:gd name="T19" fmla="*/ 634 h 866"/>
                <a:gd name="T20" fmla="*/ 280 w 476"/>
                <a:gd name="T21" fmla="*/ 597 h 866"/>
                <a:gd name="T22" fmla="*/ 228 w 476"/>
                <a:gd name="T23" fmla="*/ 554 h 866"/>
                <a:gd name="T24" fmla="*/ 184 w 476"/>
                <a:gd name="T25" fmla="*/ 586 h 866"/>
                <a:gd name="T26" fmla="*/ 219 w 476"/>
                <a:gd name="T27" fmla="*/ 558 h 866"/>
                <a:gd name="T28" fmla="*/ 221 w 476"/>
                <a:gd name="T29" fmla="*/ 434 h 866"/>
                <a:gd name="T30" fmla="*/ 383 w 476"/>
                <a:gd name="T31" fmla="*/ 314 h 866"/>
                <a:gd name="T32" fmla="*/ 370 w 476"/>
                <a:gd name="T33" fmla="*/ 287 h 866"/>
                <a:gd name="T34" fmla="*/ 397 w 476"/>
                <a:gd name="T35" fmla="*/ 229 h 866"/>
                <a:gd name="T36" fmla="*/ 476 w 476"/>
                <a:gd name="T37" fmla="*/ 211 h 866"/>
                <a:gd name="T38" fmla="*/ 455 w 476"/>
                <a:gd name="T39" fmla="*/ 70 h 866"/>
                <a:gd name="T40" fmla="*/ 346 w 476"/>
                <a:gd name="T41" fmla="*/ 0 h 866"/>
                <a:gd name="T42" fmla="*/ 331 w 476"/>
                <a:gd name="T43" fmla="*/ 0 h 866"/>
                <a:gd name="T44" fmla="*/ 327 w 476"/>
                <a:gd name="T45" fmla="*/ 44 h 866"/>
                <a:gd name="T46" fmla="*/ 260 w 476"/>
                <a:gd name="T47" fmla="*/ 34 h 866"/>
                <a:gd name="T48" fmla="*/ 245 w 476"/>
                <a:gd name="T49" fmla="*/ 70 h 866"/>
                <a:gd name="T50" fmla="*/ 200 w 476"/>
                <a:gd name="T51" fmla="*/ 81 h 866"/>
                <a:gd name="T52" fmla="*/ 188 w 476"/>
                <a:gd name="T53" fmla="*/ 137 h 866"/>
                <a:gd name="T54" fmla="*/ 124 w 476"/>
                <a:gd name="T55" fmla="*/ 206 h 866"/>
                <a:gd name="T56" fmla="*/ 95 w 476"/>
                <a:gd name="T57" fmla="*/ 297 h 866"/>
                <a:gd name="T58" fmla="*/ 106 w 476"/>
                <a:gd name="T59" fmla="*/ 335 h 866"/>
                <a:gd name="T60" fmla="*/ 40 w 476"/>
                <a:gd name="T61" fmla="*/ 363 h 866"/>
                <a:gd name="T62" fmla="*/ 35 w 476"/>
                <a:gd name="T63" fmla="*/ 485 h 866"/>
                <a:gd name="T64" fmla="*/ 57 w 476"/>
                <a:gd name="T65" fmla="*/ 513 h 866"/>
                <a:gd name="T66" fmla="*/ 35 w 476"/>
                <a:gd name="T67" fmla="*/ 532 h 866"/>
                <a:gd name="T68" fmla="*/ 45 w 476"/>
                <a:gd name="T69" fmla="*/ 588 h 866"/>
                <a:gd name="T70" fmla="*/ 0 w 476"/>
                <a:gd name="T71" fmla="*/ 65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 h="866">
                  <a:moveTo>
                    <a:pt x="0" y="650"/>
                  </a:moveTo>
                  <a:lnTo>
                    <a:pt x="20" y="748"/>
                  </a:lnTo>
                  <a:lnTo>
                    <a:pt x="62" y="796"/>
                  </a:lnTo>
                  <a:lnTo>
                    <a:pt x="58" y="866"/>
                  </a:lnTo>
                  <a:lnTo>
                    <a:pt x="172" y="821"/>
                  </a:lnTo>
                  <a:lnTo>
                    <a:pt x="202" y="683"/>
                  </a:lnTo>
                  <a:lnTo>
                    <a:pt x="180" y="677"/>
                  </a:lnTo>
                  <a:lnTo>
                    <a:pt x="266" y="634"/>
                  </a:lnTo>
                  <a:lnTo>
                    <a:pt x="185" y="624"/>
                  </a:lnTo>
                  <a:lnTo>
                    <a:pt x="245" y="634"/>
                  </a:lnTo>
                  <a:lnTo>
                    <a:pt x="280" y="597"/>
                  </a:lnTo>
                  <a:lnTo>
                    <a:pt x="228" y="554"/>
                  </a:lnTo>
                  <a:lnTo>
                    <a:pt x="184" y="586"/>
                  </a:lnTo>
                  <a:lnTo>
                    <a:pt x="219" y="558"/>
                  </a:lnTo>
                  <a:lnTo>
                    <a:pt x="221" y="434"/>
                  </a:lnTo>
                  <a:lnTo>
                    <a:pt x="383" y="314"/>
                  </a:lnTo>
                  <a:lnTo>
                    <a:pt x="370" y="287"/>
                  </a:lnTo>
                  <a:lnTo>
                    <a:pt x="397" y="229"/>
                  </a:lnTo>
                  <a:lnTo>
                    <a:pt x="476" y="211"/>
                  </a:lnTo>
                  <a:lnTo>
                    <a:pt x="455" y="70"/>
                  </a:lnTo>
                  <a:lnTo>
                    <a:pt x="346" y="0"/>
                  </a:lnTo>
                  <a:lnTo>
                    <a:pt x="331" y="0"/>
                  </a:lnTo>
                  <a:lnTo>
                    <a:pt x="327" y="44"/>
                  </a:lnTo>
                  <a:lnTo>
                    <a:pt x="260" y="34"/>
                  </a:lnTo>
                  <a:lnTo>
                    <a:pt x="245" y="70"/>
                  </a:lnTo>
                  <a:lnTo>
                    <a:pt x="200" y="81"/>
                  </a:lnTo>
                  <a:lnTo>
                    <a:pt x="188" y="137"/>
                  </a:lnTo>
                  <a:lnTo>
                    <a:pt x="124" y="206"/>
                  </a:lnTo>
                  <a:lnTo>
                    <a:pt x="95" y="297"/>
                  </a:lnTo>
                  <a:lnTo>
                    <a:pt x="106" y="335"/>
                  </a:lnTo>
                  <a:lnTo>
                    <a:pt x="40" y="363"/>
                  </a:lnTo>
                  <a:lnTo>
                    <a:pt x="35" y="485"/>
                  </a:lnTo>
                  <a:lnTo>
                    <a:pt x="57" y="513"/>
                  </a:lnTo>
                  <a:lnTo>
                    <a:pt x="35" y="532"/>
                  </a:lnTo>
                  <a:lnTo>
                    <a:pt x="45" y="588"/>
                  </a:lnTo>
                  <a:lnTo>
                    <a:pt x="0" y="650"/>
                  </a:lnTo>
                  <a:close/>
                </a:path>
              </a:pathLst>
            </a:custGeom>
            <a:solidFill>
              <a:srgbClr val="B3B3B3"/>
            </a:solidFill>
            <a:ln w="0">
              <a:solidFill>
                <a:srgbClr val="B3B3B3"/>
              </a:solidFill>
              <a:prstDash val="solid"/>
              <a:round/>
              <a:headEnd/>
              <a:tailEnd/>
            </a:ln>
          </p:spPr>
          <p:txBody>
            <a:bodyPr/>
            <a:lstStyle/>
            <a:p>
              <a:endParaRPr lang="en-US" dirty="0"/>
            </a:p>
          </p:txBody>
        </p:sp>
        <p:sp>
          <p:nvSpPr>
            <p:cNvPr id="110" name="Freeform 103">
              <a:extLst>
                <a:ext uri="{FF2B5EF4-FFF2-40B4-BE49-F238E27FC236}">
                  <a16:creationId xmlns:a16="http://schemas.microsoft.com/office/drawing/2014/main" id="{912F3037-45B2-4268-8FE5-D8B0CDB34208}"/>
                </a:ext>
              </a:extLst>
            </p:cNvPr>
            <p:cNvSpPr>
              <a:spLocks/>
            </p:cNvSpPr>
            <p:nvPr/>
          </p:nvSpPr>
          <p:spPr bwMode="gray">
            <a:xfrm>
              <a:off x="4453182" y="2767383"/>
              <a:ext cx="100675" cy="55026"/>
            </a:xfrm>
            <a:custGeom>
              <a:avLst/>
              <a:gdLst>
                <a:gd name="T0" fmla="*/ 0 w 164"/>
                <a:gd name="T1" fmla="*/ 62 h 90"/>
                <a:gd name="T2" fmla="*/ 37 w 164"/>
                <a:gd name="T3" fmla="*/ 90 h 90"/>
                <a:gd name="T4" fmla="*/ 89 w 164"/>
                <a:gd name="T5" fmla="*/ 65 h 90"/>
                <a:gd name="T6" fmla="*/ 112 w 164"/>
                <a:gd name="T7" fmla="*/ 89 h 90"/>
                <a:gd name="T8" fmla="*/ 164 w 164"/>
                <a:gd name="T9" fmla="*/ 42 h 90"/>
                <a:gd name="T10" fmla="*/ 132 w 164"/>
                <a:gd name="T11" fmla="*/ 36 h 90"/>
                <a:gd name="T12" fmla="*/ 131 w 164"/>
                <a:gd name="T13" fmla="*/ 14 h 90"/>
                <a:gd name="T14" fmla="*/ 127 w 164"/>
                <a:gd name="T15" fmla="*/ 9 h 90"/>
                <a:gd name="T16" fmla="*/ 53 w 164"/>
                <a:gd name="T17" fmla="*/ 0 h 90"/>
                <a:gd name="T18" fmla="*/ 0 w 164"/>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90">
                  <a:moveTo>
                    <a:pt x="0" y="62"/>
                  </a:moveTo>
                  <a:lnTo>
                    <a:pt x="37" y="90"/>
                  </a:lnTo>
                  <a:lnTo>
                    <a:pt x="89" y="65"/>
                  </a:lnTo>
                  <a:lnTo>
                    <a:pt x="112" y="89"/>
                  </a:lnTo>
                  <a:lnTo>
                    <a:pt x="164" y="42"/>
                  </a:lnTo>
                  <a:lnTo>
                    <a:pt x="132" y="36"/>
                  </a:lnTo>
                  <a:lnTo>
                    <a:pt x="131" y="14"/>
                  </a:lnTo>
                  <a:lnTo>
                    <a:pt x="127" y="9"/>
                  </a:lnTo>
                  <a:lnTo>
                    <a:pt x="53" y="0"/>
                  </a:lnTo>
                  <a:lnTo>
                    <a:pt x="0" y="62"/>
                  </a:lnTo>
                  <a:close/>
                </a:path>
              </a:pathLst>
            </a:custGeom>
            <a:solidFill>
              <a:srgbClr val="B3B3B3"/>
            </a:solidFill>
            <a:ln w="0">
              <a:solidFill>
                <a:srgbClr val="B3B3B3"/>
              </a:solidFill>
              <a:prstDash val="solid"/>
              <a:round/>
              <a:headEnd/>
              <a:tailEnd/>
            </a:ln>
          </p:spPr>
          <p:txBody>
            <a:bodyPr/>
            <a:lstStyle/>
            <a:p>
              <a:endParaRPr lang="en-US" dirty="0"/>
            </a:p>
          </p:txBody>
        </p:sp>
        <p:sp>
          <p:nvSpPr>
            <p:cNvPr id="111" name="Freeform 104">
              <a:extLst>
                <a:ext uri="{FF2B5EF4-FFF2-40B4-BE49-F238E27FC236}">
                  <a16:creationId xmlns:a16="http://schemas.microsoft.com/office/drawing/2014/main" id="{A49B8253-2D48-44CE-98DF-47A50D8C759C}"/>
                </a:ext>
              </a:extLst>
            </p:cNvPr>
            <p:cNvSpPr>
              <a:spLocks/>
            </p:cNvSpPr>
            <p:nvPr/>
          </p:nvSpPr>
          <p:spPr bwMode="gray">
            <a:xfrm>
              <a:off x="5117637" y="3082867"/>
              <a:ext cx="161080" cy="137566"/>
            </a:xfrm>
            <a:custGeom>
              <a:avLst/>
              <a:gdLst>
                <a:gd name="T0" fmla="*/ 0 w 262"/>
                <a:gd name="T1" fmla="*/ 208 h 225"/>
                <a:gd name="T2" fmla="*/ 3 w 262"/>
                <a:gd name="T3" fmla="*/ 185 h 225"/>
                <a:gd name="T4" fmla="*/ 39 w 262"/>
                <a:gd name="T5" fmla="*/ 136 h 225"/>
                <a:gd name="T6" fmla="*/ 22 w 262"/>
                <a:gd name="T7" fmla="*/ 117 h 225"/>
                <a:gd name="T8" fmla="*/ 20 w 262"/>
                <a:gd name="T9" fmla="*/ 57 h 225"/>
                <a:gd name="T10" fmla="*/ 39 w 262"/>
                <a:gd name="T11" fmla="*/ 11 h 225"/>
                <a:gd name="T12" fmla="*/ 262 w 262"/>
                <a:gd name="T13" fmla="*/ 0 h 225"/>
                <a:gd name="T14" fmla="*/ 221 w 262"/>
                <a:gd name="T15" fmla="*/ 33 h 225"/>
                <a:gd name="T16" fmla="*/ 207 w 262"/>
                <a:gd name="T17" fmla="*/ 123 h 225"/>
                <a:gd name="T18" fmla="*/ 117 w 262"/>
                <a:gd name="T19" fmla="*/ 179 h 225"/>
                <a:gd name="T20" fmla="*/ 37 w 262"/>
                <a:gd name="T21" fmla="*/ 225 h 225"/>
                <a:gd name="T22" fmla="*/ 0 w 262"/>
                <a:gd name="T23" fmla="*/ 2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25">
                  <a:moveTo>
                    <a:pt x="0" y="208"/>
                  </a:moveTo>
                  <a:lnTo>
                    <a:pt x="3" y="185"/>
                  </a:lnTo>
                  <a:lnTo>
                    <a:pt x="39" y="136"/>
                  </a:lnTo>
                  <a:lnTo>
                    <a:pt x="22" y="117"/>
                  </a:lnTo>
                  <a:lnTo>
                    <a:pt x="20" y="57"/>
                  </a:lnTo>
                  <a:lnTo>
                    <a:pt x="39" y="11"/>
                  </a:lnTo>
                  <a:lnTo>
                    <a:pt x="262" y="0"/>
                  </a:lnTo>
                  <a:lnTo>
                    <a:pt x="221" y="33"/>
                  </a:lnTo>
                  <a:lnTo>
                    <a:pt x="207" y="123"/>
                  </a:lnTo>
                  <a:lnTo>
                    <a:pt x="117" y="179"/>
                  </a:lnTo>
                  <a:lnTo>
                    <a:pt x="37" y="225"/>
                  </a:lnTo>
                  <a:lnTo>
                    <a:pt x="0" y="208"/>
                  </a:lnTo>
                  <a:close/>
                </a:path>
              </a:pathLst>
            </a:custGeom>
            <a:solidFill>
              <a:srgbClr val="B3B3B3"/>
            </a:solidFill>
            <a:ln w="0">
              <a:solidFill>
                <a:srgbClr val="B3B3B3"/>
              </a:solidFill>
              <a:prstDash val="solid"/>
              <a:round/>
              <a:headEnd/>
              <a:tailEnd/>
            </a:ln>
          </p:spPr>
          <p:txBody>
            <a:bodyPr/>
            <a:lstStyle/>
            <a:p>
              <a:endParaRPr lang="en-US" dirty="0"/>
            </a:p>
          </p:txBody>
        </p:sp>
        <p:sp>
          <p:nvSpPr>
            <p:cNvPr id="112" name="Freeform 105">
              <a:extLst>
                <a:ext uri="{FF2B5EF4-FFF2-40B4-BE49-F238E27FC236}">
                  <a16:creationId xmlns:a16="http://schemas.microsoft.com/office/drawing/2014/main" id="{0E9F8FFA-C4B7-4E7A-ADEC-DEC9A36B8B25}"/>
                </a:ext>
              </a:extLst>
            </p:cNvPr>
            <p:cNvSpPr>
              <a:spLocks/>
            </p:cNvSpPr>
            <p:nvPr/>
          </p:nvSpPr>
          <p:spPr bwMode="gray">
            <a:xfrm>
              <a:off x="6516104" y="3530414"/>
              <a:ext cx="179385" cy="385184"/>
            </a:xfrm>
            <a:custGeom>
              <a:avLst/>
              <a:gdLst>
                <a:gd name="T0" fmla="*/ 0 w 292"/>
                <a:gd name="T1" fmla="*/ 102 h 631"/>
                <a:gd name="T2" fmla="*/ 22 w 292"/>
                <a:gd name="T3" fmla="*/ 53 h 631"/>
                <a:gd name="T4" fmla="*/ 101 w 292"/>
                <a:gd name="T5" fmla="*/ 0 h 631"/>
                <a:gd name="T6" fmla="*/ 136 w 292"/>
                <a:gd name="T7" fmla="*/ 51 h 631"/>
                <a:gd name="T8" fmla="*/ 127 w 292"/>
                <a:gd name="T9" fmla="*/ 136 h 631"/>
                <a:gd name="T10" fmla="*/ 220 w 292"/>
                <a:gd name="T11" fmla="*/ 98 h 631"/>
                <a:gd name="T12" fmla="*/ 258 w 292"/>
                <a:gd name="T13" fmla="*/ 136 h 631"/>
                <a:gd name="T14" fmla="*/ 292 w 292"/>
                <a:gd name="T15" fmla="*/ 218 h 631"/>
                <a:gd name="T16" fmla="*/ 282 w 292"/>
                <a:gd name="T17" fmla="*/ 274 h 631"/>
                <a:gd name="T18" fmla="*/ 210 w 292"/>
                <a:gd name="T19" fmla="*/ 267 h 631"/>
                <a:gd name="T20" fmla="*/ 186 w 292"/>
                <a:gd name="T21" fmla="*/ 290 h 631"/>
                <a:gd name="T22" fmla="*/ 197 w 292"/>
                <a:gd name="T23" fmla="*/ 380 h 631"/>
                <a:gd name="T24" fmla="*/ 102 w 292"/>
                <a:gd name="T25" fmla="*/ 302 h 631"/>
                <a:gd name="T26" fmla="*/ 63 w 292"/>
                <a:gd name="T27" fmla="*/ 440 h 631"/>
                <a:gd name="T28" fmla="*/ 110 w 292"/>
                <a:gd name="T29" fmla="*/ 562 h 631"/>
                <a:gd name="T30" fmla="*/ 174 w 292"/>
                <a:gd name="T31" fmla="*/ 606 h 631"/>
                <a:gd name="T32" fmla="*/ 139 w 292"/>
                <a:gd name="T33" fmla="*/ 631 h 631"/>
                <a:gd name="T34" fmla="*/ 131 w 292"/>
                <a:gd name="T35" fmla="*/ 595 h 631"/>
                <a:gd name="T36" fmla="*/ 102 w 292"/>
                <a:gd name="T37" fmla="*/ 595 h 631"/>
                <a:gd name="T38" fmla="*/ 31 w 292"/>
                <a:gd name="T39" fmla="*/ 523 h 631"/>
                <a:gd name="T40" fmla="*/ 41 w 292"/>
                <a:gd name="T41" fmla="*/ 444 h 631"/>
                <a:gd name="T42" fmla="*/ 82 w 292"/>
                <a:gd name="T43" fmla="*/ 369 h 631"/>
                <a:gd name="T44" fmla="*/ 30 w 292"/>
                <a:gd name="T45" fmla="*/ 249 h 631"/>
                <a:gd name="T46" fmla="*/ 45 w 292"/>
                <a:gd name="T47" fmla="*/ 194 h 631"/>
                <a:gd name="T48" fmla="*/ 0 w 292"/>
                <a:gd name="T49" fmla="*/ 10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631">
                  <a:moveTo>
                    <a:pt x="0" y="102"/>
                  </a:moveTo>
                  <a:lnTo>
                    <a:pt x="22" y="53"/>
                  </a:lnTo>
                  <a:lnTo>
                    <a:pt x="101" y="0"/>
                  </a:lnTo>
                  <a:lnTo>
                    <a:pt x="136" y="51"/>
                  </a:lnTo>
                  <a:lnTo>
                    <a:pt x="127" y="136"/>
                  </a:lnTo>
                  <a:lnTo>
                    <a:pt x="220" y="98"/>
                  </a:lnTo>
                  <a:lnTo>
                    <a:pt x="258" y="136"/>
                  </a:lnTo>
                  <a:lnTo>
                    <a:pt x="292" y="218"/>
                  </a:lnTo>
                  <a:lnTo>
                    <a:pt x="282" y="274"/>
                  </a:lnTo>
                  <a:lnTo>
                    <a:pt x="210" y="267"/>
                  </a:lnTo>
                  <a:lnTo>
                    <a:pt x="186" y="290"/>
                  </a:lnTo>
                  <a:lnTo>
                    <a:pt x="197" y="380"/>
                  </a:lnTo>
                  <a:lnTo>
                    <a:pt x="102" y="302"/>
                  </a:lnTo>
                  <a:lnTo>
                    <a:pt x="63" y="440"/>
                  </a:lnTo>
                  <a:lnTo>
                    <a:pt x="110" y="562"/>
                  </a:lnTo>
                  <a:lnTo>
                    <a:pt x="174" y="606"/>
                  </a:lnTo>
                  <a:lnTo>
                    <a:pt x="139" y="631"/>
                  </a:lnTo>
                  <a:lnTo>
                    <a:pt x="131" y="595"/>
                  </a:lnTo>
                  <a:lnTo>
                    <a:pt x="102" y="595"/>
                  </a:lnTo>
                  <a:lnTo>
                    <a:pt x="31" y="523"/>
                  </a:lnTo>
                  <a:lnTo>
                    <a:pt x="41" y="444"/>
                  </a:lnTo>
                  <a:lnTo>
                    <a:pt x="82" y="369"/>
                  </a:lnTo>
                  <a:lnTo>
                    <a:pt x="30" y="249"/>
                  </a:lnTo>
                  <a:lnTo>
                    <a:pt x="45" y="194"/>
                  </a:lnTo>
                  <a:lnTo>
                    <a:pt x="0" y="102"/>
                  </a:lnTo>
                  <a:close/>
                </a:path>
              </a:pathLst>
            </a:custGeom>
            <a:solidFill>
              <a:srgbClr val="B3B3B3"/>
            </a:solidFill>
            <a:ln w="0">
              <a:solidFill>
                <a:srgbClr val="B3B3B3"/>
              </a:solidFill>
              <a:prstDash val="solid"/>
              <a:round/>
              <a:headEnd/>
              <a:tailEnd/>
            </a:ln>
          </p:spPr>
          <p:txBody>
            <a:bodyPr/>
            <a:lstStyle/>
            <a:p>
              <a:endParaRPr lang="en-US" dirty="0"/>
            </a:p>
          </p:txBody>
        </p:sp>
        <p:sp>
          <p:nvSpPr>
            <p:cNvPr id="113" name="Freeform 106">
              <a:extLst>
                <a:ext uri="{FF2B5EF4-FFF2-40B4-BE49-F238E27FC236}">
                  <a16:creationId xmlns:a16="http://schemas.microsoft.com/office/drawing/2014/main" id="{A0794C87-EDE4-4832-898E-F9FE51F8BF3A}"/>
                </a:ext>
              </a:extLst>
            </p:cNvPr>
            <p:cNvSpPr>
              <a:spLocks/>
            </p:cNvSpPr>
            <p:nvPr/>
          </p:nvSpPr>
          <p:spPr bwMode="gray">
            <a:xfrm>
              <a:off x="5469084" y="3389180"/>
              <a:ext cx="118980" cy="91710"/>
            </a:xfrm>
            <a:custGeom>
              <a:avLst/>
              <a:gdLst>
                <a:gd name="T0" fmla="*/ 0 w 195"/>
                <a:gd name="T1" fmla="*/ 68 h 150"/>
                <a:gd name="T2" fmla="*/ 12 w 195"/>
                <a:gd name="T3" fmla="*/ 66 h 150"/>
                <a:gd name="T4" fmla="*/ 26 w 195"/>
                <a:gd name="T5" fmla="*/ 89 h 150"/>
                <a:gd name="T6" fmla="*/ 106 w 195"/>
                <a:gd name="T7" fmla="*/ 88 h 150"/>
                <a:gd name="T8" fmla="*/ 182 w 195"/>
                <a:gd name="T9" fmla="*/ 0 h 150"/>
                <a:gd name="T10" fmla="*/ 195 w 195"/>
                <a:gd name="T11" fmla="*/ 52 h 150"/>
                <a:gd name="T12" fmla="*/ 173 w 195"/>
                <a:gd name="T13" fmla="*/ 54 h 150"/>
                <a:gd name="T14" fmla="*/ 182 w 195"/>
                <a:gd name="T15" fmla="*/ 88 h 150"/>
                <a:gd name="T16" fmla="*/ 154 w 195"/>
                <a:gd name="T17" fmla="*/ 150 h 150"/>
                <a:gd name="T18" fmla="*/ 35 w 195"/>
                <a:gd name="T19" fmla="*/ 135 h 150"/>
                <a:gd name="T20" fmla="*/ 0 w 195"/>
                <a:gd name="T21" fmla="*/ 6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50">
                  <a:moveTo>
                    <a:pt x="0" y="68"/>
                  </a:moveTo>
                  <a:lnTo>
                    <a:pt x="12" y="66"/>
                  </a:lnTo>
                  <a:lnTo>
                    <a:pt x="26" y="89"/>
                  </a:lnTo>
                  <a:lnTo>
                    <a:pt x="106" y="88"/>
                  </a:lnTo>
                  <a:lnTo>
                    <a:pt x="182" y="0"/>
                  </a:lnTo>
                  <a:lnTo>
                    <a:pt x="195" y="52"/>
                  </a:lnTo>
                  <a:lnTo>
                    <a:pt x="173" y="54"/>
                  </a:lnTo>
                  <a:lnTo>
                    <a:pt x="182" y="88"/>
                  </a:lnTo>
                  <a:lnTo>
                    <a:pt x="154" y="150"/>
                  </a:lnTo>
                  <a:lnTo>
                    <a:pt x="35" y="135"/>
                  </a:lnTo>
                  <a:lnTo>
                    <a:pt x="0" y="68"/>
                  </a:lnTo>
                  <a:close/>
                </a:path>
              </a:pathLst>
            </a:custGeom>
            <a:solidFill>
              <a:srgbClr val="B3B3B3"/>
            </a:solidFill>
            <a:ln w="0">
              <a:solidFill>
                <a:srgbClr val="B3B3B3"/>
              </a:solidFill>
              <a:prstDash val="solid"/>
              <a:round/>
              <a:headEnd/>
              <a:tailEnd/>
            </a:ln>
          </p:spPr>
          <p:txBody>
            <a:bodyPr/>
            <a:lstStyle/>
            <a:p>
              <a:endParaRPr lang="en-US" dirty="0"/>
            </a:p>
          </p:txBody>
        </p:sp>
        <p:sp>
          <p:nvSpPr>
            <p:cNvPr id="114" name="Freeform 107">
              <a:extLst>
                <a:ext uri="{FF2B5EF4-FFF2-40B4-BE49-F238E27FC236}">
                  <a16:creationId xmlns:a16="http://schemas.microsoft.com/office/drawing/2014/main" id="{7A912FB9-89EB-45FF-86F2-8318BB3F6095}"/>
                </a:ext>
              </a:extLst>
            </p:cNvPr>
            <p:cNvSpPr>
              <a:spLocks/>
            </p:cNvSpPr>
            <p:nvPr/>
          </p:nvSpPr>
          <p:spPr bwMode="gray">
            <a:xfrm>
              <a:off x="4484300" y="3086536"/>
              <a:ext cx="89692" cy="190758"/>
            </a:xfrm>
            <a:custGeom>
              <a:avLst/>
              <a:gdLst>
                <a:gd name="T0" fmla="*/ 0 w 146"/>
                <a:gd name="T1" fmla="*/ 144 h 310"/>
                <a:gd name="T2" fmla="*/ 35 w 146"/>
                <a:gd name="T3" fmla="*/ 116 h 310"/>
                <a:gd name="T4" fmla="*/ 45 w 146"/>
                <a:gd name="T5" fmla="*/ 3 h 310"/>
                <a:gd name="T6" fmla="*/ 139 w 146"/>
                <a:gd name="T7" fmla="*/ 0 h 310"/>
                <a:gd name="T8" fmla="*/ 117 w 146"/>
                <a:gd name="T9" fmla="*/ 37 h 310"/>
                <a:gd name="T10" fmla="*/ 141 w 146"/>
                <a:gd name="T11" fmla="*/ 84 h 310"/>
                <a:gd name="T12" fmla="*/ 86 w 146"/>
                <a:gd name="T13" fmla="*/ 144 h 310"/>
                <a:gd name="T14" fmla="*/ 146 w 146"/>
                <a:gd name="T15" fmla="*/ 182 h 310"/>
                <a:gd name="T16" fmla="*/ 75 w 146"/>
                <a:gd name="T17" fmla="*/ 310 h 310"/>
                <a:gd name="T18" fmla="*/ 65 w 146"/>
                <a:gd name="T19" fmla="*/ 228 h 310"/>
                <a:gd name="T20" fmla="*/ 0 w 146"/>
                <a:gd name="T21" fmla="*/ 14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310">
                  <a:moveTo>
                    <a:pt x="0" y="144"/>
                  </a:moveTo>
                  <a:lnTo>
                    <a:pt x="35" y="116"/>
                  </a:lnTo>
                  <a:lnTo>
                    <a:pt x="45" y="3"/>
                  </a:lnTo>
                  <a:lnTo>
                    <a:pt x="139" y="0"/>
                  </a:lnTo>
                  <a:lnTo>
                    <a:pt x="117" y="37"/>
                  </a:lnTo>
                  <a:lnTo>
                    <a:pt x="141" y="84"/>
                  </a:lnTo>
                  <a:lnTo>
                    <a:pt x="86" y="144"/>
                  </a:lnTo>
                  <a:lnTo>
                    <a:pt x="146" y="182"/>
                  </a:lnTo>
                  <a:lnTo>
                    <a:pt x="75" y="310"/>
                  </a:lnTo>
                  <a:lnTo>
                    <a:pt x="65" y="228"/>
                  </a:lnTo>
                  <a:lnTo>
                    <a:pt x="0" y="144"/>
                  </a:lnTo>
                  <a:close/>
                </a:path>
              </a:pathLst>
            </a:custGeom>
            <a:solidFill>
              <a:srgbClr val="B3B3B3"/>
            </a:solidFill>
            <a:ln w="0">
              <a:solidFill>
                <a:srgbClr val="B3B3B3"/>
              </a:solidFill>
              <a:prstDash val="solid"/>
              <a:round/>
              <a:headEnd/>
              <a:tailEnd/>
            </a:ln>
          </p:spPr>
          <p:txBody>
            <a:bodyPr/>
            <a:lstStyle/>
            <a:p>
              <a:endParaRPr lang="en-US" dirty="0"/>
            </a:p>
          </p:txBody>
        </p:sp>
        <p:sp>
          <p:nvSpPr>
            <p:cNvPr id="115" name="Freeform 108">
              <a:extLst>
                <a:ext uri="{FF2B5EF4-FFF2-40B4-BE49-F238E27FC236}">
                  <a16:creationId xmlns:a16="http://schemas.microsoft.com/office/drawing/2014/main" id="{27DA4A1E-F562-4280-8C5A-13651F0FF5A1}"/>
                </a:ext>
              </a:extLst>
            </p:cNvPr>
            <p:cNvSpPr>
              <a:spLocks/>
            </p:cNvSpPr>
            <p:nvPr/>
          </p:nvSpPr>
          <p:spPr bwMode="gray">
            <a:xfrm>
              <a:off x="4907135" y="2945301"/>
              <a:ext cx="62235" cy="51358"/>
            </a:xfrm>
            <a:custGeom>
              <a:avLst/>
              <a:gdLst>
                <a:gd name="T0" fmla="*/ 0 w 101"/>
                <a:gd name="T1" fmla="*/ 57 h 84"/>
                <a:gd name="T2" fmla="*/ 10 w 101"/>
                <a:gd name="T3" fmla="*/ 6 h 84"/>
                <a:gd name="T4" fmla="*/ 68 w 101"/>
                <a:gd name="T5" fmla="*/ 0 h 84"/>
                <a:gd name="T6" fmla="*/ 101 w 101"/>
                <a:gd name="T7" fmla="*/ 40 h 84"/>
                <a:gd name="T8" fmla="*/ 54 w 101"/>
                <a:gd name="T9" fmla="*/ 41 h 84"/>
                <a:gd name="T10" fmla="*/ 4 w 101"/>
                <a:gd name="T11" fmla="*/ 84 h 84"/>
                <a:gd name="T12" fmla="*/ 25 w 101"/>
                <a:gd name="T13" fmla="*/ 61 h 84"/>
                <a:gd name="T14" fmla="*/ 0 w 101"/>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4">
                  <a:moveTo>
                    <a:pt x="0" y="57"/>
                  </a:moveTo>
                  <a:lnTo>
                    <a:pt x="10" y="6"/>
                  </a:lnTo>
                  <a:lnTo>
                    <a:pt x="68" y="0"/>
                  </a:lnTo>
                  <a:lnTo>
                    <a:pt x="101" y="40"/>
                  </a:lnTo>
                  <a:lnTo>
                    <a:pt x="54" y="41"/>
                  </a:lnTo>
                  <a:lnTo>
                    <a:pt x="4" y="84"/>
                  </a:lnTo>
                  <a:lnTo>
                    <a:pt x="25" y="61"/>
                  </a:lnTo>
                  <a:lnTo>
                    <a:pt x="0" y="57"/>
                  </a:lnTo>
                  <a:close/>
                </a:path>
              </a:pathLst>
            </a:custGeom>
            <a:solidFill>
              <a:srgbClr val="B3B3B3"/>
            </a:solidFill>
            <a:ln w="0">
              <a:solidFill>
                <a:srgbClr val="B3B3B3"/>
              </a:solidFill>
              <a:prstDash val="solid"/>
              <a:round/>
              <a:headEnd/>
              <a:tailEnd/>
            </a:ln>
          </p:spPr>
          <p:txBody>
            <a:bodyPr/>
            <a:lstStyle/>
            <a:p>
              <a:endParaRPr lang="en-US" dirty="0"/>
            </a:p>
          </p:txBody>
        </p:sp>
        <p:sp>
          <p:nvSpPr>
            <p:cNvPr id="116" name="Freeform 109">
              <a:extLst>
                <a:ext uri="{FF2B5EF4-FFF2-40B4-BE49-F238E27FC236}">
                  <a16:creationId xmlns:a16="http://schemas.microsoft.com/office/drawing/2014/main" id="{EFF620AF-5063-4643-B67A-6C1578F1442C}"/>
                </a:ext>
              </a:extLst>
            </p:cNvPr>
            <p:cNvSpPr>
              <a:spLocks/>
            </p:cNvSpPr>
            <p:nvPr/>
          </p:nvSpPr>
          <p:spPr bwMode="gray">
            <a:xfrm>
              <a:off x="4914456" y="2939799"/>
              <a:ext cx="413683" cy="177918"/>
            </a:xfrm>
            <a:custGeom>
              <a:avLst/>
              <a:gdLst>
                <a:gd name="T0" fmla="*/ 0 w 679"/>
                <a:gd name="T1" fmla="*/ 97 h 291"/>
                <a:gd name="T2" fmla="*/ 25 w 679"/>
                <a:gd name="T3" fmla="*/ 174 h 291"/>
                <a:gd name="T4" fmla="*/ 0 w 679"/>
                <a:gd name="T5" fmla="*/ 182 h 291"/>
                <a:gd name="T6" fmla="*/ 25 w 679"/>
                <a:gd name="T7" fmla="*/ 194 h 291"/>
                <a:gd name="T8" fmla="*/ 39 w 679"/>
                <a:gd name="T9" fmla="*/ 241 h 291"/>
                <a:gd name="T10" fmla="*/ 76 w 679"/>
                <a:gd name="T11" fmla="*/ 235 h 291"/>
                <a:gd name="T12" fmla="*/ 39 w 679"/>
                <a:gd name="T13" fmla="*/ 258 h 291"/>
                <a:gd name="T14" fmla="*/ 81 w 679"/>
                <a:gd name="T15" fmla="*/ 248 h 291"/>
                <a:gd name="T16" fmla="*/ 132 w 679"/>
                <a:gd name="T17" fmla="*/ 278 h 291"/>
                <a:gd name="T18" fmla="*/ 173 w 679"/>
                <a:gd name="T19" fmla="*/ 245 h 291"/>
                <a:gd name="T20" fmla="*/ 239 w 679"/>
                <a:gd name="T21" fmla="*/ 288 h 291"/>
                <a:gd name="T22" fmla="*/ 357 w 679"/>
                <a:gd name="T23" fmla="*/ 245 h 291"/>
                <a:gd name="T24" fmla="*/ 355 w 679"/>
                <a:gd name="T25" fmla="*/ 291 h 291"/>
                <a:gd name="T26" fmla="*/ 374 w 679"/>
                <a:gd name="T27" fmla="*/ 245 h 291"/>
                <a:gd name="T28" fmla="*/ 597 w 679"/>
                <a:gd name="T29" fmla="*/ 234 h 291"/>
                <a:gd name="T30" fmla="*/ 679 w 679"/>
                <a:gd name="T31" fmla="*/ 231 h 291"/>
                <a:gd name="T32" fmla="*/ 654 w 679"/>
                <a:gd name="T33" fmla="*/ 130 h 291"/>
                <a:gd name="T34" fmla="*/ 671 w 679"/>
                <a:gd name="T35" fmla="*/ 107 h 291"/>
                <a:gd name="T36" fmla="*/ 604 w 679"/>
                <a:gd name="T37" fmla="*/ 18 h 291"/>
                <a:gd name="T38" fmla="*/ 557 w 679"/>
                <a:gd name="T39" fmla="*/ 18 h 291"/>
                <a:gd name="T40" fmla="*/ 434 w 679"/>
                <a:gd name="T41" fmla="*/ 55 h 291"/>
                <a:gd name="T42" fmla="*/ 324 w 679"/>
                <a:gd name="T43" fmla="*/ 0 h 291"/>
                <a:gd name="T44" fmla="*/ 260 w 679"/>
                <a:gd name="T45" fmla="*/ 3 h 291"/>
                <a:gd name="T46" fmla="*/ 174 w 679"/>
                <a:gd name="T47" fmla="*/ 50 h 291"/>
                <a:gd name="T48" fmla="*/ 105 w 679"/>
                <a:gd name="T49" fmla="*/ 38 h 291"/>
                <a:gd name="T50" fmla="*/ 128 w 679"/>
                <a:gd name="T51" fmla="*/ 66 h 291"/>
                <a:gd name="T52" fmla="*/ 0 w 679"/>
                <a:gd name="T53" fmla="*/ 9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9" h="291">
                  <a:moveTo>
                    <a:pt x="0" y="97"/>
                  </a:moveTo>
                  <a:lnTo>
                    <a:pt x="25" y="174"/>
                  </a:lnTo>
                  <a:lnTo>
                    <a:pt x="0" y="182"/>
                  </a:lnTo>
                  <a:lnTo>
                    <a:pt x="25" y="194"/>
                  </a:lnTo>
                  <a:lnTo>
                    <a:pt x="39" y="241"/>
                  </a:lnTo>
                  <a:lnTo>
                    <a:pt x="76" y="235"/>
                  </a:lnTo>
                  <a:lnTo>
                    <a:pt x="39" y="258"/>
                  </a:lnTo>
                  <a:lnTo>
                    <a:pt x="81" y="248"/>
                  </a:lnTo>
                  <a:lnTo>
                    <a:pt x="132" y="278"/>
                  </a:lnTo>
                  <a:lnTo>
                    <a:pt x="173" y="245"/>
                  </a:lnTo>
                  <a:lnTo>
                    <a:pt x="239" y="288"/>
                  </a:lnTo>
                  <a:lnTo>
                    <a:pt x="357" y="245"/>
                  </a:lnTo>
                  <a:lnTo>
                    <a:pt x="355" y="291"/>
                  </a:lnTo>
                  <a:lnTo>
                    <a:pt x="374" y="245"/>
                  </a:lnTo>
                  <a:lnTo>
                    <a:pt x="597" y="234"/>
                  </a:lnTo>
                  <a:lnTo>
                    <a:pt x="679" y="231"/>
                  </a:lnTo>
                  <a:lnTo>
                    <a:pt x="654" y="130"/>
                  </a:lnTo>
                  <a:lnTo>
                    <a:pt x="671" y="107"/>
                  </a:lnTo>
                  <a:lnTo>
                    <a:pt x="604" y="18"/>
                  </a:lnTo>
                  <a:lnTo>
                    <a:pt x="557" y="18"/>
                  </a:lnTo>
                  <a:lnTo>
                    <a:pt x="434" y="55"/>
                  </a:lnTo>
                  <a:lnTo>
                    <a:pt x="324" y="0"/>
                  </a:lnTo>
                  <a:lnTo>
                    <a:pt x="260" y="3"/>
                  </a:lnTo>
                  <a:lnTo>
                    <a:pt x="174" y="50"/>
                  </a:lnTo>
                  <a:lnTo>
                    <a:pt x="105" y="38"/>
                  </a:lnTo>
                  <a:lnTo>
                    <a:pt x="128" y="66"/>
                  </a:lnTo>
                  <a:lnTo>
                    <a:pt x="0" y="97"/>
                  </a:lnTo>
                  <a:close/>
                </a:path>
              </a:pathLst>
            </a:custGeom>
            <a:solidFill>
              <a:srgbClr val="B3B3B3"/>
            </a:solidFill>
            <a:ln w="0">
              <a:solidFill>
                <a:srgbClr val="B3B3B3"/>
              </a:solidFill>
              <a:prstDash val="solid"/>
              <a:round/>
              <a:headEnd/>
              <a:tailEnd/>
            </a:ln>
          </p:spPr>
          <p:txBody>
            <a:bodyPr/>
            <a:lstStyle/>
            <a:p>
              <a:endParaRPr lang="en-US" dirty="0"/>
            </a:p>
          </p:txBody>
        </p:sp>
        <p:sp>
          <p:nvSpPr>
            <p:cNvPr id="117" name="Freeform 110">
              <a:extLst>
                <a:ext uri="{FF2B5EF4-FFF2-40B4-BE49-F238E27FC236}">
                  <a16:creationId xmlns:a16="http://schemas.microsoft.com/office/drawing/2014/main" id="{DC439606-2CD7-45A7-AECC-1360F35BEDC4}"/>
                </a:ext>
              </a:extLst>
            </p:cNvPr>
            <p:cNvSpPr>
              <a:spLocks/>
            </p:cNvSpPr>
            <p:nvPr/>
          </p:nvSpPr>
          <p:spPr bwMode="gray">
            <a:xfrm>
              <a:off x="4184105" y="2398707"/>
              <a:ext cx="173893" cy="295308"/>
            </a:xfrm>
            <a:custGeom>
              <a:avLst/>
              <a:gdLst>
                <a:gd name="T0" fmla="*/ 0 w 286"/>
                <a:gd name="T1" fmla="*/ 113 h 484"/>
                <a:gd name="T2" fmla="*/ 11 w 286"/>
                <a:gd name="T3" fmla="*/ 47 h 484"/>
                <a:gd name="T4" fmla="*/ 47 w 286"/>
                <a:gd name="T5" fmla="*/ 0 h 484"/>
                <a:gd name="T6" fmla="*/ 110 w 286"/>
                <a:gd name="T7" fmla="*/ 0 h 484"/>
                <a:gd name="T8" fmla="*/ 70 w 286"/>
                <a:gd name="T9" fmla="*/ 57 h 484"/>
                <a:gd name="T10" fmla="*/ 156 w 286"/>
                <a:gd name="T11" fmla="*/ 68 h 484"/>
                <a:gd name="T12" fmla="*/ 103 w 286"/>
                <a:gd name="T13" fmla="*/ 149 h 484"/>
                <a:gd name="T14" fmla="*/ 169 w 286"/>
                <a:gd name="T15" fmla="*/ 175 h 484"/>
                <a:gd name="T16" fmla="*/ 231 w 286"/>
                <a:gd name="T17" fmla="*/ 276 h 484"/>
                <a:gd name="T18" fmla="*/ 213 w 286"/>
                <a:gd name="T19" fmla="*/ 282 h 484"/>
                <a:gd name="T20" fmla="*/ 240 w 286"/>
                <a:gd name="T21" fmla="*/ 306 h 484"/>
                <a:gd name="T22" fmla="*/ 225 w 286"/>
                <a:gd name="T23" fmla="*/ 331 h 484"/>
                <a:gd name="T24" fmla="*/ 286 w 286"/>
                <a:gd name="T25" fmla="*/ 336 h 484"/>
                <a:gd name="T26" fmla="*/ 249 w 286"/>
                <a:gd name="T27" fmla="*/ 401 h 484"/>
                <a:gd name="T28" fmla="*/ 277 w 286"/>
                <a:gd name="T29" fmla="*/ 421 h 484"/>
                <a:gd name="T30" fmla="*/ 17 w 286"/>
                <a:gd name="T31" fmla="*/ 484 h 484"/>
                <a:gd name="T32" fmla="*/ 135 w 286"/>
                <a:gd name="T33" fmla="*/ 392 h 484"/>
                <a:gd name="T34" fmla="*/ 99 w 286"/>
                <a:gd name="T35" fmla="*/ 407 h 484"/>
                <a:gd name="T36" fmla="*/ 34 w 286"/>
                <a:gd name="T37" fmla="*/ 379 h 484"/>
                <a:gd name="T38" fmla="*/ 83 w 286"/>
                <a:gd name="T39" fmla="*/ 346 h 484"/>
                <a:gd name="T40" fmla="*/ 53 w 286"/>
                <a:gd name="T41" fmla="*/ 331 h 484"/>
                <a:gd name="T42" fmla="*/ 119 w 286"/>
                <a:gd name="T43" fmla="*/ 296 h 484"/>
                <a:gd name="T44" fmla="*/ 127 w 286"/>
                <a:gd name="T45" fmla="*/ 254 h 484"/>
                <a:gd name="T46" fmla="*/ 93 w 286"/>
                <a:gd name="T47" fmla="*/ 238 h 484"/>
                <a:gd name="T48" fmla="*/ 110 w 286"/>
                <a:gd name="T49" fmla="*/ 213 h 484"/>
                <a:gd name="T50" fmla="*/ 46 w 286"/>
                <a:gd name="T51" fmla="*/ 224 h 484"/>
                <a:gd name="T52" fmla="*/ 47 w 286"/>
                <a:gd name="T53" fmla="*/ 155 h 484"/>
                <a:gd name="T54" fmla="*/ 11 w 286"/>
                <a:gd name="T55" fmla="*/ 189 h 484"/>
                <a:gd name="T56" fmla="*/ 30 w 286"/>
                <a:gd name="T57" fmla="*/ 116 h 484"/>
                <a:gd name="T58" fmla="*/ 0 w 286"/>
                <a:gd name="T59" fmla="*/ 1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6" h="484">
                  <a:moveTo>
                    <a:pt x="0" y="113"/>
                  </a:moveTo>
                  <a:lnTo>
                    <a:pt x="11" y="47"/>
                  </a:lnTo>
                  <a:lnTo>
                    <a:pt x="47" y="0"/>
                  </a:lnTo>
                  <a:lnTo>
                    <a:pt x="110" y="0"/>
                  </a:lnTo>
                  <a:lnTo>
                    <a:pt x="70" y="57"/>
                  </a:lnTo>
                  <a:lnTo>
                    <a:pt x="156" y="68"/>
                  </a:lnTo>
                  <a:lnTo>
                    <a:pt x="103" y="149"/>
                  </a:lnTo>
                  <a:lnTo>
                    <a:pt x="169" y="175"/>
                  </a:lnTo>
                  <a:lnTo>
                    <a:pt x="231" y="276"/>
                  </a:lnTo>
                  <a:lnTo>
                    <a:pt x="213" y="282"/>
                  </a:lnTo>
                  <a:lnTo>
                    <a:pt x="240" y="306"/>
                  </a:lnTo>
                  <a:lnTo>
                    <a:pt x="225" y="331"/>
                  </a:lnTo>
                  <a:lnTo>
                    <a:pt x="286" y="336"/>
                  </a:lnTo>
                  <a:lnTo>
                    <a:pt x="249" y="401"/>
                  </a:lnTo>
                  <a:lnTo>
                    <a:pt x="277" y="421"/>
                  </a:lnTo>
                  <a:lnTo>
                    <a:pt x="17" y="484"/>
                  </a:lnTo>
                  <a:lnTo>
                    <a:pt x="135" y="392"/>
                  </a:lnTo>
                  <a:lnTo>
                    <a:pt x="99" y="407"/>
                  </a:lnTo>
                  <a:lnTo>
                    <a:pt x="34" y="379"/>
                  </a:lnTo>
                  <a:lnTo>
                    <a:pt x="83" y="346"/>
                  </a:lnTo>
                  <a:lnTo>
                    <a:pt x="53" y="331"/>
                  </a:lnTo>
                  <a:lnTo>
                    <a:pt x="119" y="296"/>
                  </a:lnTo>
                  <a:lnTo>
                    <a:pt x="127" y="254"/>
                  </a:lnTo>
                  <a:lnTo>
                    <a:pt x="93" y="238"/>
                  </a:lnTo>
                  <a:lnTo>
                    <a:pt x="110" y="213"/>
                  </a:lnTo>
                  <a:lnTo>
                    <a:pt x="46" y="224"/>
                  </a:lnTo>
                  <a:lnTo>
                    <a:pt x="47" y="155"/>
                  </a:lnTo>
                  <a:lnTo>
                    <a:pt x="11" y="189"/>
                  </a:lnTo>
                  <a:lnTo>
                    <a:pt x="30" y="116"/>
                  </a:lnTo>
                  <a:lnTo>
                    <a:pt x="0" y="113"/>
                  </a:lnTo>
                  <a:close/>
                </a:path>
              </a:pathLst>
            </a:custGeom>
            <a:solidFill>
              <a:srgbClr val="B3B3B3"/>
            </a:solidFill>
            <a:ln w="0">
              <a:solidFill>
                <a:srgbClr val="B3B3B3"/>
              </a:solidFill>
              <a:prstDash val="solid"/>
              <a:round/>
              <a:headEnd/>
              <a:tailEnd/>
            </a:ln>
          </p:spPr>
          <p:txBody>
            <a:bodyPr/>
            <a:lstStyle/>
            <a:p>
              <a:endParaRPr lang="en-US" dirty="0"/>
            </a:p>
          </p:txBody>
        </p:sp>
        <p:sp>
          <p:nvSpPr>
            <p:cNvPr id="118" name="Freeform 111">
              <a:extLst>
                <a:ext uri="{FF2B5EF4-FFF2-40B4-BE49-F238E27FC236}">
                  <a16:creationId xmlns:a16="http://schemas.microsoft.com/office/drawing/2014/main" id="{E40A4BAA-87DB-4E24-9FE5-643C859E00F3}"/>
                </a:ext>
              </a:extLst>
            </p:cNvPr>
            <p:cNvSpPr>
              <a:spLocks/>
            </p:cNvSpPr>
            <p:nvPr/>
          </p:nvSpPr>
          <p:spPr bwMode="gray">
            <a:xfrm>
              <a:off x="8557061" y="2206115"/>
              <a:ext cx="67727" cy="23845"/>
            </a:xfrm>
            <a:custGeom>
              <a:avLst/>
              <a:gdLst>
                <a:gd name="T0" fmla="*/ 0 w 111"/>
                <a:gd name="T1" fmla="*/ 11 h 39"/>
                <a:gd name="T2" fmla="*/ 66 w 111"/>
                <a:gd name="T3" fmla="*/ 0 h 39"/>
                <a:gd name="T4" fmla="*/ 111 w 111"/>
                <a:gd name="T5" fmla="*/ 21 h 39"/>
                <a:gd name="T6" fmla="*/ 86 w 111"/>
                <a:gd name="T7" fmla="*/ 39 h 39"/>
                <a:gd name="T8" fmla="*/ 0 w 111"/>
                <a:gd name="T9" fmla="*/ 11 h 39"/>
              </a:gdLst>
              <a:ahLst/>
              <a:cxnLst>
                <a:cxn ang="0">
                  <a:pos x="T0" y="T1"/>
                </a:cxn>
                <a:cxn ang="0">
                  <a:pos x="T2" y="T3"/>
                </a:cxn>
                <a:cxn ang="0">
                  <a:pos x="T4" y="T5"/>
                </a:cxn>
                <a:cxn ang="0">
                  <a:pos x="T6" y="T7"/>
                </a:cxn>
                <a:cxn ang="0">
                  <a:pos x="T8" y="T9"/>
                </a:cxn>
              </a:cxnLst>
              <a:rect l="0" t="0" r="r" b="b"/>
              <a:pathLst>
                <a:path w="111" h="39">
                  <a:moveTo>
                    <a:pt x="0" y="11"/>
                  </a:moveTo>
                  <a:lnTo>
                    <a:pt x="66" y="0"/>
                  </a:lnTo>
                  <a:lnTo>
                    <a:pt x="111" y="21"/>
                  </a:lnTo>
                  <a:lnTo>
                    <a:pt x="86" y="39"/>
                  </a:lnTo>
                  <a:lnTo>
                    <a:pt x="0" y="11"/>
                  </a:lnTo>
                  <a:close/>
                </a:path>
              </a:pathLst>
            </a:custGeom>
            <a:solidFill>
              <a:srgbClr val="B3B3B3"/>
            </a:solidFill>
            <a:ln w="0">
              <a:solidFill>
                <a:srgbClr val="B3B3B3"/>
              </a:solidFill>
              <a:prstDash val="solid"/>
              <a:round/>
              <a:headEnd/>
              <a:tailEnd/>
            </a:ln>
          </p:spPr>
          <p:txBody>
            <a:bodyPr/>
            <a:lstStyle/>
            <a:p>
              <a:endParaRPr lang="en-US" dirty="0"/>
            </a:p>
          </p:txBody>
        </p:sp>
        <p:sp>
          <p:nvSpPr>
            <p:cNvPr id="119" name="Freeform 112">
              <a:extLst>
                <a:ext uri="{FF2B5EF4-FFF2-40B4-BE49-F238E27FC236}">
                  <a16:creationId xmlns:a16="http://schemas.microsoft.com/office/drawing/2014/main" id="{BAD485C7-80A5-48C7-B961-CD8E5EB8DA8D}"/>
                </a:ext>
              </a:extLst>
            </p:cNvPr>
            <p:cNvSpPr>
              <a:spLocks/>
            </p:cNvSpPr>
            <p:nvPr/>
          </p:nvSpPr>
          <p:spPr bwMode="gray">
            <a:xfrm>
              <a:off x="6622271" y="3468051"/>
              <a:ext cx="159250" cy="372344"/>
            </a:xfrm>
            <a:custGeom>
              <a:avLst/>
              <a:gdLst>
                <a:gd name="T0" fmla="*/ 0 w 260"/>
                <a:gd name="T1" fmla="*/ 28 h 608"/>
                <a:gd name="T2" fmla="*/ 37 w 260"/>
                <a:gd name="T3" fmla="*/ 93 h 608"/>
                <a:gd name="T4" fmla="*/ 88 w 260"/>
                <a:gd name="T5" fmla="*/ 117 h 608"/>
                <a:gd name="T6" fmla="*/ 65 w 260"/>
                <a:gd name="T7" fmla="*/ 165 h 608"/>
                <a:gd name="T8" fmla="*/ 154 w 260"/>
                <a:gd name="T9" fmla="*/ 245 h 608"/>
                <a:gd name="T10" fmla="*/ 196 w 260"/>
                <a:gd name="T11" fmla="*/ 357 h 608"/>
                <a:gd name="T12" fmla="*/ 197 w 260"/>
                <a:gd name="T13" fmla="*/ 452 h 608"/>
                <a:gd name="T14" fmla="*/ 85 w 260"/>
                <a:gd name="T15" fmla="*/ 533 h 608"/>
                <a:gd name="T16" fmla="*/ 105 w 260"/>
                <a:gd name="T17" fmla="*/ 608 h 608"/>
                <a:gd name="T18" fmla="*/ 138 w 260"/>
                <a:gd name="T19" fmla="*/ 555 h 608"/>
                <a:gd name="T20" fmla="*/ 159 w 260"/>
                <a:gd name="T21" fmla="*/ 570 h 608"/>
                <a:gd name="T22" fmla="*/ 169 w 260"/>
                <a:gd name="T23" fmla="*/ 536 h 608"/>
                <a:gd name="T24" fmla="*/ 260 w 260"/>
                <a:gd name="T25" fmla="*/ 481 h 608"/>
                <a:gd name="T26" fmla="*/ 245 w 260"/>
                <a:gd name="T27" fmla="*/ 326 h 608"/>
                <a:gd name="T28" fmla="*/ 125 w 260"/>
                <a:gd name="T29" fmla="*/ 185 h 608"/>
                <a:gd name="T30" fmla="*/ 137 w 260"/>
                <a:gd name="T31" fmla="*/ 138 h 608"/>
                <a:gd name="T32" fmla="*/ 208 w 260"/>
                <a:gd name="T33" fmla="*/ 68 h 608"/>
                <a:gd name="T34" fmla="*/ 109 w 260"/>
                <a:gd name="T35" fmla="*/ 0 h 608"/>
                <a:gd name="T36" fmla="*/ 0 w 260"/>
                <a:gd name="T37" fmla="*/ 2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608">
                  <a:moveTo>
                    <a:pt x="0" y="28"/>
                  </a:moveTo>
                  <a:lnTo>
                    <a:pt x="37" y="93"/>
                  </a:lnTo>
                  <a:lnTo>
                    <a:pt x="88" y="117"/>
                  </a:lnTo>
                  <a:lnTo>
                    <a:pt x="65" y="165"/>
                  </a:lnTo>
                  <a:lnTo>
                    <a:pt x="154" y="245"/>
                  </a:lnTo>
                  <a:lnTo>
                    <a:pt x="196" y="357"/>
                  </a:lnTo>
                  <a:lnTo>
                    <a:pt x="197" y="452"/>
                  </a:lnTo>
                  <a:lnTo>
                    <a:pt x="85" y="533"/>
                  </a:lnTo>
                  <a:lnTo>
                    <a:pt x="105" y="608"/>
                  </a:lnTo>
                  <a:lnTo>
                    <a:pt x="138" y="555"/>
                  </a:lnTo>
                  <a:lnTo>
                    <a:pt x="159" y="570"/>
                  </a:lnTo>
                  <a:lnTo>
                    <a:pt x="169" y="536"/>
                  </a:lnTo>
                  <a:lnTo>
                    <a:pt x="260" y="481"/>
                  </a:lnTo>
                  <a:lnTo>
                    <a:pt x="245" y="326"/>
                  </a:lnTo>
                  <a:lnTo>
                    <a:pt x="125" y="185"/>
                  </a:lnTo>
                  <a:lnTo>
                    <a:pt x="137" y="138"/>
                  </a:lnTo>
                  <a:lnTo>
                    <a:pt x="208" y="68"/>
                  </a:lnTo>
                  <a:lnTo>
                    <a:pt x="109" y="0"/>
                  </a:lnTo>
                  <a:lnTo>
                    <a:pt x="0" y="28"/>
                  </a:lnTo>
                  <a:close/>
                </a:path>
              </a:pathLst>
            </a:custGeom>
            <a:solidFill>
              <a:srgbClr val="B3B3B3"/>
            </a:solidFill>
            <a:ln w="0">
              <a:solidFill>
                <a:srgbClr val="B3B3B3"/>
              </a:solidFill>
              <a:prstDash val="solid"/>
              <a:round/>
              <a:headEnd/>
              <a:tailEnd/>
            </a:ln>
          </p:spPr>
          <p:txBody>
            <a:bodyPr/>
            <a:lstStyle/>
            <a:p>
              <a:endParaRPr lang="en-US" dirty="0"/>
            </a:p>
          </p:txBody>
        </p:sp>
        <p:sp>
          <p:nvSpPr>
            <p:cNvPr id="120" name="Freeform 113">
              <a:extLst>
                <a:ext uri="{FF2B5EF4-FFF2-40B4-BE49-F238E27FC236}">
                  <a16:creationId xmlns:a16="http://schemas.microsoft.com/office/drawing/2014/main" id="{60689000-9CA1-45A3-9A6B-6653D0645126}"/>
                </a:ext>
              </a:extLst>
            </p:cNvPr>
            <p:cNvSpPr>
              <a:spLocks/>
            </p:cNvSpPr>
            <p:nvPr/>
          </p:nvSpPr>
          <p:spPr bwMode="gray">
            <a:xfrm>
              <a:off x="5298852" y="3576269"/>
              <a:ext cx="215994" cy="161410"/>
            </a:xfrm>
            <a:custGeom>
              <a:avLst/>
              <a:gdLst>
                <a:gd name="T0" fmla="*/ 0 w 356"/>
                <a:gd name="T1" fmla="*/ 263 h 263"/>
                <a:gd name="T2" fmla="*/ 91 w 356"/>
                <a:gd name="T3" fmla="*/ 204 h 263"/>
                <a:gd name="T4" fmla="*/ 76 w 356"/>
                <a:gd name="T5" fmla="*/ 175 h 263"/>
                <a:gd name="T6" fmla="*/ 102 w 356"/>
                <a:gd name="T7" fmla="*/ 141 h 263"/>
                <a:gd name="T8" fmla="*/ 198 w 356"/>
                <a:gd name="T9" fmla="*/ 26 h 263"/>
                <a:gd name="T10" fmla="*/ 316 w 356"/>
                <a:gd name="T11" fmla="*/ 0 h 263"/>
                <a:gd name="T12" fmla="*/ 356 w 356"/>
                <a:gd name="T13" fmla="*/ 99 h 263"/>
                <a:gd name="T14" fmla="*/ 323 w 356"/>
                <a:gd name="T15" fmla="*/ 141 h 263"/>
                <a:gd name="T16" fmla="*/ 187 w 356"/>
                <a:gd name="T17" fmla="*/ 213 h 263"/>
                <a:gd name="T18" fmla="*/ 0 w 356"/>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63">
                  <a:moveTo>
                    <a:pt x="0" y="263"/>
                  </a:moveTo>
                  <a:lnTo>
                    <a:pt x="91" y="204"/>
                  </a:lnTo>
                  <a:lnTo>
                    <a:pt x="76" y="175"/>
                  </a:lnTo>
                  <a:lnTo>
                    <a:pt x="102" y="141"/>
                  </a:lnTo>
                  <a:lnTo>
                    <a:pt x="198" y="26"/>
                  </a:lnTo>
                  <a:lnTo>
                    <a:pt x="316" y="0"/>
                  </a:lnTo>
                  <a:lnTo>
                    <a:pt x="356" y="99"/>
                  </a:lnTo>
                  <a:lnTo>
                    <a:pt x="323" y="141"/>
                  </a:lnTo>
                  <a:lnTo>
                    <a:pt x="187" y="213"/>
                  </a:lnTo>
                  <a:lnTo>
                    <a:pt x="0" y="263"/>
                  </a:lnTo>
                  <a:close/>
                </a:path>
              </a:pathLst>
            </a:custGeom>
            <a:solidFill>
              <a:srgbClr val="B3B3B3"/>
            </a:solidFill>
            <a:ln w="0">
              <a:solidFill>
                <a:srgbClr val="B3B3B3"/>
              </a:solidFill>
              <a:prstDash val="solid"/>
              <a:round/>
              <a:headEnd/>
              <a:tailEnd/>
            </a:ln>
          </p:spPr>
          <p:txBody>
            <a:bodyPr/>
            <a:lstStyle/>
            <a:p>
              <a:endParaRPr lang="en-US" dirty="0"/>
            </a:p>
          </p:txBody>
        </p:sp>
        <p:sp>
          <p:nvSpPr>
            <p:cNvPr id="121" name="Freeform 114">
              <a:extLst>
                <a:ext uri="{FF2B5EF4-FFF2-40B4-BE49-F238E27FC236}">
                  <a16:creationId xmlns:a16="http://schemas.microsoft.com/office/drawing/2014/main" id="{54CC0BFB-4037-43C8-A622-A0AD687F0AD4}"/>
                </a:ext>
              </a:extLst>
            </p:cNvPr>
            <p:cNvSpPr>
              <a:spLocks/>
            </p:cNvSpPr>
            <p:nvPr/>
          </p:nvSpPr>
          <p:spPr bwMode="gray">
            <a:xfrm>
              <a:off x="5280547" y="3618456"/>
              <a:ext cx="80540" cy="119224"/>
            </a:xfrm>
            <a:custGeom>
              <a:avLst/>
              <a:gdLst>
                <a:gd name="T0" fmla="*/ 0 w 132"/>
                <a:gd name="T1" fmla="*/ 42 h 196"/>
                <a:gd name="T2" fmla="*/ 30 w 132"/>
                <a:gd name="T3" fmla="*/ 196 h 196"/>
                <a:gd name="T4" fmla="*/ 121 w 132"/>
                <a:gd name="T5" fmla="*/ 137 h 196"/>
                <a:gd name="T6" fmla="*/ 106 w 132"/>
                <a:gd name="T7" fmla="*/ 108 h 196"/>
                <a:gd name="T8" fmla="*/ 132 w 132"/>
                <a:gd name="T9" fmla="*/ 74 h 196"/>
                <a:gd name="T10" fmla="*/ 132 w 132"/>
                <a:gd name="T11" fmla="*/ 31 h 196"/>
                <a:gd name="T12" fmla="*/ 65 w 132"/>
                <a:gd name="T13" fmla="*/ 0 h 196"/>
                <a:gd name="T14" fmla="*/ 0 w 132"/>
                <a:gd name="T15" fmla="*/ 42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96">
                  <a:moveTo>
                    <a:pt x="0" y="42"/>
                  </a:moveTo>
                  <a:lnTo>
                    <a:pt x="30" y="196"/>
                  </a:lnTo>
                  <a:lnTo>
                    <a:pt x="121" y="137"/>
                  </a:lnTo>
                  <a:lnTo>
                    <a:pt x="106" y="108"/>
                  </a:lnTo>
                  <a:lnTo>
                    <a:pt x="132" y="74"/>
                  </a:lnTo>
                  <a:lnTo>
                    <a:pt x="132" y="31"/>
                  </a:lnTo>
                  <a:lnTo>
                    <a:pt x="65" y="0"/>
                  </a:lnTo>
                  <a:lnTo>
                    <a:pt x="0" y="42"/>
                  </a:lnTo>
                  <a:close/>
                </a:path>
              </a:pathLst>
            </a:custGeom>
            <a:solidFill>
              <a:srgbClr val="B3B3B3"/>
            </a:solidFill>
            <a:ln w="0">
              <a:solidFill>
                <a:srgbClr val="B3B3B3"/>
              </a:solidFill>
              <a:prstDash val="solid"/>
              <a:round/>
              <a:headEnd/>
              <a:tailEnd/>
            </a:ln>
          </p:spPr>
          <p:txBody>
            <a:bodyPr/>
            <a:lstStyle/>
            <a:p>
              <a:endParaRPr lang="en-US" dirty="0"/>
            </a:p>
          </p:txBody>
        </p:sp>
        <p:sp>
          <p:nvSpPr>
            <p:cNvPr id="122" name="Freeform 115">
              <a:extLst>
                <a:ext uri="{FF2B5EF4-FFF2-40B4-BE49-F238E27FC236}">
                  <a16:creationId xmlns:a16="http://schemas.microsoft.com/office/drawing/2014/main" id="{262203DC-7D6E-4422-86F8-B68255DD1799}"/>
                </a:ext>
              </a:extLst>
            </p:cNvPr>
            <p:cNvSpPr>
              <a:spLocks/>
            </p:cNvSpPr>
            <p:nvPr/>
          </p:nvSpPr>
          <p:spPr bwMode="gray">
            <a:xfrm>
              <a:off x="4627075" y="2791228"/>
              <a:ext cx="210502" cy="183421"/>
            </a:xfrm>
            <a:custGeom>
              <a:avLst/>
              <a:gdLst>
                <a:gd name="T0" fmla="*/ 0 w 346"/>
                <a:gd name="T1" fmla="*/ 73 h 301"/>
                <a:gd name="T2" fmla="*/ 0 w 346"/>
                <a:gd name="T3" fmla="*/ 23 h 301"/>
                <a:gd name="T4" fmla="*/ 88 w 346"/>
                <a:gd name="T5" fmla="*/ 0 h 301"/>
                <a:gd name="T6" fmla="*/ 159 w 346"/>
                <a:gd name="T7" fmla="*/ 60 h 301"/>
                <a:gd name="T8" fmla="*/ 240 w 346"/>
                <a:gd name="T9" fmla="*/ 45 h 301"/>
                <a:gd name="T10" fmla="*/ 335 w 346"/>
                <a:gd name="T11" fmla="*/ 136 h 301"/>
                <a:gd name="T12" fmla="*/ 323 w 346"/>
                <a:gd name="T13" fmla="*/ 238 h 301"/>
                <a:gd name="T14" fmla="*/ 346 w 346"/>
                <a:gd name="T15" fmla="*/ 279 h 301"/>
                <a:gd name="T16" fmla="*/ 272 w 346"/>
                <a:gd name="T17" fmla="*/ 301 h 301"/>
                <a:gd name="T18" fmla="*/ 239 w 346"/>
                <a:gd name="T19" fmla="*/ 220 h 301"/>
                <a:gd name="T20" fmla="*/ 206 w 346"/>
                <a:gd name="T21" fmla="*/ 253 h 301"/>
                <a:gd name="T22" fmla="*/ 88 w 346"/>
                <a:gd name="T23" fmla="*/ 172 h 301"/>
                <a:gd name="T24" fmla="*/ 32 w 346"/>
                <a:gd name="T25" fmla="*/ 84 h 301"/>
                <a:gd name="T26" fmla="*/ 4 w 346"/>
                <a:gd name="T27" fmla="*/ 103 h 301"/>
                <a:gd name="T28" fmla="*/ 0 w 346"/>
                <a:gd name="T29" fmla="*/ 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301">
                  <a:moveTo>
                    <a:pt x="0" y="73"/>
                  </a:moveTo>
                  <a:lnTo>
                    <a:pt x="0" y="23"/>
                  </a:lnTo>
                  <a:lnTo>
                    <a:pt x="88" y="0"/>
                  </a:lnTo>
                  <a:lnTo>
                    <a:pt x="159" y="60"/>
                  </a:lnTo>
                  <a:lnTo>
                    <a:pt x="240" y="45"/>
                  </a:lnTo>
                  <a:lnTo>
                    <a:pt x="335" y="136"/>
                  </a:lnTo>
                  <a:lnTo>
                    <a:pt x="323" y="238"/>
                  </a:lnTo>
                  <a:lnTo>
                    <a:pt x="346" y="279"/>
                  </a:lnTo>
                  <a:lnTo>
                    <a:pt x="272" y="301"/>
                  </a:lnTo>
                  <a:lnTo>
                    <a:pt x="239" y="220"/>
                  </a:lnTo>
                  <a:lnTo>
                    <a:pt x="206" y="253"/>
                  </a:lnTo>
                  <a:lnTo>
                    <a:pt x="88" y="172"/>
                  </a:lnTo>
                  <a:lnTo>
                    <a:pt x="32" y="84"/>
                  </a:lnTo>
                  <a:lnTo>
                    <a:pt x="4" y="103"/>
                  </a:lnTo>
                  <a:lnTo>
                    <a:pt x="0" y="73"/>
                  </a:lnTo>
                  <a:close/>
                </a:path>
              </a:pathLst>
            </a:custGeom>
            <a:solidFill>
              <a:srgbClr val="B3B3B3"/>
            </a:solidFill>
            <a:ln w="0">
              <a:solidFill>
                <a:srgbClr val="B3B3B3"/>
              </a:solidFill>
              <a:prstDash val="solid"/>
              <a:round/>
              <a:headEnd/>
              <a:tailEnd/>
            </a:ln>
          </p:spPr>
          <p:txBody>
            <a:bodyPr/>
            <a:lstStyle/>
            <a:p>
              <a:endParaRPr lang="en-US" dirty="0"/>
            </a:p>
          </p:txBody>
        </p:sp>
        <p:sp>
          <p:nvSpPr>
            <p:cNvPr id="123" name="Freeform 116">
              <a:extLst>
                <a:ext uri="{FF2B5EF4-FFF2-40B4-BE49-F238E27FC236}">
                  <a16:creationId xmlns:a16="http://schemas.microsoft.com/office/drawing/2014/main" id="{21F17966-A6F7-4BB5-B725-F21F157911A7}"/>
                </a:ext>
              </a:extLst>
            </p:cNvPr>
            <p:cNvSpPr>
              <a:spLocks/>
            </p:cNvSpPr>
            <p:nvPr/>
          </p:nvSpPr>
          <p:spPr bwMode="gray">
            <a:xfrm>
              <a:off x="4579483" y="4199900"/>
              <a:ext cx="285551" cy="309981"/>
            </a:xfrm>
            <a:custGeom>
              <a:avLst/>
              <a:gdLst>
                <a:gd name="T0" fmla="*/ 0 w 467"/>
                <a:gd name="T1" fmla="*/ 477 h 507"/>
                <a:gd name="T2" fmla="*/ 59 w 467"/>
                <a:gd name="T3" fmla="*/ 456 h 507"/>
                <a:gd name="T4" fmla="*/ 363 w 467"/>
                <a:gd name="T5" fmla="*/ 507 h 507"/>
                <a:gd name="T6" fmla="*/ 430 w 467"/>
                <a:gd name="T7" fmla="*/ 485 h 507"/>
                <a:gd name="T8" fmla="*/ 384 w 467"/>
                <a:gd name="T9" fmla="*/ 444 h 507"/>
                <a:gd name="T10" fmla="*/ 384 w 467"/>
                <a:gd name="T11" fmla="*/ 291 h 507"/>
                <a:gd name="T12" fmla="*/ 467 w 467"/>
                <a:gd name="T13" fmla="*/ 291 h 507"/>
                <a:gd name="T14" fmla="*/ 462 w 467"/>
                <a:gd name="T15" fmla="*/ 209 h 507"/>
                <a:gd name="T16" fmla="*/ 384 w 467"/>
                <a:gd name="T17" fmla="*/ 216 h 507"/>
                <a:gd name="T18" fmla="*/ 378 w 467"/>
                <a:gd name="T19" fmla="*/ 70 h 507"/>
                <a:gd name="T20" fmla="*/ 342 w 467"/>
                <a:gd name="T21" fmla="*/ 43 h 507"/>
                <a:gd name="T22" fmla="*/ 294 w 467"/>
                <a:gd name="T23" fmla="*/ 46 h 507"/>
                <a:gd name="T24" fmla="*/ 283 w 467"/>
                <a:gd name="T25" fmla="*/ 87 h 507"/>
                <a:gd name="T26" fmla="*/ 229 w 467"/>
                <a:gd name="T27" fmla="*/ 90 h 507"/>
                <a:gd name="T28" fmla="*/ 171 w 467"/>
                <a:gd name="T29" fmla="*/ 0 h 507"/>
                <a:gd name="T30" fmla="*/ 31 w 467"/>
                <a:gd name="T31" fmla="*/ 19 h 507"/>
                <a:gd name="T32" fmla="*/ 82 w 467"/>
                <a:gd name="T33" fmla="*/ 213 h 507"/>
                <a:gd name="T34" fmla="*/ 0 w 467"/>
                <a:gd name="T35" fmla="*/ 47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507">
                  <a:moveTo>
                    <a:pt x="0" y="477"/>
                  </a:moveTo>
                  <a:lnTo>
                    <a:pt x="59" y="456"/>
                  </a:lnTo>
                  <a:lnTo>
                    <a:pt x="363" y="507"/>
                  </a:lnTo>
                  <a:lnTo>
                    <a:pt x="430" y="485"/>
                  </a:lnTo>
                  <a:lnTo>
                    <a:pt x="384" y="444"/>
                  </a:lnTo>
                  <a:lnTo>
                    <a:pt x="384" y="291"/>
                  </a:lnTo>
                  <a:lnTo>
                    <a:pt x="467" y="291"/>
                  </a:lnTo>
                  <a:lnTo>
                    <a:pt x="462" y="209"/>
                  </a:lnTo>
                  <a:lnTo>
                    <a:pt x="384" y="216"/>
                  </a:lnTo>
                  <a:lnTo>
                    <a:pt x="378" y="70"/>
                  </a:lnTo>
                  <a:lnTo>
                    <a:pt x="342" y="43"/>
                  </a:lnTo>
                  <a:lnTo>
                    <a:pt x="294" y="46"/>
                  </a:lnTo>
                  <a:lnTo>
                    <a:pt x="283" y="87"/>
                  </a:lnTo>
                  <a:lnTo>
                    <a:pt x="229" y="90"/>
                  </a:lnTo>
                  <a:lnTo>
                    <a:pt x="171" y="0"/>
                  </a:lnTo>
                  <a:lnTo>
                    <a:pt x="31" y="19"/>
                  </a:lnTo>
                  <a:lnTo>
                    <a:pt x="82" y="213"/>
                  </a:lnTo>
                  <a:lnTo>
                    <a:pt x="0" y="477"/>
                  </a:lnTo>
                  <a:close/>
                </a:path>
              </a:pathLst>
            </a:custGeom>
            <a:solidFill>
              <a:srgbClr val="B3B3B3"/>
            </a:solidFill>
            <a:ln w="0">
              <a:solidFill>
                <a:srgbClr val="B3B3B3"/>
              </a:solidFill>
              <a:prstDash val="solid"/>
              <a:round/>
              <a:headEnd/>
              <a:tailEnd/>
            </a:ln>
          </p:spPr>
          <p:txBody>
            <a:bodyPr/>
            <a:lstStyle/>
            <a:p>
              <a:endParaRPr lang="en-US" dirty="0"/>
            </a:p>
          </p:txBody>
        </p:sp>
        <p:sp>
          <p:nvSpPr>
            <p:cNvPr id="124" name="Freeform 117">
              <a:extLst>
                <a:ext uri="{FF2B5EF4-FFF2-40B4-BE49-F238E27FC236}">
                  <a16:creationId xmlns:a16="http://schemas.microsoft.com/office/drawing/2014/main" id="{A75C16A5-8106-4716-8BF9-40A3550661CA}"/>
                </a:ext>
              </a:extLst>
            </p:cNvPr>
            <p:cNvSpPr>
              <a:spLocks/>
            </p:cNvSpPr>
            <p:nvPr/>
          </p:nvSpPr>
          <p:spPr bwMode="gray">
            <a:xfrm>
              <a:off x="4586805" y="4172387"/>
              <a:ext cx="23796" cy="27513"/>
            </a:xfrm>
            <a:custGeom>
              <a:avLst/>
              <a:gdLst>
                <a:gd name="T0" fmla="*/ 0 w 40"/>
                <a:gd name="T1" fmla="*/ 13 h 46"/>
                <a:gd name="T2" fmla="*/ 17 w 40"/>
                <a:gd name="T3" fmla="*/ 46 h 46"/>
                <a:gd name="T4" fmla="*/ 40 w 40"/>
                <a:gd name="T5" fmla="*/ 0 h 46"/>
                <a:gd name="T6" fmla="*/ 0 w 40"/>
                <a:gd name="T7" fmla="*/ 13 h 46"/>
              </a:gdLst>
              <a:ahLst/>
              <a:cxnLst>
                <a:cxn ang="0">
                  <a:pos x="T0" y="T1"/>
                </a:cxn>
                <a:cxn ang="0">
                  <a:pos x="T2" y="T3"/>
                </a:cxn>
                <a:cxn ang="0">
                  <a:pos x="T4" y="T5"/>
                </a:cxn>
                <a:cxn ang="0">
                  <a:pos x="T6" y="T7"/>
                </a:cxn>
              </a:cxnLst>
              <a:rect l="0" t="0" r="r" b="b"/>
              <a:pathLst>
                <a:path w="40" h="46">
                  <a:moveTo>
                    <a:pt x="0" y="13"/>
                  </a:moveTo>
                  <a:lnTo>
                    <a:pt x="17" y="46"/>
                  </a:lnTo>
                  <a:lnTo>
                    <a:pt x="40" y="0"/>
                  </a:lnTo>
                  <a:lnTo>
                    <a:pt x="0" y="13"/>
                  </a:lnTo>
                  <a:close/>
                </a:path>
              </a:pathLst>
            </a:custGeom>
            <a:solidFill>
              <a:srgbClr val="B3B3B3"/>
            </a:solidFill>
            <a:ln w="0">
              <a:solidFill>
                <a:srgbClr val="B3B3B3"/>
              </a:solidFill>
              <a:prstDash val="solid"/>
              <a:round/>
              <a:headEnd/>
              <a:tailEnd/>
            </a:ln>
          </p:spPr>
          <p:txBody>
            <a:bodyPr/>
            <a:lstStyle/>
            <a:p>
              <a:endParaRPr lang="en-US" dirty="0"/>
            </a:p>
          </p:txBody>
        </p:sp>
        <p:sp>
          <p:nvSpPr>
            <p:cNvPr id="125" name="Freeform 118">
              <a:extLst>
                <a:ext uri="{FF2B5EF4-FFF2-40B4-BE49-F238E27FC236}">
                  <a16:creationId xmlns:a16="http://schemas.microsoft.com/office/drawing/2014/main" id="{D5BEB879-571E-4E5C-8E84-D0CB2188F564}"/>
                </a:ext>
              </a:extLst>
            </p:cNvPr>
            <p:cNvSpPr>
              <a:spLocks/>
            </p:cNvSpPr>
            <p:nvPr/>
          </p:nvSpPr>
          <p:spPr bwMode="gray">
            <a:xfrm>
              <a:off x="4766190" y="4502545"/>
              <a:ext cx="212333" cy="232945"/>
            </a:xfrm>
            <a:custGeom>
              <a:avLst/>
              <a:gdLst>
                <a:gd name="T0" fmla="*/ 0 w 347"/>
                <a:gd name="T1" fmla="*/ 291 h 381"/>
                <a:gd name="T2" fmla="*/ 0 w 347"/>
                <a:gd name="T3" fmla="*/ 178 h 381"/>
                <a:gd name="T4" fmla="*/ 40 w 347"/>
                <a:gd name="T5" fmla="*/ 177 h 381"/>
                <a:gd name="T6" fmla="*/ 40 w 347"/>
                <a:gd name="T7" fmla="*/ 28 h 381"/>
                <a:gd name="T8" fmla="*/ 111 w 347"/>
                <a:gd name="T9" fmla="*/ 12 h 381"/>
                <a:gd name="T10" fmla="*/ 134 w 347"/>
                <a:gd name="T11" fmla="*/ 38 h 381"/>
                <a:gd name="T12" fmla="*/ 194 w 347"/>
                <a:gd name="T13" fmla="*/ 0 h 381"/>
                <a:gd name="T14" fmla="*/ 295 w 347"/>
                <a:gd name="T15" fmla="*/ 158 h 381"/>
                <a:gd name="T16" fmla="*/ 347 w 347"/>
                <a:gd name="T17" fmla="*/ 186 h 381"/>
                <a:gd name="T18" fmla="*/ 209 w 347"/>
                <a:gd name="T19" fmla="*/ 329 h 381"/>
                <a:gd name="T20" fmla="*/ 126 w 347"/>
                <a:gd name="T21" fmla="*/ 329 h 381"/>
                <a:gd name="T22" fmla="*/ 82 w 347"/>
                <a:gd name="T23" fmla="*/ 380 h 381"/>
                <a:gd name="T24" fmla="*/ 33 w 347"/>
                <a:gd name="T25" fmla="*/ 381 h 381"/>
                <a:gd name="T26" fmla="*/ 34 w 347"/>
                <a:gd name="T27" fmla="*/ 334 h 381"/>
                <a:gd name="T28" fmla="*/ 0 w 347"/>
                <a:gd name="T29" fmla="*/ 2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381">
                  <a:moveTo>
                    <a:pt x="0" y="291"/>
                  </a:moveTo>
                  <a:lnTo>
                    <a:pt x="0" y="178"/>
                  </a:lnTo>
                  <a:lnTo>
                    <a:pt x="40" y="177"/>
                  </a:lnTo>
                  <a:lnTo>
                    <a:pt x="40" y="28"/>
                  </a:lnTo>
                  <a:lnTo>
                    <a:pt x="111" y="12"/>
                  </a:lnTo>
                  <a:lnTo>
                    <a:pt x="134" y="38"/>
                  </a:lnTo>
                  <a:lnTo>
                    <a:pt x="194" y="0"/>
                  </a:lnTo>
                  <a:lnTo>
                    <a:pt x="295" y="158"/>
                  </a:lnTo>
                  <a:lnTo>
                    <a:pt x="347" y="186"/>
                  </a:lnTo>
                  <a:lnTo>
                    <a:pt x="209" y="329"/>
                  </a:lnTo>
                  <a:lnTo>
                    <a:pt x="126" y="329"/>
                  </a:lnTo>
                  <a:lnTo>
                    <a:pt x="82" y="380"/>
                  </a:lnTo>
                  <a:lnTo>
                    <a:pt x="33" y="381"/>
                  </a:lnTo>
                  <a:lnTo>
                    <a:pt x="34" y="334"/>
                  </a:lnTo>
                  <a:lnTo>
                    <a:pt x="0" y="291"/>
                  </a:lnTo>
                  <a:close/>
                </a:path>
              </a:pathLst>
            </a:custGeom>
            <a:solidFill>
              <a:srgbClr val="B3B3B3"/>
            </a:solidFill>
            <a:ln w="0">
              <a:solidFill>
                <a:srgbClr val="B3B3B3"/>
              </a:solidFill>
              <a:prstDash val="solid"/>
              <a:round/>
              <a:headEnd/>
              <a:tailEnd/>
            </a:ln>
          </p:spPr>
          <p:txBody>
            <a:bodyPr/>
            <a:lstStyle/>
            <a:p>
              <a:endParaRPr lang="en-US" dirty="0"/>
            </a:p>
          </p:txBody>
        </p:sp>
        <p:sp>
          <p:nvSpPr>
            <p:cNvPr id="126" name="Freeform 119">
              <a:extLst>
                <a:ext uri="{FF2B5EF4-FFF2-40B4-BE49-F238E27FC236}">
                  <a16:creationId xmlns:a16="http://schemas.microsoft.com/office/drawing/2014/main" id="{0F795B34-8786-4388-A4AF-048E767E10D2}"/>
                </a:ext>
              </a:extLst>
            </p:cNvPr>
            <p:cNvSpPr>
              <a:spLocks/>
            </p:cNvSpPr>
            <p:nvPr/>
          </p:nvSpPr>
          <p:spPr bwMode="gray">
            <a:xfrm>
              <a:off x="4973031" y="4113693"/>
              <a:ext cx="40270" cy="49524"/>
            </a:xfrm>
            <a:custGeom>
              <a:avLst/>
              <a:gdLst>
                <a:gd name="T0" fmla="*/ 0 w 66"/>
                <a:gd name="T1" fmla="*/ 13 h 80"/>
                <a:gd name="T2" fmla="*/ 7 w 66"/>
                <a:gd name="T3" fmla="*/ 39 h 80"/>
                <a:gd name="T4" fmla="*/ 26 w 66"/>
                <a:gd name="T5" fmla="*/ 80 h 80"/>
                <a:gd name="T6" fmla="*/ 66 w 66"/>
                <a:gd name="T7" fmla="*/ 33 h 80"/>
                <a:gd name="T8" fmla="*/ 63 w 66"/>
                <a:gd name="T9" fmla="*/ 0 h 80"/>
                <a:gd name="T10" fmla="*/ 0 w 66"/>
                <a:gd name="T11" fmla="*/ 13 h 80"/>
              </a:gdLst>
              <a:ahLst/>
              <a:cxnLst>
                <a:cxn ang="0">
                  <a:pos x="T0" y="T1"/>
                </a:cxn>
                <a:cxn ang="0">
                  <a:pos x="T2" y="T3"/>
                </a:cxn>
                <a:cxn ang="0">
                  <a:pos x="T4" y="T5"/>
                </a:cxn>
                <a:cxn ang="0">
                  <a:pos x="T6" y="T7"/>
                </a:cxn>
                <a:cxn ang="0">
                  <a:pos x="T8" y="T9"/>
                </a:cxn>
                <a:cxn ang="0">
                  <a:pos x="T10" y="T11"/>
                </a:cxn>
              </a:cxnLst>
              <a:rect l="0" t="0" r="r" b="b"/>
              <a:pathLst>
                <a:path w="66" h="80">
                  <a:moveTo>
                    <a:pt x="0" y="13"/>
                  </a:moveTo>
                  <a:lnTo>
                    <a:pt x="7" y="39"/>
                  </a:lnTo>
                  <a:lnTo>
                    <a:pt x="26" y="80"/>
                  </a:lnTo>
                  <a:lnTo>
                    <a:pt x="66" y="33"/>
                  </a:lnTo>
                  <a:lnTo>
                    <a:pt x="63" y="0"/>
                  </a:lnTo>
                  <a:lnTo>
                    <a:pt x="0" y="13"/>
                  </a:lnTo>
                  <a:close/>
                </a:path>
              </a:pathLst>
            </a:custGeom>
            <a:solidFill>
              <a:srgbClr val="B3B3B3"/>
            </a:solidFill>
            <a:ln w="0">
              <a:solidFill>
                <a:srgbClr val="B3B3B3"/>
              </a:solidFill>
              <a:prstDash val="solid"/>
              <a:round/>
              <a:headEnd/>
              <a:tailEnd/>
            </a:ln>
          </p:spPr>
          <p:txBody>
            <a:bodyPr/>
            <a:lstStyle/>
            <a:p>
              <a:endParaRPr lang="en-US" dirty="0"/>
            </a:p>
          </p:txBody>
        </p:sp>
        <p:sp>
          <p:nvSpPr>
            <p:cNvPr id="127" name="Freeform 120">
              <a:extLst>
                <a:ext uri="{FF2B5EF4-FFF2-40B4-BE49-F238E27FC236}">
                  <a16:creationId xmlns:a16="http://schemas.microsoft.com/office/drawing/2014/main" id="{5974D5D0-1053-4F5B-8735-A5B0B780532D}"/>
                </a:ext>
              </a:extLst>
            </p:cNvPr>
            <p:cNvSpPr>
              <a:spLocks/>
            </p:cNvSpPr>
            <p:nvPr/>
          </p:nvSpPr>
          <p:spPr bwMode="gray">
            <a:xfrm>
              <a:off x="4508095" y="3735846"/>
              <a:ext cx="173893" cy="282468"/>
            </a:xfrm>
            <a:custGeom>
              <a:avLst/>
              <a:gdLst>
                <a:gd name="T0" fmla="*/ 0 w 285"/>
                <a:gd name="T1" fmla="*/ 329 h 462"/>
                <a:gd name="T2" fmla="*/ 39 w 285"/>
                <a:gd name="T3" fmla="*/ 244 h 462"/>
                <a:gd name="T4" fmla="*/ 108 w 285"/>
                <a:gd name="T5" fmla="*/ 254 h 462"/>
                <a:gd name="T6" fmla="*/ 185 w 285"/>
                <a:gd name="T7" fmla="*/ 75 h 462"/>
                <a:gd name="T8" fmla="*/ 223 w 285"/>
                <a:gd name="T9" fmla="*/ 44 h 462"/>
                <a:gd name="T10" fmla="*/ 207 w 285"/>
                <a:gd name="T11" fmla="*/ 9 h 462"/>
                <a:gd name="T12" fmla="*/ 227 w 285"/>
                <a:gd name="T13" fmla="*/ 0 h 462"/>
                <a:gd name="T14" fmla="*/ 251 w 285"/>
                <a:gd name="T15" fmla="*/ 112 h 462"/>
                <a:gd name="T16" fmla="*/ 207 w 285"/>
                <a:gd name="T17" fmla="*/ 133 h 462"/>
                <a:gd name="T18" fmla="*/ 258 w 285"/>
                <a:gd name="T19" fmla="*/ 222 h 462"/>
                <a:gd name="T20" fmla="*/ 227 w 285"/>
                <a:gd name="T21" fmla="*/ 325 h 462"/>
                <a:gd name="T22" fmla="*/ 285 w 285"/>
                <a:gd name="T23" fmla="*/ 405 h 462"/>
                <a:gd name="T24" fmla="*/ 280 w 285"/>
                <a:gd name="T25" fmla="*/ 462 h 462"/>
                <a:gd name="T26" fmla="*/ 181 w 285"/>
                <a:gd name="T27" fmla="*/ 437 h 462"/>
                <a:gd name="T28" fmla="*/ 104 w 285"/>
                <a:gd name="T29" fmla="*/ 432 h 462"/>
                <a:gd name="T30" fmla="*/ 44 w 285"/>
                <a:gd name="T31" fmla="*/ 437 h 462"/>
                <a:gd name="T32" fmla="*/ 43 w 285"/>
                <a:gd name="T33" fmla="*/ 359 h 462"/>
                <a:gd name="T34" fmla="*/ 0 w 285"/>
                <a:gd name="T35" fmla="*/ 3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462">
                  <a:moveTo>
                    <a:pt x="0" y="329"/>
                  </a:moveTo>
                  <a:lnTo>
                    <a:pt x="39" y="244"/>
                  </a:lnTo>
                  <a:lnTo>
                    <a:pt x="108" y="254"/>
                  </a:lnTo>
                  <a:lnTo>
                    <a:pt x="185" y="75"/>
                  </a:lnTo>
                  <a:lnTo>
                    <a:pt x="223" y="44"/>
                  </a:lnTo>
                  <a:lnTo>
                    <a:pt x="207" y="9"/>
                  </a:lnTo>
                  <a:lnTo>
                    <a:pt x="227" y="0"/>
                  </a:lnTo>
                  <a:lnTo>
                    <a:pt x="251" y="112"/>
                  </a:lnTo>
                  <a:lnTo>
                    <a:pt x="207" y="133"/>
                  </a:lnTo>
                  <a:lnTo>
                    <a:pt x="258" y="222"/>
                  </a:lnTo>
                  <a:lnTo>
                    <a:pt x="227" y="325"/>
                  </a:lnTo>
                  <a:lnTo>
                    <a:pt x="285" y="405"/>
                  </a:lnTo>
                  <a:lnTo>
                    <a:pt x="280" y="462"/>
                  </a:lnTo>
                  <a:lnTo>
                    <a:pt x="181" y="437"/>
                  </a:lnTo>
                  <a:lnTo>
                    <a:pt x="104" y="432"/>
                  </a:lnTo>
                  <a:lnTo>
                    <a:pt x="44" y="437"/>
                  </a:lnTo>
                  <a:lnTo>
                    <a:pt x="43" y="359"/>
                  </a:lnTo>
                  <a:lnTo>
                    <a:pt x="0" y="329"/>
                  </a:lnTo>
                  <a:close/>
                </a:path>
              </a:pathLst>
            </a:custGeom>
            <a:solidFill>
              <a:srgbClr val="B3B3B3"/>
            </a:solidFill>
            <a:ln w="0">
              <a:solidFill>
                <a:srgbClr val="B3B3B3"/>
              </a:solidFill>
              <a:prstDash val="solid"/>
              <a:round/>
              <a:headEnd/>
              <a:tailEnd/>
            </a:ln>
          </p:spPr>
          <p:txBody>
            <a:bodyPr/>
            <a:lstStyle/>
            <a:p>
              <a:endParaRPr lang="en-US" dirty="0"/>
            </a:p>
          </p:txBody>
        </p:sp>
        <p:sp>
          <p:nvSpPr>
            <p:cNvPr id="128" name="Freeform 121">
              <a:extLst>
                <a:ext uri="{FF2B5EF4-FFF2-40B4-BE49-F238E27FC236}">
                  <a16:creationId xmlns:a16="http://schemas.microsoft.com/office/drawing/2014/main" id="{C840790C-0385-4F1C-9A38-E8E35B349957}"/>
                </a:ext>
              </a:extLst>
            </p:cNvPr>
            <p:cNvSpPr>
              <a:spLocks/>
            </p:cNvSpPr>
            <p:nvPr/>
          </p:nvSpPr>
          <p:spPr bwMode="gray">
            <a:xfrm>
              <a:off x="4647210" y="3779867"/>
              <a:ext cx="292873" cy="203597"/>
            </a:xfrm>
            <a:custGeom>
              <a:avLst/>
              <a:gdLst>
                <a:gd name="T0" fmla="*/ 0 w 481"/>
                <a:gd name="T1" fmla="*/ 251 h 331"/>
                <a:gd name="T2" fmla="*/ 31 w 481"/>
                <a:gd name="T3" fmla="*/ 148 h 331"/>
                <a:gd name="T4" fmla="*/ 155 w 481"/>
                <a:gd name="T5" fmla="*/ 120 h 331"/>
                <a:gd name="T6" fmla="*/ 164 w 481"/>
                <a:gd name="T7" fmla="*/ 85 h 331"/>
                <a:gd name="T8" fmla="*/ 220 w 481"/>
                <a:gd name="T9" fmla="*/ 76 h 331"/>
                <a:gd name="T10" fmla="*/ 302 w 481"/>
                <a:gd name="T11" fmla="*/ 0 h 331"/>
                <a:gd name="T12" fmla="*/ 330 w 481"/>
                <a:gd name="T13" fmla="*/ 86 h 331"/>
                <a:gd name="T14" fmla="*/ 392 w 481"/>
                <a:gd name="T15" fmla="*/ 120 h 331"/>
                <a:gd name="T16" fmla="*/ 481 w 481"/>
                <a:gd name="T17" fmla="*/ 238 h 331"/>
                <a:gd name="T18" fmla="*/ 259 w 481"/>
                <a:gd name="T19" fmla="*/ 275 h 331"/>
                <a:gd name="T20" fmla="*/ 184 w 481"/>
                <a:gd name="T21" fmla="*/ 238 h 331"/>
                <a:gd name="T22" fmla="*/ 155 w 481"/>
                <a:gd name="T23" fmla="*/ 299 h 331"/>
                <a:gd name="T24" fmla="*/ 90 w 481"/>
                <a:gd name="T25" fmla="*/ 299 h 331"/>
                <a:gd name="T26" fmla="*/ 58 w 481"/>
                <a:gd name="T27" fmla="*/ 331 h 331"/>
                <a:gd name="T28" fmla="*/ 0 w 481"/>
                <a:gd name="T29" fmla="*/ 25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31">
                  <a:moveTo>
                    <a:pt x="0" y="251"/>
                  </a:moveTo>
                  <a:lnTo>
                    <a:pt x="31" y="148"/>
                  </a:lnTo>
                  <a:lnTo>
                    <a:pt x="155" y="120"/>
                  </a:lnTo>
                  <a:lnTo>
                    <a:pt x="164" y="85"/>
                  </a:lnTo>
                  <a:lnTo>
                    <a:pt x="220" y="76"/>
                  </a:lnTo>
                  <a:lnTo>
                    <a:pt x="302" y="0"/>
                  </a:lnTo>
                  <a:lnTo>
                    <a:pt x="330" y="86"/>
                  </a:lnTo>
                  <a:lnTo>
                    <a:pt x="392" y="120"/>
                  </a:lnTo>
                  <a:lnTo>
                    <a:pt x="481" y="238"/>
                  </a:lnTo>
                  <a:lnTo>
                    <a:pt x="259" y="275"/>
                  </a:lnTo>
                  <a:lnTo>
                    <a:pt x="184" y="238"/>
                  </a:lnTo>
                  <a:lnTo>
                    <a:pt x="155" y="299"/>
                  </a:lnTo>
                  <a:lnTo>
                    <a:pt x="90" y="299"/>
                  </a:lnTo>
                  <a:lnTo>
                    <a:pt x="58" y="331"/>
                  </a:lnTo>
                  <a:lnTo>
                    <a:pt x="0" y="251"/>
                  </a:lnTo>
                  <a:close/>
                </a:path>
              </a:pathLst>
            </a:custGeom>
            <a:solidFill>
              <a:srgbClr val="B3B3B3"/>
            </a:solidFill>
            <a:ln w="0">
              <a:solidFill>
                <a:srgbClr val="B3B3B3"/>
              </a:solidFill>
              <a:prstDash val="solid"/>
              <a:round/>
              <a:headEnd/>
              <a:tailEnd/>
            </a:ln>
          </p:spPr>
          <p:txBody>
            <a:bodyPr/>
            <a:lstStyle/>
            <a:p>
              <a:endParaRPr lang="en-US" dirty="0"/>
            </a:p>
          </p:txBody>
        </p:sp>
        <p:sp>
          <p:nvSpPr>
            <p:cNvPr id="129" name="Freeform 122">
              <a:extLst>
                <a:ext uri="{FF2B5EF4-FFF2-40B4-BE49-F238E27FC236}">
                  <a16:creationId xmlns:a16="http://schemas.microsoft.com/office/drawing/2014/main" id="{1B4DE610-C763-4428-AD2B-D77925BFFFD3}"/>
                </a:ext>
              </a:extLst>
            </p:cNvPr>
            <p:cNvSpPr>
              <a:spLocks/>
            </p:cNvSpPr>
            <p:nvPr/>
          </p:nvSpPr>
          <p:spPr bwMode="gray">
            <a:xfrm>
              <a:off x="4621584" y="3458880"/>
              <a:ext cx="239790" cy="412697"/>
            </a:xfrm>
            <a:custGeom>
              <a:avLst/>
              <a:gdLst>
                <a:gd name="T0" fmla="*/ 0 w 395"/>
                <a:gd name="T1" fmla="*/ 385 h 673"/>
                <a:gd name="T2" fmla="*/ 57 w 395"/>
                <a:gd name="T3" fmla="*/ 417 h 673"/>
                <a:gd name="T4" fmla="*/ 42 w 395"/>
                <a:gd name="T5" fmla="*/ 451 h 673"/>
                <a:gd name="T6" fmla="*/ 66 w 395"/>
                <a:gd name="T7" fmla="*/ 563 h 673"/>
                <a:gd name="T8" fmla="*/ 22 w 395"/>
                <a:gd name="T9" fmla="*/ 584 h 673"/>
                <a:gd name="T10" fmla="*/ 73 w 395"/>
                <a:gd name="T11" fmla="*/ 673 h 673"/>
                <a:gd name="T12" fmla="*/ 197 w 395"/>
                <a:gd name="T13" fmla="*/ 645 h 673"/>
                <a:gd name="T14" fmla="*/ 206 w 395"/>
                <a:gd name="T15" fmla="*/ 610 h 673"/>
                <a:gd name="T16" fmla="*/ 262 w 395"/>
                <a:gd name="T17" fmla="*/ 601 h 673"/>
                <a:gd name="T18" fmla="*/ 344 w 395"/>
                <a:gd name="T19" fmla="*/ 525 h 673"/>
                <a:gd name="T20" fmla="*/ 315 w 395"/>
                <a:gd name="T21" fmla="*/ 443 h 673"/>
                <a:gd name="T22" fmla="*/ 356 w 395"/>
                <a:gd name="T23" fmla="*/ 333 h 673"/>
                <a:gd name="T24" fmla="*/ 394 w 395"/>
                <a:gd name="T25" fmla="*/ 326 h 673"/>
                <a:gd name="T26" fmla="*/ 395 w 395"/>
                <a:gd name="T27" fmla="*/ 169 h 673"/>
                <a:gd name="T28" fmla="*/ 98 w 395"/>
                <a:gd name="T29" fmla="*/ 0 h 673"/>
                <a:gd name="T30" fmla="*/ 61 w 395"/>
                <a:gd name="T31" fmla="*/ 19 h 673"/>
                <a:gd name="T32" fmla="*/ 61 w 395"/>
                <a:gd name="T33" fmla="*/ 82 h 673"/>
                <a:gd name="T34" fmla="*/ 98 w 395"/>
                <a:gd name="T35" fmla="*/ 128 h 673"/>
                <a:gd name="T36" fmla="*/ 73 w 395"/>
                <a:gd name="T37" fmla="*/ 276 h 673"/>
                <a:gd name="T38" fmla="*/ 0 w 395"/>
                <a:gd name="T39" fmla="*/ 38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673">
                  <a:moveTo>
                    <a:pt x="0" y="385"/>
                  </a:moveTo>
                  <a:lnTo>
                    <a:pt x="57" y="417"/>
                  </a:lnTo>
                  <a:lnTo>
                    <a:pt x="42" y="451"/>
                  </a:lnTo>
                  <a:lnTo>
                    <a:pt x="66" y="563"/>
                  </a:lnTo>
                  <a:lnTo>
                    <a:pt x="22" y="584"/>
                  </a:lnTo>
                  <a:lnTo>
                    <a:pt x="73" y="673"/>
                  </a:lnTo>
                  <a:lnTo>
                    <a:pt x="197" y="645"/>
                  </a:lnTo>
                  <a:lnTo>
                    <a:pt x="206" y="610"/>
                  </a:lnTo>
                  <a:lnTo>
                    <a:pt x="262" y="601"/>
                  </a:lnTo>
                  <a:lnTo>
                    <a:pt x="344" y="525"/>
                  </a:lnTo>
                  <a:lnTo>
                    <a:pt x="315" y="443"/>
                  </a:lnTo>
                  <a:lnTo>
                    <a:pt x="356" y="333"/>
                  </a:lnTo>
                  <a:lnTo>
                    <a:pt x="394" y="326"/>
                  </a:lnTo>
                  <a:lnTo>
                    <a:pt x="395" y="169"/>
                  </a:lnTo>
                  <a:lnTo>
                    <a:pt x="98" y="0"/>
                  </a:lnTo>
                  <a:lnTo>
                    <a:pt x="61" y="19"/>
                  </a:lnTo>
                  <a:lnTo>
                    <a:pt x="61" y="82"/>
                  </a:lnTo>
                  <a:lnTo>
                    <a:pt x="98" y="128"/>
                  </a:lnTo>
                  <a:lnTo>
                    <a:pt x="73" y="276"/>
                  </a:lnTo>
                  <a:lnTo>
                    <a:pt x="0" y="385"/>
                  </a:lnTo>
                  <a:close/>
                </a:path>
              </a:pathLst>
            </a:custGeom>
            <a:solidFill>
              <a:srgbClr val="B3B3B3"/>
            </a:solidFill>
            <a:ln w="0">
              <a:solidFill>
                <a:srgbClr val="B3B3B3"/>
              </a:solidFill>
              <a:prstDash val="solid"/>
              <a:round/>
              <a:headEnd/>
              <a:tailEnd/>
            </a:ln>
          </p:spPr>
          <p:txBody>
            <a:bodyPr/>
            <a:lstStyle/>
            <a:p>
              <a:endParaRPr lang="en-US" dirty="0"/>
            </a:p>
          </p:txBody>
        </p:sp>
        <p:sp>
          <p:nvSpPr>
            <p:cNvPr id="130" name="Freeform 123">
              <a:extLst>
                <a:ext uri="{FF2B5EF4-FFF2-40B4-BE49-F238E27FC236}">
                  <a16:creationId xmlns:a16="http://schemas.microsoft.com/office/drawing/2014/main" id="{57786D48-3AC7-4B92-88C8-13D231EF1F77}"/>
                </a:ext>
              </a:extLst>
            </p:cNvPr>
            <p:cNvSpPr>
              <a:spLocks/>
            </p:cNvSpPr>
            <p:nvPr/>
          </p:nvSpPr>
          <p:spPr bwMode="gray">
            <a:xfrm>
              <a:off x="4570331" y="3963287"/>
              <a:ext cx="170232" cy="216437"/>
            </a:xfrm>
            <a:custGeom>
              <a:avLst/>
              <a:gdLst>
                <a:gd name="T0" fmla="*/ 0 w 281"/>
                <a:gd name="T1" fmla="*/ 309 h 355"/>
                <a:gd name="T2" fmla="*/ 28 w 281"/>
                <a:gd name="T3" fmla="*/ 355 h 355"/>
                <a:gd name="T4" fmla="*/ 68 w 281"/>
                <a:gd name="T5" fmla="*/ 342 h 355"/>
                <a:gd name="T6" fmla="*/ 125 w 281"/>
                <a:gd name="T7" fmla="*/ 345 h 355"/>
                <a:gd name="T8" fmla="*/ 178 w 281"/>
                <a:gd name="T9" fmla="*/ 308 h 355"/>
                <a:gd name="T10" fmla="*/ 190 w 281"/>
                <a:gd name="T11" fmla="*/ 237 h 355"/>
                <a:gd name="T12" fmla="*/ 242 w 281"/>
                <a:gd name="T13" fmla="*/ 178 h 355"/>
                <a:gd name="T14" fmla="*/ 281 w 281"/>
                <a:gd name="T15" fmla="*/ 0 h 355"/>
                <a:gd name="T16" fmla="*/ 216 w 281"/>
                <a:gd name="T17" fmla="*/ 0 h 355"/>
                <a:gd name="T18" fmla="*/ 184 w 281"/>
                <a:gd name="T19" fmla="*/ 32 h 355"/>
                <a:gd name="T20" fmla="*/ 179 w 281"/>
                <a:gd name="T21" fmla="*/ 89 h 355"/>
                <a:gd name="T22" fmla="*/ 80 w 281"/>
                <a:gd name="T23" fmla="*/ 64 h 355"/>
                <a:gd name="T24" fmla="*/ 75 w 281"/>
                <a:gd name="T25" fmla="*/ 102 h 355"/>
                <a:gd name="T26" fmla="*/ 117 w 281"/>
                <a:gd name="T27" fmla="*/ 104 h 355"/>
                <a:gd name="T28" fmla="*/ 105 w 281"/>
                <a:gd name="T29" fmla="*/ 244 h 355"/>
                <a:gd name="T30" fmla="*/ 58 w 281"/>
                <a:gd name="T31" fmla="*/ 228 h 355"/>
                <a:gd name="T32" fmla="*/ 0 w 281"/>
                <a:gd name="T33" fmla="*/ 30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355">
                  <a:moveTo>
                    <a:pt x="0" y="309"/>
                  </a:moveTo>
                  <a:lnTo>
                    <a:pt x="28" y="355"/>
                  </a:lnTo>
                  <a:lnTo>
                    <a:pt x="68" y="342"/>
                  </a:lnTo>
                  <a:lnTo>
                    <a:pt x="125" y="345"/>
                  </a:lnTo>
                  <a:lnTo>
                    <a:pt x="178" y="308"/>
                  </a:lnTo>
                  <a:lnTo>
                    <a:pt x="190" y="237"/>
                  </a:lnTo>
                  <a:lnTo>
                    <a:pt x="242" y="178"/>
                  </a:lnTo>
                  <a:lnTo>
                    <a:pt x="281" y="0"/>
                  </a:lnTo>
                  <a:lnTo>
                    <a:pt x="216" y="0"/>
                  </a:lnTo>
                  <a:lnTo>
                    <a:pt x="184" y="32"/>
                  </a:lnTo>
                  <a:lnTo>
                    <a:pt x="179" y="89"/>
                  </a:lnTo>
                  <a:lnTo>
                    <a:pt x="80" y="64"/>
                  </a:lnTo>
                  <a:lnTo>
                    <a:pt x="75" y="102"/>
                  </a:lnTo>
                  <a:lnTo>
                    <a:pt x="117" y="104"/>
                  </a:lnTo>
                  <a:lnTo>
                    <a:pt x="105" y="244"/>
                  </a:lnTo>
                  <a:lnTo>
                    <a:pt x="58" y="228"/>
                  </a:lnTo>
                  <a:lnTo>
                    <a:pt x="0" y="309"/>
                  </a:lnTo>
                  <a:close/>
                </a:path>
              </a:pathLst>
            </a:custGeom>
            <a:solidFill>
              <a:srgbClr val="B3B3B3"/>
            </a:solidFill>
            <a:ln w="0">
              <a:solidFill>
                <a:srgbClr val="B3B3B3"/>
              </a:solidFill>
              <a:prstDash val="solid"/>
              <a:round/>
              <a:headEnd/>
              <a:tailEnd/>
            </a:ln>
          </p:spPr>
          <p:txBody>
            <a:bodyPr/>
            <a:lstStyle/>
            <a:p>
              <a:endParaRPr lang="en-US" dirty="0"/>
            </a:p>
          </p:txBody>
        </p:sp>
        <p:sp>
          <p:nvSpPr>
            <p:cNvPr id="131" name="Freeform 124">
              <a:extLst>
                <a:ext uri="{FF2B5EF4-FFF2-40B4-BE49-F238E27FC236}">
                  <a16:creationId xmlns:a16="http://schemas.microsoft.com/office/drawing/2014/main" id="{A56B5121-FD5A-4036-ABD4-09392CD57EC7}"/>
                </a:ext>
              </a:extLst>
            </p:cNvPr>
            <p:cNvSpPr>
              <a:spLocks/>
            </p:cNvSpPr>
            <p:nvPr/>
          </p:nvSpPr>
          <p:spPr bwMode="gray">
            <a:xfrm>
              <a:off x="4597788" y="3926603"/>
              <a:ext cx="424665" cy="458552"/>
            </a:xfrm>
            <a:custGeom>
              <a:avLst/>
              <a:gdLst>
                <a:gd name="T0" fmla="*/ 0 w 698"/>
                <a:gd name="T1" fmla="*/ 449 h 752"/>
                <a:gd name="T2" fmla="*/ 2 w 698"/>
                <a:gd name="T3" fmla="*/ 468 h 752"/>
                <a:gd name="T4" fmla="*/ 142 w 698"/>
                <a:gd name="T5" fmla="*/ 449 h 752"/>
                <a:gd name="T6" fmla="*/ 200 w 698"/>
                <a:gd name="T7" fmla="*/ 539 h 752"/>
                <a:gd name="T8" fmla="*/ 254 w 698"/>
                <a:gd name="T9" fmla="*/ 536 h 752"/>
                <a:gd name="T10" fmla="*/ 265 w 698"/>
                <a:gd name="T11" fmla="*/ 495 h 752"/>
                <a:gd name="T12" fmla="*/ 313 w 698"/>
                <a:gd name="T13" fmla="*/ 492 h 752"/>
                <a:gd name="T14" fmla="*/ 349 w 698"/>
                <a:gd name="T15" fmla="*/ 519 h 752"/>
                <a:gd name="T16" fmla="*/ 355 w 698"/>
                <a:gd name="T17" fmla="*/ 665 h 752"/>
                <a:gd name="T18" fmla="*/ 433 w 698"/>
                <a:gd name="T19" fmla="*/ 658 h 752"/>
                <a:gd name="T20" fmla="*/ 646 w 698"/>
                <a:gd name="T21" fmla="*/ 752 h 752"/>
                <a:gd name="T22" fmla="*/ 643 w 698"/>
                <a:gd name="T23" fmla="*/ 709 h 752"/>
                <a:gd name="T24" fmla="*/ 599 w 698"/>
                <a:gd name="T25" fmla="*/ 688 h 752"/>
                <a:gd name="T26" fmla="*/ 608 w 698"/>
                <a:gd name="T27" fmla="*/ 582 h 752"/>
                <a:gd name="T28" fmla="*/ 675 w 698"/>
                <a:gd name="T29" fmla="*/ 544 h 752"/>
                <a:gd name="T30" fmla="*/ 635 w 698"/>
                <a:gd name="T31" fmla="*/ 472 h 752"/>
                <a:gd name="T32" fmla="*/ 624 w 698"/>
                <a:gd name="T33" fmla="*/ 346 h 752"/>
                <a:gd name="T34" fmla="*/ 617 w 698"/>
                <a:gd name="T35" fmla="*/ 320 h 752"/>
                <a:gd name="T36" fmla="*/ 646 w 698"/>
                <a:gd name="T37" fmla="*/ 263 h 752"/>
                <a:gd name="T38" fmla="*/ 675 w 698"/>
                <a:gd name="T39" fmla="*/ 163 h 752"/>
                <a:gd name="T40" fmla="*/ 698 w 698"/>
                <a:gd name="T41" fmla="*/ 120 h 752"/>
                <a:gd name="T42" fmla="*/ 687 w 698"/>
                <a:gd name="T43" fmla="*/ 63 h 752"/>
                <a:gd name="T44" fmla="*/ 562 w 698"/>
                <a:gd name="T45" fmla="*/ 0 h 752"/>
                <a:gd name="T46" fmla="*/ 340 w 698"/>
                <a:gd name="T47" fmla="*/ 37 h 752"/>
                <a:gd name="T48" fmla="*/ 265 w 698"/>
                <a:gd name="T49" fmla="*/ 0 h 752"/>
                <a:gd name="T50" fmla="*/ 236 w 698"/>
                <a:gd name="T51" fmla="*/ 61 h 752"/>
                <a:gd name="T52" fmla="*/ 197 w 698"/>
                <a:gd name="T53" fmla="*/ 239 h 752"/>
                <a:gd name="T54" fmla="*/ 145 w 698"/>
                <a:gd name="T55" fmla="*/ 298 h 752"/>
                <a:gd name="T56" fmla="*/ 133 w 698"/>
                <a:gd name="T57" fmla="*/ 369 h 752"/>
                <a:gd name="T58" fmla="*/ 80 w 698"/>
                <a:gd name="T59" fmla="*/ 406 h 752"/>
                <a:gd name="T60" fmla="*/ 23 w 698"/>
                <a:gd name="T61" fmla="*/ 403 h 752"/>
                <a:gd name="T62" fmla="*/ 0 w 698"/>
                <a:gd name="T63" fmla="*/ 44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8" h="752">
                  <a:moveTo>
                    <a:pt x="0" y="449"/>
                  </a:moveTo>
                  <a:lnTo>
                    <a:pt x="2" y="468"/>
                  </a:lnTo>
                  <a:lnTo>
                    <a:pt x="142" y="449"/>
                  </a:lnTo>
                  <a:lnTo>
                    <a:pt x="200" y="539"/>
                  </a:lnTo>
                  <a:lnTo>
                    <a:pt x="254" y="536"/>
                  </a:lnTo>
                  <a:lnTo>
                    <a:pt x="265" y="495"/>
                  </a:lnTo>
                  <a:lnTo>
                    <a:pt x="313" y="492"/>
                  </a:lnTo>
                  <a:lnTo>
                    <a:pt x="349" y="519"/>
                  </a:lnTo>
                  <a:lnTo>
                    <a:pt x="355" y="665"/>
                  </a:lnTo>
                  <a:lnTo>
                    <a:pt x="433" y="658"/>
                  </a:lnTo>
                  <a:lnTo>
                    <a:pt x="646" y="752"/>
                  </a:lnTo>
                  <a:lnTo>
                    <a:pt x="643" y="709"/>
                  </a:lnTo>
                  <a:lnTo>
                    <a:pt x="599" y="688"/>
                  </a:lnTo>
                  <a:lnTo>
                    <a:pt x="608" y="582"/>
                  </a:lnTo>
                  <a:lnTo>
                    <a:pt x="675" y="544"/>
                  </a:lnTo>
                  <a:lnTo>
                    <a:pt x="635" y="472"/>
                  </a:lnTo>
                  <a:lnTo>
                    <a:pt x="624" y="346"/>
                  </a:lnTo>
                  <a:lnTo>
                    <a:pt x="617" y="320"/>
                  </a:lnTo>
                  <a:lnTo>
                    <a:pt x="646" y="263"/>
                  </a:lnTo>
                  <a:lnTo>
                    <a:pt x="675" y="163"/>
                  </a:lnTo>
                  <a:lnTo>
                    <a:pt x="698" y="120"/>
                  </a:lnTo>
                  <a:lnTo>
                    <a:pt x="687" y="63"/>
                  </a:lnTo>
                  <a:lnTo>
                    <a:pt x="562" y="0"/>
                  </a:lnTo>
                  <a:lnTo>
                    <a:pt x="340" y="37"/>
                  </a:lnTo>
                  <a:lnTo>
                    <a:pt x="265" y="0"/>
                  </a:lnTo>
                  <a:lnTo>
                    <a:pt x="236" y="61"/>
                  </a:lnTo>
                  <a:lnTo>
                    <a:pt x="197" y="239"/>
                  </a:lnTo>
                  <a:lnTo>
                    <a:pt x="145" y="298"/>
                  </a:lnTo>
                  <a:lnTo>
                    <a:pt x="133" y="369"/>
                  </a:lnTo>
                  <a:lnTo>
                    <a:pt x="80" y="406"/>
                  </a:lnTo>
                  <a:lnTo>
                    <a:pt x="23" y="403"/>
                  </a:lnTo>
                  <a:lnTo>
                    <a:pt x="0" y="449"/>
                  </a:lnTo>
                  <a:close/>
                </a:path>
              </a:pathLst>
            </a:custGeom>
            <a:solidFill>
              <a:srgbClr val="B3B3B3"/>
            </a:solidFill>
            <a:ln w="0">
              <a:solidFill>
                <a:srgbClr val="B3B3B3"/>
              </a:solidFill>
              <a:prstDash val="solid"/>
              <a:round/>
              <a:headEnd/>
              <a:tailEnd/>
            </a:ln>
          </p:spPr>
          <p:txBody>
            <a:bodyPr/>
            <a:lstStyle/>
            <a:p>
              <a:endParaRPr lang="en-US" dirty="0"/>
            </a:p>
          </p:txBody>
        </p:sp>
        <p:sp>
          <p:nvSpPr>
            <p:cNvPr id="132" name="Freeform 125">
              <a:extLst>
                <a:ext uri="{FF2B5EF4-FFF2-40B4-BE49-F238E27FC236}">
                  <a16:creationId xmlns:a16="http://schemas.microsoft.com/office/drawing/2014/main" id="{B75269A3-3D68-4185-918A-5B00D2480749}"/>
                </a:ext>
              </a:extLst>
            </p:cNvPr>
            <p:cNvSpPr>
              <a:spLocks/>
            </p:cNvSpPr>
            <p:nvPr/>
          </p:nvSpPr>
          <p:spPr bwMode="gray">
            <a:xfrm>
              <a:off x="5048080" y="3126888"/>
              <a:ext cx="53083" cy="31182"/>
            </a:xfrm>
            <a:custGeom>
              <a:avLst/>
              <a:gdLst>
                <a:gd name="T0" fmla="*/ 0 w 86"/>
                <a:gd name="T1" fmla="*/ 29 h 52"/>
                <a:gd name="T2" fmla="*/ 33 w 86"/>
                <a:gd name="T3" fmla="*/ 52 h 52"/>
                <a:gd name="T4" fmla="*/ 86 w 86"/>
                <a:gd name="T5" fmla="*/ 0 h 52"/>
                <a:gd name="T6" fmla="*/ 0 w 86"/>
                <a:gd name="T7" fmla="*/ 29 h 52"/>
              </a:gdLst>
              <a:ahLst/>
              <a:cxnLst>
                <a:cxn ang="0">
                  <a:pos x="T0" y="T1"/>
                </a:cxn>
                <a:cxn ang="0">
                  <a:pos x="T2" y="T3"/>
                </a:cxn>
                <a:cxn ang="0">
                  <a:pos x="T4" y="T5"/>
                </a:cxn>
                <a:cxn ang="0">
                  <a:pos x="T6" y="T7"/>
                </a:cxn>
              </a:cxnLst>
              <a:rect l="0" t="0" r="r" b="b"/>
              <a:pathLst>
                <a:path w="86" h="52">
                  <a:moveTo>
                    <a:pt x="0" y="29"/>
                  </a:moveTo>
                  <a:lnTo>
                    <a:pt x="33" y="52"/>
                  </a:lnTo>
                  <a:lnTo>
                    <a:pt x="86" y="0"/>
                  </a:lnTo>
                  <a:lnTo>
                    <a:pt x="0" y="29"/>
                  </a:lnTo>
                  <a:close/>
                </a:path>
              </a:pathLst>
            </a:custGeom>
            <a:solidFill>
              <a:srgbClr val="B3B3B3"/>
            </a:solidFill>
            <a:ln w="0">
              <a:solidFill>
                <a:srgbClr val="B3B3B3"/>
              </a:solidFill>
              <a:prstDash val="solid"/>
              <a:round/>
              <a:headEnd/>
              <a:tailEnd/>
            </a:ln>
          </p:spPr>
          <p:txBody>
            <a:bodyPr/>
            <a:lstStyle/>
            <a:p>
              <a:endParaRPr lang="en-US" dirty="0"/>
            </a:p>
          </p:txBody>
        </p:sp>
        <p:sp>
          <p:nvSpPr>
            <p:cNvPr id="133" name="Freeform 126">
              <a:extLst>
                <a:ext uri="{FF2B5EF4-FFF2-40B4-BE49-F238E27FC236}">
                  <a16:creationId xmlns:a16="http://schemas.microsoft.com/office/drawing/2014/main" id="{54897471-1481-4992-B783-60F1C394CB11}"/>
                </a:ext>
              </a:extLst>
            </p:cNvPr>
            <p:cNvSpPr>
              <a:spLocks/>
            </p:cNvSpPr>
            <p:nvPr/>
          </p:nvSpPr>
          <p:spPr bwMode="gray">
            <a:xfrm>
              <a:off x="4339694" y="3745017"/>
              <a:ext cx="60405" cy="154074"/>
            </a:xfrm>
            <a:custGeom>
              <a:avLst/>
              <a:gdLst>
                <a:gd name="T0" fmla="*/ 0 w 98"/>
                <a:gd name="T1" fmla="*/ 60 h 252"/>
                <a:gd name="T2" fmla="*/ 39 w 98"/>
                <a:gd name="T3" fmla="*/ 252 h 252"/>
                <a:gd name="T4" fmla="*/ 70 w 98"/>
                <a:gd name="T5" fmla="*/ 250 h 252"/>
                <a:gd name="T6" fmla="*/ 98 w 98"/>
                <a:gd name="T7" fmla="*/ 29 h 252"/>
                <a:gd name="T8" fmla="*/ 70 w 98"/>
                <a:gd name="T9" fmla="*/ 0 h 252"/>
                <a:gd name="T10" fmla="*/ 52 w 98"/>
                <a:gd name="T11" fmla="*/ 18 h 252"/>
                <a:gd name="T12" fmla="*/ 0 w 98"/>
                <a:gd name="T13" fmla="*/ 60 h 252"/>
              </a:gdLst>
              <a:ahLst/>
              <a:cxnLst>
                <a:cxn ang="0">
                  <a:pos x="T0" y="T1"/>
                </a:cxn>
                <a:cxn ang="0">
                  <a:pos x="T2" y="T3"/>
                </a:cxn>
                <a:cxn ang="0">
                  <a:pos x="T4" y="T5"/>
                </a:cxn>
                <a:cxn ang="0">
                  <a:pos x="T6" y="T7"/>
                </a:cxn>
                <a:cxn ang="0">
                  <a:pos x="T8" y="T9"/>
                </a:cxn>
                <a:cxn ang="0">
                  <a:pos x="T10" y="T11"/>
                </a:cxn>
                <a:cxn ang="0">
                  <a:pos x="T12" y="T13"/>
                </a:cxn>
              </a:cxnLst>
              <a:rect l="0" t="0" r="r" b="b"/>
              <a:pathLst>
                <a:path w="98" h="252">
                  <a:moveTo>
                    <a:pt x="0" y="60"/>
                  </a:moveTo>
                  <a:lnTo>
                    <a:pt x="39" y="252"/>
                  </a:lnTo>
                  <a:lnTo>
                    <a:pt x="70" y="250"/>
                  </a:lnTo>
                  <a:lnTo>
                    <a:pt x="98" y="29"/>
                  </a:lnTo>
                  <a:lnTo>
                    <a:pt x="70" y="0"/>
                  </a:lnTo>
                  <a:lnTo>
                    <a:pt x="52" y="18"/>
                  </a:lnTo>
                  <a:lnTo>
                    <a:pt x="0" y="60"/>
                  </a:lnTo>
                  <a:close/>
                </a:path>
              </a:pathLst>
            </a:custGeom>
            <a:solidFill>
              <a:srgbClr val="B3B3B3"/>
            </a:solidFill>
            <a:ln w="0">
              <a:solidFill>
                <a:srgbClr val="B3B3B3"/>
              </a:solidFill>
              <a:prstDash val="solid"/>
              <a:round/>
              <a:headEnd/>
              <a:tailEnd/>
            </a:ln>
          </p:spPr>
          <p:txBody>
            <a:bodyPr/>
            <a:lstStyle/>
            <a:p>
              <a:endParaRPr lang="en-US" dirty="0"/>
            </a:p>
          </p:txBody>
        </p:sp>
        <p:sp>
          <p:nvSpPr>
            <p:cNvPr id="134" name="Freeform 127">
              <a:extLst>
                <a:ext uri="{FF2B5EF4-FFF2-40B4-BE49-F238E27FC236}">
                  <a16:creationId xmlns:a16="http://schemas.microsoft.com/office/drawing/2014/main" id="{5D71FE1A-A138-4339-8DEC-AE05E5185AAD}"/>
                </a:ext>
              </a:extLst>
            </p:cNvPr>
            <p:cNvSpPr>
              <a:spLocks/>
            </p:cNvSpPr>
            <p:nvPr/>
          </p:nvSpPr>
          <p:spPr bwMode="gray">
            <a:xfrm>
              <a:off x="4531891" y="3999972"/>
              <a:ext cx="40270" cy="31182"/>
            </a:xfrm>
            <a:custGeom>
              <a:avLst/>
              <a:gdLst>
                <a:gd name="T0" fmla="*/ 0 w 65"/>
                <a:gd name="T1" fmla="*/ 52 h 52"/>
                <a:gd name="T2" fmla="*/ 5 w 65"/>
                <a:gd name="T3" fmla="*/ 5 h 52"/>
                <a:gd name="T4" fmla="*/ 65 w 65"/>
                <a:gd name="T5" fmla="*/ 0 h 52"/>
                <a:gd name="T6" fmla="*/ 65 w 65"/>
                <a:gd name="T7" fmla="*/ 45 h 52"/>
                <a:gd name="T8" fmla="*/ 0 w 65"/>
                <a:gd name="T9" fmla="*/ 52 h 52"/>
              </a:gdLst>
              <a:ahLst/>
              <a:cxnLst>
                <a:cxn ang="0">
                  <a:pos x="T0" y="T1"/>
                </a:cxn>
                <a:cxn ang="0">
                  <a:pos x="T2" y="T3"/>
                </a:cxn>
                <a:cxn ang="0">
                  <a:pos x="T4" y="T5"/>
                </a:cxn>
                <a:cxn ang="0">
                  <a:pos x="T6" y="T7"/>
                </a:cxn>
                <a:cxn ang="0">
                  <a:pos x="T8" y="T9"/>
                </a:cxn>
              </a:cxnLst>
              <a:rect l="0" t="0" r="r" b="b"/>
              <a:pathLst>
                <a:path w="65" h="52">
                  <a:moveTo>
                    <a:pt x="0" y="52"/>
                  </a:moveTo>
                  <a:lnTo>
                    <a:pt x="5" y="5"/>
                  </a:lnTo>
                  <a:lnTo>
                    <a:pt x="65" y="0"/>
                  </a:lnTo>
                  <a:lnTo>
                    <a:pt x="65" y="45"/>
                  </a:lnTo>
                  <a:lnTo>
                    <a:pt x="0" y="52"/>
                  </a:lnTo>
                  <a:close/>
                </a:path>
              </a:pathLst>
            </a:custGeom>
            <a:solidFill>
              <a:srgbClr val="B3B3B3"/>
            </a:solidFill>
            <a:ln w="0">
              <a:solidFill>
                <a:srgbClr val="B3B3B3"/>
              </a:solidFill>
              <a:prstDash val="solid"/>
              <a:round/>
              <a:headEnd/>
              <a:tailEnd/>
            </a:ln>
          </p:spPr>
          <p:txBody>
            <a:bodyPr/>
            <a:lstStyle/>
            <a:p>
              <a:endParaRPr lang="en-US" dirty="0"/>
            </a:p>
          </p:txBody>
        </p:sp>
        <p:sp>
          <p:nvSpPr>
            <p:cNvPr id="135" name="Freeform 128">
              <a:extLst>
                <a:ext uri="{FF2B5EF4-FFF2-40B4-BE49-F238E27FC236}">
                  <a16:creationId xmlns:a16="http://schemas.microsoft.com/office/drawing/2014/main" id="{59356138-DFB5-4C05-B2E9-079288921E9C}"/>
                </a:ext>
              </a:extLst>
            </p:cNvPr>
            <p:cNvSpPr>
              <a:spLocks/>
            </p:cNvSpPr>
            <p:nvPr/>
          </p:nvSpPr>
          <p:spPr bwMode="gray">
            <a:xfrm>
              <a:off x="5060893" y="3600114"/>
              <a:ext cx="342295" cy="368676"/>
            </a:xfrm>
            <a:custGeom>
              <a:avLst/>
              <a:gdLst>
                <a:gd name="T0" fmla="*/ 0 w 559"/>
                <a:gd name="T1" fmla="*/ 422 h 602"/>
                <a:gd name="T2" fmla="*/ 42 w 559"/>
                <a:gd name="T3" fmla="*/ 391 h 602"/>
                <a:gd name="T4" fmla="*/ 50 w 559"/>
                <a:gd name="T5" fmla="*/ 314 h 602"/>
                <a:gd name="T6" fmla="*/ 120 w 559"/>
                <a:gd name="T7" fmla="*/ 216 h 602"/>
                <a:gd name="T8" fmla="*/ 148 w 559"/>
                <a:gd name="T9" fmla="*/ 38 h 602"/>
                <a:gd name="T10" fmla="*/ 207 w 559"/>
                <a:gd name="T11" fmla="*/ 0 h 602"/>
                <a:gd name="T12" fmla="*/ 249 w 559"/>
                <a:gd name="T13" fmla="*/ 118 h 602"/>
                <a:gd name="T14" fmla="*/ 370 w 559"/>
                <a:gd name="T15" fmla="*/ 223 h 602"/>
                <a:gd name="T16" fmla="*/ 328 w 559"/>
                <a:gd name="T17" fmla="*/ 287 h 602"/>
                <a:gd name="T18" fmla="*/ 369 w 559"/>
                <a:gd name="T19" fmla="*/ 301 h 602"/>
                <a:gd name="T20" fmla="*/ 412 w 559"/>
                <a:gd name="T21" fmla="*/ 375 h 602"/>
                <a:gd name="T22" fmla="*/ 559 w 559"/>
                <a:gd name="T23" fmla="*/ 415 h 602"/>
                <a:gd name="T24" fmla="*/ 447 w 559"/>
                <a:gd name="T25" fmla="*/ 537 h 602"/>
                <a:gd name="T26" fmla="*/ 330 w 559"/>
                <a:gd name="T27" fmla="*/ 585 h 602"/>
                <a:gd name="T28" fmla="*/ 225 w 559"/>
                <a:gd name="T29" fmla="*/ 602 h 602"/>
                <a:gd name="T30" fmla="*/ 108 w 559"/>
                <a:gd name="T31" fmla="*/ 556 h 602"/>
                <a:gd name="T32" fmla="*/ 65 w 559"/>
                <a:gd name="T33" fmla="*/ 470 h 602"/>
                <a:gd name="T34" fmla="*/ 0 w 559"/>
                <a:gd name="T35" fmla="*/ 42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9" h="602">
                  <a:moveTo>
                    <a:pt x="0" y="422"/>
                  </a:moveTo>
                  <a:lnTo>
                    <a:pt x="42" y="391"/>
                  </a:lnTo>
                  <a:lnTo>
                    <a:pt x="50" y="314"/>
                  </a:lnTo>
                  <a:lnTo>
                    <a:pt x="120" y="216"/>
                  </a:lnTo>
                  <a:lnTo>
                    <a:pt x="148" y="38"/>
                  </a:lnTo>
                  <a:lnTo>
                    <a:pt x="207" y="0"/>
                  </a:lnTo>
                  <a:lnTo>
                    <a:pt x="249" y="118"/>
                  </a:lnTo>
                  <a:lnTo>
                    <a:pt x="370" y="223"/>
                  </a:lnTo>
                  <a:lnTo>
                    <a:pt x="328" y="287"/>
                  </a:lnTo>
                  <a:lnTo>
                    <a:pt x="369" y="301"/>
                  </a:lnTo>
                  <a:lnTo>
                    <a:pt x="412" y="375"/>
                  </a:lnTo>
                  <a:lnTo>
                    <a:pt x="559" y="415"/>
                  </a:lnTo>
                  <a:lnTo>
                    <a:pt x="447" y="537"/>
                  </a:lnTo>
                  <a:lnTo>
                    <a:pt x="330" y="585"/>
                  </a:lnTo>
                  <a:lnTo>
                    <a:pt x="225" y="602"/>
                  </a:lnTo>
                  <a:lnTo>
                    <a:pt x="108" y="556"/>
                  </a:lnTo>
                  <a:lnTo>
                    <a:pt x="65" y="470"/>
                  </a:lnTo>
                  <a:lnTo>
                    <a:pt x="0" y="422"/>
                  </a:lnTo>
                  <a:close/>
                </a:path>
              </a:pathLst>
            </a:custGeom>
            <a:solidFill>
              <a:srgbClr val="B3B3B3"/>
            </a:solidFill>
            <a:ln w="0">
              <a:solidFill>
                <a:srgbClr val="B3B3B3"/>
              </a:solidFill>
              <a:prstDash val="solid"/>
              <a:round/>
              <a:headEnd/>
              <a:tailEnd/>
            </a:ln>
          </p:spPr>
          <p:txBody>
            <a:bodyPr/>
            <a:lstStyle/>
            <a:p>
              <a:endParaRPr lang="en-US" dirty="0"/>
            </a:p>
          </p:txBody>
        </p:sp>
        <p:sp>
          <p:nvSpPr>
            <p:cNvPr id="136" name="Freeform 129">
              <a:extLst>
                <a:ext uri="{FF2B5EF4-FFF2-40B4-BE49-F238E27FC236}">
                  <a16:creationId xmlns:a16="http://schemas.microsoft.com/office/drawing/2014/main" id="{712D2CA7-091B-479E-BB85-D20F489DC587}"/>
                </a:ext>
              </a:extLst>
            </p:cNvPr>
            <p:cNvSpPr>
              <a:spLocks/>
            </p:cNvSpPr>
            <p:nvPr/>
          </p:nvSpPr>
          <p:spPr bwMode="gray">
            <a:xfrm>
              <a:off x="5262243" y="3735846"/>
              <a:ext cx="34779" cy="47689"/>
            </a:xfrm>
            <a:custGeom>
              <a:avLst/>
              <a:gdLst>
                <a:gd name="T0" fmla="*/ 0 w 58"/>
                <a:gd name="T1" fmla="*/ 64 h 78"/>
                <a:gd name="T2" fmla="*/ 41 w 58"/>
                <a:gd name="T3" fmla="*/ 78 h 78"/>
                <a:gd name="T4" fmla="*/ 55 w 58"/>
                <a:gd name="T5" fmla="*/ 54 h 78"/>
                <a:gd name="T6" fmla="*/ 27 w 58"/>
                <a:gd name="T7" fmla="*/ 47 h 78"/>
                <a:gd name="T8" fmla="*/ 58 w 58"/>
                <a:gd name="T9" fmla="*/ 30 h 78"/>
                <a:gd name="T10" fmla="*/ 42 w 58"/>
                <a:gd name="T11" fmla="*/ 0 h 78"/>
                <a:gd name="T12" fmla="*/ 0 w 58"/>
                <a:gd name="T13" fmla="*/ 64 h 78"/>
              </a:gdLst>
              <a:ahLst/>
              <a:cxnLst>
                <a:cxn ang="0">
                  <a:pos x="T0" y="T1"/>
                </a:cxn>
                <a:cxn ang="0">
                  <a:pos x="T2" y="T3"/>
                </a:cxn>
                <a:cxn ang="0">
                  <a:pos x="T4" y="T5"/>
                </a:cxn>
                <a:cxn ang="0">
                  <a:pos x="T6" y="T7"/>
                </a:cxn>
                <a:cxn ang="0">
                  <a:pos x="T8" y="T9"/>
                </a:cxn>
                <a:cxn ang="0">
                  <a:pos x="T10" y="T11"/>
                </a:cxn>
                <a:cxn ang="0">
                  <a:pos x="T12" y="T13"/>
                </a:cxn>
              </a:cxnLst>
              <a:rect l="0" t="0" r="r" b="b"/>
              <a:pathLst>
                <a:path w="58" h="78">
                  <a:moveTo>
                    <a:pt x="0" y="64"/>
                  </a:moveTo>
                  <a:lnTo>
                    <a:pt x="41" y="78"/>
                  </a:lnTo>
                  <a:lnTo>
                    <a:pt x="55" y="54"/>
                  </a:lnTo>
                  <a:lnTo>
                    <a:pt x="27" y="47"/>
                  </a:lnTo>
                  <a:lnTo>
                    <a:pt x="58" y="30"/>
                  </a:lnTo>
                  <a:lnTo>
                    <a:pt x="42" y="0"/>
                  </a:lnTo>
                  <a:lnTo>
                    <a:pt x="0" y="64"/>
                  </a:lnTo>
                  <a:close/>
                </a:path>
              </a:pathLst>
            </a:custGeom>
            <a:solidFill>
              <a:srgbClr val="B3B3B3"/>
            </a:solidFill>
            <a:ln w="0">
              <a:solidFill>
                <a:srgbClr val="B3B3B3"/>
              </a:solidFill>
              <a:prstDash val="solid"/>
              <a:round/>
              <a:headEnd/>
              <a:tailEnd/>
            </a:ln>
          </p:spPr>
          <p:txBody>
            <a:bodyPr/>
            <a:lstStyle/>
            <a:p>
              <a:endParaRPr lang="en-US" dirty="0"/>
            </a:p>
          </p:txBody>
        </p:sp>
        <p:sp>
          <p:nvSpPr>
            <p:cNvPr id="137" name="Freeform 130">
              <a:extLst>
                <a:ext uri="{FF2B5EF4-FFF2-40B4-BE49-F238E27FC236}">
                  <a16:creationId xmlns:a16="http://schemas.microsoft.com/office/drawing/2014/main" id="{A1433A92-4088-46D9-A604-FFFBD821FE9C}"/>
                </a:ext>
              </a:extLst>
            </p:cNvPr>
            <p:cNvSpPr>
              <a:spLocks/>
            </p:cNvSpPr>
            <p:nvPr/>
          </p:nvSpPr>
          <p:spPr bwMode="gray">
            <a:xfrm>
              <a:off x="4513587" y="3999972"/>
              <a:ext cx="128132" cy="152239"/>
            </a:xfrm>
            <a:custGeom>
              <a:avLst/>
              <a:gdLst>
                <a:gd name="T0" fmla="*/ 0 w 208"/>
                <a:gd name="T1" fmla="*/ 120 h 250"/>
                <a:gd name="T2" fmla="*/ 25 w 208"/>
                <a:gd name="T3" fmla="*/ 80 h 250"/>
                <a:gd name="T4" fmla="*/ 38 w 208"/>
                <a:gd name="T5" fmla="*/ 85 h 250"/>
                <a:gd name="T6" fmla="*/ 29 w 208"/>
                <a:gd name="T7" fmla="*/ 52 h 250"/>
                <a:gd name="T8" fmla="*/ 94 w 208"/>
                <a:gd name="T9" fmla="*/ 45 h 250"/>
                <a:gd name="T10" fmla="*/ 94 w 208"/>
                <a:gd name="T11" fmla="*/ 0 h 250"/>
                <a:gd name="T12" fmla="*/ 171 w 208"/>
                <a:gd name="T13" fmla="*/ 5 h 250"/>
                <a:gd name="T14" fmla="*/ 166 w 208"/>
                <a:gd name="T15" fmla="*/ 43 h 250"/>
                <a:gd name="T16" fmla="*/ 208 w 208"/>
                <a:gd name="T17" fmla="*/ 45 h 250"/>
                <a:gd name="T18" fmla="*/ 196 w 208"/>
                <a:gd name="T19" fmla="*/ 185 h 250"/>
                <a:gd name="T20" fmla="*/ 149 w 208"/>
                <a:gd name="T21" fmla="*/ 169 h 250"/>
                <a:gd name="T22" fmla="*/ 91 w 208"/>
                <a:gd name="T23" fmla="*/ 250 h 250"/>
                <a:gd name="T24" fmla="*/ 0 w 208"/>
                <a:gd name="T25" fmla="*/ 1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50">
                  <a:moveTo>
                    <a:pt x="0" y="120"/>
                  </a:moveTo>
                  <a:lnTo>
                    <a:pt x="25" y="80"/>
                  </a:lnTo>
                  <a:lnTo>
                    <a:pt x="38" y="85"/>
                  </a:lnTo>
                  <a:lnTo>
                    <a:pt x="29" y="52"/>
                  </a:lnTo>
                  <a:lnTo>
                    <a:pt x="94" y="45"/>
                  </a:lnTo>
                  <a:lnTo>
                    <a:pt x="94" y="0"/>
                  </a:lnTo>
                  <a:lnTo>
                    <a:pt x="171" y="5"/>
                  </a:lnTo>
                  <a:lnTo>
                    <a:pt x="166" y="43"/>
                  </a:lnTo>
                  <a:lnTo>
                    <a:pt x="208" y="45"/>
                  </a:lnTo>
                  <a:lnTo>
                    <a:pt x="196" y="185"/>
                  </a:lnTo>
                  <a:lnTo>
                    <a:pt x="149" y="169"/>
                  </a:lnTo>
                  <a:lnTo>
                    <a:pt x="91" y="250"/>
                  </a:lnTo>
                  <a:lnTo>
                    <a:pt x="0" y="120"/>
                  </a:lnTo>
                  <a:close/>
                </a:path>
              </a:pathLst>
            </a:custGeom>
            <a:solidFill>
              <a:srgbClr val="B3B3B3"/>
            </a:solidFill>
            <a:ln w="0">
              <a:solidFill>
                <a:srgbClr val="B3B3B3"/>
              </a:solidFill>
              <a:prstDash val="solid"/>
              <a:round/>
              <a:headEnd/>
              <a:tailEnd/>
            </a:ln>
          </p:spPr>
          <p:txBody>
            <a:bodyPr/>
            <a:lstStyle/>
            <a:p>
              <a:endParaRPr lang="en-US" dirty="0"/>
            </a:p>
          </p:txBody>
        </p:sp>
        <p:sp>
          <p:nvSpPr>
            <p:cNvPr id="138" name="Freeform 131">
              <a:extLst>
                <a:ext uri="{FF2B5EF4-FFF2-40B4-BE49-F238E27FC236}">
                  <a16:creationId xmlns:a16="http://schemas.microsoft.com/office/drawing/2014/main" id="{D6124807-AEB8-423D-9535-E1F92C578F86}"/>
                </a:ext>
              </a:extLst>
            </p:cNvPr>
            <p:cNvSpPr>
              <a:spLocks/>
            </p:cNvSpPr>
            <p:nvPr/>
          </p:nvSpPr>
          <p:spPr bwMode="gray">
            <a:xfrm>
              <a:off x="4250001" y="3776198"/>
              <a:ext cx="97014" cy="161410"/>
            </a:xfrm>
            <a:custGeom>
              <a:avLst/>
              <a:gdLst>
                <a:gd name="T0" fmla="*/ 0 w 158"/>
                <a:gd name="T1" fmla="*/ 248 h 263"/>
                <a:gd name="T2" fmla="*/ 17 w 158"/>
                <a:gd name="T3" fmla="*/ 66 h 263"/>
                <a:gd name="T4" fmla="*/ 9 w 158"/>
                <a:gd name="T5" fmla="*/ 8 h 263"/>
                <a:gd name="T6" fmla="*/ 106 w 158"/>
                <a:gd name="T7" fmla="*/ 0 h 263"/>
                <a:gd name="T8" fmla="*/ 158 w 158"/>
                <a:gd name="T9" fmla="*/ 209 h 263"/>
                <a:gd name="T10" fmla="*/ 40 w 158"/>
                <a:gd name="T11" fmla="*/ 263 h 263"/>
                <a:gd name="T12" fmla="*/ 0 w 158"/>
                <a:gd name="T13" fmla="*/ 248 h 263"/>
              </a:gdLst>
              <a:ahLst/>
              <a:cxnLst>
                <a:cxn ang="0">
                  <a:pos x="T0" y="T1"/>
                </a:cxn>
                <a:cxn ang="0">
                  <a:pos x="T2" y="T3"/>
                </a:cxn>
                <a:cxn ang="0">
                  <a:pos x="T4" y="T5"/>
                </a:cxn>
                <a:cxn ang="0">
                  <a:pos x="T6" y="T7"/>
                </a:cxn>
                <a:cxn ang="0">
                  <a:pos x="T8" y="T9"/>
                </a:cxn>
                <a:cxn ang="0">
                  <a:pos x="T10" y="T11"/>
                </a:cxn>
                <a:cxn ang="0">
                  <a:pos x="T12" y="T13"/>
                </a:cxn>
              </a:cxnLst>
              <a:rect l="0" t="0" r="r" b="b"/>
              <a:pathLst>
                <a:path w="158" h="263">
                  <a:moveTo>
                    <a:pt x="0" y="248"/>
                  </a:moveTo>
                  <a:lnTo>
                    <a:pt x="17" y="66"/>
                  </a:lnTo>
                  <a:lnTo>
                    <a:pt x="9" y="8"/>
                  </a:lnTo>
                  <a:lnTo>
                    <a:pt x="106" y="0"/>
                  </a:lnTo>
                  <a:lnTo>
                    <a:pt x="158" y="209"/>
                  </a:lnTo>
                  <a:lnTo>
                    <a:pt x="40" y="263"/>
                  </a:lnTo>
                  <a:lnTo>
                    <a:pt x="0" y="248"/>
                  </a:lnTo>
                  <a:close/>
                </a:path>
              </a:pathLst>
            </a:custGeom>
            <a:solidFill>
              <a:srgbClr val="B3B3B3"/>
            </a:solidFill>
            <a:ln w="0">
              <a:solidFill>
                <a:srgbClr val="B3B3B3"/>
              </a:solidFill>
              <a:prstDash val="solid"/>
              <a:round/>
              <a:headEnd/>
              <a:tailEnd/>
            </a:ln>
          </p:spPr>
          <p:txBody>
            <a:bodyPr/>
            <a:lstStyle/>
            <a:p>
              <a:endParaRPr lang="en-US" dirty="0"/>
            </a:p>
          </p:txBody>
        </p:sp>
        <p:sp>
          <p:nvSpPr>
            <p:cNvPr id="139" name="Freeform 132">
              <a:extLst>
                <a:ext uri="{FF2B5EF4-FFF2-40B4-BE49-F238E27FC236}">
                  <a16:creationId xmlns:a16="http://schemas.microsoft.com/office/drawing/2014/main" id="{24F4A5B7-EC12-4125-993A-A9E35ADD5808}"/>
                </a:ext>
              </a:extLst>
            </p:cNvPr>
            <p:cNvSpPr>
              <a:spLocks/>
            </p:cNvSpPr>
            <p:nvPr/>
          </p:nvSpPr>
          <p:spPr bwMode="gray">
            <a:xfrm>
              <a:off x="5328139" y="3304806"/>
              <a:ext cx="40270" cy="12839"/>
            </a:xfrm>
            <a:custGeom>
              <a:avLst/>
              <a:gdLst>
                <a:gd name="T0" fmla="*/ 0 w 67"/>
                <a:gd name="T1" fmla="*/ 0 h 22"/>
                <a:gd name="T2" fmla="*/ 34 w 67"/>
                <a:gd name="T3" fmla="*/ 22 h 22"/>
                <a:gd name="T4" fmla="*/ 67 w 67"/>
                <a:gd name="T5" fmla="*/ 6 h 22"/>
                <a:gd name="T6" fmla="*/ 0 w 67"/>
                <a:gd name="T7" fmla="*/ 0 h 22"/>
              </a:gdLst>
              <a:ahLst/>
              <a:cxnLst>
                <a:cxn ang="0">
                  <a:pos x="T0" y="T1"/>
                </a:cxn>
                <a:cxn ang="0">
                  <a:pos x="T2" y="T3"/>
                </a:cxn>
                <a:cxn ang="0">
                  <a:pos x="T4" y="T5"/>
                </a:cxn>
                <a:cxn ang="0">
                  <a:pos x="T6" y="T7"/>
                </a:cxn>
              </a:cxnLst>
              <a:rect l="0" t="0" r="r" b="b"/>
              <a:pathLst>
                <a:path w="67" h="22">
                  <a:moveTo>
                    <a:pt x="0" y="0"/>
                  </a:moveTo>
                  <a:lnTo>
                    <a:pt x="34" y="22"/>
                  </a:lnTo>
                  <a:lnTo>
                    <a:pt x="67" y="6"/>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40" name="Freeform 133">
              <a:extLst>
                <a:ext uri="{FF2B5EF4-FFF2-40B4-BE49-F238E27FC236}">
                  <a16:creationId xmlns:a16="http://schemas.microsoft.com/office/drawing/2014/main" id="{7154458A-3A68-402E-BD72-4796E76B005E}"/>
                </a:ext>
              </a:extLst>
            </p:cNvPr>
            <p:cNvSpPr>
              <a:spLocks/>
            </p:cNvSpPr>
            <p:nvPr/>
          </p:nvSpPr>
          <p:spPr bwMode="gray">
            <a:xfrm>
              <a:off x="5084689" y="3196588"/>
              <a:ext cx="34779" cy="104550"/>
            </a:xfrm>
            <a:custGeom>
              <a:avLst/>
              <a:gdLst>
                <a:gd name="T0" fmla="*/ 0 w 57"/>
                <a:gd name="T1" fmla="*/ 84 h 173"/>
                <a:gd name="T2" fmla="*/ 30 w 57"/>
                <a:gd name="T3" fmla="*/ 173 h 173"/>
                <a:gd name="T4" fmla="*/ 33 w 57"/>
                <a:gd name="T5" fmla="*/ 170 h 173"/>
                <a:gd name="T6" fmla="*/ 53 w 57"/>
                <a:gd name="T7" fmla="*/ 78 h 173"/>
                <a:gd name="T8" fmla="*/ 27 w 57"/>
                <a:gd name="T9" fmla="*/ 84 h 173"/>
                <a:gd name="T10" fmla="*/ 33 w 57"/>
                <a:gd name="T11" fmla="*/ 43 h 173"/>
                <a:gd name="T12" fmla="*/ 54 w 57"/>
                <a:gd name="T13" fmla="*/ 23 h 173"/>
                <a:gd name="T14" fmla="*/ 57 w 57"/>
                <a:gd name="T15" fmla="*/ 0 h 173"/>
                <a:gd name="T16" fmla="*/ 36 w 57"/>
                <a:gd name="T17" fmla="*/ 4 h 173"/>
                <a:gd name="T18" fmla="*/ 0 w 57"/>
                <a:gd name="T19" fmla="*/ 8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73">
                  <a:moveTo>
                    <a:pt x="0" y="84"/>
                  </a:moveTo>
                  <a:lnTo>
                    <a:pt x="30" y="173"/>
                  </a:lnTo>
                  <a:lnTo>
                    <a:pt x="33" y="170"/>
                  </a:lnTo>
                  <a:lnTo>
                    <a:pt x="53" y="78"/>
                  </a:lnTo>
                  <a:lnTo>
                    <a:pt x="27" y="84"/>
                  </a:lnTo>
                  <a:lnTo>
                    <a:pt x="33" y="43"/>
                  </a:lnTo>
                  <a:lnTo>
                    <a:pt x="54" y="23"/>
                  </a:lnTo>
                  <a:lnTo>
                    <a:pt x="57" y="0"/>
                  </a:lnTo>
                  <a:lnTo>
                    <a:pt x="36" y="4"/>
                  </a:lnTo>
                  <a:lnTo>
                    <a:pt x="0" y="84"/>
                  </a:lnTo>
                  <a:close/>
                </a:path>
              </a:pathLst>
            </a:custGeom>
            <a:solidFill>
              <a:srgbClr val="B3B3B3"/>
            </a:solidFill>
            <a:ln w="0">
              <a:solidFill>
                <a:srgbClr val="B3B3B3"/>
              </a:solidFill>
              <a:prstDash val="solid"/>
              <a:round/>
              <a:headEnd/>
              <a:tailEnd/>
            </a:ln>
          </p:spPr>
          <p:txBody>
            <a:bodyPr/>
            <a:lstStyle/>
            <a:p>
              <a:endParaRPr lang="en-US" dirty="0"/>
            </a:p>
          </p:txBody>
        </p:sp>
        <p:sp>
          <p:nvSpPr>
            <p:cNvPr id="141" name="Freeform 134">
              <a:extLst>
                <a:ext uri="{FF2B5EF4-FFF2-40B4-BE49-F238E27FC236}">
                  <a16:creationId xmlns:a16="http://schemas.microsoft.com/office/drawing/2014/main" id="{D2983B3E-832B-4E9B-B458-6790BC961CA8}"/>
                </a:ext>
              </a:extLst>
            </p:cNvPr>
            <p:cNvSpPr>
              <a:spLocks/>
            </p:cNvSpPr>
            <p:nvPr/>
          </p:nvSpPr>
          <p:spPr bwMode="gray">
            <a:xfrm>
              <a:off x="5101163" y="3192920"/>
              <a:ext cx="100675" cy="115555"/>
            </a:xfrm>
            <a:custGeom>
              <a:avLst/>
              <a:gdLst>
                <a:gd name="T0" fmla="*/ 0 w 163"/>
                <a:gd name="T1" fmla="*/ 90 h 190"/>
                <a:gd name="T2" fmla="*/ 6 w 163"/>
                <a:gd name="T3" fmla="*/ 49 h 190"/>
                <a:gd name="T4" fmla="*/ 27 w 163"/>
                <a:gd name="T5" fmla="*/ 29 h 190"/>
                <a:gd name="T6" fmla="*/ 64 w 163"/>
                <a:gd name="T7" fmla="*/ 46 h 190"/>
                <a:gd name="T8" fmla="*/ 144 w 163"/>
                <a:gd name="T9" fmla="*/ 0 h 190"/>
                <a:gd name="T10" fmla="*/ 163 w 163"/>
                <a:gd name="T11" fmla="*/ 51 h 190"/>
                <a:gd name="T12" fmla="*/ 79 w 163"/>
                <a:gd name="T13" fmla="*/ 82 h 190"/>
                <a:gd name="T14" fmla="*/ 122 w 163"/>
                <a:gd name="T15" fmla="*/ 126 h 190"/>
                <a:gd name="T16" fmla="*/ 99 w 163"/>
                <a:gd name="T17" fmla="*/ 152 h 190"/>
                <a:gd name="T18" fmla="*/ 49 w 163"/>
                <a:gd name="T19" fmla="*/ 190 h 190"/>
                <a:gd name="T20" fmla="*/ 6 w 163"/>
                <a:gd name="T21" fmla="*/ 176 h 190"/>
                <a:gd name="T22" fmla="*/ 26 w 163"/>
                <a:gd name="T23" fmla="*/ 84 h 190"/>
                <a:gd name="T24" fmla="*/ 0 w 163"/>
                <a:gd name="T2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90">
                  <a:moveTo>
                    <a:pt x="0" y="90"/>
                  </a:moveTo>
                  <a:lnTo>
                    <a:pt x="6" y="49"/>
                  </a:lnTo>
                  <a:lnTo>
                    <a:pt x="27" y="29"/>
                  </a:lnTo>
                  <a:lnTo>
                    <a:pt x="64" y="46"/>
                  </a:lnTo>
                  <a:lnTo>
                    <a:pt x="144" y="0"/>
                  </a:lnTo>
                  <a:lnTo>
                    <a:pt x="163" y="51"/>
                  </a:lnTo>
                  <a:lnTo>
                    <a:pt x="79" y="82"/>
                  </a:lnTo>
                  <a:lnTo>
                    <a:pt x="122" y="126"/>
                  </a:lnTo>
                  <a:lnTo>
                    <a:pt x="99" y="152"/>
                  </a:lnTo>
                  <a:lnTo>
                    <a:pt x="49" y="190"/>
                  </a:lnTo>
                  <a:lnTo>
                    <a:pt x="6" y="176"/>
                  </a:lnTo>
                  <a:lnTo>
                    <a:pt x="26" y="84"/>
                  </a:lnTo>
                  <a:lnTo>
                    <a:pt x="0" y="90"/>
                  </a:lnTo>
                  <a:close/>
                </a:path>
              </a:pathLst>
            </a:custGeom>
            <a:solidFill>
              <a:srgbClr val="B3B3B3"/>
            </a:solidFill>
            <a:ln w="0">
              <a:solidFill>
                <a:srgbClr val="B3B3B3"/>
              </a:solidFill>
              <a:prstDash val="solid"/>
              <a:round/>
              <a:headEnd/>
              <a:tailEnd/>
            </a:ln>
          </p:spPr>
          <p:txBody>
            <a:bodyPr/>
            <a:lstStyle/>
            <a:p>
              <a:endParaRPr lang="en-US" dirty="0"/>
            </a:p>
          </p:txBody>
        </p:sp>
        <p:sp>
          <p:nvSpPr>
            <p:cNvPr id="142" name="Freeform 135">
              <a:extLst>
                <a:ext uri="{FF2B5EF4-FFF2-40B4-BE49-F238E27FC236}">
                  <a16:creationId xmlns:a16="http://schemas.microsoft.com/office/drawing/2014/main" id="{9C795DFD-CFB4-455D-AB09-20CD1DCCACA0}"/>
                </a:ext>
              </a:extLst>
            </p:cNvPr>
            <p:cNvSpPr>
              <a:spLocks/>
            </p:cNvSpPr>
            <p:nvPr/>
          </p:nvSpPr>
          <p:spPr bwMode="gray">
            <a:xfrm>
              <a:off x="5084689" y="3939443"/>
              <a:ext cx="177554" cy="231110"/>
            </a:xfrm>
            <a:custGeom>
              <a:avLst/>
              <a:gdLst>
                <a:gd name="T0" fmla="*/ 0 w 291"/>
                <a:gd name="T1" fmla="*/ 24 h 378"/>
                <a:gd name="T2" fmla="*/ 38 w 291"/>
                <a:gd name="T3" fmla="*/ 104 h 378"/>
                <a:gd name="T4" fmla="*/ 0 w 291"/>
                <a:gd name="T5" fmla="*/ 177 h 378"/>
                <a:gd name="T6" fmla="*/ 30 w 291"/>
                <a:gd name="T7" fmla="*/ 198 h 378"/>
                <a:gd name="T8" fmla="*/ 11 w 291"/>
                <a:gd name="T9" fmla="*/ 228 h 378"/>
                <a:gd name="T10" fmla="*/ 200 w 291"/>
                <a:gd name="T11" fmla="*/ 378 h 378"/>
                <a:gd name="T12" fmla="*/ 280 w 291"/>
                <a:gd name="T13" fmla="*/ 256 h 378"/>
                <a:gd name="T14" fmla="*/ 261 w 291"/>
                <a:gd name="T15" fmla="*/ 221 h 378"/>
                <a:gd name="T16" fmla="*/ 261 w 291"/>
                <a:gd name="T17" fmla="*/ 74 h 378"/>
                <a:gd name="T18" fmla="*/ 291 w 291"/>
                <a:gd name="T19" fmla="*/ 29 h 378"/>
                <a:gd name="T20" fmla="*/ 186 w 291"/>
                <a:gd name="T21" fmla="*/ 46 h 378"/>
                <a:gd name="T22" fmla="*/ 69 w 291"/>
                <a:gd name="T23" fmla="*/ 0 h 378"/>
                <a:gd name="T24" fmla="*/ 0 w 291"/>
                <a:gd name="T25"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378">
                  <a:moveTo>
                    <a:pt x="0" y="24"/>
                  </a:moveTo>
                  <a:lnTo>
                    <a:pt x="38" y="104"/>
                  </a:lnTo>
                  <a:lnTo>
                    <a:pt x="0" y="177"/>
                  </a:lnTo>
                  <a:lnTo>
                    <a:pt x="30" y="198"/>
                  </a:lnTo>
                  <a:lnTo>
                    <a:pt x="11" y="228"/>
                  </a:lnTo>
                  <a:lnTo>
                    <a:pt x="200" y="378"/>
                  </a:lnTo>
                  <a:lnTo>
                    <a:pt x="280" y="256"/>
                  </a:lnTo>
                  <a:lnTo>
                    <a:pt x="261" y="221"/>
                  </a:lnTo>
                  <a:lnTo>
                    <a:pt x="261" y="74"/>
                  </a:lnTo>
                  <a:lnTo>
                    <a:pt x="291" y="29"/>
                  </a:lnTo>
                  <a:lnTo>
                    <a:pt x="186" y="46"/>
                  </a:lnTo>
                  <a:lnTo>
                    <a:pt x="69" y="0"/>
                  </a:lnTo>
                  <a:lnTo>
                    <a:pt x="0" y="24"/>
                  </a:lnTo>
                  <a:close/>
                </a:path>
              </a:pathLst>
            </a:custGeom>
            <a:solidFill>
              <a:srgbClr val="B3B3B3"/>
            </a:solidFill>
            <a:ln w="0">
              <a:solidFill>
                <a:srgbClr val="B3B3B3"/>
              </a:solidFill>
              <a:prstDash val="solid"/>
              <a:round/>
              <a:headEnd/>
              <a:tailEnd/>
            </a:ln>
          </p:spPr>
          <p:txBody>
            <a:bodyPr/>
            <a:lstStyle/>
            <a:p>
              <a:endParaRPr lang="en-US" dirty="0"/>
            </a:p>
          </p:txBody>
        </p:sp>
        <p:sp>
          <p:nvSpPr>
            <p:cNvPr id="143" name="Freeform 136">
              <a:extLst>
                <a:ext uri="{FF2B5EF4-FFF2-40B4-BE49-F238E27FC236}">
                  <a16:creationId xmlns:a16="http://schemas.microsoft.com/office/drawing/2014/main" id="{33DFF148-D18D-4964-8F9A-E7818BB825E4}"/>
                </a:ext>
              </a:extLst>
            </p:cNvPr>
            <p:cNvSpPr>
              <a:spLocks/>
            </p:cNvSpPr>
            <p:nvPr/>
          </p:nvSpPr>
          <p:spPr bwMode="gray">
            <a:xfrm>
              <a:off x="5368409" y="3284630"/>
              <a:ext cx="40270" cy="38518"/>
            </a:xfrm>
            <a:custGeom>
              <a:avLst/>
              <a:gdLst>
                <a:gd name="T0" fmla="*/ 0 w 66"/>
                <a:gd name="T1" fmla="*/ 38 h 63"/>
                <a:gd name="T2" fmla="*/ 55 w 66"/>
                <a:gd name="T3" fmla="*/ 0 h 63"/>
                <a:gd name="T4" fmla="*/ 66 w 66"/>
                <a:gd name="T5" fmla="*/ 63 h 63"/>
                <a:gd name="T6" fmla="*/ 0 w 66"/>
                <a:gd name="T7" fmla="*/ 38 h 63"/>
              </a:gdLst>
              <a:ahLst/>
              <a:cxnLst>
                <a:cxn ang="0">
                  <a:pos x="T0" y="T1"/>
                </a:cxn>
                <a:cxn ang="0">
                  <a:pos x="T2" y="T3"/>
                </a:cxn>
                <a:cxn ang="0">
                  <a:pos x="T4" y="T5"/>
                </a:cxn>
                <a:cxn ang="0">
                  <a:pos x="T6" y="T7"/>
                </a:cxn>
              </a:cxnLst>
              <a:rect l="0" t="0" r="r" b="b"/>
              <a:pathLst>
                <a:path w="66" h="63">
                  <a:moveTo>
                    <a:pt x="0" y="38"/>
                  </a:moveTo>
                  <a:lnTo>
                    <a:pt x="55" y="0"/>
                  </a:lnTo>
                  <a:lnTo>
                    <a:pt x="66" y="63"/>
                  </a:lnTo>
                  <a:lnTo>
                    <a:pt x="0" y="38"/>
                  </a:lnTo>
                  <a:close/>
                </a:path>
              </a:pathLst>
            </a:custGeom>
            <a:solidFill>
              <a:srgbClr val="B3B3B3"/>
            </a:solidFill>
            <a:ln w="0">
              <a:solidFill>
                <a:srgbClr val="B3B3B3"/>
              </a:solidFill>
              <a:prstDash val="solid"/>
              <a:round/>
              <a:headEnd/>
              <a:tailEnd/>
            </a:ln>
          </p:spPr>
          <p:txBody>
            <a:bodyPr/>
            <a:lstStyle/>
            <a:p>
              <a:endParaRPr lang="en-US" dirty="0"/>
            </a:p>
          </p:txBody>
        </p:sp>
        <p:sp>
          <p:nvSpPr>
            <p:cNvPr id="144" name="Freeform 137">
              <a:extLst>
                <a:ext uri="{FF2B5EF4-FFF2-40B4-BE49-F238E27FC236}">
                  <a16:creationId xmlns:a16="http://schemas.microsoft.com/office/drawing/2014/main" id="{ACF6A8BE-7BCF-4C0D-9D43-12C1E6AB947F}"/>
                </a:ext>
              </a:extLst>
            </p:cNvPr>
            <p:cNvSpPr>
              <a:spLocks/>
            </p:cNvSpPr>
            <p:nvPr/>
          </p:nvSpPr>
          <p:spPr bwMode="gray">
            <a:xfrm>
              <a:off x="5106654" y="3154401"/>
              <a:ext cx="34779" cy="44021"/>
            </a:xfrm>
            <a:custGeom>
              <a:avLst/>
              <a:gdLst>
                <a:gd name="T0" fmla="*/ 0 w 57"/>
                <a:gd name="T1" fmla="*/ 72 h 72"/>
                <a:gd name="T2" fmla="*/ 21 w 57"/>
                <a:gd name="T3" fmla="*/ 68 h 72"/>
                <a:gd name="T4" fmla="*/ 57 w 57"/>
                <a:gd name="T5" fmla="*/ 19 h 72"/>
                <a:gd name="T6" fmla="*/ 40 w 57"/>
                <a:gd name="T7" fmla="*/ 0 h 72"/>
                <a:gd name="T8" fmla="*/ 0 w 57"/>
                <a:gd name="T9" fmla="*/ 72 h 72"/>
              </a:gdLst>
              <a:ahLst/>
              <a:cxnLst>
                <a:cxn ang="0">
                  <a:pos x="T0" y="T1"/>
                </a:cxn>
                <a:cxn ang="0">
                  <a:pos x="T2" y="T3"/>
                </a:cxn>
                <a:cxn ang="0">
                  <a:pos x="T4" y="T5"/>
                </a:cxn>
                <a:cxn ang="0">
                  <a:pos x="T6" y="T7"/>
                </a:cxn>
                <a:cxn ang="0">
                  <a:pos x="T8" y="T9"/>
                </a:cxn>
              </a:cxnLst>
              <a:rect l="0" t="0" r="r" b="b"/>
              <a:pathLst>
                <a:path w="57" h="72">
                  <a:moveTo>
                    <a:pt x="0" y="72"/>
                  </a:moveTo>
                  <a:lnTo>
                    <a:pt x="21" y="68"/>
                  </a:lnTo>
                  <a:lnTo>
                    <a:pt x="57" y="19"/>
                  </a:lnTo>
                  <a:lnTo>
                    <a:pt x="40" y="0"/>
                  </a:lnTo>
                  <a:lnTo>
                    <a:pt x="0" y="72"/>
                  </a:lnTo>
                  <a:close/>
                </a:path>
              </a:pathLst>
            </a:custGeom>
            <a:solidFill>
              <a:srgbClr val="B3B3B3"/>
            </a:solidFill>
            <a:ln w="0">
              <a:solidFill>
                <a:srgbClr val="B3B3B3"/>
              </a:solidFill>
              <a:prstDash val="solid"/>
              <a:round/>
              <a:headEnd/>
              <a:tailEnd/>
            </a:ln>
          </p:spPr>
          <p:txBody>
            <a:bodyPr/>
            <a:lstStyle/>
            <a:p>
              <a:endParaRPr lang="en-US" dirty="0"/>
            </a:p>
          </p:txBody>
        </p:sp>
        <p:sp>
          <p:nvSpPr>
            <p:cNvPr id="145" name="Freeform 138">
              <a:extLst>
                <a:ext uri="{FF2B5EF4-FFF2-40B4-BE49-F238E27FC236}">
                  <a16:creationId xmlns:a16="http://schemas.microsoft.com/office/drawing/2014/main" id="{E8150873-4784-446F-9C4D-E1A2CBAE6213}"/>
                </a:ext>
              </a:extLst>
            </p:cNvPr>
            <p:cNvSpPr>
              <a:spLocks/>
            </p:cNvSpPr>
            <p:nvPr/>
          </p:nvSpPr>
          <p:spPr bwMode="gray">
            <a:xfrm>
              <a:off x="4530061" y="3198422"/>
              <a:ext cx="353278" cy="365008"/>
            </a:xfrm>
            <a:custGeom>
              <a:avLst/>
              <a:gdLst>
                <a:gd name="T0" fmla="*/ 0 w 579"/>
                <a:gd name="T1" fmla="*/ 310 h 596"/>
                <a:gd name="T2" fmla="*/ 2 w 579"/>
                <a:gd name="T3" fmla="*/ 128 h 596"/>
                <a:gd name="T4" fmla="*/ 73 w 579"/>
                <a:gd name="T5" fmla="*/ 0 h 596"/>
                <a:gd name="T6" fmla="*/ 211 w 579"/>
                <a:gd name="T7" fmla="*/ 36 h 596"/>
                <a:gd name="T8" fmla="*/ 237 w 579"/>
                <a:gd name="T9" fmla="*/ 80 h 596"/>
                <a:gd name="T10" fmla="*/ 349 w 579"/>
                <a:gd name="T11" fmla="*/ 128 h 596"/>
                <a:gd name="T12" fmla="*/ 385 w 579"/>
                <a:gd name="T13" fmla="*/ 112 h 596"/>
                <a:gd name="T14" fmla="*/ 388 w 579"/>
                <a:gd name="T15" fmla="*/ 48 h 596"/>
                <a:gd name="T16" fmla="*/ 426 w 579"/>
                <a:gd name="T17" fmla="*/ 15 h 596"/>
                <a:gd name="T18" fmla="*/ 579 w 579"/>
                <a:gd name="T19" fmla="*/ 67 h 596"/>
                <a:gd name="T20" fmla="*/ 561 w 579"/>
                <a:gd name="T21" fmla="*/ 138 h 596"/>
                <a:gd name="T22" fmla="*/ 579 w 579"/>
                <a:gd name="T23" fmla="*/ 487 h 596"/>
                <a:gd name="T24" fmla="*/ 579 w 579"/>
                <a:gd name="T25" fmla="*/ 570 h 596"/>
                <a:gd name="T26" fmla="*/ 545 w 579"/>
                <a:gd name="T27" fmla="*/ 573 h 596"/>
                <a:gd name="T28" fmla="*/ 545 w 579"/>
                <a:gd name="T29" fmla="*/ 596 h 596"/>
                <a:gd name="T30" fmla="*/ 248 w 579"/>
                <a:gd name="T31" fmla="*/ 427 h 596"/>
                <a:gd name="T32" fmla="*/ 211 w 579"/>
                <a:gd name="T33" fmla="*/ 446 h 596"/>
                <a:gd name="T34" fmla="*/ 85 w 579"/>
                <a:gd name="T35" fmla="*/ 424 h 596"/>
                <a:gd name="T36" fmla="*/ 0 w 579"/>
                <a:gd name="T37" fmla="*/ 31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596">
                  <a:moveTo>
                    <a:pt x="0" y="310"/>
                  </a:moveTo>
                  <a:lnTo>
                    <a:pt x="2" y="128"/>
                  </a:lnTo>
                  <a:lnTo>
                    <a:pt x="73" y="0"/>
                  </a:lnTo>
                  <a:lnTo>
                    <a:pt x="211" y="36"/>
                  </a:lnTo>
                  <a:lnTo>
                    <a:pt x="237" y="80"/>
                  </a:lnTo>
                  <a:lnTo>
                    <a:pt x="349" y="128"/>
                  </a:lnTo>
                  <a:lnTo>
                    <a:pt x="385" y="112"/>
                  </a:lnTo>
                  <a:lnTo>
                    <a:pt x="388" y="48"/>
                  </a:lnTo>
                  <a:lnTo>
                    <a:pt x="426" y="15"/>
                  </a:lnTo>
                  <a:lnTo>
                    <a:pt x="579" y="67"/>
                  </a:lnTo>
                  <a:lnTo>
                    <a:pt x="561" y="138"/>
                  </a:lnTo>
                  <a:lnTo>
                    <a:pt x="579" y="487"/>
                  </a:lnTo>
                  <a:lnTo>
                    <a:pt x="579" y="570"/>
                  </a:lnTo>
                  <a:lnTo>
                    <a:pt x="545" y="573"/>
                  </a:lnTo>
                  <a:lnTo>
                    <a:pt x="545" y="596"/>
                  </a:lnTo>
                  <a:lnTo>
                    <a:pt x="248" y="427"/>
                  </a:lnTo>
                  <a:lnTo>
                    <a:pt x="211" y="446"/>
                  </a:lnTo>
                  <a:lnTo>
                    <a:pt x="85" y="424"/>
                  </a:lnTo>
                  <a:lnTo>
                    <a:pt x="0" y="310"/>
                  </a:lnTo>
                  <a:close/>
                </a:path>
              </a:pathLst>
            </a:custGeom>
            <a:solidFill>
              <a:srgbClr val="B3B3B3"/>
            </a:solidFill>
            <a:ln w="0">
              <a:solidFill>
                <a:srgbClr val="B3B3B3"/>
              </a:solidFill>
              <a:prstDash val="solid"/>
              <a:round/>
              <a:headEnd/>
              <a:tailEnd/>
            </a:ln>
          </p:spPr>
          <p:txBody>
            <a:bodyPr/>
            <a:lstStyle/>
            <a:p>
              <a:endParaRPr lang="en-US" dirty="0"/>
            </a:p>
          </p:txBody>
        </p:sp>
        <p:sp>
          <p:nvSpPr>
            <p:cNvPr id="146" name="Freeform 139">
              <a:extLst>
                <a:ext uri="{FF2B5EF4-FFF2-40B4-BE49-F238E27FC236}">
                  <a16:creationId xmlns:a16="http://schemas.microsoft.com/office/drawing/2014/main" id="{66576080-336F-4FC0-8A1A-1FAE5E0F2EA9}"/>
                </a:ext>
              </a:extLst>
            </p:cNvPr>
            <p:cNvSpPr>
              <a:spLocks/>
            </p:cNvSpPr>
            <p:nvPr/>
          </p:nvSpPr>
          <p:spPr bwMode="gray">
            <a:xfrm>
              <a:off x="5289700" y="4359477"/>
              <a:ext cx="159250" cy="348500"/>
            </a:xfrm>
            <a:custGeom>
              <a:avLst/>
              <a:gdLst>
                <a:gd name="T0" fmla="*/ 0 w 260"/>
                <a:gd name="T1" fmla="*/ 408 h 569"/>
                <a:gd name="T2" fmla="*/ 22 w 260"/>
                <a:gd name="T3" fmla="*/ 525 h 569"/>
                <a:gd name="T4" fmla="*/ 73 w 260"/>
                <a:gd name="T5" fmla="*/ 569 h 569"/>
                <a:gd name="T6" fmla="*/ 154 w 260"/>
                <a:gd name="T7" fmla="*/ 525 h 569"/>
                <a:gd name="T8" fmla="*/ 243 w 260"/>
                <a:gd name="T9" fmla="*/ 132 h 569"/>
                <a:gd name="T10" fmla="*/ 260 w 260"/>
                <a:gd name="T11" fmla="*/ 149 h 569"/>
                <a:gd name="T12" fmla="*/ 220 w 260"/>
                <a:gd name="T13" fmla="*/ 0 h 569"/>
                <a:gd name="T14" fmla="*/ 175 w 260"/>
                <a:gd name="T15" fmla="*/ 61 h 569"/>
                <a:gd name="T16" fmla="*/ 175 w 260"/>
                <a:gd name="T17" fmla="*/ 104 h 569"/>
                <a:gd name="T18" fmla="*/ 116 w 260"/>
                <a:gd name="T19" fmla="*/ 151 h 569"/>
                <a:gd name="T20" fmla="*/ 44 w 260"/>
                <a:gd name="T21" fmla="*/ 170 h 569"/>
                <a:gd name="T22" fmla="*/ 25 w 260"/>
                <a:gd name="T23" fmla="*/ 221 h 569"/>
                <a:gd name="T24" fmla="*/ 44 w 260"/>
                <a:gd name="T25" fmla="*/ 323 h 569"/>
                <a:gd name="T26" fmla="*/ 0 w 260"/>
                <a:gd name="T27" fmla="*/ 4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569">
                  <a:moveTo>
                    <a:pt x="0" y="408"/>
                  </a:moveTo>
                  <a:lnTo>
                    <a:pt x="22" y="525"/>
                  </a:lnTo>
                  <a:lnTo>
                    <a:pt x="73" y="569"/>
                  </a:lnTo>
                  <a:lnTo>
                    <a:pt x="154" y="525"/>
                  </a:lnTo>
                  <a:lnTo>
                    <a:pt x="243" y="132"/>
                  </a:lnTo>
                  <a:lnTo>
                    <a:pt x="260" y="149"/>
                  </a:lnTo>
                  <a:lnTo>
                    <a:pt x="220" y="0"/>
                  </a:lnTo>
                  <a:lnTo>
                    <a:pt x="175" y="61"/>
                  </a:lnTo>
                  <a:lnTo>
                    <a:pt x="175" y="104"/>
                  </a:lnTo>
                  <a:lnTo>
                    <a:pt x="116" y="151"/>
                  </a:lnTo>
                  <a:lnTo>
                    <a:pt x="44" y="170"/>
                  </a:lnTo>
                  <a:lnTo>
                    <a:pt x="25" y="221"/>
                  </a:lnTo>
                  <a:lnTo>
                    <a:pt x="44" y="323"/>
                  </a:lnTo>
                  <a:lnTo>
                    <a:pt x="0" y="408"/>
                  </a:lnTo>
                  <a:close/>
                </a:path>
              </a:pathLst>
            </a:custGeom>
            <a:solidFill>
              <a:srgbClr val="B3B3B3"/>
            </a:solidFill>
            <a:ln w="0">
              <a:solidFill>
                <a:srgbClr val="B3B3B3"/>
              </a:solidFill>
              <a:prstDash val="solid"/>
              <a:round/>
              <a:headEnd/>
              <a:tailEnd/>
            </a:ln>
          </p:spPr>
          <p:txBody>
            <a:bodyPr/>
            <a:lstStyle/>
            <a:p>
              <a:endParaRPr lang="en-US" dirty="0"/>
            </a:p>
          </p:txBody>
        </p:sp>
        <p:sp>
          <p:nvSpPr>
            <p:cNvPr id="147" name="Freeform 140">
              <a:extLst>
                <a:ext uri="{FF2B5EF4-FFF2-40B4-BE49-F238E27FC236}">
                  <a16:creationId xmlns:a16="http://schemas.microsoft.com/office/drawing/2014/main" id="{20C273E4-C4E2-4F8D-88CD-4B2C985F8C11}"/>
                </a:ext>
              </a:extLst>
            </p:cNvPr>
            <p:cNvSpPr>
              <a:spLocks/>
            </p:cNvSpPr>
            <p:nvPr/>
          </p:nvSpPr>
          <p:spPr bwMode="gray">
            <a:xfrm>
              <a:off x="5055401" y="4289777"/>
              <a:ext cx="75049" cy="196260"/>
            </a:xfrm>
            <a:custGeom>
              <a:avLst/>
              <a:gdLst>
                <a:gd name="T0" fmla="*/ 0 w 123"/>
                <a:gd name="T1" fmla="*/ 174 h 320"/>
                <a:gd name="T2" fmla="*/ 21 w 123"/>
                <a:gd name="T3" fmla="*/ 196 h 320"/>
                <a:gd name="T4" fmla="*/ 64 w 123"/>
                <a:gd name="T5" fmla="*/ 210 h 320"/>
                <a:gd name="T6" fmla="*/ 60 w 123"/>
                <a:gd name="T7" fmla="*/ 272 h 320"/>
                <a:gd name="T8" fmla="*/ 98 w 123"/>
                <a:gd name="T9" fmla="*/ 320 h 320"/>
                <a:gd name="T10" fmla="*/ 123 w 123"/>
                <a:gd name="T11" fmla="*/ 230 h 320"/>
                <a:gd name="T12" fmla="*/ 82 w 123"/>
                <a:gd name="T13" fmla="*/ 169 h 320"/>
                <a:gd name="T14" fmla="*/ 94 w 123"/>
                <a:gd name="T15" fmla="*/ 205 h 320"/>
                <a:gd name="T16" fmla="*/ 71 w 123"/>
                <a:gd name="T17" fmla="*/ 202 h 320"/>
                <a:gd name="T18" fmla="*/ 49 w 123"/>
                <a:gd name="T19" fmla="*/ 118 h 320"/>
                <a:gd name="T20" fmla="*/ 46 w 123"/>
                <a:gd name="T21" fmla="*/ 8 h 320"/>
                <a:gd name="T22" fmla="*/ 10 w 123"/>
                <a:gd name="T23" fmla="*/ 0 h 320"/>
                <a:gd name="T24" fmla="*/ 40 w 123"/>
                <a:gd name="T25" fmla="*/ 54 h 320"/>
                <a:gd name="T26" fmla="*/ 0 w 123"/>
                <a:gd name="T27" fmla="*/ 17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320">
                  <a:moveTo>
                    <a:pt x="0" y="174"/>
                  </a:moveTo>
                  <a:lnTo>
                    <a:pt x="21" y="196"/>
                  </a:lnTo>
                  <a:lnTo>
                    <a:pt x="64" y="210"/>
                  </a:lnTo>
                  <a:lnTo>
                    <a:pt x="60" y="272"/>
                  </a:lnTo>
                  <a:lnTo>
                    <a:pt x="98" y="320"/>
                  </a:lnTo>
                  <a:lnTo>
                    <a:pt x="123" y="230"/>
                  </a:lnTo>
                  <a:lnTo>
                    <a:pt x="82" y="169"/>
                  </a:lnTo>
                  <a:lnTo>
                    <a:pt x="94" y="205"/>
                  </a:lnTo>
                  <a:lnTo>
                    <a:pt x="71" y="202"/>
                  </a:lnTo>
                  <a:lnTo>
                    <a:pt x="49" y="118"/>
                  </a:lnTo>
                  <a:lnTo>
                    <a:pt x="46" y="8"/>
                  </a:lnTo>
                  <a:lnTo>
                    <a:pt x="10" y="0"/>
                  </a:lnTo>
                  <a:lnTo>
                    <a:pt x="40" y="54"/>
                  </a:lnTo>
                  <a:lnTo>
                    <a:pt x="0" y="174"/>
                  </a:lnTo>
                  <a:close/>
                </a:path>
              </a:pathLst>
            </a:custGeom>
            <a:solidFill>
              <a:srgbClr val="B3B3B3"/>
            </a:solidFill>
            <a:ln w="0">
              <a:solidFill>
                <a:srgbClr val="B3B3B3"/>
              </a:solidFill>
              <a:prstDash val="solid"/>
              <a:round/>
              <a:headEnd/>
              <a:tailEnd/>
            </a:ln>
          </p:spPr>
          <p:txBody>
            <a:bodyPr/>
            <a:lstStyle/>
            <a:p>
              <a:endParaRPr lang="en-US" dirty="0"/>
            </a:p>
          </p:txBody>
        </p:sp>
        <p:sp>
          <p:nvSpPr>
            <p:cNvPr id="148" name="Freeform 141">
              <a:extLst>
                <a:ext uri="{FF2B5EF4-FFF2-40B4-BE49-F238E27FC236}">
                  <a16:creationId xmlns:a16="http://schemas.microsoft.com/office/drawing/2014/main" id="{AFD8F30F-1C04-4A66-BA59-6F5CA49B0354}"/>
                </a:ext>
              </a:extLst>
            </p:cNvPr>
            <p:cNvSpPr>
              <a:spLocks/>
            </p:cNvSpPr>
            <p:nvPr/>
          </p:nvSpPr>
          <p:spPr bwMode="gray">
            <a:xfrm>
              <a:off x="4048651" y="3418527"/>
              <a:ext cx="364260" cy="381515"/>
            </a:xfrm>
            <a:custGeom>
              <a:avLst/>
              <a:gdLst>
                <a:gd name="T0" fmla="*/ 0 w 598"/>
                <a:gd name="T1" fmla="*/ 432 h 624"/>
                <a:gd name="T2" fmla="*/ 24 w 598"/>
                <a:gd name="T3" fmla="*/ 389 h 624"/>
                <a:gd name="T4" fmla="*/ 54 w 598"/>
                <a:gd name="T5" fmla="*/ 414 h 624"/>
                <a:gd name="T6" fmla="*/ 239 w 598"/>
                <a:gd name="T7" fmla="*/ 404 h 624"/>
                <a:gd name="T8" fmla="*/ 202 w 598"/>
                <a:gd name="T9" fmla="*/ 0 h 624"/>
                <a:gd name="T10" fmla="*/ 269 w 598"/>
                <a:gd name="T11" fmla="*/ 0 h 624"/>
                <a:gd name="T12" fmla="*/ 562 w 598"/>
                <a:gd name="T13" fmla="*/ 218 h 624"/>
                <a:gd name="T14" fmla="*/ 565 w 598"/>
                <a:gd name="T15" fmla="*/ 258 h 624"/>
                <a:gd name="T16" fmla="*/ 596 w 598"/>
                <a:gd name="T17" fmla="*/ 253 h 624"/>
                <a:gd name="T18" fmla="*/ 598 w 598"/>
                <a:gd name="T19" fmla="*/ 382 h 624"/>
                <a:gd name="T20" fmla="*/ 572 w 598"/>
                <a:gd name="T21" fmla="*/ 406 h 624"/>
                <a:gd name="T22" fmla="*/ 449 w 598"/>
                <a:gd name="T23" fmla="*/ 424 h 624"/>
                <a:gd name="T24" fmla="*/ 301 w 598"/>
                <a:gd name="T25" fmla="*/ 497 h 624"/>
                <a:gd name="T26" fmla="*/ 252 w 598"/>
                <a:gd name="T27" fmla="*/ 616 h 624"/>
                <a:gd name="T28" fmla="*/ 217 w 598"/>
                <a:gd name="T29" fmla="*/ 602 h 624"/>
                <a:gd name="T30" fmla="*/ 148 w 598"/>
                <a:gd name="T31" fmla="*/ 624 h 624"/>
                <a:gd name="T32" fmla="*/ 113 w 598"/>
                <a:gd name="T33" fmla="*/ 526 h 624"/>
                <a:gd name="T34" fmla="*/ 49 w 598"/>
                <a:gd name="T35" fmla="*/ 549 h 624"/>
                <a:gd name="T36" fmla="*/ 25 w 598"/>
                <a:gd name="T37" fmla="*/ 528 h 624"/>
                <a:gd name="T38" fmla="*/ 0 w 598"/>
                <a:gd name="T39" fmla="*/ 43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8" h="624">
                  <a:moveTo>
                    <a:pt x="0" y="432"/>
                  </a:moveTo>
                  <a:lnTo>
                    <a:pt x="24" y="389"/>
                  </a:lnTo>
                  <a:lnTo>
                    <a:pt x="54" y="414"/>
                  </a:lnTo>
                  <a:lnTo>
                    <a:pt x="239" y="404"/>
                  </a:lnTo>
                  <a:lnTo>
                    <a:pt x="202" y="0"/>
                  </a:lnTo>
                  <a:lnTo>
                    <a:pt x="269" y="0"/>
                  </a:lnTo>
                  <a:lnTo>
                    <a:pt x="562" y="218"/>
                  </a:lnTo>
                  <a:lnTo>
                    <a:pt x="565" y="258"/>
                  </a:lnTo>
                  <a:lnTo>
                    <a:pt x="596" y="253"/>
                  </a:lnTo>
                  <a:lnTo>
                    <a:pt x="598" y="382"/>
                  </a:lnTo>
                  <a:lnTo>
                    <a:pt x="572" y="406"/>
                  </a:lnTo>
                  <a:lnTo>
                    <a:pt x="449" y="424"/>
                  </a:lnTo>
                  <a:lnTo>
                    <a:pt x="301" y="497"/>
                  </a:lnTo>
                  <a:lnTo>
                    <a:pt x="252" y="616"/>
                  </a:lnTo>
                  <a:lnTo>
                    <a:pt x="217" y="602"/>
                  </a:lnTo>
                  <a:lnTo>
                    <a:pt x="148" y="624"/>
                  </a:lnTo>
                  <a:lnTo>
                    <a:pt x="113" y="526"/>
                  </a:lnTo>
                  <a:lnTo>
                    <a:pt x="49" y="549"/>
                  </a:lnTo>
                  <a:lnTo>
                    <a:pt x="25" y="528"/>
                  </a:lnTo>
                  <a:lnTo>
                    <a:pt x="0" y="432"/>
                  </a:lnTo>
                  <a:close/>
                </a:path>
              </a:pathLst>
            </a:custGeom>
            <a:solidFill>
              <a:srgbClr val="B3B3B3"/>
            </a:solidFill>
            <a:ln w="0">
              <a:solidFill>
                <a:srgbClr val="B3B3B3"/>
              </a:solidFill>
              <a:prstDash val="solid"/>
              <a:round/>
              <a:headEnd/>
              <a:tailEnd/>
            </a:ln>
          </p:spPr>
          <p:txBody>
            <a:bodyPr/>
            <a:lstStyle/>
            <a:p>
              <a:endParaRPr lang="en-US" dirty="0"/>
            </a:p>
          </p:txBody>
        </p:sp>
        <p:sp>
          <p:nvSpPr>
            <p:cNvPr id="149" name="Freeform 142">
              <a:extLst>
                <a:ext uri="{FF2B5EF4-FFF2-40B4-BE49-F238E27FC236}">
                  <a16:creationId xmlns:a16="http://schemas.microsoft.com/office/drawing/2014/main" id="{13A0D732-87C2-40E6-BF01-797AB4F9A829}"/>
                </a:ext>
              </a:extLst>
            </p:cNvPr>
            <p:cNvSpPr>
              <a:spLocks/>
            </p:cNvSpPr>
            <p:nvPr/>
          </p:nvSpPr>
          <p:spPr bwMode="gray">
            <a:xfrm>
              <a:off x="4026686" y="3126888"/>
              <a:ext cx="263585" cy="223774"/>
            </a:xfrm>
            <a:custGeom>
              <a:avLst/>
              <a:gdLst>
                <a:gd name="T0" fmla="*/ 0 w 432"/>
                <a:gd name="T1" fmla="*/ 357 h 366"/>
                <a:gd name="T2" fmla="*/ 105 w 432"/>
                <a:gd name="T3" fmla="*/ 288 h 366"/>
                <a:gd name="T4" fmla="*/ 144 w 432"/>
                <a:gd name="T5" fmla="*/ 146 h 366"/>
                <a:gd name="T6" fmla="*/ 236 w 432"/>
                <a:gd name="T7" fmla="*/ 72 h 366"/>
                <a:gd name="T8" fmla="*/ 262 w 432"/>
                <a:gd name="T9" fmla="*/ 0 h 366"/>
                <a:gd name="T10" fmla="*/ 398 w 432"/>
                <a:gd name="T11" fmla="*/ 25 h 366"/>
                <a:gd name="T12" fmla="*/ 432 w 432"/>
                <a:gd name="T13" fmla="*/ 159 h 366"/>
                <a:gd name="T14" fmla="*/ 375 w 432"/>
                <a:gd name="T15" fmla="*/ 164 h 366"/>
                <a:gd name="T16" fmla="*/ 341 w 432"/>
                <a:gd name="T17" fmla="*/ 178 h 366"/>
                <a:gd name="T18" fmla="*/ 349 w 432"/>
                <a:gd name="T19" fmla="*/ 213 h 366"/>
                <a:gd name="T20" fmla="*/ 179 w 432"/>
                <a:gd name="T21" fmla="*/ 295 h 366"/>
                <a:gd name="T22" fmla="*/ 157 w 432"/>
                <a:gd name="T23" fmla="*/ 366 h 366"/>
                <a:gd name="T24" fmla="*/ 0 w 432"/>
                <a:gd name="T25" fmla="*/ 35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366">
                  <a:moveTo>
                    <a:pt x="0" y="357"/>
                  </a:moveTo>
                  <a:lnTo>
                    <a:pt x="105" y="288"/>
                  </a:lnTo>
                  <a:lnTo>
                    <a:pt x="144" y="146"/>
                  </a:lnTo>
                  <a:lnTo>
                    <a:pt x="236" y="72"/>
                  </a:lnTo>
                  <a:lnTo>
                    <a:pt x="262" y="0"/>
                  </a:lnTo>
                  <a:lnTo>
                    <a:pt x="398" y="25"/>
                  </a:lnTo>
                  <a:lnTo>
                    <a:pt x="432" y="159"/>
                  </a:lnTo>
                  <a:lnTo>
                    <a:pt x="375" y="164"/>
                  </a:lnTo>
                  <a:lnTo>
                    <a:pt x="341" y="178"/>
                  </a:lnTo>
                  <a:lnTo>
                    <a:pt x="349" y="213"/>
                  </a:lnTo>
                  <a:lnTo>
                    <a:pt x="179" y="295"/>
                  </a:lnTo>
                  <a:lnTo>
                    <a:pt x="157" y="366"/>
                  </a:lnTo>
                  <a:lnTo>
                    <a:pt x="0" y="357"/>
                  </a:lnTo>
                  <a:close/>
                </a:path>
              </a:pathLst>
            </a:custGeom>
            <a:solidFill>
              <a:srgbClr val="B3B3B3"/>
            </a:solidFill>
            <a:ln w="0">
              <a:solidFill>
                <a:srgbClr val="B3B3B3"/>
              </a:solidFill>
              <a:prstDash val="solid"/>
              <a:round/>
              <a:headEnd/>
              <a:tailEnd/>
            </a:ln>
          </p:spPr>
          <p:txBody>
            <a:bodyPr/>
            <a:lstStyle/>
            <a:p>
              <a:endParaRPr lang="en-US" dirty="0"/>
            </a:p>
          </p:txBody>
        </p:sp>
        <p:sp>
          <p:nvSpPr>
            <p:cNvPr id="150" name="Freeform 143">
              <a:extLst>
                <a:ext uri="{FF2B5EF4-FFF2-40B4-BE49-F238E27FC236}">
                  <a16:creationId xmlns:a16="http://schemas.microsoft.com/office/drawing/2014/main" id="{A4FB674F-97E5-4191-A4D6-91ECE22C1EF8}"/>
                </a:ext>
              </a:extLst>
            </p:cNvPr>
            <p:cNvSpPr>
              <a:spLocks/>
            </p:cNvSpPr>
            <p:nvPr/>
          </p:nvSpPr>
          <p:spPr bwMode="gray">
            <a:xfrm>
              <a:off x="4994996" y="4317290"/>
              <a:ext cx="236129" cy="418200"/>
            </a:xfrm>
            <a:custGeom>
              <a:avLst/>
              <a:gdLst>
                <a:gd name="T0" fmla="*/ 0 w 387"/>
                <a:gd name="T1" fmla="*/ 189 h 684"/>
                <a:gd name="T2" fmla="*/ 9 w 387"/>
                <a:gd name="T3" fmla="*/ 213 h 684"/>
                <a:gd name="T4" fmla="*/ 98 w 387"/>
                <a:gd name="T5" fmla="*/ 242 h 684"/>
                <a:gd name="T6" fmla="*/ 109 w 387"/>
                <a:gd name="T7" fmla="*/ 287 h 684"/>
                <a:gd name="T8" fmla="*/ 104 w 387"/>
                <a:gd name="T9" fmla="*/ 396 h 684"/>
                <a:gd name="T10" fmla="*/ 56 w 387"/>
                <a:gd name="T11" fmla="*/ 506 h 684"/>
                <a:gd name="T12" fmla="*/ 74 w 387"/>
                <a:gd name="T13" fmla="*/ 641 h 684"/>
                <a:gd name="T14" fmla="*/ 78 w 387"/>
                <a:gd name="T15" fmla="*/ 684 h 684"/>
                <a:gd name="T16" fmla="*/ 103 w 387"/>
                <a:gd name="T17" fmla="*/ 684 h 684"/>
                <a:gd name="T18" fmla="*/ 103 w 387"/>
                <a:gd name="T19" fmla="*/ 637 h 684"/>
                <a:gd name="T20" fmla="*/ 201 w 387"/>
                <a:gd name="T21" fmla="*/ 575 h 684"/>
                <a:gd name="T22" fmla="*/ 170 w 387"/>
                <a:gd name="T23" fmla="*/ 396 h 684"/>
                <a:gd name="T24" fmla="*/ 385 w 387"/>
                <a:gd name="T25" fmla="*/ 210 h 684"/>
                <a:gd name="T26" fmla="*/ 387 w 387"/>
                <a:gd name="T27" fmla="*/ 0 h 684"/>
                <a:gd name="T28" fmla="*/ 334 w 387"/>
                <a:gd name="T29" fmla="*/ 35 h 684"/>
                <a:gd name="T30" fmla="*/ 184 w 387"/>
                <a:gd name="T31" fmla="*/ 47 h 684"/>
                <a:gd name="T32" fmla="*/ 181 w 387"/>
                <a:gd name="T33" fmla="*/ 124 h 684"/>
                <a:gd name="T34" fmla="*/ 222 w 387"/>
                <a:gd name="T35" fmla="*/ 185 h 684"/>
                <a:gd name="T36" fmla="*/ 197 w 387"/>
                <a:gd name="T37" fmla="*/ 275 h 684"/>
                <a:gd name="T38" fmla="*/ 159 w 387"/>
                <a:gd name="T39" fmla="*/ 227 h 684"/>
                <a:gd name="T40" fmla="*/ 163 w 387"/>
                <a:gd name="T41" fmla="*/ 165 h 684"/>
                <a:gd name="T42" fmla="*/ 120 w 387"/>
                <a:gd name="T43" fmla="*/ 151 h 684"/>
                <a:gd name="T44" fmla="*/ 0 w 387"/>
                <a:gd name="T45" fmla="*/ 18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7" h="684">
                  <a:moveTo>
                    <a:pt x="0" y="189"/>
                  </a:moveTo>
                  <a:lnTo>
                    <a:pt x="9" y="213"/>
                  </a:lnTo>
                  <a:lnTo>
                    <a:pt x="98" y="242"/>
                  </a:lnTo>
                  <a:lnTo>
                    <a:pt x="109" y="287"/>
                  </a:lnTo>
                  <a:lnTo>
                    <a:pt x="104" y="396"/>
                  </a:lnTo>
                  <a:lnTo>
                    <a:pt x="56" y="506"/>
                  </a:lnTo>
                  <a:lnTo>
                    <a:pt x="74" y="641"/>
                  </a:lnTo>
                  <a:lnTo>
                    <a:pt x="78" y="684"/>
                  </a:lnTo>
                  <a:lnTo>
                    <a:pt x="103" y="684"/>
                  </a:lnTo>
                  <a:lnTo>
                    <a:pt x="103" y="637"/>
                  </a:lnTo>
                  <a:lnTo>
                    <a:pt x="201" y="575"/>
                  </a:lnTo>
                  <a:lnTo>
                    <a:pt x="170" y="396"/>
                  </a:lnTo>
                  <a:lnTo>
                    <a:pt x="385" y="210"/>
                  </a:lnTo>
                  <a:lnTo>
                    <a:pt x="387" y="0"/>
                  </a:lnTo>
                  <a:lnTo>
                    <a:pt x="334" y="35"/>
                  </a:lnTo>
                  <a:lnTo>
                    <a:pt x="184" y="47"/>
                  </a:lnTo>
                  <a:lnTo>
                    <a:pt x="181" y="124"/>
                  </a:lnTo>
                  <a:lnTo>
                    <a:pt x="222" y="185"/>
                  </a:lnTo>
                  <a:lnTo>
                    <a:pt x="197" y="275"/>
                  </a:lnTo>
                  <a:lnTo>
                    <a:pt x="159" y="227"/>
                  </a:lnTo>
                  <a:lnTo>
                    <a:pt x="163" y="165"/>
                  </a:lnTo>
                  <a:lnTo>
                    <a:pt x="120" y="151"/>
                  </a:lnTo>
                  <a:lnTo>
                    <a:pt x="0" y="189"/>
                  </a:lnTo>
                  <a:close/>
                </a:path>
              </a:pathLst>
            </a:custGeom>
            <a:solidFill>
              <a:srgbClr val="B3B3B3"/>
            </a:solidFill>
            <a:ln w="0">
              <a:solidFill>
                <a:srgbClr val="B3B3B3"/>
              </a:solidFill>
              <a:prstDash val="solid"/>
              <a:round/>
              <a:headEnd/>
              <a:tailEnd/>
            </a:ln>
          </p:spPr>
          <p:txBody>
            <a:bodyPr/>
            <a:lstStyle/>
            <a:p>
              <a:endParaRPr lang="en-US" dirty="0"/>
            </a:p>
          </p:txBody>
        </p:sp>
        <p:sp>
          <p:nvSpPr>
            <p:cNvPr id="151" name="Freeform 144">
              <a:extLst>
                <a:ext uri="{FF2B5EF4-FFF2-40B4-BE49-F238E27FC236}">
                  <a16:creationId xmlns:a16="http://schemas.microsoft.com/office/drawing/2014/main" id="{690CFAAA-21C7-4627-9F6D-1A8BFCB84548}"/>
                </a:ext>
              </a:extLst>
            </p:cNvPr>
            <p:cNvSpPr>
              <a:spLocks/>
            </p:cNvSpPr>
            <p:nvPr/>
          </p:nvSpPr>
          <p:spPr bwMode="gray">
            <a:xfrm>
              <a:off x="4321389" y="3457046"/>
              <a:ext cx="358769" cy="304479"/>
            </a:xfrm>
            <a:custGeom>
              <a:avLst/>
              <a:gdLst>
                <a:gd name="T0" fmla="*/ 0 w 588"/>
                <a:gd name="T1" fmla="*/ 361 h 498"/>
                <a:gd name="T2" fmla="*/ 9 w 588"/>
                <a:gd name="T3" fmla="*/ 399 h 498"/>
                <a:gd name="T4" fmla="*/ 81 w 588"/>
                <a:gd name="T5" fmla="*/ 487 h 498"/>
                <a:gd name="T6" fmla="*/ 99 w 588"/>
                <a:gd name="T7" fmla="*/ 469 h 498"/>
                <a:gd name="T8" fmla="*/ 127 w 588"/>
                <a:gd name="T9" fmla="*/ 498 h 498"/>
                <a:gd name="T10" fmla="*/ 172 w 588"/>
                <a:gd name="T11" fmla="*/ 409 h 498"/>
                <a:gd name="T12" fmla="*/ 340 w 588"/>
                <a:gd name="T13" fmla="*/ 454 h 498"/>
                <a:gd name="T14" fmla="*/ 483 w 588"/>
                <a:gd name="T15" fmla="*/ 408 h 498"/>
                <a:gd name="T16" fmla="*/ 490 w 588"/>
                <a:gd name="T17" fmla="*/ 388 h 498"/>
                <a:gd name="T18" fmla="*/ 563 w 588"/>
                <a:gd name="T19" fmla="*/ 279 h 498"/>
                <a:gd name="T20" fmla="*/ 588 w 588"/>
                <a:gd name="T21" fmla="*/ 131 h 498"/>
                <a:gd name="T22" fmla="*/ 551 w 588"/>
                <a:gd name="T23" fmla="*/ 85 h 498"/>
                <a:gd name="T24" fmla="*/ 551 w 588"/>
                <a:gd name="T25" fmla="*/ 22 h 498"/>
                <a:gd name="T26" fmla="*/ 425 w 588"/>
                <a:gd name="T27" fmla="*/ 0 h 498"/>
                <a:gd name="T28" fmla="*/ 205 w 588"/>
                <a:gd name="T29" fmla="*/ 171 h 498"/>
                <a:gd name="T30" fmla="*/ 147 w 588"/>
                <a:gd name="T31" fmla="*/ 190 h 498"/>
                <a:gd name="T32" fmla="*/ 149 w 588"/>
                <a:gd name="T33" fmla="*/ 319 h 498"/>
                <a:gd name="T34" fmla="*/ 123 w 588"/>
                <a:gd name="T35" fmla="*/ 343 h 498"/>
                <a:gd name="T36" fmla="*/ 0 w 588"/>
                <a:gd name="T37" fmla="*/ 36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498">
                  <a:moveTo>
                    <a:pt x="0" y="361"/>
                  </a:moveTo>
                  <a:lnTo>
                    <a:pt x="9" y="399"/>
                  </a:lnTo>
                  <a:lnTo>
                    <a:pt x="81" y="487"/>
                  </a:lnTo>
                  <a:lnTo>
                    <a:pt x="99" y="469"/>
                  </a:lnTo>
                  <a:lnTo>
                    <a:pt x="127" y="498"/>
                  </a:lnTo>
                  <a:lnTo>
                    <a:pt x="172" y="409"/>
                  </a:lnTo>
                  <a:lnTo>
                    <a:pt x="340" y="454"/>
                  </a:lnTo>
                  <a:lnTo>
                    <a:pt x="483" y="408"/>
                  </a:lnTo>
                  <a:lnTo>
                    <a:pt x="490" y="388"/>
                  </a:lnTo>
                  <a:lnTo>
                    <a:pt x="563" y="279"/>
                  </a:lnTo>
                  <a:lnTo>
                    <a:pt x="588" y="131"/>
                  </a:lnTo>
                  <a:lnTo>
                    <a:pt x="551" y="85"/>
                  </a:lnTo>
                  <a:lnTo>
                    <a:pt x="551" y="22"/>
                  </a:lnTo>
                  <a:lnTo>
                    <a:pt x="425" y="0"/>
                  </a:lnTo>
                  <a:lnTo>
                    <a:pt x="205" y="171"/>
                  </a:lnTo>
                  <a:lnTo>
                    <a:pt x="147" y="190"/>
                  </a:lnTo>
                  <a:lnTo>
                    <a:pt x="149" y="319"/>
                  </a:lnTo>
                  <a:lnTo>
                    <a:pt x="123" y="343"/>
                  </a:lnTo>
                  <a:lnTo>
                    <a:pt x="0" y="361"/>
                  </a:lnTo>
                  <a:close/>
                </a:path>
              </a:pathLst>
            </a:custGeom>
            <a:solidFill>
              <a:srgbClr val="B3B3B3"/>
            </a:solidFill>
            <a:ln w="0">
              <a:solidFill>
                <a:srgbClr val="B3B3B3"/>
              </a:solidFill>
              <a:prstDash val="solid"/>
              <a:round/>
              <a:headEnd/>
              <a:tailEnd/>
            </a:ln>
          </p:spPr>
          <p:txBody>
            <a:bodyPr/>
            <a:lstStyle/>
            <a:p>
              <a:endParaRPr lang="en-US" dirty="0"/>
            </a:p>
          </p:txBody>
        </p:sp>
        <p:sp>
          <p:nvSpPr>
            <p:cNvPr id="152" name="Freeform 145">
              <a:extLst>
                <a:ext uri="{FF2B5EF4-FFF2-40B4-BE49-F238E27FC236}">
                  <a16:creationId xmlns:a16="http://schemas.microsoft.com/office/drawing/2014/main" id="{736FA1AB-20C1-4950-8666-1CCB464F27EC}"/>
                </a:ext>
              </a:extLst>
            </p:cNvPr>
            <p:cNvSpPr>
              <a:spLocks/>
            </p:cNvSpPr>
            <p:nvPr/>
          </p:nvSpPr>
          <p:spPr bwMode="gray">
            <a:xfrm>
              <a:off x="4381794" y="3706498"/>
              <a:ext cx="261755" cy="243950"/>
            </a:xfrm>
            <a:custGeom>
              <a:avLst/>
              <a:gdLst>
                <a:gd name="T0" fmla="*/ 0 w 429"/>
                <a:gd name="T1" fmla="*/ 311 h 399"/>
                <a:gd name="T2" fmla="*/ 28 w 429"/>
                <a:gd name="T3" fmla="*/ 90 h 399"/>
                <a:gd name="T4" fmla="*/ 73 w 429"/>
                <a:gd name="T5" fmla="*/ 1 h 399"/>
                <a:gd name="T6" fmla="*/ 241 w 429"/>
                <a:gd name="T7" fmla="*/ 46 h 399"/>
                <a:gd name="T8" fmla="*/ 384 w 429"/>
                <a:gd name="T9" fmla="*/ 0 h 399"/>
                <a:gd name="T10" fmla="*/ 413 w 429"/>
                <a:gd name="T11" fmla="*/ 55 h 399"/>
                <a:gd name="T12" fmla="*/ 429 w 429"/>
                <a:gd name="T13" fmla="*/ 90 h 399"/>
                <a:gd name="T14" fmla="*/ 391 w 429"/>
                <a:gd name="T15" fmla="*/ 121 h 399"/>
                <a:gd name="T16" fmla="*/ 314 w 429"/>
                <a:gd name="T17" fmla="*/ 300 h 399"/>
                <a:gd name="T18" fmla="*/ 245 w 429"/>
                <a:gd name="T19" fmla="*/ 290 h 399"/>
                <a:gd name="T20" fmla="*/ 206 w 429"/>
                <a:gd name="T21" fmla="*/ 375 h 399"/>
                <a:gd name="T22" fmla="*/ 123 w 429"/>
                <a:gd name="T23" fmla="*/ 399 h 399"/>
                <a:gd name="T24" fmla="*/ 73 w 429"/>
                <a:gd name="T25" fmla="*/ 322 h 399"/>
                <a:gd name="T26" fmla="*/ 0 w 429"/>
                <a:gd name="T27" fmla="*/ 31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9" h="399">
                  <a:moveTo>
                    <a:pt x="0" y="311"/>
                  </a:moveTo>
                  <a:lnTo>
                    <a:pt x="28" y="90"/>
                  </a:lnTo>
                  <a:lnTo>
                    <a:pt x="73" y="1"/>
                  </a:lnTo>
                  <a:lnTo>
                    <a:pt x="241" y="46"/>
                  </a:lnTo>
                  <a:lnTo>
                    <a:pt x="384" y="0"/>
                  </a:lnTo>
                  <a:lnTo>
                    <a:pt x="413" y="55"/>
                  </a:lnTo>
                  <a:lnTo>
                    <a:pt x="429" y="90"/>
                  </a:lnTo>
                  <a:lnTo>
                    <a:pt x="391" y="121"/>
                  </a:lnTo>
                  <a:lnTo>
                    <a:pt x="314" y="300"/>
                  </a:lnTo>
                  <a:lnTo>
                    <a:pt x="245" y="290"/>
                  </a:lnTo>
                  <a:lnTo>
                    <a:pt x="206" y="375"/>
                  </a:lnTo>
                  <a:lnTo>
                    <a:pt x="123" y="399"/>
                  </a:lnTo>
                  <a:lnTo>
                    <a:pt x="73" y="322"/>
                  </a:lnTo>
                  <a:lnTo>
                    <a:pt x="0" y="311"/>
                  </a:lnTo>
                  <a:close/>
                </a:path>
              </a:pathLst>
            </a:custGeom>
            <a:solidFill>
              <a:srgbClr val="B3B3B3"/>
            </a:solidFill>
            <a:ln w="0">
              <a:solidFill>
                <a:srgbClr val="B3B3B3"/>
              </a:solidFill>
              <a:prstDash val="solid"/>
              <a:round/>
              <a:headEnd/>
              <a:tailEnd/>
            </a:ln>
          </p:spPr>
          <p:txBody>
            <a:bodyPr/>
            <a:lstStyle/>
            <a:p>
              <a:endParaRPr lang="en-US" dirty="0"/>
            </a:p>
          </p:txBody>
        </p:sp>
        <p:sp>
          <p:nvSpPr>
            <p:cNvPr id="153" name="Freeform 146">
              <a:extLst>
                <a:ext uri="{FF2B5EF4-FFF2-40B4-BE49-F238E27FC236}">
                  <a16:creationId xmlns:a16="http://schemas.microsoft.com/office/drawing/2014/main" id="{BE02C606-C831-417A-9BB1-9683342FA86F}"/>
                </a:ext>
              </a:extLst>
            </p:cNvPr>
            <p:cNvSpPr>
              <a:spLocks/>
            </p:cNvSpPr>
            <p:nvPr/>
          </p:nvSpPr>
          <p:spPr bwMode="gray">
            <a:xfrm>
              <a:off x="5463593" y="3389180"/>
              <a:ext cx="12813" cy="40353"/>
            </a:xfrm>
            <a:custGeom>
              <a:avLst/>
              <a:gdLst>
                <a:gd name="T0" fmla="*/ 0 w 23"/>
                <a:gd name="T1" fmla="*/ 55 h 68"/>
                <a:gd name="T2" fmla="*/ 11 w 23"/>
                <a:gd name="T3" fmla="*/ 68 h 68"/>
                <a:gd name="T4" fmla="*/ 23 w 23"/>
                <a:gd name="T5" fmla="*/ 66 h 68"/>
                <a:gd name="T6" fmla="*/ 13 w 23"/>
                <a:gd name="T7" fmla="*/ 0 h 68"/>
                <a:gd name="T8" fmla="*/ 0 w 23"/>
                <a:gd name="T9" fmla="*/ 55 h 68"/>
              </a:gdLst>
              <a:ahLst/>
              <a:cxnLst>
                <a:cxn ang="0">
                  <a:pos x="T0" y="T1"/>
                </a:cxn>
                <a:cxn ang="0">
                  <a:pos x="T2" y="T3"/>
                </a:cxn>
                <a:cxn ang="0">
                  <a:pos x="T4" y="T5"/>
                </a:cxn>
                <a:cxn ang="0">
                  <a:pos x="T6" y="T7"/>
                </a:cxn>
                <a:cxn ang="0">
                  <a:pos x="T8" y="T9"/>
                </a:cxn>
              </a:cxnLst>
              <a:rect l="0" t="0" r="r" b="b"/>
              <a:pathLst>
                <a:path w="23" h="68">
                  <a:moveTo>
                    <a:pt x="0" y="55"/>
                  </a:moveTo>
                  <a:lnTo>
                    <a:pt x="11" y="68"/>
                  </a:lnTo>
                  <a:lnTo>
                    <a:pt x="23" y="66"/>
                  </a:lnTo>
                  <a:lnTo>
                    <a:pt x="13" y="0"/>
                  </a:lnTo>
                  <a:lnTo>
                    <a:pt x="0" y="55"/>
                  </a:lnTo>
                  <a:close/>
                </a:path>
              </a:pathLst>
            </a:custGeom>
            <a:solidFill>
              <a:srgbClr val="B3B3B3"/>
            </a:solidFill>
            <a:ln w="0">
              <a:solidFill>
                <a:srgbClr val="B3B3B3"/>
              </a:solidFill>
              <a:prstDash val="solid"/>
              <a:round/>
              <a:headEnd/>
              <a:tailEnd/>
            </a:ln>
          </p:spPr>
          <p:txBody>
            <a:bodyPr/>
            <a:lstStyle/>
            <a:p>
              <a:endParaRPr lang="en-US" dirty="0"/>
            </a:p>
          </p:txBody>
        </p:sp>
        <p:sp>
          <p:nvSpPr>
            <p:cNvPr id="154" name="Freeform 147">
              <a:extLst>
                <a:ext uri="{FF2B5EF4-FFF2-40B4-BE49-F238E27FC236}">
                  <a16:creationId xmlns:a16="http://schemas.microsoft.com/office/drawing/2014/main" id="{52F23358-4E4C-4CCD-BDAE-3225217FED06}"/>
                </a:ext>
              </a:extLst>
            </p:cNvPr>
            <p:cNvSpPr>
              <a:spLocks/>
            </p:cNvSpPr>
            <p:nvPr/>
          </p:nvSpPr>
          <p:spPr bwMode="gray">
            <a:xfrm>
              <a:off x="4973031" y="4080677"/>
              <a:ext cx="38440" cy="40353"/>
            </a:xfrm>
            <a:custGeom>
              <a:avLst/>
              <a:gdLst>
                <a:gd name="T0" fmla="*/ 0 w 63"/>
                <a:gd name="T1" fmla="*/ 67 h 67"/>
                <a:gd name="T2" fmla="*/ 29 w 63"/>
                <a:gd name="T3" fmla="*/ 10 h 67"/>
                <a:gd name="T4" fmla="*/ 53 w 63"/>
                <a:gd name="T5" fmla="*/ 0 h 67"/>
                <a:gd name="T6" fmla="*/ 63 w 63"/>
                <a:gd name="T7" fmla="*/ 54 h 67"/>
                <a:gd name="T8" fmla="*/ 0 w 63"/>
                <a:gd name="T9" fmla="*/ 67 h 67"/>
              </a:gdLst>
              <a:ahLst/>
              <a:cxnLst>
                <a:cxn ang="0">
                  <a:pos x="T0" y="T1"/>
                </a:cxn>
                <a:cxn ang="0">
                  <a:pos x="T2" y="T3"/>
                </a:cxn>
                <a:cxn ang="0">
                  <a:pos x="T4" y="T5"/>
                </a:cxn>
                <a:cxn ang="0">
                  <a:pos x="T6" y="T7"/>
                </a:cxn>
                <a:cxn ang="0">
                  <a:pos x="T8" y="T9"/>
                </a:cxn>
              </a:cxnLst>
              <a:rect l="0" t="0" r="r" b="b"/>
              <a:pathLst>
                <a:path w="63" h="67">
                  <a:moveTo>
                    <a:pt x="0" y="67"/>
                  </a:moveTo>
                  <a:lnTo>
                    <a:pt x="29" y="10"/>
                  </a:lnTo>
                  <a:lnTo>
                    <a:pt x="53" y="0"/>
                  </a:lnTo>
                  <a:lnTo>
                    <a:pt x="63" y="54"/>
                  </a:lnTo>
                  <a:lnTo>
                    <a:pt x="0" y="67"/>
                  </a:lnTo>
                  <a:close/>
                </a:path>
              </a:pathLst>
            </a:custGeom>
            <a:solidFill>
              <a:srgbClr val="B3B3B3"/>
            </a:solidFill>
            <a:ln w="0">
              <a:solidFill>
                <a:srgbClr val="B3B3B3"/>
              </a:solidFill>
              <a:prstDash val="solid"/>
              <a:round/>
              <a:headEnd/>
              <a:tailEnd/>
            </a:ln>
          </p:spPr>
          <p:txBody>
            <a:bodyPr/>
            <a:lstStyle/>
            <a:p>
              <a:endParaRPr lang="en-US" dirty="0"/>
            </a:p>
          </p:txBody>
        </p:sp>
        <p:sp>
          <p:nvSpPr>
            <p:cNvPr id="155" name="Freeform 148">
              <a:extLst>
                <a:ext uri="{FF2B5EF4-FFF2-40B4-BE49-F238E27FC236}">
                  <a16:creationId xmlns:a16="http://schemas.microsoft.com/office/drawing/2014/main" id="{38B7DE19-69B5-4AF2-A891-406424C40E70}"/>
                </a:ext>
              </a:extLst>
            </p:cNvPr>
            <p:cNvSpPr>
              <a:spLocks/>
            </p:cNvSpPr>
            <p:nvPr/>
          </p:nvSpPr>
          <p:spPr bwMode="gray">
            <a:xfrm>
              <a:off x="5243938" y="3756022"/>
              <a:ext cx="230637" cy="341163"/>
            </a:xfrm>
            <a:custGeom>
              <a:avLst/>
              <a:gdLst>
                <a:gd name="T0" fmla="*/ 0 w 378"/>
                <a:gd name="T1" fmla="*/ 523 h 558"/>
                <a:gd name="T2" fmla="*/ 0 w 378"/>
                <a:gd name="T3" fmla="*/ 376 h 558"/>
                <a:gd name="T4" fmla="*/ 30 w 378"/>
                <a:gd name="T5" fmla="*/ 331 h 558"/>
                <a:gd name="T6" fmla="*/ 147 w 378"/>
                <a:gd name="T7" fmla="*/ 283 h 558"/>
                <a:gd name="T8" fmla="*/ 259 w 378"/>
                <a:gd name="T9" fmla="*/ 161 h 558"/>
                <a:gd name="T10" fmla="*/ 112 w 378"/>
                <a:gd name="T11" fmla="*/ 121 h 558"/>
                <a:gd name="T12" fmla="*/ 69 w 378"/>
                <a:gd name="T13" fmla="*/ 47 h 558"/>
                <a:gd name="T14" fmla="*/ 83 w 378"/>
                <a:gd name="T15" fmla="*/ 23 h 558"/>
                <a:gd name="T16" fmla="*/ 142 w 378"/>
                <a:gd name="T17" fmla="*/ 66 h 558"/>
                <a:gd name="T18" fmla="*/ 363 w 378"/>
                <a:gd name="T19" fmla="*/ 0 h 558"/>
                <a:gd name="T20" fmla="*/ 378 w 378"/>
                <a:gd name="T21" fmla="*/ 66 h 558"/>
                <a:gd name="T22" fmla="*/ 245 w 378"/>
                <a:gd name="T23" fmla="*/ 326 h 558"/>
                <a:gd name="T24" fmla="*/ 19 w 378"/>
                <a:gd name="T25" fmla="*/ 558 h 558"/>
                <a:gd name="T26" fmla="*/ 0 w 378"/>
                <a:gd name="T27" fmla="*/ 52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558">
                  <a:moveTo>
                    <a:pt x="0" y="523"/>
                  </a:moveTo>
                  <a:lnTo>
                    <a:pt x="0" y="376"/>
                  </a:lnTo>
                  <a:lnTo>
                    <a:pt x="30" y="331"/>
                  </a:lnTo>
                  <a:lnTo>
                    <a:pt x="147" y="283"/>
                  </a:lnTo>
                  <a:lnTo>
                    <a:pt x="259" y="161"/>
                  </a:lnTo>
                  <a:lnTo>
                    <a:pt x="112" y="121"/>
                  </a:lnTo>
                  <a:lnTo>
                    <a:pt x="69" y="47"/>
                  </a:lnTo>
                  <a:lnTo>
                    <a:pt x="83" y="23"/>
                  </a:lnTo>
                  <a:lnTo>
                    <a:pt x="142" y="66"/>
                  </a:lnTo>
                  <a:lnTo>
                    <a:pt x="363" y="0"/>
                  </a:lnTo>
                  <a:lnTo>
                    <a:pt x="378" y="66"/>
                  </a:lnTo>
                  <a:lnTo>
                    <a:pt x="245" y="326"/>
                  </a:lnTo>
                  <a:lnTo>
                    <a:pt x="19" y="558"/>
                  </a:lnTo>
                  <a:lnTo>
                    <a:pt x="0" y="523"/>
                  </a:lnTo>
                  <a:close/>
                </a:path>
              </a:pathLst>
            </a:custGeom>
            <a:solidFill>
              <a:srgbClr val="B3B3B3"/>
            </a:solidFill>
            <a:ln w="0">
              <a:solidFill>
                <a:srgbClr val="B3B3B3"/>
              </a:solidFill>
              <a:prstDash val="solid"/>
              <a:round/>
              <a:headEnd/>
              <a:tailEnd/>
            </a:ln>
          </p:spPr>
          <p:txBody>
            <a:bodyPr/>
            <a:lstStyle/>
            <a:p>
              <a:endParaRPr lang="en-US" dirty="0"/>
            </a:p>
          </p:txBody>
        </p:sp>
        <p:sp>
          <p:nvSpPr>
            <p:cNvPr id="156" name="Freeform 149">
              <a:extLst>
                <a:ext uri="{FF2B5EF4-FFF2-40B4-BE49-F238E27FC236}">
                  <a16:creationId xmlns:a16="http://schemas.microsoft.com/office/drawing/2014/main" id="{ACA1CCFF-CF64-4FE4-A635-7EC5E1968D2A}"/>
                </a:ext>
              </a:extLst>
            </p:cNvPr>
            <p:cNvSpPr>
              <a:spLocks/>
            </p:cNvSpPr>
            <p:nvPr/>
          </p:nvSpPr>
          <p:spPr bwMode="gray">
            <a:xfrm>
              <a:off x="4885169" y="4447519"/>
              <a:ext cx="175724" cy="179752"/>
            </a:xfrm>
            <a:custGeom>
              <a:avLst/>
              <a:gdLst>
                <a:gd name="T0" fmla="*/ 0 w 290"/>
                <a:gd name="T1" fmla="*/ 90 h 293"/>
                <a:gd name="T2" fmla="*/ 65 w 290"/>
                <a:gd name="T3" fmla="*/ 92 h 293"/>
                <a:gd name="T4" fmla="*/ 129 w 290"/>
                <a:gd name="T5" fmla="*/ 38 h 293"/>
                <a:gd name="T6" fmla="*/ 132 w 290"/>
                <a:gd name="T7" fmla="*/ 14 h 293"/>
                <a:gd name="T8" fmla="*/ 190 w 290"/>
                <a:gd name="T9" fmla="*/ 0 h 293"/>
                <a:gd name="T10" fmla="*/ 279 w 290"/>
                <a:gd name="T11" fmla="*/ 29 h 293"/>
                <a:gd name="T12" fmla="*/ 290 w 290"/>
                <a:gd name="T13" fmla="*/ 74 h 293"/>
                <a:gd name="T14" fmla="*/ 285 w 290"/>
                <a:gd name="T15" fmla="*/ 183 h 293"/>
                <a:gd name="T16" fmla="*/ 237 w 290"/>
                <a:gd name="T17" fmla="*/ 293 h 293"/>
                <a:gd name="T18" fmla="*/ 153 w 290"/>
                <a:gd name="T19" fmla="*/ 276 h 293"/>
                <a:gd name="T20" fmla="*/ 101 w 290"/>
                <a:gd name="T21" fmla="*/ 248 h 293"/>
                <a:gd name="T22" fmla="*/ 0 w 290"/>
                <a:gd name="T23" fmla="*/ 9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293">
                  <a:moveTo>
                    <a:pt x="0" y="90"/>
                  </a:moveTo>
                  <a:lnTo>
                    <a:pt x="65" y="92"/>
                  </a:lnTo>
                  <a:lnTo>
                    <a:pt x="129" y="38"/>
                  </a:lnTo>
                  <a:lnTo>
                    <a:pt x="132" y="14"/>
                  </a:lnTo>
                  <a:lnTo>
                    <a:pt x="190" y="0"/>
                  </a:lnTo>
                  <a:lnTo>
                    <a:pt x="279" y="29"/>
                  </a:lnTo>
                  <a:lnTo>
                    <a:pt x="290" y="74"/>
                  </a:lnTo>
                  <a:lnTo>
                    <a:pt x="285" y="183"/>
                  </a:lnTo>
                  <a:lnTo>
                    <a:pt x="237" y="293"/>
                  </a:lnTo>
                  <a:lnTo>
                    <a:pt x="153" y="276"/>
                  </a:lnTo>
                  <a:lnTo>
                    <a:pt x="101" y="248"/>
                  </a:lnTo>
                  <a:lnTo>
                    <a:pt x="0" y="90"/>
                  </a:lnTo>
                  <a:close/>
                </a:path>
              </a:pathLst>
            </a:custGeom>
            <a:solidFill>
              <a:srgbClr val="B3B3B3"/>
            </a:solidFill>
            <a:ln w="0">
              <a:solidFill>
                <a:srgbClr val="B3B3B3"/>
              </a:solidFill>
              <a:prstDash val="solid"/>
              <a:round/>
              <a:headEnd/>
              <a:tailEnd/>
            </a:ln>
          </p:spPr>
          <p:txBody>
            <a:bodyPr/>
            <a:lstStyle/>
            <a:p>
              <a:endParaRPr lang="en-US" dirty="0"/>
            </a:p>
          </p:txBody>
        </p:sp>
        <p:sp>
          <p:nvSpPr>
            <p:cNvPr id="157" name="Freeform 150">
              <a:extLst>
                <a:ext uri="{FF2B5EF4-FFF2-40B4-BE49-F238E27FC236}">
                  <a16:creationId xmlns:a16="http://schemas.microsoft.com/office/drawing/2014/main" id="{23DD731A-B7BD-4BBA-A4E9-D147E3BD4063}"/>
                </a:ext>
              </a:extLst>
            </p:cNvPr>
            <p:cNvSpPr>
              <a:spLocks/>
            </p:cNvSpPr>
            <p:nvPr/>
          </p:nvSpPr>
          <p:spPr bwMode="gray">
            <a:xfrm>
              <a:off x="4579483" y="4478700"/>
              <a:ext cx="305686" cy="320987"/>
            </a:xfrm>
            <a:custGeom>
              <a:avLst/>
              <a:gdLst>
                <a:gd name="T0" fmla="*/ 0 w 500"/>
                <a:gd name="T1" fmla="*/ 21 h 523"/>
                <a:gd name="T2" fmla="*/ 59 w 500"/>
                <a:gd name="T3" fmla="*/ 0 h 523"/>
                <a:gd name="T4" fmla="*/ 363 w 500"/>
                <a:gd name="T5" fmla="*/ 51 h 523"/>
                <a:gd name="T6" fmla="*/ 430 w 500"/>
                <a:gd name="T7" fmla="*/ 29 h 523"/>
                <a:gd name="T8" fmla="*/ 500 w 500"/>
                <a:gd name="T9" fmla="*/ 39 h 523"/>
                <a:gd name="T10" fmla="*/ 440 w 500"/>
                <a:gd name="T11" fmla="*/ 77 h 523"/>
                <a:gd name="T12" fmla="*/ 417 w 500"/>
                <a:gd name="T13" fmla="*/ 51 h 523"/>
                <a:gd name="T14" fmla="*/ 346 w 500"/>
                <a:gd name="T15" fmla="*/ 67 h 523"/>
                <a:gd name="T16" fmla="*/ 346 w 500"/>
                <a:gd name="T17" fmla="*/ 216 h 523"/>
                <a:gd name="T18" fmla="*/ 306 w 500"/>
                <a:gd name="T19" fmla="*/ 217 h 523"/>
                <a:gd name="T20" fmla="*/ 306 w 500"/>
                <a:gd name="T21" fmla="*/ 330 h 523"/>
                <a:gd name="T22" fmla="*/ 306 w 500"/>
                <a:gd name="T23" fmla="*/ 500 h 523"/>
                <a:gd name="T24" fmla="*/ 274 w 500"/>
                <a:gd name="T25" fmla="*/ 523 h 523"/>
                <a:gd name="T26" fmla="*/ 226 w 500"/>
                <a:gd name="T27" fmla="*/ 523 h 523"/>
                <a:gd name="T28" fmla="*/ 203 w 500"/>
                <a:gd name="T29" fmla="*/ 488 h 523"/>
                <a:gd name="T30" fmla="*/ 181 w 500"/>
                <a:gd name="T31" fmla="*/ 508 h 523"/>
                <a:gd name="T32" fmla="*/ 130 w 500"/>
                <a:gd name="T33" fmla="*/ 451 h 523"/>
                <a:gd name="T34" fmla="*/ 106 w 500"/>
                <a:gd name="T35" fmla="*/ 267 h 523"/>
                <a:gd name="T36" fmla="*/ 106 w 500"/>
                <a:gd name="T37" fmla="*/ 245 h 523"/>
                <a:gd name="T38" fmla="*/ 0 w 500"/>
                <a:gd name="T39" fmla="*/ 2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523">
                  <a:moveTo>
                    <a:pt x="0" y="21"/>
                  </a:moveTo>
                  <a:lnTo>
                    <a:pt x="59" y="0"/>
                  </a:lnTo>
                  <a:lnTo>
                    <a:pt x="363" y="51"/>
                  </a:lnTo>
                  <a:lnTo>
                    <a:pt x="430" y="29"/>
                  </a:lnTo>
                  <a:lnTo>
                    <a:pt x="500" y="39"/>
                  </a:lnTo>
                  <a:lnTo>
                    <a:pt x="440" y="77"/>
                  </a:lnTo>
                  <a:lnTo>
                    <a:pt x="417" y="51"/>
                  </a:lnTo>
                  <a:lnTo>
                    <a:pt x="346" y="67"/>
                  </a:lnTo>
                  <a:lnTo>
                    <a:pt x="346" y="216"/>
                  </a:lnTo>
                  <a:lnTo>
                    <a:pt x="306" y="217"/>
                  </a:lnTo>
                  <a:lnTo>
                    <a:pt x="306" y="330"/>
                  </a:lnTo>
                  <a:lnTo>
                    <a:pt x="306" y="500"/>
                  </a:lnTo>
                  <a:lnTo>
                    <a:pt x="274" y="523"/>
                  </a:lnTo>
                  <a:lnTo>
                    <a:pt x="226" y="523"/>
                  </a:lnTo>
                  <a:lnTo>
                    <a:pt x="203" y="488"/>
                  </a:lnTo>
                  <a:lnTo>
                    <a:pt x="181" y="508"/>
                  </a:lnTo>
                  <a:lnTo>
                    <a:pt x="130" y="451"/>
                  </a:lnTo>
                  <a:lnTo>
                    <a:pt x="106" y="267"/>
                  </a:lnTo>
                  <a:lnTo>
                    <a:pt x="106" y="245"/>
                  </a:lnTo>
                  <a:lnTo>
                    <a:pt x="0" y="21"/>
                  </a:lnTo>
                  <a:close/>
                </a:path>
              </a:pathLst>
            </a:custGeom>
            <a:solidFill>
              <a:srgbClr val="B3B3B3"/>
            </a:solidFill>
            <a:ln w="0">
              <a:solidFill>
                <a:srgbClr val="B3B3B3"/>
              </a:solidFill>
              <a:prstDash val="solid"/>
              <a:round/>
              <a:headEnd/>
              <a:tailEnd/>
            </a:ln>
          </p:spPr>
          <p:txBody>
            <a:bodyPr/>
            <a:lstStyle/>
            <a:p>
              <a:endParaRPr lang="en-US" dirty="0"/>
            </a:p>
          </p:txBody>
        </p:sp>
        <p:sp>
          <p:nvSpPr>
            <p:cNvPr id="158" name="Freeform 151">
              <a:extLst>
                <a:ext uri="{FF2B5EF4-FFF2-40B4-BE49-F238E27FC236}">
                  <a16:creationId xmlns:a16="http://schemas.microsoft.com/office/drawing/2014/main" id="{FF681B48-6B55-465F-BFB5-7584AA125713}"/>
                </a:ext>
              </a:extLst>
            </p:cNvPr>
            <p:cNvSpPr>
              <a:spLocks/>
            </p:cNvSpPr>
            <p:nvPr/>
          </p:nvSpPr>
          <p:spPr bwMode="gray">
            <a:xfrm>
              <a:off x="4813781" y="3469885"/>
              <a:ext cx="373413" cy="495236"/>
            </a:xfrm>
            <a:custGeom>
              <a:avLst/>
              <a:gdLst>
                <a:gd name="T0" fmla="*/ 0 w 614"/>
                <a:gd name="T1" fmla="*/ 427 h 810"/>
                <a:gd name="T2" fmla="*/ 29 w 614"/>
                <a:gd name="T3" fmla="*/ 509 h 810"/>
                <a:gd name="T4" fmla="*/ 57 w 614"/>
                <a:gd name="T5" fmla="*/ 595 h 810"/>
                <a:gd name="T6" fmla="*/ 119 w 614"/>
                <a:gd name="T7" fmla="*/ 629 h 810"/>
                <a:gd name="T8" fmla="*/ 208 w 614"/>
                <a:gd name="T9" fmla="*/ 747 h 810"/>
                <a:gd name="T10" fmla="*/ 333 w 614"/>
                <a:gd name="T11" fmla="*/ 810 h 810"/>
                <a:gd name="T12" fmla="*/ 446 w 614"/>
                <a:gd name="T13" fmla="*/ 794 h 810"/>
                <a:gd name="T14" fmla="*/ 515 w 614"/>
                <a:gd name="T15" fmla="*/ 770 h 810"/>
                <a:gd name="T16" fmla="*/ 472 w 614"/>
                <a:gd name="T17" fmla="*/ 684 h 810"/>
                <a:gd name="T18" fmla="*/ 407 w 614"/>
                <a:gd name="T19" fmla="*/ 636 h 810"/>
                <a:gd name="T20" fmla="*/ 449 w 614"/>
                <a:gd name="T21" fmla="*/ 605 h 810"/>
                <a:gd name="T22" fmla="*/ 457 w 614"/>
                <a:gd name="T23" fmla="*/ 528 h 810"/>
                <a:gd name="T24" fmla="*/ 527 w 614"/>
                <a:gd name="T25" fmla="*/ 430 h 810"/>
                <a:gd name="T26" fmla="*/ 555 w 614"/>
                <a:gd name="T27" fmla="*/ 252 h 810"/>
                <a:gd name="T28" fmla="*/ 614 w 614"/>
                <a:gd name="T29" fmla="*/ 214 h 810"/>
                <a:gd name="T30" fmla="*/ 567 w 614"/>
                <a:gd name="T31" fmla="*/ 178 h 810"/>
                <a:gd name="T32" fmla="*/ 552 w 614"/>
                <a:gd name="T33" fmla="*/ 46 h 810"/>
                <a:gd name="T34" fmla="*/ 503 w 614"/>
                <a:gd name="T35" fmla="*/ 0 h 810"/>
                <a:gd name="T36" fmla="*/ 446 w 614"/>
                <a:gd name="T37" fmla="*/ 55 h 810"/>
                <a:gd name="T38" fmla="*/ 114 w 614"/>
                <a:gd name="T39" fmla="*/ 44 h 810"/>
                <a:gd name="T40" fmla="*/ 114 w 614"/>
                <a:gd name="T41" fmla="*/ 127 h 810"/>
                <a:gd name="T42" fmla="*/ 80 w 614"/>
                <a:gd name="T43" fmla="*/ 130 h 810"/>
                <a:gd name="T44" fmla="*/ 80 w 614"/>
                <a:gd name="T45" fmla="*/ 153 h 810"/>
                <a:gd name="T46" fmla="*/ 79 w 614"/>
                <a:gd name="T47" fmla="*/ 310 h 810"/>
                <a:gd name="T48" fmla="*/ 41 w 614"/>
                <a:gd name="T49" fmla="*/ 317 h 810"/>
                <a:gd name="T50" fmla="*/ 0 w 614"/>
                <a:gd name="T51" fmla="*/ 42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 h="810">
                  <a:moveTo>
                    <a:pt x="0" y="427"/>
                  </a:moveTo>
                  <a:lnTo>
                    <a:pt x="29" y="509"/>
                  </a:lnTo>
                  <a:lnTo>
                    <a:pt x="57" y="595"/>
                  </a:lnTo>
                  <a:lnTo>
                    <a:pt x="119" y="629"/>
                  </a:lnTo>
                  <a:lnTo>
                    <a:pt x="208" y="747"/>
                  </a:lnTo>
                  <a:lnTo>
                    <a:pt x="333" y="810"/>
                  </a:lnTo>
                  <a:lnTo>
                    <a:pt x="446" y="794"/>
                  </a:lnTo>
                  <a:lnTo>
                    <a:pt x="515" y="770"/>
                  </a:lnTo>
                  <a:lnTo>
                    <a:pt x="472" y="684"/>
                  </a:lnTo>
                  <a:lnTo>
                    <a:pt x="407" y="636"/>
                  </a:lnTo>
                  <a:lnTo>
                    <a:pt x="449" y="605"/>
                  </a:lnTo>
                  <a:lnTo>
                    <a:pt x="457" y="528"/>
                  </a:lnTo>
                  <a:lnTo>
                    <a:pt x="527" y="430"/>
                  </a:lnTo>
                  <a:lnTo>
                    <a:pt x="555" y="252"/>
                  </a:lnTo>
                  <a:lnTo>
                    <a:pt x="614" y="214"/>
                  </a:lnTo>
                  <a:lnTo>
                    <a:pt x="567" y="178"/>
                  </a:lnTo>
                  <a:lnTo>
                    <a:pt x="552" y="46"/>
                  </a:lnTo>
                  <a:lnTo>
                    <a:pt x="503" y="0"/>
                  </a:lnTo>
                  <a:lnTo>
                    <a:pt x="446" y="55"/>
                  </a:lnTo>
                  <a:lnTo>
                    <a:pt x="114" y="44"/>
                  </a:lnTo>
                  <a:lnTo>
                    <a:pt x="114" y="127"/>
                  </a:lnTo>
                  <a:lnTo>
                    <a:pt x="80" y="130"/>
                  </a:lnTo>
                  <a:lnTo>
                    <a:pt x="80" y="153"/>
                  </a:lnTo>
                  <a:lnTo>
                    <a:pt x="79" y="310"/>
                  </a:lnTo>
                  <a:lnTo>
                    <a:pt x="41" y="317"/>
                  </a:lnTo>
                  <a:lnTo>
                    <a:pt x="0" y="427"/>
                  </a:lnTo>
                  <a:close/>
                </a:path>
              </a:pathLst>
            </a:custGeom>
            <a:solidFill>
              <a:srgbClr val="B3B3B3"/>
            </a:solidFill>
            <a:ln w="0">
              <a:solidFill>
                <a:srgbClr val="B3B3B3"/>
              </a:solidFill>
              <a:prstDash val="solid"/>
              <a:round/>
              <a:headEnd/>
              <a:tailEnd/>
            </a:ln>
          </p:spPr>
          <p:txBody>
            <a:bodyPr/>
            <a:lstStyle/>
            <a:p>
              <a:endParaRPr lang="en-US" dirty="0"/>
            </a:p>
          </p:txBody>
        </p:sp>
        <p:sp>
          <p:nvSpPr>
            <p:cNvPr id="159" name="Freeform 152">
              <a:extLst>
                <a:ext uri="{FF2B5EF4-FFF2-40B4-BE49-F238E27FC236}">
                  <a16:creationId xmlns:a16="http://schemas.microsoft.com/office/drawing/2014/main" id="{A94535C0-7E5A-481B-A333-6FF5ED11D2F7}"/>
                </a:ext>
              </a:extLst>
            </p:cNvPr>
            <p:cNvSpPr>
              <a:spLocks/>
            </p:cNvSpPr>
            <p:nvPr/>
          </p:nvSpPr>
          <p:spPr bwMode="gray">
            <a:xfrm>
              <a:off x="5013301" y="4709811"/>
              <a:ext cx="29287" cy="40353"/>
            </a:xfrm>
            <a:custGeom>
              <a:avLst/>
              <a:gdLst>
                <a:gd name="T0" fmla="*/ 0 w 47"/>
                <a:gd name="T1" fmla="*/ 40 h 66"/>
                <a:gd name="T2" fmla="*/ 25 w 47"/>
                <a:gd name="T3" fmla="*/ 66 h 66"/>
                <a:gd name="T4" fmla="*/ 47 w 47"/>
                <a:gd name="T5" fmla="*/ 43 h 66"/>
                <a:gd name="T6" fmla="*/ 43 w 47"/>
                <a:gd name="T7" fmla="*/ 0 h 66"/>
                <a:gd name="T8" fmla="*/ 0 w 47"/>
                <a:gd name="T9" fmla="*/ 40 h 66"/>
              </a:gdLst>
              <a:ahLst/>
              <a:cxnLst>
                <a:cxn ang="0">
                  <a:pos x="T0" y="T1"/>
                </a:cxn>
                <a:cxn ang="0">
                  <a:pos x="T2" y="T3"/>
                </a:cxn>
                <a:cxn ang="0">
                  <a:pos x="T4" y="T5"/>
                </a:cxn>
                <a:cxn ang="0">
                  <a:pos x="T6" y="T7"/>
                </a:cxn>
                <a:cxn ang="0">
                  <a:pos x="T8" y="T9"/>
                </a:cxn>
              </a:cxnLst>
              <a:rect l="0" t="0" r="r" b="b"/>
              <a:pathLst>
                <a:path w="47" h="66">
                  <a:moveTo>
                    <a:pt x="0" y="40"/>
                  </a:moveTo>
                  <a:lnTo>
                    <a:pt x="25" y="66"/>
                  </a:lnTo>
                  <a:lnTo>
                    <a:pt x="47" y="43"/>
                  </a:lnTo>
                  <a:lnTo>
                    <a:pt x="43" y="0"/>
                  </a:lnTo>
                  <a:lnTo>
                    <a:pt x="0" y="40"/>
                  </a:lnTo>
                  <a:close/>
                </a:path>
              </a:pathLst>
            </a:custGeom>
            <a:solidFill>
              <a:srgbClr val="B3B3B3"/>
            </a:solidFill>
            <a:ln w="0">
              <a:solidFill>
                <a:srgbClr val="B3B3B3"/>
              </a:solidFill>
              <a:prstDash val="solid"/>
              <a:round/>
              <a:headEnd/>
              <a:tailEnd/>
            </a:ln>
          </p:spPr>
          <p:txBody>
            <a:bodyPr/>
            <a:lstStyle/>
            <a:p>
              <a:endParaRPr lang="en-US" dirty="0"/>
            </a:p>
          </p:txBody>
        </p:sp>
        <p:sp>
          <p:nvSpPr>
            <p:cNvPr id="160" name="Freeform 153">
              <a:extLst>
                <a:ext uri="{FF2B5EF4-FFF2-40B4-BE49-F238E27FC236}">
                  <a16:creationId xmlns:a16="http://schemas.microsoft.com/office/drawing/2014/main" id="{9197D5D0-875C-4A59-A356-0D9831C64AC5}"/>
                </a:ext>
              </a:extLst>
            </p:cNvPr>
            <p:cNvSpPr>
              <a:spLocks/>
            </p:cNvSpPr>
            <p:nvPr/>
          </p:nvSpPr>
          <p:spPr bwMode="gray">
            <a:xfrm>
              <a:off x="4989505" y="4078843"/>
              <a:ext cx="241620" cy="267795"/>
            </a:xfrm>
            <a:custGeom>
              <a:avLst/>
              <a:gdLst>
                <a:gd name="T0" fmla="*/ 0 w 396"/>
                <a:gd name="T1" fmla="*/ 136 h 437"/>
                <a:gd name="T2" fmla="*/ 3 w 396"/>
                <a:gd name="T3" fmla="*/ 221 h 437"/>
                <a:gd name="T4" fmla="*/ 50 w 396"/>
                <a:gd name="T5" fmla="*/ 307 h 437"/>
                <a:gd name="T6" fmla="*/ 118 w 396"/>
                <a:gd name="T7" fmla="*/ 345 h 437"/>
                <a:gd name="T8" fmla="*/ 154 w 396"/>
                <a:gd name="T9" fmla="*/ 353 h 437"/>
                <a:gd name="T10" fmla="*/ 193 w 396"/>
                <a:gd name="T11" fmla="*/ 437 h 437"/>
                <a:gd name="T12" fmla="*/ 343 w 396"/>
                <a:gd name="T13" fmla="*/ 425 h 437"/>
                <a:gd name="T14" fmla="*/ 396 w 396"/>
                <a:gd name="T15" fmla="*/ 390 h 437"/>
                <a:gd name="T16" fmla="*/ 339 w 396"/>
                <a:gd name="T17" fmla="*/ 217 h 437"/>
                <a:gd name="T18" fmla="*/ 357 w 396"/>
                <a:gd name="T19" fmla="*/ 150 h 437"/>
                <a:gd name="T20" fmla="*/ 168 w 396"/>
                <a:gd name="T21" fmla="*/ 0 h 437"/>
                <a:gd name="T22" fmla="*/ 115 w 396"/>
                <a:gd name="T23" fmla="*/ 75 h 437"/>
                <a:gd name="T24" fmla="*/ 96 w 396"/>
                <a:gd name="T25" fmla="*/ 54 h 437"/>
                <a:gd name="T26" fmla="*/ 83 w 396"/>
                <a:gd name="T27" fmla="*/ 71 h 437"/>
                <a:gd name="T28" fmla="*/ 79 w 396"/>
                <a:gd name="T29" fmla="*/ 0 h 437"/>
                <a:gd name="T30" fmla="*/ 27 w 396"/>
                <a:gd name="T31" fmla="*/ 2 h 437"/>
                <a:gd name="T32" fmla="*/ 37 w 396"/>
                <a:gd name="T33" fmla="*/ 56 h 437"/>
                <a:gd name="T34" fmla="*/ 40 w 396"/>
                <a:gd name="T35" fmla="*/ 89 h 437"/>
                <a:gd name="T36" fmla="*/ 0 w 396"/>
                <a:gd name="T37" fmla="*/ 13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37">
                  <a:moveTo>
                    <a:pt x="0" y="136"/>
                  </a:moveTo>
                  <a:lnTo>
                    <a:pt x="3" y="221"/>
                  </a:lnTo>
                  <a:lnTo>
                    <a:pt x="50" y="307"/>
                  </a:lnTo>
                  <a:lnTo>
                    <a:pt x="118" y="345"/>
                  </a:lnTo>
                  <a:lnTo>
                    <a:pt x="154" y="353"/>
                  </a:lnTo>
                  <a:lnTo>
                    <a:pt x="193" y="437"/>
                  </a:lnTo>
                  <a:lnTo>
                    <a:pt x="343" y="425"/>
                  </a:lnTo>
                  <a:lnTo>
                    <a:pt x="396" y="390"/>
                  </a:lnTo>
                  <a:lnTo>
                    <a:pt x="339" y="217"/>
                  </a:lnTo>
                  <a:lnTo>
                    <a:pt x="357" y="150"/>
                  </a:lnTo>
                  <a:lnTo>
                    <a:pt x="168" y="0"/>
                  </a:lnTo>
                  <a:lnTo>
                    <a:pt x="115" y="75"/>
                  </a:lnTo>
                  <a:lnTo>
                    <a:pt x="96" y="54"/>
                  </a:lnTo>
                  <a:lnTo>
                    <a:pt x="83" y="71"/>
                  </a:lnTo>
                  <a:lnTo>
                    <a:pt x="79" y="0"/>
                  </a:lnTo>
                  <a:lnTo>
                    <a:pt x="27" y="2"/>
                  </a:lnTo>
                  <a:lnTo>
                    <a:pt x="37" y="56"/>
                  </a:lnTo>
                  <a:lnTo>
                    <a:pt x="40" y="89"/>
                  </a:lnTo>
                  <a:lnTo>
                    <a:pt x="0" y="136"/>
                  </a:lnTo>
                  <a:close/>
                </a:path>
              </a:pathLst>
            </a:custGeom>
            <a:solidFill>
              <a:srgbClr val="B3B3B3"/>
            </a:solidFill>
            <a:ln w="0">
              <a:solidFill>
                <a:srgbClr val="B3B3B3"/>
              </a:solidFill>
              <a:prstDash val="solid"/>
              <a:round/>
              <a:headEnd/>
              <a:tailEnd/>
            </a:ln>
          </p:spPr>
          <p:txBody>
            <a:bodyPr/>
            <a:lstStyle/>
            <a:p>
              <a:endParaRPr lang="en-US" dirty="0"/>
            </a:p>
          </p:txBody>
        </p:sp>
        <p:sp>
          <p:nvSpPr>
            <p:cNvPr id="161" name="Freeform 154">
              <a:extLst>
                <a:ext uri="{FF2B5EF4-FFF2-40B4-BE49-F238E27FC236}">
                  <a16:creationId xmlns:a16="http://schemas.microsoft.com/office/drawing/2014/main" id="{1E922B61-88B4-4727-A802-84A8E210A167}"/>
                </a:ext>
              </a:extLst>
            </p:cNvPr>
            <p:cNvSpPr>
              <a:spLocks/>
            </p:cNvSpPr>
            <p:nvPr/>
          </p:nvSpPr>
          <p:spPr bwMode="gray">
            <a:xfrm>
              <a:off x="4315898" y="3776198"/>
              <a:ext cx="47592" cy="128395"/>
            </a:xfrm>
            <a:custGeom>
              <a:avLst/>
              <a:gdLst>
                <a:gd name="T0" fmla="*/ 0 w 79"/>
                <a:gd name="T1" fmla="*/ 0 h 209"/>
                <a:gd name="T2" fmla="*/ 40 w 79"/>
                <a:gd name="T3" fmla="*/ 8 h 209"/>
                <a:gd name="T4" fmla="*/ 79 w 79"/>
                <a:gd name="T5" fmla="*/ 200 h 209"/>
                <a:gd name="T6" fmla="*/ 52 w 79"/>
                <a:gd name="T7" fmla="*/ 209 h 209"/>
                <a:gd name="T8" fmla="*/ 0 w 79"/>
                <a:gd name="T9" fmla="*/ 0 h 209"/>
              </a:gdLst>
              <a:ahLst/>
              <a:cxnLst>
                <a:cxn ang="0">
                  <a:pos x="T0" y="T1"/>
                </a:cxn>
                <a:cxn ang="0">
                  <a:pos x="T2" y="T3"/>
                </a:cxn>
                <a:cxn ang="0">
                  <a:pos x="T4" y="T5"/>
                </a:cxn>
                <a:cxn ang="0">
                  <a:pos x="T6" y="T7"/>
                </a:cxn>
                <a:cxn ang="0">
                  <a:pos x="T8" y="T9"/>
                </a:cxn>
              </a:cxnLst>
              <a:rect l="0" t="0" r="r" b="b"/>
              <a:pathLst>
                <a:path w="79" h="209">
                  <a:moveTo>
                    <a:pt x="0" y="0"/>
                  </a:moveTo>
                  <a:lnTo>
                    <a:pt x="40" y="8"/>
                  </a:lnTo>
                  <a:lnTo>
                    <a:pt x="79" y="200"/>
                  </a:lnTo>
                  <a:lnTo>
                    <a:pt x="52" y="209"/>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62" name="Freeform 155">
              <a:extLst>
                <a:ext uri="{FF2B5EF4-FFF2-40B4-BE49-F238E27FC236}">
                  <a16:creationId xmlns:a16="http://schemas.microsoft.com/office/drawing/2014/main" id="{27CDEC36-F0D0-494C-A263-D6D9BCD4B1BC}"/>
                </a:ext>
              </a:extLst>
            </p:cNvPr>
            <p:cNvSpPr>
              <a:spLocks/>
            </p:cNvSpPr>
            <p:nvPr/>
          </p:nvSpPr>
          <p:spPr bwMode="gray">
            <a:xfrm>
              <a:off x="4991336" y="3954116"/>
              <a:ext cx="117149" cy="132063"/>
            </a:xfrm>
            <a:custGeom>
              <a:avLst/>
              <a:gdLst>
                <a:gd name="T0" fmla="*/ 0 w 192"/>
                <a:gd name="T1" fmla="*/ 216 h 216"/>
                <a:gd name="T2" fmla="*/ 24 w 192"/>
                <a:gd name="T3" fmla="*/ 206 h 216"/>
                <a:gd name="T4" fmla="*/ 76 w 192"/>
                <a:gd name="T5" fmla="*/ 204 h 216"/>
                <a:gd name="T6" fmla="*/ 80 w 192"/>
                <a:gd name="T7" fmla="*/ 171 h 216"/>
                <a:gd name="T8" fmla="*/ 154 w 192"/>
                <a:gd name="T9" fmla="*/ 153 h 216"/>
                <a:gd name="T10" fmla="*/ 192 w 192"/>
                <a:gd name="T11" fmla="*/ 80 h 216"/>
                <a:gd name="T12" fmla="*/ 154 w 192"/>
                <a:gd name="T13" fmla="*/ 0 h 216"/>
                <a:gd name="T14" fmla="*/ 41 w 192"/>
                <a:gd name="T15" fmla="*/ 16 h 216"/>
                <a:gd name="T16" fmla="*/ 52 w 192"/>
                <a:gd name="T17" fmla="*/ 73 h 216"/>
                <a:gd name="T18" fmla="*/ 29 w 192"/>
                <a:gd name="T19" fmla="*/ 116 h 216"/>
                <a:gd name="T20" fmla="*/ 0 w 192"/>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16">
                  <a:moveTo>
                    <a:pt x="0" y="216"/>
                  </a:moveTo>
                  <a:lnTo>
                    <a:pt x="24" y="206"/>
                  </a:lnTo>
                  <a:lnTo>
                    <a:pt x="76" y="204"/>
                  </a:lnTo>
                  <a:lnTo>
                    <a:pt x="80" y="171"/>
                  </a:lnTo>
                  <a:lnTo>
                    <a:pt x="154" y="153"/>
                  </a:lnTo>
                  <a:lnTo>
                    <a:pt x="192" y="80"/>
                  </a:lnTo>
                  <a:lnTo>
                    <a:pt x="154" y="0"/>
                  </a:lnTo>
                  <a:lnTo>
                    <a:pt x="41" y="16"/>
                  </a:lnTo>
                  <a:lnTo>
                    <a:pt x="52" y="73"/>
                  </a:lnTo>
                  <a:lnTo>
                    <a:pt x="29" y="116"/>
                  </a:lnTo>
                  <a:lnTo>
                    <a:pt x="0" y="216"/>
                  </a:lnTo>
                  <a:close/>
                </a:path>
              </a:pathLst>
            </a:custGeom>
            <a:solidFill>
              <a:srgbClr val="B3B3B3"/>
            </a:solidFill>
            <a:ln w="0">
              <a:solidFill>
                <a:srgbClr val="B3B3B3"/>
              </a:solidFill>
              <a:prstDash val="solid"/>
              <a:round/>
              <a:headEnd/>
              <a:tailEnd/>
            </a:ln>
          </p:spPr>
          <p:txBody>
            <a:bodyPr/>
            <a:lstStyle/>
            <a:p>
              <a:endParaRPr lang="en-US" dirty="0"/>
            </a:p>
          </p:txBody>
        </p:sp>
        <p:sp>
          <p:nvSpPr>
            <p:cNvPr id="163" name="Freeform 156">
              <a:extLst>
                <a:ext uri="{FF2B5EF4-FFF2-40B4-BE49-F238E27FC236}">
                  <a16:creationId xmlns:a16="http://schemas.microsoft.com/office/drawing/2014/main" id="{05439212-50DC-4DDB-82CD-41E1645787EC}"/>
                </a:ext>
              </a:extLst>
            </p:cNvPr>
            <p:cNvSpPr>
              <a:spLocks/>
            </p:cNvSpPr>
            <p:nvPr/>
          </p:nvSpPr>
          <p:spPr bwMode="gray">
            <a:xfrm>
              <a:off x="4872356" y="3238775"/>
              <a:ext cx="252603" cy="264126"/>
            </a:xfrm>
            <a:custGeom>
              <a:avLst/>
              <a:gdLst>
                <a:gd name="T0" fmla="*/ 0 w 414"/>
                <a:gd name="T1" fmla="*/ 71 h 431"/>
                <a:gd name="T2" fmla="*/ 18 w 414"/>
                <a:gd name="T3" fmla="*/ 420 h 431"/>
                <a:gd name="T4" fmla="*/ 350 w 414"/>
                <a:gd name="T5" fmla="*/ 431 h 431"/>
                <a:gd name="T6" fmla="*/ 407 w 414"/>
                <a:gd name="T7" fmla="*/ 376 h 431"/>
                <a:gd name="T8" fmla="*/ 414 w 414"/>
                <a:gd name="T9" fmla="*/ 338 h 431"/>
                <a:gd name="T10" fmla="*/ 289 w 414"/>
                <a:gd name="T11" fmla="*/ 92 h 431"/>
                <a:gd name="T12" fmla="*/ 350 w 414"/>
                <a:gd name="T13" fmla="*/ 171 h 431"/>
                <a:gd name="T14" fmla="*/ 380 w 414"/>
                <a:gd name="T15" fmla="*/ 102 h 431"/>
                <a:gd name="T16" fmla="*/ 350 w 414"/>
                <a:gd name="T17" fmla="*/ 13 h 431"/>
                <a:gd name="T18" fmla="*/ 276 w 414"/>
                <a:gd name="T19" fmla="*/ 28 h 431"/>
                <a:gd name="T20" fmla="*/ 272 w 414"/>
                <a:gd name="T21" fmla="*/ 5 h 431"/>
                <a:gd name="T22" fmla="*/ 230 w 414"/>
                <a:gd name="T23" fmla="*/ 5 h 431"/>
                <a:gd name="T24" fmla="*/ 160 w 414"/>
                <a:gd name="T25" fmla="*/ 38 h 431"/>
                <a:gd name="T26" fmla="*/ 18 w 414"/>
                <a:gd name="T27" fmla="*/ 0 h 431"/>
                <a:gd name="T28" fmla="*/ 0 w 414"/>
                <a:gd name="T29" fmla="*/ 7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431">
                  <a:moveTo>
                    <a:pt x="0" y="71"/>
                  </a:moveTo>
                  <a:lnTo>
                    <a:pt x="18" y="420"/>
                  </a:lnTo>
                  <a:lnTo>
                    <a:pt x="350" y="431"/>
                  </a:lnTo>
                  <a:lnTo>
                    <a:pt x="407" y="376"/>
                  </a:lnTo>
                  <a:lnTo>
                    <a:pt x="414" y="338"/>
                  </a:lnTo>
                  <a:lnTo>
                    <a:pt x="289" y="92"/>
                  </a:lnTo>
                  <a:lnTo>
                    <a:pt x="350" y="171"/>
                  </a:lnTo>
                  <a:lnTo>
                    <a:pt x="380" y="102"/>
                  </a:lnTo>
                  <a:lnTo>
                    <a:pt x="350" y="13"/>
                  </a:lnTo>
                  <a:lnTo>
                    <a:pt x="276" y="28"/>
                  </a:lnTo>
                  <a:lnTo>
                    <a:pt x="272" y="5"/>
                  </a:lnTo>
                  <a:lnTo>
                    <a:pt x="230" y="5"/>
                  </a:lnTo>
                  <a:lnTo>
                    <a:pt x="160" y="38"/>
                  </a:lnTo>
                  <a:lnTo>
                    <a:pt x="18" y="0"/>
                  </a:lnTo>
                  <a:lnTo>
                    <a:pt x="0" y="71"/>
                  </a:lnTo>
                  <a:close/>
                </a:path>
              </a:pathLst>
            </a:custGeom>
            <a:solidFill>
              <a:srgbClr val="B3B3B3"/>
            </a:solidFill>
            <a:ln w="0">
              <a:solidFill>
                <a:srgbClr val="B3B3B3"/>
              </a:solidFill>
              <a:prstDash val="solid"/>
              <a:round/>
              <a:headEnd/>
              <a:tailEnd/>
            </a:ln>
          </p:spPr>
          <p:txBody>
            <a:bodyPr/>
            <a:lstStyle/>
            <a:p>
              <a:endParaRPr lang="en-US" dirty="0"/>
            </a:p>
          </p:txBody>
        </p:sp>
        <p:sp>
          <p:nvSpPr>
            <p:cNvPr id="164" name="Freeform 157">
              <a:extLst>
                <a:ext uri="{FF2B5EF4-FFF2-40B4-BE49-F238E27FC236}">
                  <a16:creationId xmlns:a16="http://schemas.microsoft.com/office/drawing/2014/main" id="{17D3E02E-B127-4BC8-9801-CEB8F490DC39}"/>
                </a:ext>
              </a:extLst>
            </p:cNvPr>
            <p:cNvSpPr>
              <a:spLocks/>
            </p:cNvSpPr>
            <p:nvPr/>
          </p:nvSpPr>
          <p:spPr bwMode="gray">
            <a:xfrm>
              <a:off x="4202410" y="3678985"/>
              <a:ext cx="168402" cy="137566"/>
            </a:xfrm>
            <a:custGeom>
              <a:avLst/>
              <a:gdLst>
                <a:gd name="T0" fmla="*/ 0 w 278"/>
                <a:gd name="T1" fmla="*/ 192 h 226"/>
                <a:gd name="T2" fmla="*/ 22 w 278"/>
                <a:gd name="T3" fmla="*/ 217 h 226"/>
                <a:gd name="T4" fmla="*/ 97 w 278"/>
                <a:gd name="T5" fmla="*/ 226 h 226"/>
                <a:gd name="T6" fmla="*/ 89 w 278"/>
                <a:gd name="T7" fmla="*/ 168 h 226"/>
                <a:gd name="T8" fmla="*/ 186 w 278"/>
                <a:gd name="T9" fmla="*/ 160 h 226"/>
                <a:gd name="T10" fmla="*/ 226 w 278"/>
                <a:gd name="T11" fmla="*/ 168 h 226"/>
                <a:gd name="T12" fmla="*/ 278 w 278"/>
                <a:gd name="T13" fmla="*/ 126 h 226"/>
                <a:gd name="T14" fmla="*/ 206 w 278"/>
                <a:gd name="T15" fmla="*/ 38 h 226"/>
                <a:gd name="T16" fmla="*/ 197 w 278"/>
                <a:gd name="T17" fmla="*/ 0 h 226"/>
                <a:gd name="T18" fmla="*/ 49 w 278"/>
                <a:gd name="T19" fmla="*/ 73 h 226"/>
                <a:gd name="T20" fmla="*/ 0 w 278"/>
                <a:gd name="T21" fmla="*/ 19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26">
                  <a:moveTo>
                    <a:pt x="0" y="192"/>
                  </a:moveTo>
                  <a:lnTo>
                    <a:pt x="22" y="217"/>
                  </a:lnTo>
                  <a:lnTo>
                    <a:pt x="97" y="226"/>
                  </a:lnTo>
                  <a:lnTo>
                    <a:pt x="89" y="168"/>
                  </a:lnTo>
                  <a:lnTo>
                    <a:pt x="186" y="160"/>
                  </a:lnTo>
                  <a:lnTo>
                    <a:pt x="226" y="168"/>
                  </a:lnTo>
                  <a:lnTo>
                    <a:pt x="278" y="126"/>
                  </a:lnTo>
                  <a:lnTo>
                    <a:pt x="206" y="38"/>
                  </a:lnTo>
                  <a:lnTo>
                    <a:pt x="197" y="0"/>
                  </a:lnTo>
                  <a:lnTo>
                    <a:pt x="49" y="73"/>
                  </a:lnTo>
                  <a:lnTo>
                    <a:pt x="0" y="192"/>
                  </a:lnTo>
                  <a:close/>
                </a:path>
              </a:pathLst>
            </a:custGeom>
            <a:solidFill>
              <a:srgbClr val="B3B3B3"/>
            </a:solidFill>
            <a:ln w="0">
              <a:solidFill>
                <a:srgbClr val="B3B3B3"/>
              </a:solidFill>
              <a:prstDash val="solid"/>
              <a:round/>
              <a:headEnd/>
              <a:tailEnd/>
            </a:ln>
          </p:spPr>
          <p:txBody>
            <a:bodyPr/>
            <a:lstStyle/>
            <a:p>
              <a:endParaRPr lang="en-US" dirty="0"/>
            </a:p>
          </p:txBody>
        </p:sp>
        <p:sp>
          <p:nvSpPr>
            <p:cNvPr id="165" name="Freeform 158">
              <a:extLst>
                <a:ext uri="{FF2B5EF4-FFF2-40B4-BE49-F238E27FC236}">
                  <a16:creationId xmlns:a16="http://schemas.microsoft.com/office/drawing/2014/main" id="{6D855B83-B202-4172-9071-BBF7114DC95F}"/>
                </a:ext>
              </a:extLst>
            </p:cNvPr>
            <p:cNvSpPr>
              <a:spLocks/>
            </p:cNvSpPr>
            <p:nvPr/>
          </p:nvSpPr>
          <p:spPr bwMode="gray">
            <a:xfrm>
              <a:off x="4813781" y="4258595"/>
              <a:ext cx="265416" cy="245784"/>
            </a:xfrm>
            <a:custGeom>
              <a:avLst/>
              <a:gdLst>
                <a:gd name="T0" fmla="*/ 0 w 436"/>
                <a:gd name="T1" fmla="*/ 196 h 402"/>
                <a:gd name="T2" fmla="*/ 0 w 436"/>
                <a:gd name="T3" fmla="*/ 349 h 402"/>
                <a:gd name="T4" fmla="*/ 46 w 436"/>
                <a:gd name="T5" fmla="*/ 390 h 402"/>
                <a:gd name="T6" fmla="*/ 116 w 436"/>
                <a:gd name="T7" fmla="*/ 400 h 402"/>
                <a:gd name="T8" fmla="*/ 181 w 436"/>
                <a:gd name="T9" fmla="*/ 402 h 402"/>
                <a:gd name="T10" fmla="*/ 245 w 436"/>
                <a:gd name="T11" fmla="*/ 348 h 402"/>
                <a:gd name="T12" fmla="*/ 248 w 436"/>
                <a:gd name="T13" fmla="*/ 324 h 402"/>
                <a:gd name="T14" fmla="*/ 306 w 436"/>
                <a:gd name="T15" fmla="*/ 310 h 402"/>
                <a:gd name="T16" fmla="*/ 297 w 436"/>
                <a:gd name="T17" fmla="*/ 286 h 402"/>
                <a:gd name="T18" fmla="*/ 417 w 436"/>
                <a:gd name="T19" fmla="*/ 248 h 402"/>
                <a:gd name="T20" fmla="*/ 396 w 436"/>
                <a:gd name="T21" fmla="*/ 226 h 402"/>
                <a:gd name="T22" fmla="*/ 436 w 436"/>
                <a:gd name="T23" fmla="*/ 106 h 402"/>
                <a:gd name="T24" fmla="*/ 406 w 436"/>
                <a:gd name="T25" fmla="*/ 52 h 402"/>
                <a:gd name="T26" fmla="*/ 338 w 436"/>
                <a:gd name="T27" fmla="*/ 14 h 402"/>
                <a:gd name="T28" fmla="*/ 320 w 436"/>
                <a:gd name="T29" fmla="*/ 0 h 402"/>
                <a:gd name="T30" fmla="*/ 253 w 436"/>
                <a:gd name="T31" fmla="*/ 38 h 402"/>
                <a:gd name="T32" fmla="*/ 244 w 436"/>
                <a:gd name="T33" fmla="*/ 144 h 402"/>
                <a:gd name="T34" fmla="*/ 288 w 436"/>
                <a:gd name="T35" fmla="*/ 165 h 402"/>
                <a:gd name="T36" fmla="*/ 291 w 436"/>
                <a:gd name="T37" fmla="*/ 208 h 402"/>
                <a:gd name="T38" fmla="*/ 78 w 436"/>
                <a:gd name="T39" fmla="*/ 114 h 402"/>
                <a:gd name="T40" fmla="*/ 83 w 436"/>
                <a:gd name="T41" fmla="*/ 196 h 402"/>
                <a:gd name="T42" fmla="*/ 0 w 436"/>
                <a:gd name="T43" fmla="*/ 19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6" h="402">
                  <a:moveTo>
                    <a:pt x="0" y="196"/>
                  </a:moveTo>
                  <a:lnTo>
                    <a:pt x="0" y="349"/>
                  </a:lnTo>
                  <a:lnTo>
                    <a:pt x="46" y="390"/>
                  </a:lnTo>
                  <a:lnTo>
                    <a:pt x="116" y="400"/>
                  </a:lnTo>
                  <a:lnTo>
                    <a:pt x="181" y="402"/>
                  </a:lnTo>
                  <a:lnTo>
                    <a:pt x="245" y="348"/>
                  </a:lnTo>
                  <a:lnTo>
                    <a:pt x="248" y="324"/>
                  </a:lnTo>
                  <a:lnTo>
                    <a:pt x="306" y="310"/>
                  </a:lnTo>
                  <a:lnTo>
                    <a:pt x="297" y="286"/>
                  </a:lnTo>
                  <a:lnTo>
                    <a:pt x="417" y="248"/>
                  </a:lnTo>
                  <a:lnTo>
                    <a:pt x="396" y="226"/>
                  </a:lnTo>
                  <a:lnTo>
                    <a:pt x="436" y="106"/>
                  </a:lnTo>
                  <a:lnTo>
                    <a:pt x="406" y="52"/>
                  </a:lnTo>
                  <a:lnTo>
                    <a:pt x="338" y="14"/>
                  </a:lnTo>
                  <a:lnTo>
                    <a:pt x="320" y="0"/>
                  </a:lnTo>
                  <a:lnTo>
                    <a:pt x="253" y="38"/>
                  </a:lnTo>
                  <a:lnTo>
                    <a:pt x="244" y="144"/>
                  </a:lnTo>
                  <a:lnTo>
                    <a:pt x="288" y="165"/>
                  </a:lnTo>
                  <a:lnTo>
                    <a:pt x="291" y="208"/>
                  </a:lnTo>
                  <a:lnTo>
                    <a:pt x="78" y="114"/>
                  </a:lnTo>
                  <a:lnTo>
                    <a:pt x="83" y="196"/>
                  </a:lnTo>
                  <a:lnTo>
                    <a:pt x="0" y="196"/>
                  </a:lnTo>
                  <a:close/>
                </a:path>
              </a:pathLst>
            </a:custGeom>
            <a:solidFill>
              <a:srgbClr val="B3B3B3"/>
            </a:solidFill>
            <a:ln w="0">
              <a:solidFill>
                <a:srgbClr val="B3B3B3"/>
              </a:solidFill>
              <a:prstDash val="solid"/>
              <a:round/>
              <a:headEnd/>
              <a:tailEnd/>
            </a:ln>
          </p:spPr>
          <p:txBody>
            <a:bodyPr/>
            <a:lstStyle/>
            <a:p>
              <a:endParaRPr lang="en-US" dirty="0"/>
            </a:p>
          </p:txBody>
        </p:sp>
        <p:sp>
          <p:nvSpPr>
            <p:cNvPr id="166" name="Freeform 159">
              <a:extLst>
                <a:ext uri="{FF2B5EF4-FFF2-40B4-BE49-F238E27FC236}">
                  <a16:creationId xmlns:a16="http://schemas.microsoft.com/office/drawing/2014/main" id="{240075AE-06E7-4DC7-A7E4-B433820844D2}"/>
                </a:ext>
              </a:extLst>
            </p:cNvPr>
            <p:cNvSpPr>
              <a:spLocks/>
            </p:cNvSpPr>
            <p:nvPr/>
          </p:nvSpPr>
          <p:spPr bwMode="gray">
            <a:xfrm>
              <a:off x="4689311" y="4616266"/>
              <a:ext cx="367921" cy="330158"/>
            </a:xfrm>
            <a:custGeom>
              <a:avLst/>
              <a:gdLst>
                <a:gd name="T0" fmla="*/ 0 w 603"/>
                <a:gd name="T1" fmla="*/ 283 h 538"/>
                <a:gd name="T2" fmla="*/ 22 w 603"/>
                <a:gd name="T3" fmla="*/ 263 h 538"/>
                <a:gd name="T4" fmla="*/ 45 w 603"/>
                <a:gd name="T5" fmla="*/ 298 h 538"/>
                <a:gd name="T6" fmla="*/ 93 w 603"/>
                <a:gd name="T7" fmla="*/ 298 h 538"/>
                <a:gd name="T8" fmla="*/ 125 w 603"/>
                <a:gd name="T9" fmla="*/ 275 h 538"/>
                <a:gd name="T10" fmla="*/ 125 w 603"/>
                <a:gd name="T11" fmla="*/ 105 h 538"/>
                <a:gd name="T12" fmla="*/ 159 w 603"/>
                <a:gd name="T13" fmla="*/ 148 h 538"/>
                <a:gd name="T14" fmla="*/ 158 w 603"/>
                <a:gd name="T15" fmla="*/ 195 h 538"/>
                <a:gd name="T16" fmla="*/ 207 w 603"/>
                <a:gd name="T17" fmla="*/ 194 h 538"/>
                <a:gd name="T18" fmla="*/ 251 w 603"/>
                <a:gd name="T19" fmla="*/ 143 h 538"/>
                <a:gd name="T20" fmla="*/ 334 w 603"/>
                <a:gd name="T21" fmla="*/ 143 h 538"/>
                <a:gd name="T22" fmla="*/ 472 w 603"/>
                <a:gd name="T23" fmla="*/ 0 h 538"/>
                <a:gd name="T24" fmla="*/ 556 w 603"/>
                <a:gd name="T25" fmla="*/ 17 h 538"/>
                <a:gd name="T26" fmla="*/ 574 w 603"/>
                <a:gd name="T27" fmla="*/ 152 h 538"/>
                <a:gd name="T28" fmla="*/ 531 w 603"/>
                <a:gd name="T29" fmla="*/ 192 h 538"/>
                <a:gd name="T30" fmla="*/ 556 w 603"/>
                <a:gd name="T31" fmla="*/ 218 h 538"/>
                <a:gd name="T32" fmla="*/ 578 w 603"/>
                <a:gd name="T33" fmla="*/ 195 h 538"/>
                <a:gd name="T34" fmla="*/ 603 w 603"/>
                <a:gd name="T35" fmla="*/ 195 h 538"/>
                <a:gd name="T36" fmla="*/ 588 w 603"/>
                <a:gd name="T37" fmla="*/ 275 h 538"/>
                <a:gd name="T38" fmla="*/ 502 w 603"/>
                <a:gd name="T39" fmla="*/ 396 h 538"/>
                <a:gd name="T40" fmla="*/ 387 w 603"/>
                <a:gd name="T41" fmla="*/ 500 h 538"/>
                <a:gd name="T42" fmla="*/ 306 w 603"/>
                <a:gd name="T43" fmla="*/ 536 h 538"/>
                <a:gd name="T44" fmla="*/ 71 w 603"/>
                <a:gd name="T45" fmla="*/ 538 h 538"/>
                <a:gd name="T46" fmla="*/ 50 w 603"/>
                <a:gd name="T47" fmla="*/ 477 h 538"/>
                <a:gd name="T48" fmla="*/ 61 w 603"/>
                <a:gd name="T49" fmla="*/ 429 h 538"/>
                <a:gd name="T50" fmla="*/ 0 w 603"/>
                <a:gd name="T51" fmla="*/ 28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3" h="538">
                  <a:moveTo>
                    <a:pt x="0" y="283"/>
                  </a:moveTo>
                  <a:lnTo>
                    <a:pt x="22" y="263"/>
                  </a:lnTo>
                  <a:lnTo>
                    <a:pt x="45" y="298"/>
                  </a:lnTo>
                  <a:lnTo>
                    <a:pt x="93" y="298"/>
                  </a:lnTo>
                  <a:lnTo>
                    <a:pt x="125" y="275"/>
                  </a:lnTo>
                  <a:lnTo>
                    <a:pt x="125" y="105"/>
                  </a:lnTo>
                  <a:lnTo>
                    <a:pt x="159" y="148"/>
                  </a:lnTo>
                  <a:lnTo>
                    <a:pt x="158" y="195"/>
                  </a:lnTo>
                  <a:lnTo>
                    <a:pt x="207" y="194"/>
                  </a:lnTo>
                  <a:lnTo>
                    <a:pt x="251" y="143"/>
                  </a:lnTo>
                  <a:lnTo>
                    <a:pt x="334" y="143"/>
                  </a:lnTo>
                  <a:lnTo>
                    <a:pt x="472" y="0"/>
                  </a:lnTo>
                  <a:lnTo>
                    <a:pt x="556" y="17"/>
                  </a:lnTo>
                  <a:lnTo>
                    <a:pt x="574" y="152"/>
                  </a:lnTo>
                  <a:lnTo>
                    <a:pt x="531" y="192"/>
                  </a:lnTo>
                  <a:lnTo>
                    <a:pt x="556" y="218"/>
                  </a:lnTo>
                  <a:lnTo>
                    <a:pt x="578" y="195"/>
                  </a:lnTo>
                  <a:lnTo>
                    <a:pt x="603" y="195"/>
                  </a:lnTo>
                  <a:lnTo>
                    <a:pt x="588" y="275"/>
                  </a:lnTo>
                  <a:lnTo>
                    <a:pt x="502" y="396"/>
                  </a:lnTo>
                  <a:lnTo>
                    <a:pt x="387" y="500"/>
                  </a:lnTo>
                  <a:lnTo>
                    <a:pt x="306" y="536"/>
                  </a:lnTo>
                  <a:lnTo>
                    <a:pt x="71" y="538"/>
                  </a:lnTo>
                  <a:lnTo>
                    <a:pt x="50" y="477"/>
                  </a:lnTo>
                  <a:lnTo>
                    <a:pt x="61" y="429"/>
                  </a:lnTo>
                  <a:lnTo>
                    <a:pt x="0" y="283"/>
                  </a:lnTo>
                  <a:close/>
                </a:path>
              </a:pathLst>
            </a:custGeom>
            <a:solidFill>
              <a:srgbClr val="B3B3B3"/>
            </a:solidFill>
            <a:ln w="0">
              <a:solidFill>
                <a:srgbClr val="B3B3B3"/>
              </a:solidFill>
              <a:prstDash val="solid"/>
              <a:round/>
              <a:headEnd/>
              <a:tailEnd/>
            </a:ln>
          </p:spPr>
          <p:txBody>
            <a:bodyPr/>
            <a:lstStyle/>
            <a:p>
              <a:endParaRPr lang="en-US" dirty="0"/>
            </a:p>
          </p:txBody>
        </p:sp>
        <p:sp>
          <p:nvSpPr>
            <p:cNvPr id="167" name="Freeform 160">
              <a:extLst>
                <a:ext uri="{FF2B5EF4-FFF2-40B4-BE49-F238E27FC236}">
                  <a16:creationId xmlns:a16="http://schemas.microsoft.com/office/drawing/2014/main" id="{39B97385-E5AB-4A92-9DB6-DC1C818FE2A0}"/>
                </a:ext>
              </a:extLst>
            </p:cNvPr>
            <p:cNvSpPr>
              <a:spLocks/>
            </p:cNvSpPr>
            <p:nvPr/>
          </p:nvSpPr>
          <p:spPr bwMode="gray">
            <a:xfrm>
              <a:off x="4925439" y="4792350"/>
              <a:ext cx="53083" cy="60529"/>
            </a:xfrm>
            <a:custGeom>
              <a:avLst/>
              <a:gdLst>
                <a:gd name="T0" fmla="*/ 0 w 85"/>
                <a:gd name="T1" fmla="*/ 49 h 100"/>
                <a:gd name="T2" fmla="*/ 33 w 85"/>
                <a:gd name="T3" fmla="*/ 100 h 100"/>
                <a:gd name="T4" fmla="*/ 85 w 85"/>
                <a:gd name="T5" fmla="*/ 49 h 100"/>
                <a:gd name="T6" fmla="*/ 61 w 85"/>
                <a:gd name="T7" fmla="*/ 0 h 100"/>
                <a:gd name="T8" fmla="*/ 0 w 85"/>
                <a:gd name="T9" fmla="*/ 49 h 100"/>
              </a:gdLst>
              <a:ahLst/>
              <a:cxnLst>
                <a:cxn ang="0">
                  <a:pos x="T0" y="T1"/>
                </a:cxn>
                <a:cxn ang="0">
                  <a:pos x="T2" y="T3"/>
                </a:cxn>
                <a:cxn ang="0">
                  <a:pos x="T4" y="T5"/>
                </a:cxn>
                <a:cxn ang="0">
                  <a:pos x="T6" y="T7"/>
                </a:cxn>
                <a:cxn ang="0">
                  <a:pos x="T8" y="T9"/>
                </a:cxn>
              </a:cxnLst>
              <a:rect l="0" t="0" r="r" b="b"/>
              <a:pathLst>
                <a:path w="85" h="100">
                  <a:moveTo>
                    <a:pt x="0" y="49"/>
                  </a:moveTo>
                  <a:lnTo>
                    <a:pt x="33" y="100"/>
                  </a:lnTo>
                  <a:lnTo>
                    <a:pt x="85" y="49"/>
                  </a:lnTo>
                  <a:lnTo>
                    <a:pt x="61" y="0"/>
                  </a:lnTo>
                  <a:lnTo>
                    <a:pt x="0" y="49"/>
                  </a:lnTo>
                  <a:close/>
                </a:path>
              </a:pathLst>
            </a:custGeom>
            <a:solidFill>
              <a:srgbClr val="B3B3B3"/>
            </a:solidFill>
            <a:ln w="0">
              <a:solidFill>
                <a:srgbClr val="B3B3B3"/>
              </a:solidFill>
              <a:prstDash val="solid"/>
              <a:round/>
              <a:headEnd/>
              <a:tailEnd/>
            </a:ln>
          </p:spPr>
          <p:txBody>
            <a:bodyPr/>
            <a:lstStyle/>
            <a:p>
              <a:endParaRPr lang="en-US" dirty="0"/>
            </a:p>
          </p:txBody>
        </p:sp>
        <p:sp>
          <p:nvSpPr>
            <p:cNvPr id="168" name="Freeform 161">
              <a:extLst>
                <a:ext uri="{FF2B5EF4-FFF2-40B4-BE49-F238E27FC236}">
                  <a16:creationId xmlns:a16="http://schemas.microsoft.com/office/drawing/2014/main" id="{2731D065-CD39-4EC1-AD48-91492C92D320}"/>
                </a:ext>
              </a:extLst>
            </p:cNvPr>
            <p:cNvSpPr>
              <a:spLocks/>
            </p:cNvSpPr>
            <p:nvPr/>
          </p:nvSpPr>
          <p:spPr bwMode="gray">
            <a:xfrm>
              <a:off x="4843069" y="2505091"/>
              <a:ext cx="179385" cy="152239"/>
            </a:xfrm>
            <a:custGeom>
              <a:avLst/>
              <a:gdLst>
                <a:gd name="T0" fmla="*/ 95 w 295"/>
                <a:gd name="T1" fmla="*/ 0 h 250"/>
                <a:gd name="T2" fmla="*/ 120 w 295"/>
                <a:gd name="T3" fmla="*/ 2 h 250"/>
                <a:gd name="T4" fmla="*/ 142 w 295"/>
                <a:gd name="T5" fmla="*/ 21 h 250"/>
                <a:gd name="T6" fmla="*/ 184 w 295"/>
                <a:gd name="T7" fmla="*/ 21 h 250"/>
                <a:gd name="T8" fmla="*/ 227 w 295"/>
                <a:gd name="T9" fmla="*/ 28 h 250"/>
                <a:gd name="T10" fmla="*/ 246 w 295"/>
                <a:gd name="T11" fmla="*/ 57 h 250"/>
                <a:gd name="T12" fmla="*/ 263 w 295"/>
                <a:gd name="T13" fmla="*/ 102 h 250"/>
                <a:gd name="T14" fmla="*/ 267 w 295"/>
                <a:gd name="T15" fmla="*/ 116 h 250"/>
                <a:gd name="T16" fmla="*/ 285 w 295"/>
                <a:gd name="T17" fmla="*/ 130 h 250"/>
                <a:gd name="T18" fmla="*/ 295 w 295"/>
                <a:gd name="T19" fmla="*/ 143 h 250"/>
                <a:gd name="T20" fmla="*/ 295 w 295"/>
                <a:gd name="T21" fmla="*/ 157 h 250"/>
                <a:gd name="T22" fmla="*/ 276 w 295"/>
                <a:gd name="T23" fmla="*/ 157 h 250"/>
                <a:gd name="T24" fmla="*/ 252 w 295"/>
                <a:gd name="T25" fmla="*/ 157 h 250"/>
                <a:gd name="T26" fmla="*/ 263 w 295"/>
                <a:gd name="T27" fmla="*/ 175 h 250"/>
                <a:gd name="T28" fmla="*/ 272 w 295"/>
                <a:gd name="T29" fmla="*/ 185 h 250"/>
                <a:gd name="T30" fmla="*/ 276 w 295"/>
                <a:gd name="T31" fmla="*/ 205 h 250"/>
                <a:gd name="T32" fmla="*/ 263 w 295"/>
                <a:gd name="T33" fmla="*/ 214 h 250"/>
                <a:gd name="T34" fmla="*/ 241 w 295"/>
                <a:gd name="T35" fmla="*/ 214 h 250"/>
                <a:gd name="T36" fmla="*/ 239 w 295"/>
                <a:gd name="T37" fmla="*/ 214 h 250"/>
                <a:gd name="T38" fmla="*/ 227 w 295"/>
                <a:gd name="T39" fmla="*/ 227 h 250"/>
                <a:gd name="T40" fmla="*/ 227 w 295"/>
                <a:gd name="T41" fmla="*/ 247 h 250"/>
                <a:gd name="T42" fmla="*/ 210 w 295"/>
                <a:gd name="T43" fmla="*/ 250 h 250"/>
                <a:gd name="T44" fmla="*/ 194 w 295"/>
                <a:gd name="T45" fmla="*/ 242 h 250"/>
                <a:gd name="T46" fmla="*/ 170 w 295"/>
                <a:gd name="T47" fmla="*/ 236 h 250"/>
                <a:gd name="T48" fmla="*/ 150 w 295"/>
                <a:gd name="T49" fmla="*/ 227 h 250"/>
                <a:gd name="T50" fmla="*/ 131 w 295"/>
                <a:gd name="T51" fmla="*/ 232 h 250"/>
                <a:gd name="T52" fmla="*/ 71 w 295"/>
                <a:gd name="T53" fmla="*/ 205 h 250"/>
                <a:gd name="T54" fmla="*/ 46 w 295"/>
                <a:gd name="T55" fmla="*/ 210 h 250"/>
                <a:gd name="T56" fmla="*/ 27 w 295"/>
                <a:gd name="T57" fmla="*/ 205 h 250"/>
                <a:gd name="T58" fmla="*/ 13 w 295"/>
                <a:gd name="T59" fmla="*/ 227 h 250"/>
                <a:gd name="T60" fmla="*/ 0 w 295"/>
                <a:gd name="T61" fmla="*/ 184 h 250"/>
                <a:gd name="T62" fmla="*/ 28 w 295"/>
                <a:gd name="T63" fmla="*/ 156 h 250"/>
                <a:gd name="T64" fmla="*/ 9 w 295"/>
                <a:gd name="T65" fmla="*/ 102 h 250"/>
                <a:gd name="T66" fmla="*/ 27 w 295"/>
                <a:gd name="T67" fmla="*/ 108 h 250"/>
                <a:gd name="T68" fmla="*/ 29 w 295"/>
                <a:gd name="T69" fmla="*/ 97 h 250"/>
                <a:gd name="T70" fmla="*/ 34 w 295"/>
                <a:gd name="T71" fmla="*/ 76 h 250"/>
                <a:gd name="T72" fmla="*/ 45 w 295"/>
                <a:gd name="T73" fmla="*/ 66 h 250"/>
                <a:gd name="T74" fmla="*/ 46 w 295"/>
                <a:gd name="T75" fmla="*/ 43 h 250"/>
                <a:gd name="T76" fmla="*/ 66 w 295"/>
                <a:gd name="T77" fmla="*/ 19 h 250"/>
                <a:gd name="T78" fmla="*/ 80 w 295"/>
                <a:gd name="T79" fmla="*/ 0 h 250"/>
                <a:gd name="T80" fmla="*/ 95 w 295"/>
                <a:gd name="T8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50">
                  <a:moveTo>
                    <a:pt x="95" y="0"/>
                  </a:moveTo>
                  <a:lnTo>
                    <a:pt x="120" y="2"/>
                  </a:lnTo>
                  <a:lnTo>
                    <a:pt x="142" y="21"/>
                  </a:lnTo>
                  <a:lnTo>
                    <a:pt x="184" y="21"/>
                  </a:lnTo>
                  <a:lnTo>
                    <a:pt x="227" y="28"/>
                  </a:lnTo>
                  <a:lnTo>
                    <a:pt x="246" y="57"/>
                  </a:lnTo>
                  <a:lnTo>
                    <a:pt x="263" y="102"/>
                  </a:lnTo>
                  <a:lnTo>
                    <a:pt x="267" y="116"/>
                  </a:lnTo>
                  <a:lnTo>
                    <a:pt x="285" y="130"/>
                  </a:lnTo>
                  <a:lnTo>
                    <a:pt x="295" y="143"/>
                  </a:lnTo>
                  <a:lnTo>
                    <a:pt x="295" y="157"/>
                  </a:lnTo>
                  <a:lnTo>
                    <a:pt x="276" y="157"/>
                  </a:lnTo>
                  <a:lnTo>
                    <a:pt x="252" y="157"/>
                  </a:lnTo>
                  <a:lnTo>
                    <a:pt x="263" y="175"/>
                  </a:lnTo>
                  <a:lnTo>
                    <a:pt x="272" y="185"/>
                  </a:lnTo>
                  <a:lnTo>
                    <a:pt x="276" y="205"/>
                  </a:lnTo>
                  <a:lnTo>
                    <a:pt x="263" y="214"/>
                  </a:lnTo>
                  <a:lnTo>
                    <a:pt x="241" y="214"/>
                  </a:lnTo>
                  <a:lnTo>
                    <a:pt x="239" y="214"/>
                  </a:lnTo>
                  <a:lnTo>
                    <a:pt x="227" y="227"/>
                  </a:lnTo>
                  <a:lnTo>
                    <a:pt x="227" y="247"/>
                  </a:lnTo>
                  <a:lnTo>
                    <a:pt x="210" y="250"/>
                  </a:lnTo>
                  <a:lnTo>
                    <a:pt x="194" y="242"/>
                  </a:lnTo>
                  <a:lnTo>
                    <a:pt x="170" y="236"/>
                  </a:lnTo>
                  <a:lnTo>
                    <a:pt x="150" y="227"/>
                  </a:lnTo>
                  <a:lnTo>
                    <a:pt x="131" y="232"/>
                  </a:lnTo>
                  <a:lnTo>
                    <a:pt x="71" y="205"/>
                  </a:lnTo>
                  <a:lnTo>
                    <a:pt x="46" y="210"/>
                  </a:lnTo>
                  <a:lnTo>
                    <a:pt x="27" y="205"/>
                  </a:lnTo>
                  <a:lnTo>
                    <a:pt x="13" y="227"/>
                  </a:lnTo>
                  <a:lnTo>
                    <a:pt x="0" y="184"/>
                  </a:lnTo>
                  <a:lnTo>
                    <a:pt x="28" y="156"/>
                  </a:lnTo>
                  <a:lnTo>
                    <a:pt x="9" y="102"/>
                  </a:lnTo>
                  <a:lnTo>
                    <a:pt x="27" y="108"/>
                  </a:lnTo>
                  <a:lnTo>
                    <a:pt x="29" y="97"/>
                  </a:lnTo>
                  <a:lnTo>
                    <a:pt x="34" y="76"/>
                  </a:lnTo>
                  <a:lnTo>
                    <a:pt x="45" y="66"/>
                  </a:lnTo>
                  <a:lnTo>
                    <a:pt x="46" y="43"/>
                  </a:lnTo>
                  <a:lnTo>
                    <a:pt x="66" y="19"/>
                  </a:lnTo>
                  <a:lnTo>
                    <a:pt x="80" y="0"/>
                  </a:lnTo>
                  <a:lnTo>
                    <a:pt x="95" y="0"/>
                  </a:lnTo>
                  <a:close/>
                </a:path>
              </a:pathLst>
            </a:custGeom>
            <a:solidFill>
              <a:srgbClr val="B3B3B3"/>
            </a:solidFill>
            <a:ln w="0">
              <a:solidFill>
                <a:srgbClr val="B3B3B3"/>
              </a:solidFill>
              <a:prstDash val="solid"/>
              <a:round/>
              <a:headEnd/>
              <a:tailEnd/>
            </a:ln>
          </p:spPr>
          <p:txBody>
            <a:bodyPr/>
            <a:lstStyle/>
            <a:p>
              <a:endParaRPr lang="en-US" dirty="0"/>
            </a:p>
          </p:txBody>
        </p:sp>
        <p:sp>
          <p:nvSpPr>
            <p:cNvPr id="169" name="Freeform 162">
              <a:extLst>
                <a:ext uri="{FF2B5EF4-FFF2-40B4-BE49-F238E27FC236}">
                  <a16:creationId xmlns:a16="http://schemas.microsoft.com/office/drawing/2014/main" id="{1B3CE17C-E547-4039-9B27-131AAC8B8FF5}"/>
                </a:ext>
              </a:extLst>
            </p:cNvPr>
            <p:cNvSpPr>
              <a:spLocks/>
            </p:cNvSpPr>
            <p:nvPr/>
          </p:nvSpPr>
          <p:spPr bwMode="gray">
            <a:xfrm>
              <a:off x="4815612" y="2615144"/>
              <a:ext cx="397209" cy="253121"/>
            </a:xfrm>
            <a:custGeom>
              <a:avLst/>
              <a:gdLst>
                <a:gd name="T0" fmla="*/ 334 w 651"/>
                <a:gd name="T1" fmla="*/ 14 h 414"/>
                <a:gd name="T2" fmla="*/ 369 w 651"/>
                <a:gd name="T3" fmla="*/ 0 h 414"/>
                <a:gd name="T4" fmla="*/ 406 w 651"/>
                <a:gd name="T5" fmla="*/ 24 h 414"/>
                <a:gd name="T6" fmla="*/ 421 w 651"/>
                <a:gd name="T7" fmla="*/ 59 h 414"/>
                <a:gd name="T8" fmla="*/ 467 w 651"/>
                <a:gd name="T9" fmla="*/ 88 h 414"/>
                <a:gd name="T10" fmla="*/ 528 w 651"/>
                <a:gd name="T11" fmla="*/ 135 h 414"/>
                <a:gd name="T12" fmla="*/ 570 w 651"/>
                <a:gd name="T13" fmla="*/ 135 h 414"/>
                <a:gd name="T14" fmla="*/ 631 w 651"/>
                <a:gd name="T15" fmla="*/ 153 h 414"/>
                <a:gd name="T16" fmla="*/ 618 w 651"/>
                <a:gd name="T17" fmla="*/ 224 h 414"/>
                <a:gd name="T18" fmla="*/ 561 w 651"/>
                <a:gd name="T19" fmla="*/ 287 h 414"/>
                <a:gd name="T20" fmla="*/ 477 w 651"/>
                <a:gd name="T21" fmla="*/ 338 h 414"/>
                <a:gd name="T22" fmla="*/ 480 w 651"/>
                <a:gd name="T23" fmla="*/ 366 h 414"/>
                <a:gd name="T24" fmla="*/ 441 w 651"/>
                <a:gd name="T25" fmla="*/ 414 h 414"/>
                <a:gd name="T26" fmla="*/ 432 w 651"/>
                <a:gd name="T27" fmla="*/ 332 h 414"/>
                <a:gd name="T28" fmla="*/ 367 w 651"/>
                <a:gd name="T29" fmla="*/ 322 h 414"/>
                <a:gd name="T30" fmla="*/ 363 w 651"/>
                <a:gd name="T31" fmla="*/ 295 h 414"/>
                <a:gd name="T32" fmla="*/ 281 w 651"/>
                <a:gd name="T33" fmla="*/ 367 h 414"/>
                <a:gd name="T34" fmla="*/ 249 w 651"/>
                <a:gd name="T35" fmla="*/ 329 h 414"/>
                <a:gd name="T36" fmla="*/ 276 w 651"/>
                <a:gd name="T37" fmla="*/ 300 h 414"/>
                <a:gd name="T38" fmla="*/ 289 w 651"/>
                <a:gd name="T39" fmla="*/ 278 h 414"/>
                <a:gd name="T40" fmla="*/ 255 w 651"/>
                <a:gd name="T41" fmla="*/ 233 h 414"/>
                <a:gd name="T42" fmla="*/ 199 w 651"/>
                <a:gd name="T43" fmla="*/ 209 h 414"/>
                <a:gd name="T44" fmla="*/ 98 w 651"/>
                <a:gd name="T45" fmla="*/ 224 h 414"/>
                <a:gd name="T46" fmla="*/ 25 w 651"/>
                <a:gd name="T47" fmla="*/ 230 h 414"/>
                <a:gd name="T48" fmla="*/ 17 w 651"/>
                <a:gd name="T49" fmla="*/ 170 h 414"/>
                <a:gd name="T50" fmla="*/ 72 w 651"/>
                <a:gd name="T51" fmla="*/ 92 h 414"/>
                <a:gd name="T52" fmla="*/ 57 w 651"/>
                <a:gd name="T53" fmla="*/ 33 h 414"/>
                <a:gd name="T54" fmla="*/ 89 w 651"/>
                <a:gd name="T55" fmla="*/ 29 h 414"/>
                <a:gd name="T56" fmla="*/ 140 w 651"/>
                <a:gd name="T57" fmla="*/ 36 h 414"/>
                <a:gd name="T58" fmla="*/ 193 w 651"/>
                <a:gd name="T59" fmla="*/ 45 h 414"/>
                <a:gd name="T60" fmla="*/ 237 w 651"/>
                <a:gd name="T61" fmla="*/ 61 h 414"/>
                <a:gd name="T62" fmla="*/ 270 w 651"/>
                <a:gd name="T63" fmla="*/ 66 h 414"/>
                <a:gd name="T64" fmla="*/ 282 w 651"/>
                <a:gd name="T65" fmla="*/ 33 h 414"/>
                <a:gd name="T66" fmla="*/ 315 w 651"/>
                <a:gd name="T67" fmla="*/ 2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1" h="414">
                  <a:moveTo>
                    <a:pt x="324" y="18"/>
                  </a:moveTo>
                  <a:lnTo>
                    <a:pt x="334" y="14"/>
                  </a:lnTo>
                  <a:lnTo>
                    <a:pt x="353" y="4"/>
                  </a:lnTo>
                  <a:lnTo>
                    <a:pt x="369" y="0"/>
                  </a:lnTo>
                  <a:lnTo>
                    <a:pt x="392" y="4"/>
                  </a:lnTo>
                  <a:lnTo>
                    <a:pt x="406" y="24"/>
                  </a:lnTo>
                  <a:lnTo>
                    <a:pt x="413" y="51"/>
                  </a:lnTo>
                  <a:lnTo>
                    <a:pt x="421" y="59"/>
                  </a:lnTo>
                  <a:lnTo>
                    <a:pt x="435" y="54"/>
                  </a:lnTo>
                  <a:lnTo>
                    <a:pt x="467" y="88"/>
                  </a:lnTo>
                  <a:lnTo>
                    <a:pt x="482" y="116"/>
                  </a:lnTo>
                  <a:lnTo>
                    <a:pt x="528" y="135"/>
                  </a:lnTo>
                  <a:lnTo>
                    <a:pt x="556" y="139"/>
                  </a:lnTo>
                  <a:lnTo>
                    <a:pt x="570" y="135"/>
                  </a:lnTo>
                  <a:lnTo>
                    <a:pt x="599" y="148"/>
                  </a:lnTo>
                  <a:lnTo>
                    <a:pt x="631" y="153"/>
                  </a:lnTo>
                  <a:lnTo>
                    <a:pt x="651" y="217"/>
                  </a:lnTo>
                  <a:lnTo>
                    <a:pt x="618" y="224"/>
                  </a:lnTo>
                  <a:lnTo>
                    <a:pt x="612" y="256"/>
                  </a:lnTo>
                  <a:lnTo>
                    <a:pt x="561" y="287"/>
                  </a:lnTo>
                  <a:lnTo>
                    <a:pt x="484" y="310"/>
                  </a:lnTo>
                  <a:lnTo>
                    <a:pt x="477" y="338"/>
                  </a:lnTo>
                  <a:lnTo>
                    <a:pt x="449" y="329"/>
                  </a:lnTo>
                  <a:lnTo>
                    <a:pt x="480" y="366"/>
                  </a:lnTo>
                  <a:lnTo>
                    <a:pt x="523" y="371"/>
                  </a:lnTo>
                  <a:lnTo>
                    <a:pt x="441" y="414"/>
                  </a:lnTo>
                  <a:lnTo>
                    <a:pt x="390" y="367"/>
                  </a:lnTo>
                  <a:lnTo>
                    <a:pt x="432" y="332"/>
                  </a:lnTo>
                  <a:lnTo>
                    <a:pt x="390" y="322"/>
                  </a:lnTo>
                  <a:lnTo>
                    <a:pt x="367" y="322"/>
                  </a:lnTo>
                  <a:lnTo>
                    <a:pt x="371" y="294"/>
                  </a:lnTo>
                  <a:lnTo>
                    <a:pt x="363" y="295"/>
                  </a:lnTo>
                  <a:lnTo>
                    <a:pt x="301" y="313"/>
                  </a:lnTo>
                  <a:lnTo>
                    <a:pt x="281" y="367"/>
                  </a:lnTo>
                  <a:lnTo>
                    <a:pt x="237" y="364"/>
                  </a:lnTo>
                  <a:lnTo>
                    <a:pt x="249" y="329"/>
                  </a:lnTo>
                  <a:lnTo>
                    <a:pt x="250" y="310"/>
                  </a:lnTo>
                  <a:lnTo>
                    <a:pt x="276" y="300"/>
                  </a:lnTo>
                  <a:lnTo>
                    <a:pt x="287" y="290"/>
                  </a:lnTo>
                  <a:lnTo>
                    <a:pt x="289" y="278"/>
                  </a:lnTo>
                  <a:lnTo>
                    <a:pt x="276" y="273"/>
                  </a:lnTo>
                  <a:lnTo>
                    <a:pt x="255" y="233"/>
                  </a:lnTo>
                  <a:lnTo>
                    <a:pt x="231" y="209"/>
                  </a:lnTo>
                  <a:lnTo>
                    <a:pt x="199" y="209"/>
                  </a:lnTo>
                  <a:lnTo>
                    <a:pt x="159" y="221"/>
                  </a:lnTo>
                  <a:lnTo>
                    <a:pt x="98" y="224"/>
                  </a:lnTo>
                  <a:lnTo>
                    <a:pt x="71" y="230"/>
                  </a:lnTo>
                  <a:lnTo>
                    <a:pt x="25" y="230"/>
                  </a:lnTo>
                  <a:lnTo>
                    <a:pt x="0" y="206"/>
                  </a:lnTo>
                  <a:lnTo>
                    <a:pt x="17" y="170"/>
                  </a:lnTo>
                  <a:lnTo>
                    <a:pt x="42" y="134"/>
                  </a:lnTo>
                  <a:lnTo>
                    <a:pt x="72" y="92"/>
                  </a:lnTo>
                  <a:lnTo>
                    <a:pt x="56" y="45"/>
                  </a:lnTo>
                  <a:lnTo>
                    <a:pt x="57" y="33"/>
                  </a:lnTo>
                  <a:lnTo>
                    <a:pt x="70" y="24"/>
                  </a:lnTo>
                  <a:lnTo>
                    <a:pt x="89" y="29"/>
                  </a:lnTo>
                  <a:lnTo>
                    <a:pt x="114" y="24"/>
                  </a:lnTo>
                  <a:lnTo>
                    <a:pt x="140" y="36"/>
                  </a:lnTo>
                  <a:lnTo>
                    <a:pt x="173" y="51"/>
                  </a:lnTo>
                  <a:lnTo>
                    <a:pt x="193" y="45"/>
                  </a:lnTo>
                  <a:lnTo>
                    <a:pt x="213" y="55"/>
                  </a:lnTo>
                  <a:lnTo>
                    <a:pt x="237" y="61"/>
                  </a:lnTo>
                  <a:lnTo>
                    <a:pt x="253" y="69"/>
                  </a:lnTo>
                  <a:lnTo>
                    <a:pt x="270" y="66"/>
                  </a:lnTo>
                  <a:lnTo>
                    <a:pt x="272" y="46"/>
                  </a:lnTo>
                  <a:lnTo>
                    <a:pt x="282" y="33"/>
                  </a:lnTo>
                  <a:lnTo>
                    <a:pt x="306" y="33"/>
                  </a:lnTo>
                  <a:lnTo>
                    <a:pt x="315" y="29"/>
                  </a:lnTo>
                  <a:lnTo>
                    <a:pt x="324" y="18"/>
                  </a:lnTo>
                  <a:close/>
                </a:path>
              </a:pathLst>
            </a:custGeom>
            <a:solidFill>
              <a:srgbClr val="B3B3B3"/>
            </a:solidFill>
            <a:ln w="0">
              <a:solidFill>
                <a:srgbClr val="B3B3B3"/>
              </a:solidFill>
              <a:prstDash val="solid"/>
              <a:round/>
              <a:headEnd/>
              <a:tailEnd/>
            </a:ln>
          </p:spPr>
          <p:txBody>
            <a:bodyPr/>
            <a:lstStyle/>
            <a:p>
              <a:endParaRPr lang="en-US" dirty="0"/>
            </a:p>
          </p:txBody>
        </p:sp>
        <p:sp>
          <p:nvSpPr>
            <p:cNvPr id="170" name="Freeform 163">
              <a:extLst>
                <a:ext uri="{FF2B5EF4-FFF2-40B4-BE49-F238E27FC236}">
                  <a16:creationId xmlns:a16="http://schemas.microsoft.com/office/drawing/2014/main" id="{632D25CC-5760-4D4B-B002-79CAD5D0FA18}"/>
                </a:ext>
              </a:extLst>
            </p:cNvPr>
            <p:cNvSpPr>
              <a:spLocks/>
            </p:cNvSpPr>
            <p:nvPr/>
          </p:nvSpPr>
          <p:spPr bwMode="gray">
            <a:xfrm>
              <a:off x="4919948" y="2743538"/>
              <a:ext cx="75049" cy="93545"/>
            </a:xfrm>
            <a:custGeom>
              <a:avLst/>
              <a:gdLst>
                <a:gd name="T0" fmla="*/ 27 w 123"/>
                <a:gd name="T1" fmla="*/ 40 h 153"/>
                <a:gd name="T2" fmla="*/ 43 w 123"/>
                <a:gd name="T3" fmla="*/ 64 h 153"/>
                <a:gd name="T4" fmla="*/ 49 w 123"/>
                <a:gd name="T5" fmla="*/ 82 h 153"/>
                <a:gd name="T6" fmla="*/ 56 w 123"/>
                <a:gd name="T7" fmla="*/ 152 h 153"/>
                <a:gd name="T8" fmla="*/ 68 w 123"/>
                <a:gd name="T9" fmla="*/ 153 h 153"/>
                <a:gd name="T10" fmla="*/ 80 w 123"/>
                <a:gd name="T11" fmla="*/ 120 h 153"/>
                <a:gd name="T12" fmla="*/ 81 w 123"/>
                <a:gd name="T13" fmla="*/ 99 h 153"/>
                <a:gd name="T14" fmla="*/ 115 w 123"/>
                <a:gd name="T15" fmla="*/ 86 h 153"/>
                <a:gd name="T16" fmla="*/ 123 w 123"/>
                <a:gd name="T17" fmla="*/ 71 h 153"/>
                <a:gd name="T18" fmla="*/ 108 w 123"/>
                <a:gd name="T19" fmla="*/ 64 h 153"/>
                <a:gd name="T20" fmla="*/ 87 w 123"/>
                <a:gd name="T21" fmla="*/ 28 h 153"/>
                <a:gd name="T22" fmla="*/ 62 w 123"/>
                <a:gd name="T23" fmla="*/ 2 h 153"/>
                <a:gd name="T24" fmla="*/ 30 w 123"/>
                <a:gd name="T25" fmla="*/ 0 h 153"/>
                <a:gd name="T26" fmla="*/ 0 w 123"/>
                <a:gd name="T27" fmla="*/ 8 h 153"/>
                <a:gd name="T28" fmla="*/ 27 w 123"/>
                <a:gd name="T29" fmla="*/ 4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53">
                  <a:moveTo>
                    <a:pt x="27" y="40"/>
                  </a:moveTo>
                  <a:lnTo>
                    <a:pt x="43" y="64"/>
                  </a:lnTo>
                  <a:lnTo>
                    <a:pt x="49" y="82"/>
                  </a:lnTo>
                  <a:lnTo>
                    <a:pt x="56" y="152"/>
                  </a:lnTo>
                  <a:lnTo>
                    <a:pt x="68" y="153"/>
                  </a:lnTo>
                  <a:lnTo>
                    <a:pt x="80" y="120"/>
                  </a:lnTo>
                  <a:lnTo>
                    <a:pt x="81" y="99"/>
                  </a:lnTo>
                  <a:lnTo>
                    <a:pt x="115" y="86"/>
                  </a:lnTo>
                  <a:lnTo>
                    <a:pt x="123" y="71"/>
                  </a:lnTo>
                  <a:lnTo>
                    <a:pt x="108" y="64"/>
                  </a:lnTo>
                  <a:lnTo>
                    <a:pt x="87" y="28"/>
                  </a:lnTo>
                  <a:lnTo>
                    <a:pt x="62" y="2"/>
                  </a:lnTo>
                  <a:lnTo>
                    <a:pt x="30" y="0"/>
                  </a:lnTo>
                  <a:lnTo>
                    <a:pt x="0" y="8"/>
                  </a:lnTo>
                  <a:lnTo>
                    <a:pt x="27" y="40"/>
                  </a:lnTo>
                  <a:close/>
                </a:path>
              </a:pathLst>
            </a:custGeom>
            <a:solidFill>
              <a:srgbClr val="B3B3B3"/>
            </a:solidFill>
            <a:ln w="0">
              <a:solidFill>
                <a:srgbClr val="B3B3B3"/>
              </a:solidFill>
              <a:prstDash val="solid"/>
              <a:round/>
              <a:headEnd/>
              <a:tailEnd/>
            </a:ln>
          </p:spPr>
          <p:txBody>
            <a:bodyPr/>
            <a:lstStyle/>
            <a:p>
              <a:endParaRPr lang="en-US" dirty="0"/>
            </a:p>
          </p:txBody>
        </p:sp>
        <p:sp>
          <p:nvSpPr>
            <p:cNvPr id="171" name="Freeform 164">
              <a:extLst>
                <a:ext uri="{FF2B5EF4-FFF2-40B4-BE49-F238E27FC236}">
                  <a16:creationId xmlns:a16="http://schemas.microsoft.com/office/drawing/2014/main" id="{2B091CCA-6069-4F22-9614-52F60099C217}"/>
                </a:ext>
              </a:extLst>
            </p:cNvPr>
            <p:cNvSpPr>
              <a:spLocks/>
            </p:cNvSpPr>
            <p:nvPr/>
          </p:nvSpPr>
          <p:spPr bwMode="gray">
            <a:xfrm>
              <a:off x="5189025" y="2870099"/>
              <a:ext cx="166571" cy="80705"/>
            </a:xfrm>
            <a:custGeom>
              <a:avLst/>
              <a:gdLst>
                <a:gd name="T0" fmla="*/ 0 w 273"/>
                <a:gd name="T1" fmla="*/ 5 h 132"/>
                <a:gd name="T2" fmla="*/ 66 w 273"/>
                <a:gd name="T3" fmla="*/ 0 h 132"/>
                <a:gd name="T4" fmla="*/ 127 w 273"/>
                <a:gd name="T5" fmla="*/ 27 h 132"/>
                <a:gd name="T6" fmla="*/ 155 w 273"/>
                <a:gd name="T7" fmla="*/ 57 h 132"/>
                <a:gd name="T8" fmla="*/ 186 w 273"/>
                <a:gd name="T9" fmla="*/ 57 h 132"/>
                <a:gd name="T10" fmla="*/ 208 w 273"/>
                <a:gd name="T11" fmla="*/ 43 h 132"/>
                <a:gd name="T12" fmla="*/ 226 w 273"/>
                <a:gd name="T13" fmla="*/ 37 h 132"/>
                <a:gd name="T14" fmla="*/ 241 w 273"/>
                <a:gd name="T15" fmla="*/ 71 h 132"/>
                <a:gd name="T16" fmla="*/ 269 w 273"/>
                <a:gd name="T17" fmla="*/ 75 h 132"/>
                <a:gd name="T18" fmla="*/ 264 w 273"/>
                <a:gd name="T19" fmla="*/ 91 h 132"/>
                <a:gd name="T20" fmla="*/ 273 w 273"/>
                <a:gd name="T21" fmla="*/ 116 h 132"/>
                <a:gd name="T22" fmla="*/ 269 w 273"/>
                <a:gd name="T23" fmla="*/ 131 h 132"/>
                <a:gd name="T24" fmla="*/ 241 w 273"/>
                <a:gd name="T25" fmla="*/ 107 h 132"/>
                <a:gd name="T26" fmla="*/ 226 w 273"/>
                <a:gd name="T27" fmla="*/ 95 h 132"/>
                <a:gd name="T28" fmla="*/ 208 w 273"/>
                <a:gd name="T29" fmla="*/ 95 h 132"/>
                <a:gd name="T30" fmla="*/ 202 w 273"/>
                <a:gd name="T31" fmla="*/ 129 h 132"/>
                <a:gd name="T32" fmla="*/ 181 w 273"/>
                <a:gd name="T33" fmla="*/ 118 h 132"/>
                <a:gd name="T34" fmla="*/ 147 w 273"/>
                <a:gd name="T35" fmla="*/ 132 h 132"/>
                <a:gd name="T36" fmla="*/ 105 w 273"/>
                <a:gd name="T37" fmla="*/ 131 h 132"/>
                <a:gd name="T38" fmla="*/ 104 w 273"/>
                <a:gd name="T39" fmla="*/ 75 h 132"/>
                <a:gd name="T40" fmla="*/ 38 w 273"/>
                <a:gd name="T41" fmla="*/ 32 h 132"/>
                <a:gd name="T42" fmla="*/ 0 w 273"/>
                <a:gd name="T43"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3" h="132">
                  <a:moveTo>
                    <a:pt x="0" y="5"/>
                  </a:moveTo>
                  <a:lnTo>
                    <a:pt x="66" y="0"/>
                  </a:lnTo>
                  <a:lnTo>
                    <a:pt x="127" y="27"/>
                  </a:lnTo>
                  <a:lnTo>
                    <a:pt x="155" y="57"/>
                  </a:lnTo>
                  <a:lnTo>
                    <a:pt x="186" y="57"/>
                  </a:lnTo>
                  <a:lnTo>
                    <a:pt x="208" y="43"/>
                  </a:lnTo>
                  <a:lnTo>
                    <a:pt x="226" y="37"/>
                  </a:lnTo>
                  <a:lnTo>
                    <a:pt x="241" y="71"/>
                  </a:lnTo>
                  <a:lnTo>
                    <a:pt x="269" y="75"/>
                  </a:lnTo>
                  <a:lnTo>
                    <a:pt x="264" y="91"/>
                  </a:lnTo>
                  <a:lnTo>
                    <a:pt x="273" y="116"/>
                  </a:lnTo>
                  <a:lnTo>
                    <a:pt x="269" y="131"/>
                  </a:lnTo>
                  <a:lnTo>
                    <a:pt x="241" y="107"/>
                  </a:lnTo>
                  <a:lnTo>
                    <a:pt x="226" y="95"/>
                  </a:lnTo>
                  <a:lnTo>
                    <a:pt x="208" y="95"/>
                  </a:lnTo>
                  <a:lnTo>
                    <a:pt x="202" y="129"/>
                  </a:lnTo>
                  <a:lnTo>
                    <a:pt x="181" y="118"/>
                  </a:lnTo>
                  <a:lnTo>
                    <a:pt x="147" y="132"/>
                  </a:lnTo>
                  <a:lnTo>
                    <a:pt x="105" y="131"/>
                  </a:lnTo>
                  <a:lnTo>
                    <a:pt x="104" y="75"/>
                  </a:lnTo>
                  <a:lnTo>
                    <a:pt x="38" y="32"/>
                  </a:lnTo>
                  <a:lnTo>
                    <a:pt x="0" y="5"/>
                  </a:lnTo>
                  <a:close/>
                </a:path>
              </a:pathLst>
            </a:custGeom>
            <a:solidFill>
              <a:srgbClr val="B3B3B3"/>
            </a:solidFill>
            <a:ln w="0">
              <a:solidFill>
                <a:srgbClr val="B3B3B3"/>
              </a:solidFill>
              <a:prstDash val="solid"/>
              <a:round/>
              <a:headEnd/>
              <a:tailEnd/>
            </a:ln>
          </p:spPr>
          <p:txBody>
            <a:bodyPr/>
            <a:lstStyle/>
            <a:p>
              <a:endParaRPr lang="en-US" dirty="0"/>
            </a:p>
          </p:txBody>
        </p:sp>
        <p:sp>
          <p:nvSpPr>
            <p:cNvPr id="172" name="Freeform 165">
              <a:extLst>
                <a:ext uri="{FF2B5EF4-FFF2-40B4-BE49-F238E27FC236}">
                  <a16:creationId xmlns:a16="http://schemas.microsoft.com/office/drawing/2014/main" id="{9BD3D4D4-BBEB-4414-B989-1569B1C5A992}"/>
                </a:ext>
              </a:extLst>
            </p:cNvPr>
            <p:cNvSpPr>
              <a:spLocks/>
            </p:cNvSpPr>
            <p:nvPr/>
          </p:nvSpPr>
          <p:spPr bwMode="gray">
            <a:xfrm>
              <a:off x="5313496" y="2915954"/>
              <a:ext cx="135454" cy="128395"/>
            </a:xfrm>
            <a:custGeom>
              <a:avLst/>
              <a:gdLst>
                <a:gd name="T0" fmla="*/ 83 w 224"/>
                <a:gd name="T1" fmla="*/ 10 h 208"/>
                <a:gd name="T2" fmla="*/ 99 w 224"/>
                <a:gd name="T3" fmla="*/ 10 h 208"/>
                <a:gd name="T4" fmla="*/ 132 w 224"/>
                <a:gd name="T5" fmla="*/ 20 h 208"/>
                <a:gd name="T6" fmla="*/ 163 w 224"/>
                <a:gd name="T7" fmla="*/ 48 h 208"/>
                <a:gd name="T8" fmla="*/ 185 w 224"/>
                <a:gd name="T9" fmla="*/ 79 h 208"/>
                <a:gd name="T10" fmla="*/ 224 w 224"/>
                <a:gd name="T11" fmla="*/ 121 h 208"/>
                <a:gd name="T12" fmla="*/ 204 w 224"/>
                <a:gd name="T13" fmla="*/ 126 h 208"/>
                <a:gd name="T14" fmla="*/ 193 w 224"/>
                <a:gd name="T15" fmla="*/ 150 h 208"/>
                <a:gd name="T16" fmla="*/ 188 w 224"/>
                <a:gd name="T17" fmla="*/ 162 h 208"/>
                <a:gd name="T18" fmla="*/ 177 w 224"/>
                <a:gd name="T19" fmla="*/ 208 h 208"/>
                <a:gd name="T20" fmla="*/ 147 w 224"/>
                <a:gd name="T21" fmla="*/ 194 h 208"/>
                <a:gd name="T22" fmla="*/ 139 w 224"/>
                <a:gd name="T23" fmla="*/ 156 h 208"/>
                <a:gd name="T24" fmla="*/ 110 w 224"/>
                <a:gd name="T25" fmla="*/ 171 h 208"/>
                <a:gd name="T26" fmla="*/ 76 w 224"/>
                <a:gd name="T27" fmla="*/ 193 h 208"/>
                <a:gd name="T28" fmla="*/ 58 w 224"/>
                <a:gd name="T29" fmla="*/ 189 h 208"/>
                <a:gd name="T30" fmla="*/ 40 w 224"/>
                <a:gd name="T31" fmla="*/ 169 h 208"/>
                <a:gd name="T32" fmla="*/ 31 w 224"/>
                <a:gd name="T33" fmla="*/ 150 h 208"/>
                <a:gd name="T34" fmla="*/ 44 w 224"/>
                <a:gd name="T35" fmla="*/ 131 h 208"/>
                <a:gd name="T36" fmla="*/ 54 w 224"/>
                <a:gd name="T37" fmla="*/ 146 h 208"/>
                <a:gd name="T38" fmla="*/ 95 w 224"/>
                <a:gd name="T39" fmla="*/ 168 h 208"/>
                <a:gd name="T40" fmla="*/ 104 w 224"/>
                <a:gd name="T41" fmla="*/ 149 h 208"/>
                <a:gd name="T42" fmla="*/ 64 w 224"/>
                <a:gd name="T43" fmla="*/ 119 h 208"/>
                <a:gd name="T44" fmla="*/ 52 w 224"/>
                <a:gd name="T45" fmla="*/ 88 h 208"/>
                <a:gd name="T46" fmla="*/ 39 w 224"/>
                <a:gd name="T47" fmla="*/ 79 h 208"/>
                <a:gd name="T48" fmla="*/ 39 w 224"/>
                <a:gd name="T49" fmla="*/ 63 h 208"/>
                <a:gd name="T50" fmla="*/ 24 w 224"/>
                <a:gd name="T51" fmla="*/ 56 h 208"/>
                <a:gd name="T52" fmla="*/ 0 w 224"/>
                <a:gd name="T53" fmla="*/ 56 h 208"/>
                <a:gd name="T54" fmla="*/ 6 w 224"/>
                <a:gd name="T55" fmla="*/ 33 h 208"/>
                <a:gd name="T56" fmla="*/ 7 w 224"/>
                <a:gd name="T57" fmla="*/ 20 h 208"/>
                <a:gd name="T58" fmla="*/ 28 w 224"/>
                <a:gd name="T59" fmla="*/ 20 h 208"/>
                <a:gd name="T60" fmla="*/ 39 w 224"/>
                <a:gd name="T61" fmla="*/ 32 h 208"/>
                <a:gd name="T62" fmla="*/ 67 w 224"/>
                <a:gd name="T63" fmla="*/ 56 h 208"/>
                <a:gd name="T64" fmla="*/ 71 w 224"/>
                <a:gd name="T65" fmla="*/ 41 h 208"/>
                <a:gd name="T66" fmla="*/ 62 w 224"/>
                <a:gd name="T67" fmla="*/ 18 h 208"/>
                <a:gd name="T68" fmla="*/ 67 w 224"/>
                <a:gd name="T69" fmla="*/ 0 h 208"/>
                <a:gd name="T70" fmla="*/ 83 w 224"/>
                <a:gd name="T71" fmla="*/ 1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208">
                  <a:moveTo>
                    <a:pt x="83" y="10"/>
                  </a:moveTo>
                  <a:lnTo>
                    <a:pt x="99" y="10"/>
                  </a:lnTo>
                  <a:lnTo>
                    <a:pt x="132" y="20"/>
                  </a:lnTo>
                  <a:lnTo>
                    <a:pt x="163" y="48"/>
                  </a:lnTo>
                  <a:lnTo>
                    <a:pt x="185" y="79"/>
                  </a:lnTo>
                  <a:lnTo>
                    <a:pt x="224" y="121"/>
                  </a:lnTo>
                  <a:lnTo>
                    <a:pt x="204" y="126"/>
                  </a:lnTo>
                  <a:lnTo>
                    <a:pt x="193" y="150"/>
                  </a:lnTo>
                  <a:lnTo>
                    <a:pt x="188" y="162"/>
                  </a:lnTo>
                  <a:lnTo>
                    <a:pt x="177" y="208"/>
                  </a:lnTo>
                  <a:lnTo>
                    <a:pt x="147" y="194"/>
                  </a:lnTo>
                  <a:lnTo>
                    <a:pt x="139" y="156"/>
                  </a:lnTo>
                  <a:lnTo>
                    <a:pt x="110" y="171"/>
                  </a:lnTo>
                  <a:lnTo>
                    <a:pt x="76" y="193"/>
                  </a:lnTo>
                  <a:lnTo>
                    <a:pt x="58" y="189"/>
                  </a:lnTo>
                  <a:lnTo>
                    <a:pt x="40" y="169"/>
                  </a:lnTo>
                  <a:lnTo>
                    <a:pt x="31" y="150"/>
                  </a:lnTo>
                  <a:lnTo>
                    <a:pt x="44" y="131"/>
                  </a:lnTo>
                  <a:lnTo>
                    <a:pt x="54" y="146"/>
                  </a:lnTo>
                  <a:lnTo>
                    <a:pt x="95" y="168"/>
                  </a:lnTo>
                  <a:lnTo>
                    <a:pt x="104" y="149"/>
                  </a:lnTo>
                  <a:lnTo>
                    <a:pt x="64" y="119"/>
                  </a:lnTo>
                  <a:lnTo>
                    <a:pt x="52" y="88"/>
                  </a:lnTo>
                  <a:lnTo>
                    <a:pt x="39" y="79"/>
                  </a:lnTo>
                  <a:lnTo>
                    <a:pt x="39" y="63"/>
                  </a:lnTo>
                  <a:lnTo>
                    <a:pt x="24" y="56"/>
                  </a:lnTo>
                  <a:lnTo>
                    <a:pt x="0" y="56"/>
                  </a:lnTo>
                  <a:lnTo>
                    <a:pt x="6" y="33"/>
                  </a:lnTo>
                  <a:lnTo>
                    <a:pt x="7" y="20"/>
                  </a:lnTo>
                  <a:lnTo>
                    <a:pt x="28" y="20"/>
                  </a:lnTo>
                  <a:lnTo>
                    <a:pt x="39" y="32"/>
                  </a:lnTo>
                  <a:lnTo>
                    <a:pt x="67" y="56"/>
                  </a:lnTo>
                  <a:lnTo>
                    <a:pt x="71" y="41"/>
                  </a:lnTo>
                  <a:lnTo>
                    <a:pt x="62" y="18"/>
                  </a:lnTo>
                  <a:lnTo>
                    <a:pt x="67" y="0"/>
                  </a:lnTo>
                  <a:lnTo>
                    <a:pt x="83" y="10"/>
                  </a:lnTo>
                  <a:close/>
                </a:path>
              </a:pathLst>
            </a:custGeom>
            <a:solidFill>
              <a:srgbClr val="B3B3B3"/>
            </a:solidFill>
            <a:ln w="0">
              <a:solidFill>
                <a:srgbClr val="B3B3B3"/>
              </a:solidFill>
              <a:prstDash val="solid"/>
              <a:round/>
              <a:headEnd/>
              <a:tailEnd/>
            </a:ln>
          </p:spPr>
          <p:txBody>
            <a:bodyPr/>
            <a:lstStyle/>
            <a:p>
              <a:endParaRPr lang="en-US" dirty="0"/>
            </a:p>
          </p:txBody>
        </p:sp>
        <p:sp>
          <p:nvSpPr>
            <p:cNvPr id="173" name="Freeform 166">
              <a:extLst>
                <a:ext uri="{FF2B5EF4-FFF2-40B4-BE49-F238E27FC236}">
                  <a16:creationId xmlns:a16="http://schemas.microsoft.com/office/drawing/2014/main" id="{3B121B29-B8C5-4E63-908C-261EAB5E9848}"/>
                </a:ext>
              </a:extLst>
            </p:cNvPr>
            <p:cNvSpPr>
              <a:spLocks/>
            </p:cNvSpPr>
            <p:nvPr/>
          </p:nvSpPr>
          <p:spPr bwMode="gray">
            <a:xfrm>
              <a:off x="5284208" y="2943467"/>
              <a:ext cx="91523" cy="75203"/>
            </a:xfrm>
            <a:custGeom>
              <a:avLst/>
              <a:gdLst>
                <a:gd name="T0" fmla="*/ 0 w 151"/>
                <a:gd name="T1" fmla="*/ 17 h 125"/>
                <a:gd name="T2" fmla="*/ 15 w 151"/>
                <a:gd name="T3" fmla="*/ 38 h 125"/>
                <a:gd name="T4" fmla="*/ 40 w 151"/>
                <a:gd name="T5" fmla="*/ 67 h 125"/>
                <a:gd name="T6" fmla="*/ 73 w 151"/>
                <a:gd name="T7" fmla="*/ 109 h 125"/>
                <a:gd name="T8" fmla="*/ 96 w 151"/>
                <a:gd name="T9" fmla="*/ 84 h 125"/>
                <a:gd name="T10" fmla="*/ 97 w 151"/>
                <a:gd name="T11" fmla="*/ 106 h 125"/>
                <a:gd name="T12" fmla="*/ 113 w 151"/>
                <a:gd name="T13" fmla="*/ 109 h 125"/>
                <a:gd name="T14" fmla="*/ 139 w 151"/>
                <a:gd name="T15" fmla="*/ 125 h 125"/>
                <a:gd name="T16" fmla="*/ 151 w 151"/>
                <a:gd name="T17" fmla="*/ 106 h 125"/>
                <a:gd name="T18" fmla="*/ 111 w 151"/>
                <a:gd name="T19" fmla="*/ 76 h 125"/>
                <a:gd name="T20" fmla="*/ 101 w 151"/>
                <a:gd name="T21" fmla="*/ 46 h 125"/>
                <a:gd name="T22" fmla="*/ 86 w 151"/>
                <a:gd name="T23" fmla="*/ 36 h 125"/>
                <a:gd name="T24" fmla="*/ 86 w 151"/>
                <a:gd name="T25" fmla="*/ 20 h 125"/>
                <a:gd name="T26" fmla="*/ 71 w 151"/>
                <a:gd name="T27" fmla="*/ 13 h 125"/>
                <a:gd name="T28" fmla="*/ 45 w 151"/>
                <a:gd name="T29" fmla="*/ 11 h 125"/>
                <a:gd name="T30" fmla="*/ 25 w 151"/>
                <a:gd name="T31" fmla="*/ 0 h 125"/>
                <a:gd name="T32" fmla="*/ 5 w 151"/>
                <a:gd name="T33" fmla="*/ 4 h 125"/>
                <a:gd name="T34" fmla="*/ 0 w 151"/>
                <a:gd name="T35"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25">
                  <a:moveTo>
                    <a:pt x="0" y="17"/>
                  </a:moveTo>
                  <a:lnTo>
                    <a:pt x="15" y="38"/>
                  </a:lnTo>
                  <a:lnTo>
                    <a:pt x="40" y="67"/>
                  </a:lnTo>
                  <a:lnTo>
                    <a:pt x="73" y="109"/>
                  </a:lnTo>
                  <a:lnTo>
                    <a:pt x="96" y="84"/>
                  </a:lnTo>
                  <a:lnTo>
                    <a:pt x="97" y="106"/>
                  </a:lnTo>
                  <a:lnTo>
                    <a:pt x="113" y="109"/>
                  </a:lnTo>
                  <a:lnTo>
                    <a:pt x="139" y="125"/>
                  </a:lnTo>
                  <a:lnTo>
                    <a:pt x="151" y="106"/>
                  </a:lnTo>
                  <a:lnTo>
                    <a:pt x="111" y="76"/>
                  </a:lnTo>
                  <a:lnTo>
                    <a:pt x="101" y="46"/>
                  </a:lnTo>
                  <a:lnTo>
                    <a:pt x="86" y="36"/>
                  </a:lnTo>
                  <a:lnTo>
                    <a:pt x="86" y="20"/>
                  </a:lnTo>
                  <a:lnTo>
                    <a:pt x="71" y="13"/>
                  </a:lnTo>
                  <a:lnTo>
                    <a:pt x="45" y="11"/>
                  </a:lnTo>
                  <a:lnTo>
                    <a:pt x="25" y="0"/>
                  </a:lnTo>
                  <a:lnTo>
                    <a:pt x="5" y="4"/>
                  </a:lnTo>
                  <a:lnTo>
                    <a:pt x="0" y="17"/>
                  </a:lnTo>
                  <a:close/>
                </a:path>
              </a:pathLst>
            </a:custGeom>
            <a:solidFill>
              <a:srgbClr val="B3B3B3"/>
            </a:solidFill>
            <a:ln w="0">
              <a:solidFill>
                <a:srgbClr val="B3B3B3"/>
              </a:solidFill>
              <a:prstDash val="solid"/>
              <a:round/>
              <a:headEnd/>
              <a:tailEnd/>
            </a:ln>
          </p:spPr>
          <p:txBody>
            <a:bodyPr/>
            <a:lstStyle/>
            <a:p>
              <a:endParaRPr lang="en-US" dirty="0"/>
            </a:p>
          </p:txBody>
        </p:sp>
        <p:sp>
          <p:nvSpPr>
            <p:cNvPr id="174" name="Freeform 167">
              <a:extLst>
                <a:ext uri="{FF2B5EF4-FFF2-40B4-BE49-F238E27FC236}">
                  <a16:creationId xmlns:a16="http://schemas.microsoft.com/office/drawing/2014/main" id="{2E4BAF28-9C74-4944-8538-41C0C281A650}"/>
                </a:ext>
              </a:extLst>
            </p:cNvPr>
            <p:cNvSpPr>
              <a:spLocks/>
            </p:cNvSpPr>
            <p:nvPr/>
          </p:nvSpPr>
          <p:spPr bwMode="gray">
            <a:xfrm>
              <a:off x="5335461" y="2514262"/>
              <a:ext cx="942684" cy="449381"/>
            </a:xfrm>
            <a:custGeom>
              <a:avLst/>
              <a:gdLst>
                <a:gd name="T0" fmla="*/ 1467 w 1545"/>
                <a:gd name="T1" fmla="*/ 303 h 734"/>
                <a:gd name="T2" fmla="*/ 1314 w 1545"/>
                <a:gd name="T3" fmla="*/ 286 h 734"/>
                <a:gd name="T4" fmla="*/ 1254 w 1545"/>
                <a:gd name="T5" fmla="*/ 227 h 734"/>
                <a:gd name="T6" fmla="*/ 1184 w 1545"/>
                <a:gd name="T7" fmla="*/ 235 h 734"/>
                <a:gd name="T8" fmla="*/ 1113 w 1545"/>
                <a:gd name="T9" fmla="*/ 212 h 734"/>
                <a:gd name="T10" fmla="*/ 984 w 1545"/>
                <a:gd name="T11" fmla="*/ 122 h 734"/>
                <a:gd name="T12" fmla="*/ 824 w 1545"/>
                <a:gd name="T13" fmla="*/ 89 h 734"/>
                <a:gd name="T14" fmla="*/ 713 w 1545"/>
                <a:gd name="T15" fmla="*/ 52 h 734"/>
                <a:gd name="T16" fmla="*/ 601 w 1545"/>
                <a:gd name="T17" fmla="*/ 28 h 734"/>
                <a:gd name="T18" fmla="*/ 499 w 1545"/>
                <a:gd name="T19" fmla="*/ 61 h 734"/>
                <a:gd name="T20" fmla="*/ 381 w 1545"/>
                <a:gd name="T21" fmla="*/ 61 h 734"/>
                <a:gd name="T22" fmla="*/ 381 w 1545"/>
                <a:gd name="T23" fmla="*/ 146 h 734"/>
                <a:gd name="T24" fmla="*/ 425 w 1545"/>
                <a:gd name="T25" fmla="*/ 189 h 734"/>
                <a:gd name="T26" fmla="*/ 425 w 1545"/>
                <a:gd name="T27" fmla="*/ 242 h 734"/>
                <a:gd name="T28" fmla="*/ 381 w 1545"/>
                <a:gd name="T29" fmla="*/ 245 h 734"/>
                <a:gd name="T30" fmla="*/ 312 w 1545"/>
                <a:gd name="T31" fmla="*/ 217 h 734"/>
                <a:gd name="T32" fmla="*/ 264 w 1545"/>
                <a:gd name="T33" fmla="*/ 227 h 734"/>
                <a:gd name="T34" fmla="*/ 214 w 1545"/>
                <a:gd name="T35" fmla="*/ 206 h 734"/>
                <a:gd name="T36" fmla="*/ 82 w 1545"/>
                <a:gd name="T37" fmla="*/ 202 h 734"/>
                <a:gd name="T38" fmla="*/ 53 w 1545"/>
                <a:gd name="T39" fmla="*/ 235 h 734"/>
                <a:gd name="T40" fmla="*/ 49 w 1545"/>
                <a:gd name="T41" fmla="*/ 275 h 734"/>
                <a:gd name="T42" fmla="*/ 6 w 1545"/>
                <a:gd name="T43" fmla="*/ 254 h 734"/>
                <a:gd name="T44" fmla="*/ 0 w 1545"/>
                <a:gd name="T45" fmla="*/ 336 h 734"/>
                <a:gd name="T46" fmla="*/ 20 w 1545"/>
                <a:gd name="T47" fmla="*/ 392 h 734"/>
                <a:gd name="T48" fmla="*/ 72 w 1545"/>
                <a:gd name="T49" fmla="*/ 389 h 734"/>
                <a:gd name="T50" fmla="*/ 117 w 1545"/>
                <a:gd name="T51" fmla="*/ 474 h 734"/>
                <a:gd name="T52" fmla="*/ 282 w 1545"/>
                <a:gd name="T53" fmla="*/ 439 h 734"/>
                <a:gd name="T54" fmla="*/ 265 w 1545"/>
                <a:gd name="T55" fmla="*/ 528 h 734"/>
                <a:gd name="T56" fmla="*/ 184 w 1545"/>
                <a:gd name="T57" fmla="*/ 574 h 734"/>
                <a:gd name="T58" fmla="*/ 274 w 1545"/>
                <a:gd name="T59" fmla="*/ 655 h 734"/>
                <a:gd name="T60" fmla="*/ 340 w 1545"/>
                <a:gd name="T61" fmla="*/ 668 h 734"/>
                <a:gd name="T62" fmla="*/ 393 w 1545"/>
                <a:gd name="T63" fmla="*/ 679 h 734"/>
                <a:gd name="T64" fmla="*/ 392 w 1545"/>
                <a:gd name="T65" fmla="*/ 513 h 734"/>
                <a:gd name="T66" fmla="*/ 454 w 1545"/>
                <a:gd name="T67" fmla="*/ 461 h 734"/>
                <a:gd name="T68" fmla="*/ 476 w 1545"/>
                <a:gd name="T69" fmla="*/ 439 h 734"/>
                <a:gd name="T70" fmla="*/ 510 w 1545"/>
                <a:gd name="T71" fmla="*/ 456 h 734"/>
                <a:gd name="T72" fmla="*/ 525 w 1545"/>
                <a:gd name="T73" fmla="*/ 470 h 734"/>
                <a:gd name="T74" fmla="*/ 563 w 1545"/>
                <a:gd name="T75" fmla="*/ 537 h 734"/>
                <a:gd name="T76" fmla="*/ 599 w 1545"/>
                <a:gd name="T77" fmla="*/ 583 h 734"/>
                <a:gd name="T78" fmla="*/ 692 w 1545"/>
                <a:gd name="T79" fmla="*/ 583 h 734"/>
                <a:gd name="T80" fmla="*/ 726 w 1545"/>
                <a:gd name="T81" fmla="*/ 699 h 734"/>
                <a:gd name="T82" fmla="*/ 761 w 1545"/>
                <a:gd name="T83" fmla="*/ 734 h 734"/>
                <a:gd name="T84" fmla="*/ 853 w 1545"/>
                <a:gd name="T85" fmla="*/ 715 h 734"/>
                <a:gd name="T86" fmla="*/ 956 w 1545"/>
                <a:gd name="T87" fmla="*/ 718 h 734"/>
                <a:gd name="T88" fmla="*/ 952 w 1545"/>
                <a:gd name="T89" fmla="*/ 671 h 734"/>
                <a:gd name="T90" fmla="*/ 971 w 1545"/>
                <a:gd name="T91" fmla="*/ 645 h 734"/>
                <a:gd name="T92" fmla="*/ 1036 w 1545"/>
                <a:gd name="T93" fmla="*/ 654 h 734"/>
                <a:gd name="T94" fmla="*/ 1128 w 1545"/>
                <a:gd name="T95" fmla="*/ 632 h 734"/>
                <a:gd name="T96" fmla="*/ 1283 w 1545"/>
                <a:gd name="T97" fmla="*/ 665 h 734"/>
                <a:gd name="T98" fmla="*/ 1283 w 1545"/>
                <a:gd name="T99" fmla="*/ 560 h 734"/>
                <a:gd name="T100" fmla="*/ 1399 w 1545"/>
                <a:gd name="T101" fmla="*/ 439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5" h="734">
                  <a:moveTo>
                    <a:pt x="1508" y="375"/>
                  </a:moveTo>
                  <a:lnTo>
                    <a:pt x="1545" y="359"/>
                  </a:lnTo>
                  <a:lnTo>
                    <a:pt x="1467" y="303"/>
                  </a:lnTo>
                  <a:lnTo>
                    <a:pt x="1418" y="325"/>
                  </a:lnTo>
                  <a:lnTo>
                    <a:pt x="1348" y="305"/>
                  </a:lnTo>
                  <a:lnTo>
                    <a:pt x="1314" y="286"/>
                  </a:lnTo>
                  <a:lnTo>
                    <a:pt x="1283" y="286"/>
                  </a:lnTo>
                  <a:lnTo>
                    <a:pt x="1267" y="249"/>
                  </a:lnTo>
                  <a:lnTo>
                    <a:pt x="1254" y="227"/>
                  </a:lnTo>
                  <a:lnTo>
                    <a:pt x="1231" y="227"/>
                  </a:lnTo>
                  <a:lnTo>
                    <a:pt x="1203" y="227"/>
                  </a:lnTo>
                  <a:lnTo>
                    <a:pt x="1184" y="235"/>
                  </a:lnTo>
                  <a:lnTo>
                    <a:pt x="1149" y="195"/>
                  </a:lnTo>
                  <a:lnTo>
                    <a:pt x="1131" y="202"/>
                  </a:lnTo>
                  <a:lnTo>
                    <a:pt x="1113" y="212"/>
                  </a:lnTo>
                  <a:lnTo>
                    <a:pt x="1096" y="220"/>
                  </a:lnTo>
                  <a:lnTo>
                    <a:pt x="1061" y="190"/>
                  </a:lnTo>
                  <a:lnTo>
                    <a:pt x="984" y="122"/>
                  </a:lnTo>
                  <a:lnTo>
                    <a:pt x="925" y="82"/>
                  </a:lnTo>
                  <a:lnTo>
                    <a:pt x="888" y="42"/>
                  </a:lnTo>
                  <a:lnTo>
                    <a:pt x="824" y="89"/>
                  </a:lnTo>
                  <a:lnTo>
                    <a:pt x="813" y="54"/>
                  </a:lnTo>
                  <a:lnTo>
                    <a:pt x="725" y="52"/>
                  </a:lnTo>
                  <a:lnTo>
                    <a:pt x="713" y="52"/>
                  </a:lnTo>
                  <a:lnTo>
                    <a:pt x="674" y="0"/>
                  </a:lnTo>
                  <a:lnTo>
                    <a:pt x="631" y="6"/>
                  </a:lnTo>
                  <a:lnTo>
                    <a:pt x="601" y="28"/>
                  </a:lnTo>
                  <a:lnTo>
                    <a:pt x="547" y="40"/>
                  </a:lnTo>
                  <a:lnTo>
                    <a:pt x="527" y="29"/>
                  </a:lnTo>
                  <a:lnTo>
                    <a:pt x="499" y="61"/>
                  </a:lnTo>
                  <a:lnTo>
                    <a:pt x="476" y="54"/>
                  </a:lnTo>
                  <a:lnTo>
                    <a:pt x="396" y="65"/>
                  </a:lnTo>
                  <a:lnTo>
                    <a:pt x="381" y="61"/>
                  </a:lnTo>
                  <a:lnTo>
                    <a:pt x="370" y="67"/>
                  </a:lnTo>
                  <a:lnTo>
                    <a:pt x="401" y="108"/>
                  </a:lnTo>
                  <a:lnTo>
                    <a:pt x="381" y="146"/>
                  </a:lnTo>
                  <a:lnTo>
                    <a:pt x="383" y="173"/>
                  </a:lnTo>
                  <a:lnTo>
                    <a:pt x="383" y="189"/>
                  </a:lnTo>
                  <a:lnTo>
                    <a:pt x="425" y="189"/>
                  </a:lnTo>
                  <a:lnTo>
                    <a:pt x="438" y="212"/>
                  </a:lnTo>
                  <a:lnTo>
                    <a:pt x="438" y="235"/>
                  </a:lnTo>
                  <a:lnTo>
                    <a:pt x="425" y="242"/>
                  </a:lnTo>
                  <a:lnTo>
                    <a:pt x="408" y="227"/>
                  </a:lnTo>
                  <a:lnTo>
                    <a:pt x="392" y="235"/>
                  </a:lnTo>
                  <a:lnTo>
                    <a:pt x="381" y="245"/>
                  </a:lnTo>
                  <a:lnTo>
                    <a:pt x="348" y="227"/>
                  </a:lnTo>
                  <a:lnTo>
                    <a:pt x="339" y="206"/>
                  </a:lnTo>
                  <a:lnTo>
                    <a:pt x="312" y="217"/>
                  </a:lnTo>
                  <a:lnTo>
                    <a:pt x="312" y="223"/>
                  </a:lnTo>
                  <a:lnTo>
                    <a:pt x="292" y="206"/>
                  </a:lnTo>
                  <a:lnTo>
                    <a:pt x="264" y="227"/>
                  </a:lnTo>
                  <a:lnTo>
                    <a:pt x="232" y="235"/>
                  </a:lnTo>
                  <a:lnTo>
                    <a:pt x="221" y="227"/>
                  </a:lnTo>
                  <a:lnTo>
                    <a:pt x="214" y="206"/>
                  </a:lnTo>
                  <a:lnTo>
                    <a:pt x="169" y="202"/>
                  </a:lnTo>
                  <a:lnTo>
                    <a:pt x="99" y="197"/>
                  </a:lnTo>
                  <a:lnTo>
                    <a:pt x="82" y="202"/>
                  </a:lnTo>
                  <a:lnTo>
                    <a:pt x="76" y="217"/>
                  </a:lnTo>
                  <a:lnTo>
                    <a:pt x="66" y="212"/>
                  </a:lnTo>
                  <a:lnTo>
                    <a:pt x="53" y="235"/>
                  </a:lnTo>
                  <a:lnTo>
                    <a:pt x="40" y="249"/>
                  </a:lnTo>
                  <a:lnTo>
                    <a:pt x="40" y="259"/>
                  </a:lnTo>
                  <a:lnTo>
                    <a:pt x="49" y="275"/>
                  </a:lnTo>
                  <a:lnTo>
                    <a:pt x="37" y="281"/>
                  </a:lnTo>
                  <a:lnTo>
                    <a:pt x="24" y="249"/>
                  </a:lnTo>
                  <a:lnTo>
                    <a:pt x="6" y="254"/>
                  </a:lnTo>
                  <a:lnTo>
                    <a:pt x="0" y="292"/>
                  </a:lnTo>
                  <a:lnTo>
                    <a:pt x="0" y="316"/>
                  </a:lnTo>
                  <a:lnTo>
                    <a:pt x="0" y="336"/>
                  </a:lnTo>
                  <a:lnTo>
                    <a:pt x="9" y="357"/>
                  </a:lnTo>
                  <a:lnTo>
                    <a:pt x="20" y="369"/>
                  </a:lnTo>
                  <a:lnTo>
                    <a:pt x="20" y="392"/>
                  </a:lnTo>
                  <a:lnTo>
                    <a:pt x="37" y="389"/>
                  </a:lnTo>
                  <a:lnTo>
                    <a:pt x="59" y="371"/>
                  </a:lnTo>
                  <a:lnTo>
                    <a:pt x="72" y="389"/>
                  </a:lnTo>
                  <a:lnTo>
                    <a:pt x="86" y="411"/>
                  </a:lnTo>
                  <a:lnTo>
                    <a:pt x="99" y="432"/>
                  </a:lnTo>
                  <a:lnTo>
                    <a:pt x="117" y="474"/>
                  </a:lnTo>
                  <a:lnTo>
                    <a:pt x="150" y="461"/>
                  </a:lnTo>
                  <a:lnTo>
                    <a:pt x="200" y="451"/>
                  </a:lnTo>
                  <a:lnTo>
                    <a:pt x="282" y="439"/>
                  </a:lnTo>
                  <a:lnTo>
                    <a:pt x="302" y="466"/>
                  </a:lnTo>
                  <a:lnTo>
                    <a:pt x="303" y="519"/>
                  </a:lnTo>
                  <a:lnTo>
                    <a:pt x="265" y="528"/>
                  </a:lnTo>
                  <a:lnTo>
                    <a:pt x="232" y="537"/>
                  </a:lnTo>
                  <a:lnTo>
                    <a:pt x="238" y="574"/>
                  </a:lnTo>
                  <a:lnTo>
                    <a:pt x="184" y="574"/>
                  </a:lnTo>
                  <a:lnTo>
                    <a:pt x="232" y="646"/>
                  </a:lnTo>
                  <a:lnTo>
                    <a:pt x="252" y="652"/>
                  </a:lnTo>
                  <a:lnTo>
                    <a:pt x="274" y="655"/>
                  </a:lnTo>
                  <a:lnTo>
                    <a:pt x="287" y="690"/>
                  </a:lnTo>
                  <a:lnTo>
                    <a:pt x="299" y="676"/>
                  </a:lnTo>
                  <a:lnTo>
                    <a:pt x="340" y="668"/>
                  </a:lnTo>
                  <a:lnTo>
                    <a:pt x="364" y="679"/>
                  </a:lnTo>
                  <a:lnTo>
                    <a:pt x="381" y="696"/>
                  </a:lnTo>
                  <a:lnTo>
                    <a:pt x="393" y="679"/>
                  </a:lnTo>
                  <a:lnTo>
                    <a:pt x="417" y="682"/>
                  </a:lnTo>
                  <a:lnTo>
                    <a:pt x="373" y="521"/>
                  </a:lnTo>
                  <a:lnTo>
                    <a:pt x="392" y="513"/>
                  </a:lnTo>
                  <a:lnTo>
                    <a:pt x="453" y="477"/>
                  </a:lnTo>
                  <a:lnTo>
                    <a:pt x="462" y="476"/>
                  </a:lnTo>
                  <a:lnTo>
                    <a:pt x="454" y="461"/>
                  </a:lnTo>
                  <a:lnTo>
                    <a:pt x="467" y="470"/>
                  </a:lnTo>
                  <a:lnTo>
                    <a:pt x="467" y="451"/>
                  </a:lnTo>
                  <a:lnTo>
                    <a:pt x="476" y="439"/>
                  </a:lnTo>
                  <a:lnTo>
                    <a:pt x="480" y="444"/>
                  </a:lnTo>
                  <a:lnTo>
                    <a:pt x="496" y="444"/>
                  </a:lnTo>
                  <a:lnTo>
                    <a:pt x="510" y="456"/>
                  </a:lnTo>
                  <a:lnTo>
                    <a:pt x="525" y="437"/>
                  </a:lnTo>
                  <a:lnTo>
                    <a:pt x="539" y="439"/>
                  </a:lnTo>
                  <a:lnTo>
                    <a:pt x="525" y="470"/>
                  </a:lnTo>
                  <a:lnTo>
                    <a:pt x="534" y="508"/>
                  </a:lnTo>
                  <a:lnTo>
                    <a:pt x="563" y="530"/>
                  </a:lnTo>
                  <a:lnTo>
                    <a:pt x="563" y="537"/>
                  </a:lnTo>
                  <a:lnTo>
                    <a:pt x="556" y="556"/>
                  </a:lnTo>
                  <a:lnTo>
                    <a:pt x="558" y="565"/>
                  </a:lnTo>
                  <a:lnTo>
                    <a:pt x="599" y="583"/>
                  </a:lnTo>
                  <a:lnTo>
                    <a:pt x="610" y="606"/>
                  </a:lnTo>
                  <a:lnTo>
                    <a:pt x="650" y="591"/>
                  </a:lnTo>
                  <a:lnTo>
                    <a:pt x="692" y="583"/>
                  </a:lnTo>
                  <a:lnTo>
                    <a:pt x="725" y="654"/>
                  </a:lnTo>
                  <a:lnTo>
                    <a:pt x="737" y="691"/>
                  </a:lnTo>
                  <a:lnTo>
                    <a:pt x="726" y="699"/>
                  </a:lnTo>
                  <a:lnTo>
                    <a:pt x="721" y="712"/>
                  </a:lnTo>
                  <a:lnTo>
                    <a:pt x="752" y="719"/>
                  </a:lnTo>
                  <a:lnTo>
                    <a:pt x="761" y="734"/>
                  </a:lnTo>
                  <a:lnTo>
                    <a:pt x="806" y="719"/>
                  </a:lnTo>
                  <a:lnTo>
                    <a:pt x="821" y="734"/>
                  </a:lnTo>
                  <a:lnTo>
                    <a:pt x="853" y="715"/>
                  </a:lnTo>
                  <a:lnTo>
                    <a:pt x="874" y="714"/>
                  </a:lnTo>
                  <a:lnTo>
                    <a:pt x="898" y="718"/>
                  </a:lnTo>
                  <a:lnTo>
                    <a:pt x="956" y="718"/>
                  </a:lnTo>
                  <a:lnTo>
                    <a:pt x="943" y="706"/>
                  </a:lnTo>
                  <a:lnTo>
                    <a:pt x="943" y="682"/>
                  </a:lnTo>
                  <a:lnTo>
                    <a:pt x="952" y="671"/>
                  </a:lnTo>
                  <a:lnTo>
                    <a:pt x="952" y="657"/>
                  </a:lnTo>
                  <a:lnTo>
                    <a:pt x="935" y="648"/>
                  </a:lnTo>
                  <a:lnTo>
                    <a:pt x="971" y="645"/>
                  </a:lnTo>
                  <a:lnTo>
                    <a:pt x="1003" y="648"/>
                  </a:lnTo>
                  <a:lnTo>
                    <a:pt x="1013" y="657"/>
                  </a:lnTo>
                  <a:lnTo>
                    <a:pt x="1036" y="654"/>
                  </a:lnTo>
                  <a:lnTo>
                    <a:pt x="1019" y="624"/>
                  </a:lnTo>
                  <a:lnTo>
                    <a:pt x="1037" y="617"/>
                  </a:lnTo>
                  <a:lnTo>
                    <a:pt x="1128" y="632"/>
                  </a:lnTo>
                  <a:lnTo>
                    <a:pt x="1201" y="639"/>
                  </a:lnTo>
                  <a:lnTo>
                    <a:pt x="1254" y="665"/>
                  </a:lnTo>
                  <a:lnTo>
                    <a:pt x="1283" y="665"/>
                  </a:lnTo>
                  <a:lnTo>
                    <a:pt x="1292" y="696"/>
                  </a:lnTo>
                  <a:lnTo>
                    <a:pt x="1314" y="632"/>
                  </a:lnTo>
                  <a:lnTo>
                    <a:pt x="1283" y="560"/>
                  </a:lnTo>
                  <a:lnTo>
                    <a:pt x="1376" y="537"/>
                  </a:lnTo>
                  <a:lnTo>
                    <a:pt x="1388" y="498"/>
                  </a:lnTo>
                  <a:lnTo>
                    <a:pt x="1399" y="439"/>
                  </a:lnTo>
                  <a:lnTo>
                    <a:pt x="1494" y="444"/>
                  </a:lnTo>
                  <a:lnTo>
                    <a:pt x="1508" y="375"/>
                  </a:lnTo>
                  <a:close/>
                </a:path>
              </a:pathLst>
            </a:custGeom>
            <a:solidFill>
              <a:srgbClr val="B3B3B3"/>
            </a:solidFill>
            <a:ln w="0">
              <a:solidFill>
                <a:srgbClr val="B3B3B3"/>
              </a:solidFill>
              <a:prstDash val="solid"/>
              <a:round/>
              <a:headEnd/>
              <a:tailEnd/>
            </a:ln>
          </p:spPr>
          <p:txBody>
            <a:bodyPr/>
            <a:lstStyle/>
            <a:p>
              <a:endParaRPr lang="en-US" dirty="0"/>
            </a:p>
          </p:txBody>
        </p:sp>
        <p:sp>
          <p:nvSpPr>
            <p:cNvPr id="175" name="Freeform 168">
              <a:extLst>
                <a:ext uri="{FF2B5EF4-FFF2-40B4-BE49-F238E27FC236}">
                  <a16:creationId xmlns:a16="http://schemas.microsoft.com/office/drawing/2014/main" id="{E8DD7605-4661-4E22-B2E2-7371302CD69C}"/>
                </a:ext>
              </a:extLst>
            </p:cNvPr>
            <p:cNvSpPr>
              <a:spLocks/>
            </p:cNvSpPr>
            <p:nvPr/>
          </p:nvSpPr>
          <p:spPr bwMode="gray">
            <a:xfrm>
              <a:off x="5564268" y="2805902"/>
              <a:ext cx="410022" cy="276966"/>
            </a:xfrm>
            <a:custGeom>
              <a:avLst/>
              <a:gdLst>
                <a:gd name="T0" fmla="*/ 63 w 674"/>
                <a:gd name="T1" fmla="*/ 203 h 455"/>
                <a:gd name="T2" fmla="*/ 77 w 674"/>
                <a:gd name="T3" fmla="*/ 170 h 455"/>
                <a:gd name="T4" fmla="*/ 89 w 674"/>
                <a:gd name="T5" fmla="*/ 156 h 455"/>
                <a:gd name="T6" fmla="*/ 119 w 674"/>
                <a:gd name="T7" fmla="*/ 163 h 455"/>
                <a:gd name="T8" fmla="*/ 152 w 674"/>
                <a:gd name="T9" fmla="*/ 172 h 455"/>
                <a:gd name="T10" fmla="*/ 161 w 674"/>
                <a:gd name="T11" fmla="*/ 181 h 455"/>
                <a:gd name="T12" fmla="*/ 183 w 674"/>
                <a:gd name="T13" fmla="*/ 203 h 455"/>
                <a:gd name="T14" fmla="*/ 197 w 674"/>
                <a:gd name="T15" fmla="*/ 256 h 455"/>
                <a:gd name="T16" fmla="*/ 222 w 674"/>
                <a:gd name="T17" fmla="*/ 250 h 455"/>
                <a:gd name="T18" fmla="*/ 260 w 674"/>
                <a:gd name="T19" fmla="*/ 256 h 455"/>
                <a:gd name="T20" fmla="*/ 316 w 674"/>
                <a:gd name="T21" fmla="*/ 317 h 455"/>
                <a:gd name="T22" fmla="*/ 371 w 674"/>
                <a:gd name="T23" fmla="*/ 356 h 455"/>
                <a:gd name="T24" fmla="*/ 425 w 674"/>
                <a:gd name="T25" fmla="*/ 393 h 455"/>
                <a:gd name="T26" fmla="*/ 444 w 674"/>
                <a:gd name="T27" fmla="*/ 455 h 455"/>
                <a:gd name="T28" fmla="*/ 481 w 674"/>
                <a:gd name="T29" fmla="*/ 408 h 455"/>
                <a:gd name="T30" fmla="*/ 484 w 674"/>
                <a:gd name="T31" fmla="*/ 358 h 455"/>
                <a:gd name="T32" fmla="*/ 465 w 674"/>
                <a:gd name="T33" fmla="*/ 291 h 455"/>
                <a:gd name="T34" fmla="*/ 509 w 674"/>
                <a:gd name="T35" fmla="*/ 275 h 455"/>
                <a:gd name="T36" fmla="*/ 566 w 674"/>
                <a:gd name="T37" fmla="*/ 289 h 455"/>
                <a:gd name="T38" fmla="*/ 659 w 674"/>
                <a:gd name="T39" fmla="*/ 282 h 455"/>
                <a:gd name="T40" fmla="*/ 659 w 674"/>
                <a:gd name="T41" fmla="*/ 239 h 455"/>
                <a:gd name="T42" fmla="*/ 547 w 674"/>
                <a:gd name="T43" fmla="*/ 239 h 455"/>
                <a:gd name="T44" fmla="*/ 495 w 674"/>
                <a:gd name="T45" fmla="*/ 238 h 455"/>
                <a:gd name="T46" fmla="*/ 442 w 674"/>
                <a:gd name="T47" fmla="*/ 256 h 455"/>
                <a:gd name="T48" fmla="*/ 411 w 674"/>
                <a:gd name="T49" fmla="*/ 250 h 455"/>
                <a:gd name="T50" fmla="*/ 385 w 674"/>
                <a:gd name="T51" fmla="*/ 254 h 455"/>
                <a:gd name="T52" fmla="*/ 353 w 674"/>
                <a:gd name="T53" fmla="*/ 238 h 455"/>
                <a:gd name="T54" fmla="*/ 352 w 674"/>
                <a:gd name="T55" fmla="*/ 223 h 455"/>
                <a:gd name="T56" fmla="*/ 348 w 674"/>
                <a:gd name="T57" fmla="*/ 169 h 455"/>
                <a:gd name="T58" fmla="*/ 239 w 674"/>
                <a:gd name="T59" fmla="*/ 126 h 455"/>
                <a:gd name="T60" fmla="*/ 185 w 674"/>
                <a:gd name="T61" fmla="*/ 89 h 455"/>
                <a:gd name="T62" fmla="*/ 122 w 674"/>
                <a:gd name="T63" fmla="*/ 108 h 455"/>
                <a:gd name="T64" fmla="*/ 80 w 674"/>
                <a:gd name="T65" fmla="*/ 47 h 455"/>
                <a:gd name="T66" fmla="*/ 80 w 674"/>
                <a:gd name="T67" fmla="*/ 0 h 455"/>
                <a:gd name="T68" fmla="*/ 44 w 674"/>
                <a:gd name="T69" fmla="*/ 2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4" h="455">
                  <a:moveTo>
                    <a:pt x="44" y="206"/>
                  </a:moveTo>
                  <a:lnTo>
                    <a:pt x="63" y="203"/>
                  </a:lnTo>
                  <a:lnTo>
                    <a:pt x="70" y="186"/>
                  </a:lnTo>
                  <a:lnTo>
                    <a:pt x="77" y="170"/>
                  </a:lnTo>
                  <a:lnTo>
                    <a:pt x="94" y="178"/>
                  </a:lnTo>
                  <a:lnTo>
                    <a:pt x="89" y="156"/>
                  </a:lnTo>
                  <a:lnTo>
                    <a:pt x="107" y="148"/>
                  </a:lnTo>
                  <a:lnTo>
                    <a:pt x="119" y="163"/>
                  </a:lnTo>
                  <a:lnTo>
                    <a:pt x="137" y="163"/>
                  </a:lnTo>
                  <a:lnTo>
                    <a:pt x="152" y="172"/>
                  </a:lnTo>
                  <a:lnTo>
                    <a:pt x="161" y="178"/>
                  </a:lnTo>
                  <a:lnTo>
                    <a:pt x="161" y="181"/>
                  </a:lnTo>
                  <a:lnTo>
                    <a:pt x="162" y="198"/>
                  </a:lnTo>
                  <a:lnTo>
                    <a:pt x="183" y="203"/>
                  </a:lnTo>
                  <a:lnTo>
                    <a:pt x="183" y="225"/>
                  </a:lnTo>
                  <a:lnTo>
                    <a:pt x="197" y="256"/>
                  </a:lnTo>
                  <a:lnTo>
                    <a:pt x="217" y="258"/>
                  </a:lnTo>
                  <a:lnTo>
                    <a:pt x="222" y="250"/>
                  </a:lnTo>
                  <a:lnTo>
                    <a:pt x="242" y="238"/>
                  </a:lnTo>
                  <a:lnTo>
                    <a:pt x="260" y="256"/>
                  </a:lnTo>
                  <a:lnTo>
                    <a:pt x="280" y="282"/>
                  </a:lnTo>
                  <a:lnTo>
                    <a:pt x="316" y="317"/>
                  </a:lnTo>
                  <a:lnTo>
                    <a:pt x="368" y="332"/>
                  </a:lnTo>
                  <a:lnTo>
                    <a:pt x="371" y="356"/>
                  </a:lnTo>
                  <a:lnTo>
                    <a:pt x="407" y="371"/>
                  </a:lnTo>
                  <a:lnTo>
                    <a:pt x="425" y="393"/>
                  </a:lnTo>
                  <a:lnTo>
                    <a:pt x="412" y="454"/>
                  </a:lnTo>
                  <a:lnTo>
                    <a:pt x="444" y="455"/>
                  </a:lnTo>
                  <a:lnTo>
                    <a:pt x="467" y="423"/>
                  </a:lnTo>
                  <a:lnTo>
                    <a:pt x="481" y="408"/>
                  </a:lnTo>
                  <a:lnTo>
                    <a:pt x="489" y="390"/>
                  </a:lnTo>
                  <a:lnTo>
                    <a:pt x="484" y="358"/>
                  </a:lnTo>
                  <a:lnTo>
                    <a:pt x="459" y="347"/>
                  </a:lnTo>
                  <a:lnTo>
                    <a:pt x="465" y="291"/>
                  </a:lnTo>
                  <a:lnTo>
                    <a:pt x="487" y="268"/>
                  </a:lnTo>
                  <a:lnTo>
                    <a:pt x="509" y="275"/>
                  </a:lnTo>
                  <a:lnTo>
                    <a:pt x="560" y="264"/>
                  </a:lnTo>
                  <a:lnTo>
                    <a:pt x="566" y="289"/>
                  </a:lnTo>
                  <a:lnTo>
                    <a:pt x="593" y="287"/>
                  </a:lnTo>
                  <a:lnTo>
                    <a:pt x="659" y="282"/>
                  </a:lnTo>
                  <a:lnTo>
                    <a:pt x="674" y="256"/>
                  </a:lnTo>
                  <a:lnTo>
                    <a:pt x="659" y="239"/>
                  </a:lnTo>
                  <a:lnTo>
                    <a:pt x="617" y="239"/>
                  </a:lnTo>
                  <a:lnTo>
                    <a:pt x="547" y="239"/>
                  </a:lnTo>
                  <a:lnTo>
                    <a:pt x="519" y="239"/>
                  </a:lnTo>
                  <a:lnTo>
                    <a:pt x="495" y="238"/>
                  </a:lnTo>
                  <a:lnTo>
                    <a:pt x="448" y="258"/>
                  </a:lnTo>
                  <a:lnTo>
                    <a:pt x="442" y="256"/>
                  </a:lnTo>
                  <a:lnTo>
                    <a:pt x="433" y="243"/>
                  </a:lnTo>
                  <a:lnTo>
                    <a:pt x="411" y="250"/>
                  </a:lnTo>
                  <a:lnTo>
                    <a:pt x="388" y="258"/>
                  </a:lnTo>
                  <a:lnTo>
                    <a:pt x="385" y="254"/>
                  </a:lnTo>
                  <a:lnTo>
                    <a:pt x="379" y="243"/>
                  </a:lnTo>
                  <a:lnTo>
                    <a:pt x="353" y="238"/>
                  </a:lnTo>
                  <a:lnTo>
                    <a:pt x="348" y="236"/>
                  </a:lnTo>
                  <a:lnTo>
                    <a:pt x="352" y="223"/>
                  </a:lnTo>
                  <a:lnTo>
                    <a:pt x="367" y="215"/>
                  </a:lnTo>
                  <a:lnTo>
                    <a:pt x="348" y="169"/>
                  </a:lnTo>
                  <a:lnTo>
                    <a:pt x="319" y="107"/>
                  </a:lnTo>
                  <a:lnTo>
                    <a:pt x="239" y="126"/>
                  </a:lnTo>
                  <a:lnTo>
                    <a:pt x="222" y="107"/>
                  </a:lnTo>
                  <a:lnTo>
                    <a:pt x="185" y="89"/>
                  </a:lnTo>
                  <a:lnTo>
                    <a:pt x="152" y="113"/>
                  </a:lnTo>
                  <a:lnTo>
                    <a:pt x="122" y="108"/>
                  </a:lnTo>
                  <a:lnTo>
                    <a:pt x="86" y="80"/>
                  </a:lnTo>
                  <a:lnTo>
                    <a:pt x="80" y="47"/>
                  </a:lnTo>
                  <a:lnTo>
                    <a:pt x="81" y="24"/>
                  </a:lnTo>
                  <a:lnTo>
                    <a:pt x="80" y="0"/>
                  </a:lnTo>
                  <a:lnTo>
                    <a:pt x="0" y="47"/>
                  </a:lnTo>
                  <a:lnTo>
                    <a:pt x="44" y="206"/>
                  </a:lnTo>
                  <a:close/>
                </a:path>
              </a:pathLst>
            </a:custGeom>
            <a:solidFill>
              <a:srgbClr val="B3B3B3"/>
            </a:solidFill>
            <a:ln w="0">
              <a:solidFill>
                <a:srgbClr val="B3B3B3"/>
              </a:solidFill>
              <a:prstDash val="solid"/>
              <a:round/>
              <a:headEnd/>
              <a:tailEnd/>
            </a:ln>
          </p:spPr>
          <p:txBody>
            <a:bodyPr/>
            <a:lstStyle/>
            <a:p>
              <a:endParaRPr lang="en-US" dirty="0"/>
            </a:p>
          </p:txBody>
        </p:sp>
        <p:sp>
          <p:nvSpPr>
            <p:cNvPr id="176" name="Freeform 169">
              <a:extLst>
                <a:ext uri="{FF2B5EF4-FFF2-40B4-BE49-F238E27FC236}">
                  <a16:creationId xmlns:a16="http://schemas.microsoft.com/office/drawing/2014/main" id="{9ECC8735-A930-4A50-A60D-692E430A203F}"/>
                </a:ext>
              </a:extLst>
            </p:cNvPr>
            <p:cNvSpPr>
              <a:spLocks/>
            </p:cNvSpPr>
            <p:nvPr/>
          </p:nvSpPr>
          <p:spPr bwMode="gray">
            <a:xfrm>
              <a:off x="5509354" y="2895778"/>
              <a:ext cx="314838" cy="242116"/>
            </a:xfrm>
            <a:custGeom>
              <a:avLst/>
              <a:gdLst>
                <a:gd name="T0" fmla="*/ 0 w 518"/>
                <a:gd name="T1" fmla="*/ 55 h 397"/>
                <a:gd name="T2" fmla="*/ 4 w 518"/>
                <a:gd name="T3" fmla="*/ 108 h 397"/>
                <a:gd name="T4" fmla="*/ 30 w 518"/>
                <a:gd name="T5" fmla="*/ 77 h 397"/>
                <a:gd name="T6" fmla="*/ 71 w 518"/>
                <a:gd name="T7" fmla="*/ 116 h 397"/>
                <a:gd name="T8" fmla="*/ 52 w 518"/>
                <a:gd name="T9" fmla="*/ 143 h 397"/>
                <a:gd name="T10" fmla="*/ 7 w 518"/>
                <a:gd name="T11" fmla="*/ 119 h 397"/>
                <a:gd name="T12" fmla="*/ 1 w 518"/>
                <a:gd name="T13" fmla="*/ 156 h 397"/>
                <a:gd name="T14" fmla="*/ 7 w 518"/>
                <a:gd name="T15" fmla="*/ 176 h 397"/>
                <a:gd name="T16" fmla="*/ 30 w 518"/>
                <a:gd name="T17" fmla="*/ 179 h 397"/>
                <a:gd name="T18" fmla="*/ 20 w 518"/>
                <a:gd name="T19" fmla="*/ 202 h 397"/>
                <a:gd name="T20" fmla="*/ 40 w 518"/>
                <a:gd name="T21" fmla="*/ 219 h 397"/>
                <a:gd name="T22" fmla="*/ 40 w 518"/>
                <a:gd name="T23" fmla="*/ 289 h 397"/>
                <a:gd name="T24" fmla="*/ 113 w 518"/>
                <a:gd name="T25" fmla="*/ 269 h 397"/>
                <a:gd name="T26" fmla="*/ 153 w 518"/>
                <a:gd name="T27" fmla="*/ 247 h 397"/>
                <a:gd name="T28" fmla="*/ 242 w 518"/>
                <a:gd name="T29" fmla="*/ 294 h 397"/>
                <a:gd name="T30" fmla="*/ 301 w 518"/>
                <a:gd name="T31" fmla="*/ 324 h 397"/>
                <a:gd name="T32" fmla="*/ 312 w 518"/>
                <a:gd name="T33" fmla="*/ 337 h 397"/>
                <a:gd name="T34" fmla="*/ 317 w 518"/>
                <a:gd name="T35" fmla="*/ 372 h 397"/>
                <a:gd name="T36" fmla="*/ 370 w 518"/>
                <a:gd name="T37" fmla="*/ 397 h 397"/>
                <a:gd name="T38" fmla="*/ 452 w 518"/>
                <a:gd name="T39" fmla="*/ 303 h 397"/>
                <a:gd name="T40" fmla="*/ 502 w 518"/>
                <a:gd name="T41" fmla="*/ 303 h 397"/>
                <a:gd name="T42" fmla="*/ 510 w 518"/>
                <a:gd name="T43" fmla="*/ 264 h 397"/>
                <a:gd name="T44" fmla="*/ 518 w 518"/>
                <a:gd name="T45" fmla="*/ 246 h 397"/>
                <a:gd name="T46" fmla="*/ 499 w 518"/>
                <a:gd name="T47" fmla="*/ 221 h 397"/>
                <a:gd name="T48" fmla="*/ 461 w 518"/>
                <a:gd name="T49" fmla="*/ 205 h 397"/>
                <a:gd name="T50" fmla="*/ 458 w 518"/>
                <a:gd name="T51" fmla="*/ 184 h 397"/>
                <a:gd name="T52" fmla="*/ 406 w 518"/>
                <a:gd name="T53" fmla="*/ 169 h 397"/>
                <a:gd name="T54" fmla="*/ 370 w 518"/>
                <a:gd name="T55" fmla="*/ 134 h 397"/>
                <a:gd name="T56" fmla="*/ 358 w 518"/>
                <a:gd name="T57" fmla="*/ 110 h 397"/>
                <a:gd name="T58" fmla="*/ 332 w 518"/>
                <a:gd name="T59" fmla="*/ 90 h 397"/>
                <a:gd name="T60" fmla="*/ 316 w 518"/>
                <a:gd name="T61" fmla="*/ 100 h 397"/>
                <a:gd name="T62" fmla="*/ 307 w 518"/>
                <a:gd name="T63" fmla="*/ 110 h 397"/>
                <a:gd name="T64" fmla="*/ 287 w 518"/>
                <a:gd name="T65" fmla="*/ 108 h 397"/>
                <a:gd name="T66" fmla="*/ 273 w 518"/>
                <a:gd name="T67" fmla="*/ 77 h 397"/>
                <a:gd name="T68" fmla="*/ 273 w 518"/>
                <a:gd name="T69" fmla="*/ 55 h 397"/>
                <a:gd name="T70" fmla="*/ 252 w 518"/>
                <a:gd name="T71" fmla="*/ 50 h 397"/>
                <a:gd name="T72" fmla="*/ 247 w 518"/>
                <a:gd name="T73" fmla="*/ 30 h 397"/>
                <a:gd name="T74" fmla="*/ 227 w 518"/>
                <a:gd name="T75" fmla="*/ 15 h 397"/>
                <a:gd name="T76" fmla="*/ 209 w 518"/>
                <a:gd name="T77" fmla="*/ 15 h 397"/>
                <a:gd name="T78" fmla="*/ 197 w 518"/>
                <a:gd name="T79" fmla="*/ 0 h 397"/>
                <a:gd name="T80" fmla="*/ 179 w 518"/>
                <a:gd name="T81" fmla="*/ 8 h 397"/>
                <a:gd name="T82" fmla="*/ 186 w 518"/>
                <a:gd name="T83" fmla="*/ 30 h 397"/>
                <a:gd name="T84" fmla="*/ 176 w 518"/>
                <a:gd name="T85" fmla="*/ 26 h 397"/>
                <a:gd name="T86" fmla="*/ 167 w 518"/>
                <a:gd name="T87" fmla="*/ 22 h 397"/>
                <a:gd name="T88" fmla="*/ 153 w 518"/>
                <a:gd name="T89" fmla="*/ 55 h 397"/>
                <a:gd name="T90" fmla="*/ 133 w 518"/>
                <a:gd name="T91" fmla="*/ 58 h 397"/>
                <a:gd name="T92" fmla="*/ 113 w 518"/>
                <a:gd name="T93" fmla="*/ 54 h 397"/>
                <a:gd name="T94" fmla="*/ 98 w 518"/>
                <a:gd name="T95" fmla="*/ 72 h 397"/>
                <a:gd name="T96" fmla="*/ 81 w 518"/>
                <a:gd name="T97" fmla="*/ 55 h 397"/>
                <a:gd name="T98" fmla="*/ 56 w 518"/>
                <a:gd name="T99" fmla="*/ 41 h 397"/>
                <a:gd name="T100" fmla="*/ 0 w 518"/>
                <a:gd name="T101" fmla="*/ 5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8" h="397">
                  <a:moveTo>
                    <a:pt x="0" y="55"/>
                  </a:moveTo>
                  <a:lnTo>
                    <a:pt x="4" y="108"/>
                  </a:lnTo>
                  <a:lnTo>
                    <a:pt x="30" y="77"/>
                  </a:lnTo>
                  <a:lnTo>
                    <a:pt x="71" y="116"/>
                  </a:lnTo>
                  <a:lnTo>
                    <a:pt x="52" y="143"/>
                  </a:lnTo>
                  <a:lnTo>
                    <a:pt x="7" y="119"/>
                  </a:lnTo>
                  <a:lnTo>
                    <a:pt x="1" y="156"/>
                  </a:lnTo>
                  <a:lnTo>
                    <a:pt x="7" y="176"/>
                  </a:lnTo>
                  <a:lnTo>
                    <a:pt x="30" y="179"/>
                  </a:lnTo>
                  <a:lnTo>
                    <a:pt x="20" y="202"/>
                  </a:lnTo>
                  <a:lnTo>
                    <a:pt x="40" y="219"/>
                  </a:lnTo>
                  <a:lnTo>
                    <a:pt x="40" y="289"/>
                  </a:lnTo>
                  <a:lnTo>
                    <a:pt x="113" y="269"/>
                  </a:lnTo>
                  <a:lnTo>
                    <a:pt x="153" y="247"/>
                  </a:lnTo>
                  <a:lnTo>
                    <a:pt x="242" y="294"/>
                  </a:lnTo>
                  <a:lnTo>
                    <a:pt x="301" y="324"/>
                  </a:lnTo>
                  <a:lnTo>
                    <a:pt x="312" y="337"/>
                  </a:lnTo>
                  <a:lnTo>
                    <a:pt x="317" y="372"/>
                  </a:lnTo>
                  <a:lnTo>
                    <a:pt x="370" y="397"/>
                  </a:lnTo>
                  <a:lnTo>
                    <a:pt x="452" y="303"/>
                  </a:lnTo>
                  <a:lnTo>
                    <a:pt x="502" y="303"/>
                  </a:lnTo>
                  <a:lnTo>
                    <a:pt x="510" y="264"/>
                  </a:lnTo>
                  <a:lnTo>
                    <a:pt x="518" y="246"/>
                  </a:lnTo>
                  <a:lnTo>
                    <a:pt x="499" y="221"/>
                  </a:lnTo>
                  <a:lnTo>
                    <a:pt x="461" y="205"/>
                  </a:lnTo>
                  <a:lnTo>
                    <a:pt x="458" y="184"/>
                  </a:lnTo>
                  <a:lnTo>
                    <a:pt x="406" y="169"/>
                  </a:lnTo>
                  <a:lnTo>
                    <a:pt x="370" y="134"/>
                  </a:lnTo>
                  <a:lnTo>
                    <a:pt x="358" y="110"/>
                  </a:lnTo>
                  <a:lnTo>
                    <a:pt x="332" y="90"/>
                  </a:lnTo>
                  <a:lnTo>
                    <a:pt x="316" y="100"/>
                  </a:lnTo>
                  <a:lnTo>
                    <a:pt x="307" y="110"/>
                  </a:lnTo>
                  <a:lnTo>
                    <a:pt x="287" y="108"/>
                  </a:lnTo>
                  <a:lnTo>
                    <a:pt x="273" y="77"/>
                  </a:lnTo>
                  <a:lnTo>
                    <a:pt x="273" y="55"/>
                  </a:lnTo>
                  <a:lnTo>
                    <a:pt x="252" y="50"/>
                  </a:lnTo>
                  <a:lnTo>
                    <a:pt x="247" y="30"/>
                  </a:lnTo>
                  <a:lnTo>
                    <a:pt x="227" y="15"/>
                  </a:lnTo>
                  <a:lnTo>
                    <a:pt x="209" y="15"/>
                  </a:lnTo>
                  <a:lnTo>
                    <a:pt x="197" y="0"/>
                  </a:lnTo>
                  <a:lnTo>
                    <a:pt x="179" y="8"/>
                  </a:lnTo>
                  <a:lnTo>
                    <a:pt x="186" y="30"/>
                  </a:lnTo>
                  <a:lnTo>
                    <a:pt x="176" y="26"/>
                  </a:lnTo>
                  <a:lnTo>
                    <a:pt x="167" y="22"/>
                  </a:lnTo>
                  <a:lnTo>
                    <a:pt x="153" y="55"/>
                  </a:lnTo>
                  <a:lnTo>
                    <a:pt x="133" y="58"/>
                  </a:lnTo>
                  <a:lnTo>
                    <a:pt x="113" y="54"/>
                  </a:lnTo>
                  <a:lnTo>
                    <a:pt x="98" y="72"/>
                  </a:lnTo>
                  <a:lnTo>
                    <a:pt x="81" y="55"/>
                  </a:lnTo>
                  <a:lnTo>
                    <a:pt x="56" y="41"/>
                  </a:lnTo>
                  <a:lnTo>
                    <a:pt x="0" y="55"/>
                  </a:lnTo>
                  <a:close/>
                </a:path>
              </a:pathLst>
            </a:custGeom>
            <a:solidFill>
              <a:srgbClr val="B3B3B3"/>
            </a:solidFill>
            <a:ln w="0">
              <a:solidFill>
                <a:srgbClr val="B3B3B3"/>
              </a:solidFill>
              <a:prstDash val="solid"/>
              <a:round/>
              <a:headEnd/>
              <a:tailEnd/>
            </a:ln>
          </p:spPr>
          <p:txBody>
            <a:bodyPr/>
            <a:lstStyle/>
            <a:p>
              <a:endParaRPr lang="en-US" dirty="0"/>
            </a:p>
          </p:txBody>
        </p:sp>
        <p:sp>
          <p:nvSpPr>
            <p:cNvPr id="177" name="Freeform 170">
              <a:extLst>
                <a:ext uri="{FF2B5EF4-FFF2-40B4-BE49-F238E27FC236}">
                  <a16:creationId xmlns:a16="http://schemas.microsoft.com/office/drawing/2014/main" id="{1FF7B40F-A398-4674-9EEC-B24E3266FD70}"/>
                </a:ext>
              </a:extLst>
            </p:cNvPr>
            <p:cNvSpPr>
              <a:spLocks/>
            </p:cNvSpPr>
            <p:nvPr/>
          </p:nvSpPr>
          <p:spPr bwMode="gray">
            <a:xfrm>
              <a:off x="5860801" y="2892109"/>
              <a:ext cx="263585" cy="124726"/>
            </a:xfrm>
            <a:custGeom>
              <a:avLst/>
              <a:gdLst>
                <a:gd name="T0" fmla="*/ 111 w 431"/>
                <a:gd name="T1" fmla="*/ 146 h 206"/>
                <a:gd name="T2" fmla="*/ 79 w 431"/>
                <a:gd name="T3" fmla="*/ 146 h 206"/>
                <a:gd name="T4" fmla="*/ 17 w 431"/>
                <a:gd name="T5" fmla="*/ 153 h 206"/>
                <a:gd name="T6" fmla="*/ 0 w 431"/>
                <a:gd name="T7" fmla="*/ 176 h 206"/>
                <a:gd name="T8" fmla="*/ 17 w 431"/>
                <a:gd name="T9" fmla="*/ 186 h 206"/>
                <a:gd name="T10" fmla="*/ 30 w 431"/>
                <a:gd name="T11" fmla="*/ 193 h 206"/>
                <a:gd name="T12" fmla="*/ 115 w 431"/>
                <a:gd name="T13" fmla="*/ 191 h 206"/>
                <a:gd name="T14" fmla="*/ 174 w 431"/>
                <a:gd name="T15" fmla="*/ 191 h 206"/>
                <a:gd name="T16" fmla="*/ 201 w 431"/>
                <a:gd name="T17" fmla="*/ 206 h 206"/>
                <a:gd name="T18" fmla="*/ 210 w 431"/>
                <a:gd name="T19" fmla="*/ 179 h 206"/>
                <a:gd name="T20" fmla="*/ 236 w 431"/>
                <a:gd name="T21" fmla="*/ 176 h 206"/>
                <a:gd name="T22" fmla="*/ 269 w 431"/>
                <a:gd name="T23" fmla="*/ 167 h 206"/>
                <a:gd name="T24" fmla="*/ 300 w 431"/>
                <a:gd name="T25" fmla="*/ 163 h 206"/>
                <a:gd name="T26" fmla="*/ 352 w 431"/>
                <a:gd name="T27" fmla="*/ 127 h 206"/>
                <a:gd name="T28" fmla="*/ 410 w 431"/>
                <a:gd name="T29" fmla="*/ 97 h 206"/>
                <a:gd name="T30" fmla="*/ 431 w 431"/>
                <a:gd name="T31" fmla="*/ 79 h 206"/>
                <a:gd name="T32" fmla="*/ 423 w 431"/>
                <a:gd name="T33" fmla="*/ 48 h 206"/>
                <a:gd name="T34" fmla="*/ 394 w 431"/>
                <a:gd name="T35" fmla="*/ 48 h 206"/>
                <a:gd name="T36" fmla="*/ 371 w 431"/>
                <a:gd name="T37" fmla="*/ 33 h 206"/>
                <a:gd name="T38" fmla="*/ 339 w 431"/>
                <a:gd name="T39" fmla="*/ 22 h 206"/>
                <a:gd name="T40" fmla="*/ 268 w 431"/>
                <a:gd name="T41" fmla="*/ 15 h 206"/>
                <a:gd name="T42" fmla="*/ 177 w 431"/>
                <a:gd name="T43" fmla="*/ 0 h 206"/>
                <a:gd name="T44" fmla="*/ 162 w 431"/>
                <a:gd name="T45" fmla="*/ 7 h 206"/>
                <a:gd name="T46" fmla="*/ 164 w 431"/>
                <a:gd name="T47" fmla="*/ 22 h 206"/>
                <a:gd name="T48" fmla="*/ 176 w 431"/>
                <a:gd name="T49" fmla="*/ 37 h 206"/>
                <a:gd name="T50" fmla="*/ 153 w 431"/>
                <a:gd name="T51" fmla="*/ 40 h 206"/>
                <a:gd name="T52" fmla="*/ 143 w 431"/>
                <a:gd name="T53" fmla="*/ 31 h 206"/>
                <a:gd name="T54" fmla="*/ 112 w 431"/>
                <a:gd name="T55" fmla="*/ 28 h 206"/>
                <a:gd name="T56" fmla="*/ 75 w 431"/>
                <a:gd name="T57" fmla="*/ 31 h 206"/>
                <a:gd name="T58" fmla="*/ 92 w 431"/>
                <a:gd name="T59" fmla="*/ 40 h 206"/>
                <a:gd name="T60" fmla="*/ 92 w 431"/>
                <a:gd name="T61" fmla="*/ 54 h 206"/>
                <a:gd name="T62" fmla="*/ 83 w 431"/>
                <a:gd name="T63" fmla="*/ 65 h 206"/>
                <a:gd name="T64" fmla="*/ 83 w 431"/>
                <a:gd name="T65" fmla="*/ 89 h 206"/>
                <a:gd name="T66" fmla="*/ 96 w 431"/>
                <a:gd name="T67" fmla="*/ 101 h 206"/>
                <a:gd name="T68" fmla="*/ 153 w 431"/>
                <a:gd name="T69" fmla="*/ 101 h 206"/>
                <a:gd name="T70" fmla="*/ 170 w 431"/>
                <a:gd name="T71" fmla="*/ 98 h 206"/>
                <a:gd name="T72" fmla="*/ 187 w 431"/>
                <a:gd name="T73" fmla="*/ 117 h 206"/>
                <a:gd name="T74" fmla="*/ 167 w 431"/>
                <a:gd name="T75" fmla="*/ 142 h 206"/>
                <a:gd name="T76" fmla="*/ 150 w 431"/>
                <a:gd name="T77" fmla="*/ 142 h 206"/>
                <a:gd name="T78" fmla="*/ 130 w 431"/>
                <a:gd name="T79" fmla="*/ 141 h 206"/>
                <a:gd name="T80" fmla="*/ 121 w 431"/>
                <a:gd name="T81" fmla="*/ 142 h 206"/>
                <a:gd name="T82" fmla="*/ 111 w 431"/>
                <a:gd name="T83"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1" h="206">
                  <a:moveTo>
                    <a:pt x="111" y="146"/>
                  </a:moveTo>
                  <a:lnTo>
                    <a:pt x="79" y="146"/>
                  </a:lnTo>
                  <a:lnTo>
                    <a:pt x="17" y="153"/>
                  </a:lnTo>
                  <a:lnTo>
                    <a:pt x="0" y="176"/>
                  </a:lnTo>
                  <a:lnTo>
                    <a:pt x="17" y="186"/>
                  </a:lnTo>
                  <a:lnTo>
                    <a:pt x="30" y="193"/>
                  </a:lnTo>
                  <a:lnTo>
                    <a:pt x="115" y="191"/>
                  </a:lnTo>
                  <a:lnTo>
                    <a:pt x="174" y="191"/>
                  </a:lnTo>
                  <a:lnTo>
                    <a:pt x="201" y="206"/>
                  </a:lnTo>
                  <a:lnTo>
                    <a:pt x="210" y="179"/>
                  </a:lnTo>
                  <a:lnTo>
                    <a:pt x="236" y="176"/>
                  </a:lnTo>
                  <a:lnTo>
                    <a:pt x="269" y="167"/>
                  </a:lnTo>
                  <a:lnTo>
                    <a:pt x="300" y="163"/>
                  </a:lnTo>
                  <a:lnTo>
                    <a:pt x="352" y="127"/>
                  </a:lnTo>
                  <a:lnTo>
                    <a:pt x="410" y="97"/>
                  </a:lnTo>
                  <a:lnTo>
                    <a:pt x="431" y="79"/>
                  </a:lnTo>
                  <a:lnTo>
                    <a:pt x="423" y="48"/>
                  </a:lnTo>
                  <a:lnTo>
                    <a:pt x="394" y="48"/>
                  </a:lnTo>
                  <a:lnTo>
                    <a:pt x="371" y="33"/>
                  </a:lnTo>
                  <a:lnTo>
                    <a:pt x="339" y="22"/>
                  </a:lnTo>
                  <a:lnTo>
                    <a:pt x="268" y="15"/>
                  </a:lnTo>
                  <a:lnTo>
                    <a:pt x="177" y="0"/>
                  </a:lnTo>
                  <a:lnTo>
                    <a:pt x="162" y="7"/>
                  </a:lnTo>
                  <a:lnTo>
                    <a:pt x="164" y="22"/>
                  </a:lnTo>
                  <a:lnTo>
                    <a:pt x="176" y="37"/>
                  </a:lnTo>
                  <a:lnTo>
                    <a:pt x="153" y="40"/>
                  </a:lnTo>
                  <a:lnTo>
                    <a:pt x="143" y="31"/>
                  </a:lnTo>
                  <a:lnTo>
                    <a:pt x="112" y="28"/>
                  </a:lnTo>
                  <a:lnTo>
                    <a:pt x="75" y="31"/>
                  </a:lnTo>
                  <a:lnTo>
                    <a:pt x="92" y="40"/>
                  </a:lnTo>
                  <a:lnTo>
                    <a:pt x="92" y="54"/>
                  </a:lnTo>
                  <a:lnTo>
                    <a:pt x="83" y="65"/>
                  </a:lnTo>
                  <a:lnTo>
                    <a:pt x="83" y="89"/>
                  </a:lnTo>
                  <a:lnTo>
                    <a:pt x="96" y="101"/>
                  </a:lnTo>
                  <a:lnTo>
                    <a:pt x="153" y="101"/>
                  </a:lnTo>
                  <a:lnTo>
                    <a:pt x="170" y="98"/>
                  </a:lnTo>
                  <a:lnTo>
                    <a:pt x="187" y="117"/>
                  </a:lnTo>
                  <a:lnTo>
                    <a:pt x="167" y="142"/>
                  </a:lnTo>
                  <a:lnTo>
                    <a:pt x="150" y="142"/>
                  </a:lnTo>
                  <a:lnTo>
                    <a:pt x="130" y="141"/>
                  </a:lnTo>
                  <a:lnTo>
                    <a:pt x="121" y="142"/>
                  </a:lnTo>
                  <a:lnTo>
                    <a:pt x="111" y="146"/>
                  </a:lnTo>
                  <a:close/>
                </a:path>
              </a:pathLst>
            </a:custGeom>
            <a:solidFill>
              <a:srgbClr val="B3B3B3"/>
            </a:solidFill>
            <a:ln w="0">
              <a:solidFill>
                <a:srgbClr val="B3B3B3"/>
              </a:solidFill>
              <a:prstDash val="solid"/>
              <a:round/>
              <a:headEnd/>
              <a:tailEnd/>
            </a:ln>
          </p:spPr>
          <p:txBody>
            <a:bodyPr/>
            <a:lstStyle/>
            <a:p>
              <a:endParaRPr lang="en-US" dirty="0"/>
            </a:p>
          </p:txBody>
        </p:sp>
        <p:sp>
          <p:nvSpPr>
            <p:cNvPr id="178" name="Freeform 171">
              <a:extLst>
                <a:ext uri="{FF2B5EF4-FFF2-40B4-BE49-F238E27FC236}">
                  <a16:creationId xmlns:a16="http://schemas.microsoft.com/office/drawing/2014/main" id="{00B18B43-DC52-44AE-AC9F-FF678E4D8B38}"/>
                </a:ext>
              </a:extLst>
            </p:cNvPr>
            <p:cNvSpPr>
              <a:spLocks/>
            </p:cNvSpPr>
            <p:nvPr/>
          </p:nvSpPr>
          <p:spPr bwMode="gray">
            <a:xfrm>
              <a:off x="5837006" y="2967312"/>
              <a:ext cx="168402" cy="130229"/>
            </a:xfrm>
            <a:custGeom>
              <a:avLst/>
              <a:gdLst>
                <a:gd name="T0" fmla="*/ 0 w 275"/>
                <a:gd name="T1" fmla="*/ 180 h 214"/>
                <a:gd name="T2" fmla="*/ 3 w 275"/>
                <a:gd name="T3" fmla="*/ 188 h 214"/>
                <a:gd name="T4" fmla="*/ 24 w 275"/>
                <a:gd name="T5" fmla="*/ 191 h 214"/>
                <a:gd name="T6" fmla="*/ 71 w 275"/>
                <a:gd name="T7" fmla="*/ 192 h 214"/>
                <a:gd name="T8" fmla="*/ 129 w 275"/>
                <a:gd name="T9" fmla="*/ 129 h 214"/>
                <a:gd name="T10" fmla="*/ 142 w 275"/>
                <a:gd name="T11" fmla="*/ 169 h 214"/>
                <a:gd name="T12" fmla="*/ 160 w 275"/>
                <a:gd name="T13" fmla="*/ 214 h 214"/>
                <a:gd name="T14" fmla="*/ 197 w 275"/>
                <a:gd name="T15" fmla="*/ 195 h 214"/>
                <a:gd name="T16" fmla="*/ 234 w 275"/>
                <a:gd name="T17" fmla="*/ 178 h 214"/>
                <a:gd name="T18" fmla="*/ 275 w 275"/>
                <a:gd name="T19" fmla="*/ 191 h 214"/>
                <a:gd name="T20" fmla="*/ 275 w 275"/>
                <a:gd name="T21" fmla="*/ 130 h 214"/>
                <a:gd name="T22" fmla="*/ 248 w 275"/>
                <a:gd name="T23" fmla="*/ 117 h 214"/>
                <a:gd name="T24" fmla="*/ 232 w 275"/>
                <a:gd name="T25" fmla="*/ 120 h 214"/>
                <a:gd name="T26" fmla="*/ 242 w 275"/>
                <a:gd name="T27" fmla="*/ 80 h 214"/>
                <a:gd name="T28" fmla="*/ 211 w 275"/>
                <a:gd name="T29" fmla="*/ 73 h 214"/>
                <a:gd name="T30" fmla="*/ 185 w 275"/>
                <a:gd name="T31" fmla="*/ 68 h 214"/>
                <a:gd name="T32" fmla="*/ 143 w 275"/>
                <a:gd name="T33" fmla="*/ 68 h 214"/>
                <a:gd name="T34" fmla="*/ 116 w 275"/>
                <a:gd name="T35" fmla="*/ 68 h 214"/>
                <a:gd name="T36" fmla="*/ 77 w 275"/>
                <a:gd name="T37" fmla="*/ 68 h 214"/>
                <a:gd name="T38" fmla="*/ 47 w 275"/>
                <a:gd name="T39" fmla="*/ 63 h 214"/>
                <a:gd name="T40" fmla="*/ 41 w 275"/>
                <a:gd name="T41" fmla="*/ 56 h 214"/>
                <a:gd name="T42" fmla="*/ 48 w 275"/>
                <a:gd name="T43" fmla="*/ 41 h 214"/>
                <a:gd name="T44" fmla="*/ 61 w 275"/>
                <a:gd name="T45" fmla="*/ 30 h 214"/>
                <a:gd name="T46" fmla="*/ 114 w 275"/>
                <a:gd name="T47" fmla="*/ 22 h 214"/>
                <a:gd name="T48" fmla="*/ 112 w 275"/>
                <a:gd name="T49" fmla="*/ 0 h 214"/>
                <a:gd name="T50" fmla="*/ 70 w 275"/>
                <a:gd name="T51" fmla="*/ 6 h 214"/>
                <a:gd name="T52" fmla="*/ 37 w 275"/>
                <a:gd name="T53" fmla="*/ 6 h 214"/>
                <a:gd name="T54" fmla="*/ 17 w 275"/>
                <a:gd name="T55" fmla="*/ 27 h 214"/>
                <a:gd name="T56" fmla="*/ 8 w 275"/>
                <a:gd name="T57" fmla="*/ 68 h 214"/>
                <a:gd name="T58" fmla="*/ 11 w 275"/>
                <a:gd name="T59" fmla="*/ 79 h 214"/>
                <a:gd name="T60" fmla="*/ 4 w 275"/>
                <a:gd name="T61" fmla="*/ 83 h 214"/>
                <a:gd name="T62" fmla="*/ 32 w 275"/>
                <a:gd name="T63" fmla="*/ 92 h 214"/>
                <a:gd name="T64" fmla="*/ 42 w 275"/>
                <a:gd name="T65" fmla="*/ 115 h 214"/>
                <a:gd name="T66" fmla="*/ 36 w 275"/>
                <a:gd name="T67" fmla="*/ 144 h 214"/>
                <a:gd name="T68" fmla="*/ 30 w 275"/>
                <a:gd name="T69" fmla="*/ 145 h 214"/>
                <a:gd name="T70" fmla="*/ 22 w 275"/>
                <a:gd name="T71" fmla="*/ 155 h 214"/>
                <a:gd name="T72" fmla="*/ 0 w 275"/>
                <a:gd name="T73" fmla="*/ 18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 h="214">
                  <a:moveTo>
                    <a:pt x="0" y="180"/>
                  </a:moveTo>
                  <a:lnTo>
                    <a:pt x="3" y="188"/>
                  </a:lnTo>
                  <a:lnTo>
                    <a:pt x="24" y="191"/>
                  </a:lnTo>
                  <a:lnTo>
                    <a:pt x="71" y="192"/>
                  </a:lnTo>
                  <a:lnTo>
                    <a:pt x="129" y="129"/>
                  </a:lnTo>
                  <a:lnTo>
                    <a:pt x="142" y="169"/>
                  </a:lnTo>
                  <a:lnTo>
                    <a:pt x="160" y="214"/>
                  </a:lnTo>
                  <a:lnTo>
                    <a:pt x="197" y="195"/>
                  </a:lnTo>
                  <a:lnTo>
                    <a:pt x="234" y="178"/>
                  </a:lnTo>
                  <a:lnTo>
                    <a:pt x="275" y="191"/>
                  </a:lnTo>
                  <a:lnTo>
                    <a:pt x="275" y="130"/>
                  </a:lnTo>
                  <a:lnTo>
                    <a:pt x="248" y="117"/>
                  </a:lnTo>
                  <a:lnTo>
                    <a:pt x="232" y="120"/>
                  </a:lnTo>
                  <a:lnTo>
                    <a:pt x="242" y="80"/>
                  </a:lnTo>
                  <a:lnTo>
                    <a:pt x="211" y="73"/>
                  </a:lnTo>
                  <a:lnTo>
                    <a:pt x="185" y="68"/>
                  </a:lnTo>
                  <a:lnTo>
                    <a:pt x="143" y="68"/>
                  </a:lnTo>
                  <a:lnTo>
                    <a:pt x="116" y="68"/>
                  </a:lnTo>
                  <a:lnTo>
                    <a:pt x="77" y="68"/>
                  </a:lnTo>
                  <a:lnTo>
                    <a:pt x="47" y="63"/>
                  </a:lnTo>
                  <a:lnTo>
                    <a:pt x="41" y="56"/>
                  </a:lnTo>
                  <a:lnTo>
                    <a:pt x="48" y="41"/>
                  </a:lnTo>
                  <a:lnTo>
                    <a:pt x="61" y="30"/>
                  </a:lnTo>
                  <a:lnTo>
                    <a:pt x="114" y="22"/>
                  </a:lnTo>
                  <a:lnTo>
                    <a:pt x="112" y="0"/>
                  </a:lnTo>
                  <a:lnTo>
                    <a:pt x="70" y="6"/>
                  </a:lnTo>
                  <a:lnTo>
                    <a:pt x="37" y="6"/>
                  </a:lnTo>
                  <a:lnTo>
                    <a:pt x="17" y="27"/>
                  </a:lnTo>
                  <a:lnTo>
                    <a:pt x="8" y="68"/>
                  </a:lnTo>
                  <a:lnTo>
                    <a:pt x="11" y="79"/>
                  </a:lnTo>
                  <a:lnTo>
                    <a:pt x="4" y="83"/>
                  </a:lnTo>
                  <a:lnTo>
                    <a:pt x="32" y="92"/>
                  </a:lnTo>
                  <a:lnTo>
                    <a:pt x="42" y="115"/>
                  </a:lnTo>
                  <a:lnTo>
                    <a:pt x="36" y="144"/>
                  </a:lnTo>
                  <a:lnTo>
                    <a:pt x="30" y="145"/>
                  </a:lnTo>
                  <a:lnTo>
                    <a:pt x="22" y="155"/>
                  </a:lnTo>
                  <a:lnTo>
                    <a:pt x="0" y="180"/>
                  </a:lnTo>
                  <a:close/>
                </a:path>
              </a:pathLst>
            </a:custGeom>
            <a:solidFill>
              <a:srgbClr val="B3B3B3"/>
            </a:solidFill>
            <a:ln w="0">
              <a:solidFill>
                <a:srgbClr val="B3B3B3"/>
              </a:solidFill>
              <a:prstDash val="solid"/>
              <a:round/>
              <a:headEnd/>
              <a:tailEnd/>
            </a:ln>
          </p:spPr>
          <p:txBody>
            <a:bodyPr/>
            <a:lstStyle/>
            <a:p>
              <a:endParaRPr lang="en-US" dirty="0"/>
            </a:p>
          </p:txBody>
        </p:sp>
        <p:sp>
          <p:nvSpPr>
            <p:cNvPr id="179" name="Freeform 172">
              <a:extLst>
                <a:ext uri="{FF2B5EF4-FFF2-40B4-BE49-F238E27FC236}">
                  <a16:creationId xmlns:a16="http://schemas.microsoft.com/office/drawing/2014/main" id="{05B2A896-BA17-42BD-8836-B609A9A43096}"/>
                </a:ext>
              </a:extLst>
            </p:cNvPr>
            <p:cNvSpPr>
              <a:spLocks/>
            </p:cNvSpPr>
            <p:nvPr/>
          </p:nvSpPr>
          <p:spPr bwMode="gray">
            <a:xfrm>
              <a:off x="6646067" y="5549878"/>
              <a:ext cx="27457" cy="25679"/>
            </a:xfrm>
            <a:custGeom>
              <a:avLst/>
              <a:gdLst>
                <a:gd name="T0" fmla="*/ 0 w 46"/>
                <a:gd name="T1" fmla="*/ 19 h 43"/>
                <a:gd name="T2" fmla="*/ 23 w 46"/>
                <a:gd name="T3" fmla="*/ 43 h 43"/>
                <a:gd name="T4" fmla="*/ 46 w 46"/>
                <a:gd name="T5" fmla="*/ 0 h 43"/>
                <a:gd name="T6" fmla="*/ 0 w 46"/>
                <a:gd name="T7" fmla="*/ 19 h 43"/>
              </a:gdLst>
              <a:ahLst/>
              <a:cxnLst>
                <a:cxn ang="0">
                  <a:pos x="T0" y="T1"/>
                </a:cxn>
                <a:cxn ang="0">
                  <a:pos x="T2" y="T3"/>
                </a:cxn>
                <a:cxn ang="0">
                  <a:pos x="T4" y="T5"/>
                </a:cxn>
                <a:cxn ang="0">
                  <a:pos x="T6" y="T7"/>
                </a:cxn>
              </a:cxnLst>
              <a:rect l="0" t="0" r="r" b="b"/>
              <a:pathLst>
                <a:path w="46" h="43">
                  <a:moveTo>
                    <a:pt x="0" y="19"/>
                  </a:moveTo>
                  <a:lnTo>
                    <a:pt x="23" y="43"/>
                  </a:lnTo>
                  <a:lnTo>
                    <a:pt x="46" y="0"/>
                  </a:lnTo>
                  <a:lnTo>
                    <a:pt x="0" y="19"/>
                  </a:lnTo>
                  <a:close/>
                </a:path>
              </a:pathLst>
            </a:custGeom>
            <a:solidFill>
              <a:srgbClr val="B3B3B3"/>
            </a:solidFill>
            <a:ln w="0">
              <a:solidFill>
                <a:srgbClr val="B3B3B3"/>
              </a:solidFill>
              <a:prstDash val="solid"/>
              <a:round/>
              <a:headEnd/>
              <a:tailEnd/>
            </a:ln>
          </p:spPr>
          <p:txBody>
            <a:bodyPr/>
            <a:lstStyle/>
            <a:p>
              <a:endParaRPr lang="en-US" dirty="0"/>
            </a:p>
          </p:txBody>
        </p:sp>
        <p:sp>
          <p:nvSpPr>
            <p:cNvPr id="180" name="Freeform 173">
              <a:extLst>
                <a:ext uri="{FF2B5EF4-FFF2-40B4-BE49-F238E27FC236}">
                  <a16:creationId xmlns:a16="http://schemas.microsoft.com/office/drawing/2014/main" id="{A9D8B0AE-7A47-4F73-83C8-88B1D8105873}"/>
                </a:ext>
              </a:extLst>
            </p:cNvPr>
            <p:cNvSpPr>
              <a:spLocks/>
            </p:cNvSpPr>
            <p:nvPr/>
          </p:nvSpPr>
          <p:spPr bwMode="gray">
            <a:xfrm>
              <a:off x="4449521" y="2690346"/>
              <a:ext cx="9152" cy="20176"/>
            </a:xfrm>
            <a:custGeom>
              <a:avLst/>
              <a:gdLst>
                <a:gd name="T0" fmla="*/ 0 w 17"/>
                <a:gd name="T1" fmla="*/ 27 h 35"/>
                <a:gd name="T2" fmla="*/ 11 w 17"/>
                <a:gd name="T3" fmla="*/ 0 h 35"/>
                <a:gd name="T4" fmla="*/ 17 w 17"/>
                <a:gd name="T5" fmla="*/ 35 h 35"/>
                <a:gd name="T6" fmla="*/ 0 w 17"/>
                <a:gd name="T7" fmla="*/ 27 h 35"/>
              </a:gdLst>
              <a:ahLst/>
              <a:cxnLst>
                <a:cxn ang="0">
                  <a:pos x="T0" y="T1"/>
                </a:cxn>
                <a:cxn ang="0">
                  <a:pos x="T2" y="T3"/>
                </a:cxn>
                <a:cxn ang="0">
                  <a:pos x="T4" y="T5"/>
                </a:cxn>
                <a:cxn ang="0">
                  <a:pos x="T6" y="T7"/>
                </a:cxn>
              </a:cxnLst>
              <a:rect l="0" t="0" r="r" b="b"/>
              <a:pathLst>
                <a:path w="17" h="35">
                  <a:moveTo>
                    <a:pt x="0" y="27"/>
                  </a:moveTo>
                  <a:lnTo>
                    <a:pt x="11" y="0"/>
                  </a:lnTo>
                  <a:lnTo>
                    <a:pt x="17" y="35"/>
                  </a:lnTo>
                  <a:lnTo>
                    <a:pt x="0" y="27"/>
                  </a:lnTo>
                  <a:close/>
                </a:path>
              </a:pathLst>
            </a:custGeom>
            <a:solidFill>
              <a:srgbClr val="B3B3B3"/>
            </a:solidFill>
            <a:ln w="0">
              <a:solidFill>
                <a:srgbClr val="B3B3B3"/>
              </a:solidFill>
              <a:prstDash val="solid"/>
              <a:round/>
              <a:headEnd/>
              <a:tailEnd/>
            </a:ln>
          </p:spPr>
          <p:txBody>
            <a:bodyPr/>
            <a:lstStyle/>
            <a:p>
              <a:endParaRPr lang="en-US" dirty="0"/>
            </a:p>
          </p:txBody>
        </p:sp>
        <p:grpSp>
          <p:nvGrpSpPr>
            <p:cNvPr id="181" name="Group 180">
              <a:extLst>
                <a:ext uri="{FF2B5EF4-FFF2-40B4-BE49-F238E27FC236}">
                  <a16:creationId xmlns:a16="http://schemas.microsoft.com/office/drawing/2014/main" id="{A415D78C-1345-40E3-87B7-87A7FC51FC3E}"/>
                </a:ext>
              </a:extLst>
            </p:cNvPr>
            <p:cNvGrpSpPr>
              <a:grpSpLocks/>
            </p:cNvGrpSpPr>
            <p:nvPr/>
          </p:nvGrpSpPr>
          <p:grpSpPr bwMode="auto">
            <a:xfrm>
              <a:off x="532348" y="1230316"/>
              <a:ext cx="3512642" cy="4378257"/>
              <a:chOff x="750" y="856"/>
              <a:chExt cx="1919" cy="2387"/>
            </a:xfrm>
          </p:grpSpPr>
          <p:sp>
            <p:nvSpPr>
              <p:cNvPr id="191" name="Freeform 175">
                <a:extLst>
                  <a:ext uri="{FF2B5EF4-FFF2-40B4-BE49-F238E27FC236}">
                    <a16:creationId xmlns:a16="http://schemas.microsoft.com/office/drawing/2014/main" id="{AE466C1F-1160-406F-BCC5-7D3FD1472CA2}"/>
                  </a:ext>
                </a:extLst>
              </p:cNvPr>
              <p:cNvSpPr>
                <a:spLocks/>
              </p:cNvSpPr>
              <p:nvPr/>
            </p:nvSpPr>
            <p:spPr bwMode="gray">
              <a:xfrm>
                <a:off x="1991" y="2142"/>
                <a:ext cx="17" cy="7"/>
              </a:xfrm>
              <a:custGeom>
                <a:avLst/>
                <a:gdLst>
                  <a:gd name="T0" fmla="*/ 0 w 53"/>
                  <a:gd name="T1" fmla="*/ 0 h 20"/>
                  <a:gd name="T2" fmla="*/ 6 w 53"/>
                  <a:gd name="T3" fmla="*/ 20 h 20"/>
                  <a:gd name="T4" fmla="*/ 53 w 53"/>
                  <a:gd name="T5" fmla="*/ 9 h 20"/>
                  <a:gd name="T6" fmla="*/ 0 w 53"/>
                  <a:gd name="T7" fmla="*/ 0 h 20"/>
                </a:gdLst>
                <a:ahLst/>
                <a:cxnLst>
                  <a:cxn ang="0">
                    <a:pos x="T0" y="T1"/>
                  </a:cxn>
                  <a:cxn ang="0">
                    <a:pos x="T2" y="T3"/>
                  </a:cxn>
                  <a:cxn ang="0">
                    <a:pos x="T4" y="T5"/>
                  </a:cxn>
                  <a:cxn ang="0">
                    <a:pos x="T6" y="T7"/>
                  </a:cxn>
                </a:cxnLst>
                <a:rect l="0" t="0" r="r" b="b"/>
                <a:pathLst>
                  <a:path w="53" h="20">
                    <a:moveTo>
                      <a:pt x="0" y="0"/>
                    </a:moveTo>
                    <a:lnTo>
                      <a:pt x="6" y="20"/>
                    </a:lnTo>
                    <a:lnTo>
                      <a:pt x="53" y="9"/>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92" name="Freeform 176">
                <a:extLst>
                  <a:ext uri="{FF2B5EF4-FFF2-40B4-BE49-F238E27FC236}">
                    <a16:creationId xmlns:a16="http://schemas.microsoft.com/office/drawing/2014/main" id="{50255744-5AE3-4AA0-A481-AB5DC995A2C1}"/>
                  </a:ext>
                </a:extLst>
              </p:cNvPr>
              <p:cNvSpPr>
                <a:spLocks/>
              </p:cNvSpPr>
              <p:nvPr/>
            </p:nvSpPr>
            <p:spPr bwMode="gray">
              <a:xfrm>
                <a:off x="1916" y="2696"/>
                <a:ext cx="241" cy="483"/>
              </a:xfrm>
              <a:custGeom>
                <a:avLst/>
                <a:gdLst>
                  <a:gd name="T0" fmla="*/ 0 w 725"/>
                  <a:gd name="T1" fmla="*/ 1339 h 1449"/>
                  <a:gd name="T2" fmla="*/ 4 w 725"/>
                  <a:gd name="T3" fmla="*/ 1371 h 1449"/>
                  <a:gd name="T4" fmla="*/ 36 w 725"/>
                  <a:gd name="T5" fmla="*/ 1360 h 1449"/>
                  <a:gd name="T6" fmla="*/ 50 w 725"/>
                  <a:gd name="T7" fmla="*/ 1434 h 1449"/>
                  <a:gd name="T8" fmla="*/ 182 w 725"/>
                  <a:gd name="T9" fmla="*/ 1449 h 1449"/>
                  <a:gd name="T10" fmla="*/ 144 w 725"/>
                  <a:gd name="T11" fmla="*/ 1410 h 1449"/>
                  <a:gd name="T12" fmla="*/ 173 w 725"/>
                  <a:gd name="T13" fmla="*/ 1315 h 1449"/>
                  <a:gd name="T14" fmla="*/ 198 w 725"/>
                  <a:gd name="T15" fmla="*/ 1334 h 1449"/>
                  <a:gd name="T16" fmla="*/ 280 w 725"/>
                  <a:gd name="T17" fmla="*/ 1194 h 1449"/>
                  <a:gd name="T18" fmla="*/ 217 w 725"/>
                  <a:gd name="T19" fmla="*/ 1119 h 1449"/>
                  <a:gd name="T20" fmla="*/ 287 w 725"/>
                  <a:gd name="T21" fmla="*/ 1070 h 1449"/>
                  <a:gd name="T22" fmla="*/ 299 w 725"/>
                  <a:gd name="T23" fmla="*/ 996 h 1449"/>
                  <a:gd name="T24" fmla="*/ 334 w 725"/>
                  <a:gd name="T25" fmla="*/ 968 h 1449"/>
                  <a:gd name="T26" fmla="*/ 305 w 725"/>
                  <a:gd name="T27" fmla="*/ 954 h 1449"/>
                  <a:gd name="T28" fmla="*/ 361 w 725"/>
                  <a:gd name="T29" fmla="*/ 954 h 1449"/>
                  <a:gd name="T30" fmla="*/ 353 w 725"/>
                  <a:gd name="T31" fmla="*/ 921 h 1449"/>
                  <a:gd name="T32" fmla="*/ 329 w 725"/>
                  <a:gd name="T33" fmla="*/ 944 h 1449"/>
                  <a:gd name="T34" fmla="*/ 305 w 725"/>
                  <a:gd name="T35" fmla="*/ 918 h 1449"/>
                  <a:gd name="T36" fmla="*/ 301 w 725"/>
                  <a:gd name="T37" fmla="*/ 865 h 1449"/>
                  <a:gd name="T38" fmla="*/ 402 w 725"/>
                  <a:gd name="T39" fmla="*/ 871 h 1449"/>
                  <a:gd name="T40" fmla="*/ 412 w 725"/>
                  <a:gd name="T41" fmla="*/ 763 h 1449"/>
                  <a:gd name="T42" fmla="*/ 567 w 725"/>
                  <a:gd name="T43" fmla="*/ 748 h 1449"/>
                  <a:gd name="T44" fmla="*/ 612 w 725"/>
                  <a:gd name="T45" fmla="*/ 672 h 1449"/>
                  <a:gd name="T46" fmla="*/ 550 w 725"/>
                  <a:gd name="T47" fmla="*/ 540 h 1449"/>
                  <a:gd name="T48" fmla="*/ 579 w 725"/>
                  <a:gd name="T49" fmla="*/ 371 h 1449"/>
                  <a:gd name="T50" fmla="*/ 725 w 725"/>
                  <a:gd name="T51" fmla="*/ 232 h 1449"/>
                  <a:gd name="T52" fmla="*/ 716 w 725"/>
                  <a:gd name="T53" fmla="*/ 168 h 1449"/>
                  <a:gd name="T54" fmla="*/ 693 w 725"/>
                  <a:gd name="T55" fmla="*/ 166 h 1449"/>
                  <a:gd name="T56" fmla="*/ 654 w 725"/>
                  <a:gd name="T57" fmla="*/ 241 h 1449"/>
                  <a:gd name="T58" fmla="*/ 553 w 725"/>
                  <a:gd name="T59" fmla="*/ 236 h 1449"/>
                  <a:gd name="T60" fmla="*/ 573 w 725"/>
                  <a:gd name="T61" fmla="*/ 154 h 1449"/>
                  <a:gd name="T62" fmla="*/ 398 w 725"/>
                  <a:gd name="T63" fmla="*/ 23 h 1449"/>
                  <a:gd name="T64" fmla="*/ 337 w 725"/>
                  <a:gd name="T65" fmla="*/ 13 h 1449"/>
                  <a:gd name="T66" fmla="*/ 332 w 725"/>
                  <a:gd name="T67" fmla="*/ 39 h 1449"/>
                  <a:gd name="T68" fmla="*/ 264 w 725"/>
                  <a:gd name="T69" fmla="*/ 0 h 1449"/>
                  <a:gd name="T70" fmla="*/ 224 w 725"/>
                  <a:gd name="T71" fmla="*/ 49 h 1449"/>
                  <a:gd name="T72" fmla="*/ 223 w 725"/>
                  <a:gd name="T73" fmla="*/ 99 h 1449"/>
                  <a:gd name="T74" fmla="*/ 181 w 725"/>
                  <a:gd name="T75" fmla="*/ 122 h 1449"/>
                  <a:gd name="T76" fmla="*/ 182 w 725"/>
                  <a:gd name="T77" fmla="*/ 224 h 1449"/>
                  <a:gd name="T78" fmla="*/ 138 w 725"/>
                  <a:gd name="T79" fmla="*/ 278 h 1449"/>
                  <a:gd name="T80" fmla="*/ 103 w 725"/>
                  <a:gd name="T81" fmla="*/ 419 h 1449"/>
                  <a:gd name="T82" fmla="*/ 131 w 725"/>
                  <a:gd name="T83" fmla="*/ 553 h 1449"/>
                  <a:gd name="T84" fmla="*/ 82 w 725"/>
                  <a:gd name="T85" fmla="*/ 663 h 1449"/>
                  <a:gd name="T86" fmla="*/ 50 w 725"/>
                  <a:gd name="T87" fmla="*/ 948 h 1449"/>
                  <a:gd name="T88" fmla="*/ 75 w 725"/>
                  <a:gd name="T89" fmla="*/ 1052 h 1449"/>
                  <a:gd name="T90" fmla="*/ 52 w 725"/>
                  <a:gd name="T91" fmla="*/ 1058 h 1449"/>
                  <a:gd name="T92" fmla="*/ 61 w 725"/>
                  <a:gd name="T93" fmla="*/ 1150 h 1449"/>
                  <a:gd name="T94" fmla="*/ 0 w 725"/>
                  <a:gd name="T95" fmla="*/ 1339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5" h="1449">
                    <a:moveTo>
                      <a:pt x="0" y="1339"/>
                    </a:moveTo>
                    <a:lnTo>
                      <a:pt x="4" y="1371"/>
                    </a:lnTo>
                    <a:lnTo>
                      <a:pt x="36" y="1360"/>
                    </a:lnTo>
                    <a:lnTo>
                      <a:pt x="50" y="1434"/>
                    </a:lnTo>
                    <a:lnTo>
                      <a:pt x="182" y="1449"/>
                    </a:lnTo>
                    <a:lnTo>
                      <a:pt x="144" y="1410"/>
                    </a:lnTo>
                    <a:lnTo>
                      <a:pt x="173" y="1315"/>
                    </a:lnTo>
                    <a:lnTo>
                      <a:pt x="198" y="1334"/>
                    </a:lnTo>
                    <a:lnTo>
                      <a:pt x="280" y="1194"/>
                    </a:lnTo>
                    <a:lnTo>
                      <a:pt x="217" y="1119"/>
                    </a:lnTo>
                    <a:lnTo>
                      <a:pt x="287" y="1070"/>
                    </a:lnTo>
                    <a:lnTo>
                      <a:pt x="299" y="996"/>
                    </a:lnTo>
                    <a:lnTo>
                      <a:pt x="334" y="968"/>
                    </a:lnTo>
                    <a:lnTo>
                      <a:pt x="305" y="954"/>
                    </a:lnTo>
                    <a:lnTo>
                      <a:pt x="361" y="954"/>
                    </a:lnTo>
                    <a:lnTo>
                      <a:pt x="353" y="921"/>
                    </a:lnTo>
                    <a:lnTo>
                      <a:pt x="329" y="944"/>
                    </a:lnTo>
                    <a:lnTo>
                      <a:pt x="305" y="918"/>
                    </a:lnTo>
                    <a:lnTo>
                      <a:pt x="301" y="865"/>
                    </a:lnTo>
                    <a:lnTo>
                      <a:pt x="402" y="871"/>
                    </a:lnTo>
                    <a:lnTo>
                      <a:pt x="412" y="763"/>
                    </a:lnTo>
                    <a:lnTo>
                      <a:pt x="567" y="748"/>
                    </a:lnTo>
                    <a:lnTo>
                      <a:pt x="612" y="672"/>
                    </a:lnTo>
                    <a:lnTo>
                      <a:pt x="550" y="540"/>
                    </a:lnTo>
                    <a:lnTo>
                      <a:pt x="579" y="371"/>
                    </a:lnTo>
                    <a:lnTo>
                      <a:pt x="725" y="232"/>
                    </a:lnTo>
                    <a:lnTo>
                      <a:pt x="716" y="168"/>
                    </a:lnTo>
                    <a:lnTo>
                      <a:pt x="693" y="166"/>
                    </a:lnTo>
                    <a:lnTo>
                      <a:pt x="654" y="241"/>
                    </a:lnTo>
                    <a:lnTo>
                      <a:pt x="553" y="236"/>
                    </a:lnTo>
                    <a:lnTo>
                      <a:pt x="573" y="154"/>
                    </a:lnTo>
                    <a:lnTo>
                      <a:pt x="398" y="23"/>
                    </a:lnTo>
                    <a:lnTo>
                      <a:pt x="337" y="13"/>
                    </a:lnTo>
                    <a:lnTo>
                      <a:pt x="332" y="39"/>
                    </a:lnTo>
                    <a:lnTo>
                      <a:pt x="264" y="0"/>
                    </a:lnTo>
                    <a:lnTo>
                      <a:pt x="224" y="49"/>
                    </a:lnTo>
                    <a:lnTo>
                      <a:pt x="223" y="99"/>
                    </a:lnTo>
                    <a:lnTo>
                      <a:pt x="181" y="122"/>
                    </a:lnTo>
                    <a:lnTo>
                      <a:pt x="182" y="224"/>
                    </a:lnTo>
                    <a:lnTo>
                      <a:pt x="138" y="278"/>
                    </a:lnTo>
                    <a:lnTo>
                      <a:pt x="103" y="419"/>
                    </a:lnTo>
                    <a:lnTo>
                      <a:pt x="131" y="553"/>
                    </a:lnTo>
                    <a:lnTo>
                      <a:pt x="82" y="663"/>
                    </a:lnTo>
                    <a:lnTo>
                      <a:pt x="50" y="948"/>
                    </a:lnTo>
                    <a:lnTo>
                      <a:pt x="75" y="1052"/>
                    </a:lnTo>
                    <a:lnTo>
                      <a:pt x="52" y="1058"/>
                    </a:lnTo>
                    <a:lnTo>
                      <a:pt x="61" y="1150"/>
                    </a:lnTo>
                    <a:lnTo>
                      <a:pt x="0" y="1339"/>
                    </a:lnTo>
                    <a:close/>
                  </a:path>
                </a:pathLst>
              </a:custGeom>
              <a:solidFill>
                <a:srgbClr val="B3B3B3"/>
              </a:solidFill>
              <a:ln w="0">
                <a:solidFill>
                  <a:srgbClr val="B3B3B3"/>
                </a:solidFill>
                <a:prstDash val="solid"/>
                <a:round/>
                <a:headEnd/>
                <a:tailEnd/>
              </a:ln>
            </p:spPr>
            <p:txBody>
              <a:bodyPr/>
              <a:lstStyle/>
              <a:p>
                <a:endParaRPr lang="en-US" dirty="0"/>
              </a:p>
            </p:txBody>
          </p:sp>
          <p:sp>
            <p:nvSpPr>
              <p:cNvPr id="193" name="Freeform 177">
                <a:extLst>
                  <a:ext uri="{FF2B5EF4-FFF2-40B4-BE49-F238E27FC236}">
                    <a16:creationId xmlns:a16="http://schemas.microsoft.com/office/drawing/2014/main" id="{B8DC74CB-299E-454B-ABB0-8F85EC9D7219}"/>
                  </a:ext>
                </a:extLst>
              </p:cNvPr>
              <p:cNvSpPr>
                <a:spLocks/>
              </p:cNvSpPr>
              <p:nvPr/>
            </p:nvSpPr>
            <p:spPr bwMode="gray">
              <a:xfrm>
                <a:off x="1973" y="3187"/>
                <a:ext cx="43" cy="42"/>
              </a:xfrm>
              <a:custGeom>
                <a:avLst/>
                <a:gdLst>
                  <a:gd name="T0" fmla="*/ 0 w 128"/>
                  <a:gd name="T1" fmla="*/ 0 h 126"/>
                  <a:gd name="T2" fmla="*/ 3 w 128"/>
                  <a:gd name="T3" fmla="*/ 126 h 126"/>
                  <a:gd name="T4" fmla="*/ 128 w 128"/>
                  <a:gd name="T5" fmla="*/ 111 h 126"/>
                  <a:gd name="T6" fmla="*/ 29 w 128"/>
                  <a:gd name="T7" fmla="*/ 60 h 126"/>
                  <a:gd name="T8" fmla="*/ 0 w 128"/>
                  <a:gd name="T9" fmla="*/ 0 h 126"/>
                </a:gdLst>
                <a:ahLst/>
                <a:cxnLst>
                  <a:cxn ang="0">
                    <a:pos x="T0" y="T1"/>
                  </a:cxn>
                  <a:cxn ang="0">
                    <a:pos x="T2" y="T3"/>
                  </a:cxn>
                  <a:cxn ang="0">
                    <a:pos x="T4" y="T5"/>
                  </a:cxn>
                  <a:cxn ang="0">
                    <a:pos x="T6" y="T7"/>
                  </a:cxn>
                  <a:cxn ang="0">
                    <a:pos x="T8" y="T9"/>
                  </a:cxn>
                </a:cxnLst>
                <a:rect l="0" t="0" r="r" b="b"/>
                <a:pathLst>
                  <a:path w="128" h="126">
                    <a:moveTo>
                      <a:pt x="0" y="0"/>
                    </a:moveTo>
                    <a:lnTo>
                      <a:pt x="3" y="126"/>
                    </a:lnTo>
                    <a:lnTo>
                      <a:pt x="128" y="111"/>
                    </a:lnTo>
                    <a:lnTo>
                      <a:pt x="29" y="60"/>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94" name="Freeform 178">
                <a:extLst>
                  <a:ext uri="{FF2B5EF4-FFF2-40B4-BE49-F238E27FC236}">
                    <a16:creationId xmlns:a16="http://schemas.microsoft.com/office/drawing/2014/main" id="{B3F40009-8991-49CA-B97D-630421573002}"/>
                  </a:ext>
                </a:extLst>
              </p:cNvPr>
              <p:cNvSpPr>
                <a:spLocks/>
              </p:cNvSpPr>
              <p:nvPr/>
            </p:nvSpPr>
            <p:spPr bwMode="gray">
              <a:xfrm>
                <a:off x="1961" y="2527"/>
                <a:ext cx="146" cy="186"/>
              </a:xfrm>
              <a:custGeom>
                <a:avLst/>
                <a:gdLst>
                  <a:gd name="T0" fmla="*/ 0 w 440"/>
                  <a:gd name="T1" fmla="*/ 58 h 557"/>
                  <a:gd name="T2" fmla="*/ 33 w 440"/>
                  <a:gd name="T3" fmla="*/ 114 h 557"/>
                  <a:gd name="T4" fmla="*/ 9 w 440"/>
                  <a:gd name="T5" fmla="*/ 242 h 557"/>
                  <a:gd name="T6" fmla="*/ 33 w 440"/>
                  <a:gd name="T7" fmla="*/ 256 h 557"/>
                  <a:gd name="T8" fmla="*/ 23 w 440"/>
                  <a:gd name="T9" fmla="*/ 274 h 557"/>
                  <a:gd name="T10" fmla="*/ 3 w 440"/>
                  <a:gd name="T11" fmla="*/ 326 h 557"/>
                  <a:gd name="T12" fmla="*/ 41 w 440"/>
                  <a:gd name="T13" fmla="*/ 401 h 557"/>
                  <a:gd name="T14" fmla="*/ 63 w 440"/>
                  <a:gd name="T15" fmla="*/ 554 h 557"/>
                  <a:gd name="T16" fmla="*/ 89 w 440"/>
                  <a:gd name="T17" fmla="*/ 557 h 557"/>
                  <a:gd name="T18" fmla="*/ 129 w 440"/>
                  <a:gd name="T19" fmla="*/ 508 h 557"/>
                  <a:gd name="T20" fmla="*/ 197 w 440"/>
                  <a:gd name="T21" fmla="*/ 547 h 557"/>
                  <a:gd name="T22" fmla="*/ 202 w 440"/>
                  <a:gd name="T23" fmla="*/ 521 h 557"/>
                  <a:gd name="T24" fmla="*/ 263 w 440"/>
                  <a:gd name="T25" fmla="*/ 531 h 557"/>
                  <a:gd name="T26" fmla="*/ 283 w 440"/>
                  <a:gd name="T27" fmla="*/ 420 h 557"/>
                  <a:gd name="T28" fmla="*/ 393 w 440"/>
                  <a:gd name="T29" fmla="*/ 401 h 557"/>
                  <a:gd name="T30" fmla="*/ 426 w 440"/>
                  <a:gd name="T31" fmla="*/ 437 h 557"/>
                  <a:gd name="T32" fmla="*/ 440 w 440"/>
                  <a:gd name="T33" fmla="*/ 353 h 557"/>
                  <a:gd name="T34" fmla="*/ 418 w 440"/>
                  <a:gd name="T35" fmla="*/ 279 h 557"/>
                  <a:gd name="T36" fmla="*/ 355 w 440"/>
                  <a:gd name="T37" fmla="*/ 275 h 557"/>
                  <a:gd name="T38" fmla="*/ 329 w 440"/>
                  <a:gd name="T39" fmla="*/ 166 h 557"/>
                  <a:gd name="T40" fmla="*/ 164 w 440"/>
                  <a:gd name="T41" fmla="*/ 93 h 557"/>
                  <a:gd name="T42" fmla="*/ 155 w 440"/>
                  <a:gd name="T43" fmla="*/ 0 h 557"/>
                  <a:gd name="T44" fmla="*/ 46 w 440"/>
                  <a:gd name="T45" fmla="*/ 59 h 557"/>
                  <a:gd name="T46" fmla="*/ 0 w 440"/>
                  <a:gd name="T47" fmla="*/ 58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0" h="557">
                    <a:moveTo>
                      <a:pt x="0" y="58"/>
                    </a:moveTo>
                    <a:lnTo>
                      <a:pt x="33" y="114"/>
                    </a:lnTo>
                    <a:lnTo>
                      <a:pt x="9" y="242"/>
                    </a:lnTo>
                    <a:lnTo>
                      <a:pt x="33" y="256"/>
                    </a:lnTo>
                    <a:lnTo>
                      <a:pt x="23" y="274"/>
                    </a:lnTo>
                    <a:lnTo>
                      <a:pt x="3" y="326"/>
                    </a:lnTo>
                    <a:lnTo>
                      <a:pt x="41" y="401"/>
                    </a:lnTo>
                    <a:lnTo>
                      <a:pt x="63" y="554"/>
                    </a:lnTo>
                    <a:lnTo>
                      <a:pt x="89" y="557"/>
                    </a:lnTo>
                    <a:lnTo>
                      <a:pt x="129" y="508"/>
                    </a:lnTo>
                    <a:lnTo>
                      <a:pt x="197" y="547"/>
                    </a:lnTo>
                    <a:lnTo>
                      <a:pt x="202" y="521"/>
                    </a:lnTo>
                    <a:lnTo>
                      <a:pt x="263" y="531"/>
                    </a:lnTo>
                    <a:lnTo>
                      <a:pt x="283" y="420"/>
                    </a:lnTo>
                    <a:lnTo>
                      <a:pt x="393" y="401"/>
                    </a:lnTo>
                    <a:lnTo>
                      <a:pt x="426" y="437"/>
                    </a:lnTo>
                    <a:lnTo>
                      <a:pt x="440" y="353"/>
                    </a:lnTo>
                    <a:lnTo>
                      <a:pt x="418" y="279"/>
                    </a:lnTo>
                    <a:lnTo>
                      <a:pt x="355" y="275"/>
                    </a:lnTo>
                    <a:lnTo>
                      <a:pt x="329" y="166"/>
                    </a:lnTo>
                    <a:lnTo>
                      <a:pt x="164" y="93"/>
                    </a:lnTo>
                    <a:lnTo>
                      <a:pt x="155" y="0"/>
                    </a:lnTo>
                    <a:lnTo>
                      <a:pt x="46" y="59"/>
                    </a:lnTo>
                    <a:lnTo>
                      <a:pt x="0" y="58"/>
                    </a:lnTo>
                    <a:close/>
                  </a:path>
                </a:pathLst>
              </a:custGeom>
              <a:solidFill>
                <a:srgbClr val="B3B3B3"/>
              </a:solidFill>
              <a:ln w="0">
                <a:solidFill>
                  <a:srgbClr val="B3B3B3"/>
                </a:solidFill>
                <a:prstDash val="solid"/>
                <a:round/>
                <a:headEnd/>
                <a:tailEnd/>
              </a:ln>
            </p:spPr>
            <p:txBody>
              <a:bodyPr/>
              <a:lstStyle/>
              <a:p>
                <a:endParaRPr lang="en-US" dirty="0"/>
              </a:p>
            </p:txBody>
          </p:sp>
          <p:sp>
            <p:nvSpPr>
              <p:cNvPr id="195" name="Freeform 179">
                <a:extLst>
                  <a:ext uri="{FF2B5EF4-FFF2-40B4-BE49-F238E27FC236}">
                    <a16:creationId xmlns:a16="http://schemas.microsoft.com/office/drawing/2014/main" id="{E1ED662B-5763-49CB-8209-427A1D1CFE36}"/>
                  </a:ext>
                </a:extLst>
              </p:cNvPr>
              <p:cNvSpPr>
                <a:spLocks/>
              </p:cNvSpPr>
              <p:nvPr/>
            </p:nvSpPr>
            <p:spPr bwMode="gray">
              <a:xfrm>
                <a:off x="1909" y="2326"/>
                <a:ext cx="481" cy="546"/>
              </a:xfrm>
              <a:custGeom>
                <a:avLst/>
                <a:gdLst>
                  <a:gd name="T0" fmla="*/ 32 w 1442"/>
                  <a:gd name="T1" fmla="*/ 596 h 1640"/>
                  <a:gd name="T2" fmla="*/ 122 w 1442"/>
                  <a:gd name="T3" fmla="*/ 592 h 1640"/>
                  <a:gd name="T4" fmla="*/ 154 w 1442"/>
                  <a:gd name="T5" fmla="*/ 662 h 1640"/>
                  <a:gd name="T6" fmla="*/ 309 w 1442"/>
                  <a:gd name="T7" fmla="*/ 604 h 1640"/>
                  <a:gd name="T8" fmla="*/ 483 w 1442"/>
                  <a:gd name="T9" fmla="*/ 770 h 1640"/>
                  <a:gd name="T10" fmla="*/ 572 w 1442"/>
                  <a:gd name="T11" fmla="*/ 883 h 1640"/>
                  <a:gd name="T12" fmla="*/ 580 w 1442"/>
                  <a:gd name="T13" fmla="*/ 1041 h 1640"/>
                  <a:gd name="T14" fmla="*/ 668 w 1442"/>
                  <a:gd name="T15" fmla="*/ 1140 h 1640"/>
                  <a:gd name="T16" fmla="*/ 718 w 1442"/>
                  <a:gd name="T17" fmla="*/ 1208 h 1640"/>
                  <a:gd name="T18" fmla="*/ 735 w 1442"/>
                  <a:gd name="T19" fmla="*/ 1280 h 1640"/>
                  <a:gd name="T20" fmla="*/ 598 w 1442"/>
                  <a:gd name="T21" fmla="*/ 1483 h 1640"/>
                  <a:gd name="T22" fmla="*/ 735 w 1442"/>
                  <a:gd name="T23" fmla="*/ 1559 h 1640"/>
                  <a:gd name="T24" fmla="*/ 753 w 1442"/>
                  <a:gd name="T25" fmla="*/ 1640 h 1640"/>
                  <a:gd name="T26" fmla="*/ 937 w 1442"/>
                  <a:gd name="T27" fmla="*/ 1273 h 1640"/>
                  <a:gd name="T28" fmla="*/ 1169 w 1442"/>
                  <a:gd name="T29" fmla="*/ 1161 h 1640"/>
                  <a:gd name="T30" fmla="*/ 1280 w 1442"/>
                  <a:gd name="T31" fmla="*/ 935 h 1640"/>
                  <a:gd name="T32" fmla="*/ 1427 w 1442"/>
                  <a:gd name="T33" fmla="*/ 578 h 1640"/>
                  <a:gd name="T34" fmla="*/ 1418 w 1442"/>
                  <a:gd name="T35" fmla="*/ 428 h 1640"/>
                  <a:gd name="T36" fmla="*/ 1268 w 1442"/>
                  <a:gd name="T37" fmla="*/ 337 h 1640"/>
                  <a:gd name="T38" fmla="*/ 1070 w 1442"/>
                  <a:gd name="T39" fmla="*/ 273 h 1640"/>
                  <a:gd name="T40" fmla="*/ 955 w 1442"/>
                  <a:gd name="T41" fmla="*/ 240 h 1640"/>
                  <a:gd name="T42" fmla="*/ 904 w 1442"/>
                  <a:gd name="T43" fmla="*/ 286 h 1640"/>
                  <a:gd name="T44" fmla="*/ 860 w 1442"/>
                  <a:gd name="T45" fmla="*/ 285 h 1640"/>
                  <a:gd name="T46" fmla="*/ 886 w 1442"/>
                  <a:gd name="T47" fmla="*/ 150 h 1640"/>
                  <a:gd name="T48" fmla="*/ 772 w 1442"/>
                  <a:gd name="T49" fmla="*/ 127 h 1640"/>
                  <a:gd name="T50" fmla="*/ 640 w 1442"/>
                  <a:gd name="T51" fmla="*/ 132 h 1640"/>
                  <a:gd name="T52" fmla="*/ 516 w 1442"/>
                  <a:gd name="T53" fmla="*/ 108 h 1640"/>
                  <a:gd name="T54" fmla="*/ 494 w 1442"/>
                  <a:gd name="T55" fmla="*/ 0 h 1640"/>
                  <a:gd name="T56" fmla="*/ 338 w 1442"/>
                  <a:gd name="T57" fmla="*/ 37 h 1640"/>
                  <a:gd name="T58" fmla="*/ 390 w 1442"/>
                  <a:gd name="T59" fmla="*/ 125 h 1640"/>
                  <a:gd name="T60" fmla="*/ 258 w 1442"/>
                  <a:gd name="T61" fmla="*/ 162 h 1640"/>
                  <a:gd name="T62" fmla="*/ 153 w 1442"/>
                  <a:gd name="T63" fmla="*/ 145 h 1640"/>
                  <a:gd name="T64" fmla="*/ 141 w 1442"/>
                  <a:gd name="T65" fmla="*/ 190 h 1640"/>
                  <a:gd name="T66" fmla="*/ 145 w 1442"/>
                  <a:gd name="T67" fmla="*/ 383 h 1640"/>
                  <a:gd name="T68" fmla="*/ 0 w 1442"/>
                  <a:gd name="T69" fmla="*/ 519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640">
                    <a:moveTo>
                      <a:pt x="0" y="519"/>
                    </a:moveTo>
                    <a:lnTo>
                      <a:pt x="32" y="596"/>
                    </a:lnTo>
                    <a:lnTo>
                      <a:pt x="82" y="622"/>
                    </a:lnTo>
                    <a:lnTo>
                      <a:pt x="122" y="592"/>
                    </a:lnTo>
                    <a:lnTo>
                      <a:pt x="122" y="662"/>
                    </a:lnTo>
                    <a:lnTo>
                      <a:pt x="154" y="662"/>
                    </a:lnTo>
                    <a:lnTo>
                      <a:pt x="200" y="663"/>
                    </a:lnTo>
                    <a:lnTo>
                      <a:pt x="309" y="604"/>
                    </a:lnTo>
                    <a:lnTo>
                      <a:pt x="318" y="697"/>
                    </a:lnTo>
                    <a:lnTo>
                      <a:pt x="483" y="770"/>
                    </a:lnTo>
                    <a:lnTo>
                      <a:pt x="509" y="879"/>
                    </a:lnTo>
                    <a:lnTo>
                      <a:pt x="572" y="883"/>
                    </a:lnTo>
                    <a:lnTo>
                      <a:pt x="594" y="957"/>
                    </a:lnTo>
                    <a:lnTo>
                      <a:pt x="580" y="1041"/>
                    </a:lnTo>
                    <a:lnTo>
                      <a:pt x="591" y="1125"/>
                    </a:lnTo>
                    <a:lnTo>
                      <a:pt x="668" y="1140"/>
                    </a:lnTo>
                    <a:lnTo>
                      <a:pt x="679" y="1197"/>
                    </a:lnTo>
                    <a:lnTo>
                      <a:pt x="718" y="1208"/>
                    </a:lnTo>
                    <a:lnTo>
                      <a:pt x="712" y="1278"/>
                    </a:lnTo>
                    <a:lnTo>
                      <a:pt x="735" y="1280"/>
                    </a:lnTo>
                    <a:lnTo>
                      <a:pt x="744" y="1344"/>
                    </a:lnTo>
                    <a:lnTo>
                      <a:pt x="598" y="1483"/>
                    </a:lnTo>
                    <a:lnTo>
                      <a:pt x="630" y="1474"/>
                    </a:lnTo>
                    <a:lnTo>
                      <a:pt x="735" y="1559"/>
                    </a:lnTo>
                    <a:lnTo>
                      <a:pt x="762" y="1596"/>
                    </a:lnTo>
                    <a:lnTo>
                      <a:pt x="753" y="1640"/>
                    </a:lnTo>
                    <a:lnTo>
                      <a:pt x="930" y="1394"/>
                    </a:lnTo>
                    <a:lnTo>
                      <a:pt x="937" y="1273"/>
                    </a:lnTo>
                    <a:lnTo>
                      <a:pt x="1078" y="1161"/>
                    </a:lnTo>
                    <a:lnTo>
                      <a:pt x="1169" y="1161"/>
                    </a:lnTo>
                    <a:lnTo>
                      <a:pt x="1206" y="1122"/>
                    </a:lnTo>
                    <a:lnTo>
                      <a:pt x="1280" y="935"/>
                    </a:lnTo>
                    <a:lnTo>
                      <a:pt x="1289" y="752"/>
                    </a:lnTo>
                    <a:lnTo>
                      <a:pt x="1427" y="578"/>
                    </a:lnTo>
                    <a:lnTo>
                      <a:pt x="1442" y="505"/>
                    </a:lnTo>
                    <a:lnTo>
                      <a:pt x="1418" y="428"/>
                    </a:lnTo>
                    <a:lnTo>
                      <a:pt x="1362" y="416"/>
                    </a:lnTo>
                    <a:lnTo>
                      <a:pt x="1268" y="337"/>
                    </a:lnTo>
                    <a:lnTo>
                      <a:pt x="1086" y="322"/>
                    </a:lnTo>
                    <a:lnTo>
                      <a:pt x="1070" y="273"/>
                    </a:lnTo>
                    <a:lnTo>
                      <a:pt x="988" y="239"/>
                    </a:lnTo>
                    <a:lnTo>
                      <a:pt x="955" y="240"/>
                    </a:lnTo>
                    <a:lnTo>
                      <a:pt x="905" y="314"/>
                    </a:lnTo>
                    <a:lnTo>
                      <a:pt x="904" y="286"/>
                    </a:lnTo>
                    <a:lnTo>
                      <a:pt x="827" y="298"/>
                    </a:lnTo>
                    <a:lnTo>
                      <a:pt x="860" y="285"/>
                    </a:lnTo>
                    <a:lnTo>
                      <a:pt x="829" y="230"/>
                    </a:lnTo>
                    <a:lnTo>
                      <a:pt x="886" y="150"/>
                    </a:lnTo>
                    <a:lnTo>
                      <a:pt x="825" y="47"/>
                    </a:lnTo>
                    <a:lnTo>
                      <a:pt x="772" y="127"/>
                    </a:lnTo>
                    <a:lnTo>
                      <a:pt x="721" y="120"/>
                    </a:lnTo>
                    <a:lnTo>
                      <a:pt x="640" y="132"/>
                    </a:lnTo>
                    <a:lnTo>
                      <a:pt x="537" y="152"/>
                    </a:lnTo>
                    <a:lnTo>
                      <a:pt x="516" y="108"/>
                    </a:lnTo>
                    <a:lnTo>
                      <a:pt x="526" y="30"/>
                    </a:lnTo>
                    <a:lnTo>
                      <a:pt x="494" y="0"/>
                    </a:lnTo>
                    <a:lnTo>
                      <a:pt x="400" y="52"/>
                    </a:lnTo>
                    <a:lnTo>
                      <a:pt x="338" y="37"/>
                    </a:lnTo>
                    <a:lnTo>
                      <a:pt x="355" y="113"/>
                    </a:lnTo>
                    <a:lnTo>
                      <a:pt x="390" y="125"/>
                    </a:lnTo>
                    <a:lnTo>
                      <a:pt x="299" y="178"/>
                    </a:lnTo>
                    <a:lnTo>
                      <a:pt x="258" y="162"/>
                    </a:lnTo>
                    <a:lnTo>
                      <a:pt x="238" y="130"/>
                    </a:lnTo>
                    <a:lnTo>
                      <a:pt x="153" y="145"/>
                    </a:lnTo>
                    <a:lnTo>
                      <a:pt x="177" y="187"/>
                    </a:lnTo>
                    <a:lnTo>
                      <a:pt x="141" y="190"/>
                    </a:lnTo>
                    <a:lnTo>
                      <a:pt x="160" y="263"/>
                    </a:lnTo>
                    <a:lnTo>
                      <a:pt x="145" y="383"/>
                    </a:lnTo>
                    <a:lnTo>
                      <a:pt x="52" y="426"/>
                    </a:lnTo>
                    <a:lnTo>
                      <a:pt x="0" y="519"/>
                    </a:lnTo>
                    <a:close/>
                  </a:path>
                </a:pathLst>
              </a:custGeom>
              <a:solidFill>
                <a:srgbClr val="B3B3B3"/>
              </a:solidFill>
              <a:ln w="0">
                <a:solidFill>
                  <a:srgbClr val="B3B3B3"/>
                </a:solidFill>
                <a:prstDash val="solid"/>
                <a:round/>
                <a:headEnd/>
                <a:tailEnd/>
              </a:ln>
            </p:spPr>
            <p:txBody>
              <a:bodyPr/>
              <a:lstStyle/>
              <a:p>
                <a:endParaRPr lang="en-US" dirty="0"/>
              </a:p>
            </p:txBody>
          </p:sp>
          <p:sp>
            <p:nvSpPr>
              <p:cNvPr id="196" name="Freeform 180">
                <a:extLst>
                  <a:ext uri="{FF2B5EF4-FFF2-40B4-BE49-F238E27FC236}">
                    <a16:creationId xmlns:a16="http://schemas.microsoft.com/office/drawing/2014/main" id="{5B857715-6CE0-4C3F-9561-A2743794BC96}"/>
                  </a:ext>
                </a:extLst>
              </p:cNvPr>
              <p:cNvSpPr>
                <a:spLocks/>
              </p:cNvSpPr>
              <p:nvPr/>
            </p:nvSpPr>
            <p:spPr bwMode="gray">
              <a:xfrm>
                <a:off x="1721" y="2142"/>
                <a:ext cx="10" cy="36"/>
              </a:xfrm>
              <a:custGeom>
                <a:avLst/>
                <a:gdLst>
                  <a:gd name="T0" fmla="*/ 0 w 29"/>
                  <a:gd name="T1" fmla="*/ 24 h 109"/>
                  <a:gd name="T2" fmla="*/ 8 w 29"/>
                  <a:gd name="T3" fmla="*/ 109 h 109"/>
                  <a:gd name="T4" fmla="*/ 29 w 29"/>
                  <a:gd name="T5" fmla="*/ 0 h 109"/>
                  <a:gd name="T6" fmla="*/ 0 w 29"/>
                  <a:gd name="T7" fmla="*/ 24 h 109"/>
                </a:gdLst>
                <a:ahLst/>
                <a:cxnLst>
                  <a:cxn ang="0">
                    <a:pos x="T0" y="T1"/>
                  </a:cxn>
                  <a:cxn ang="0">
                    <a:pos x="T2" y="T3"/>
                  </a:cxn>
                  <a:cxn ang="0">
                    <a:pos x="T4" y="T5"/>
                  </a:cxn>
                  <a:cxn ang="0">
                    <a:pos x="T6" y="T7"/>
                  </a:cxn>
                </a:cxnLst>
                <a:rect l="0" t="0" r="r" b="b"/>
                <a:pathLst>
                  <a:path w="29" h="109">
                    <a:moveTo>
                      <a:pt x="0" y="24"/>
                    </a:moveTo>
                    <a:lnTo>
                      <a:pt x="8" y="109"/>
                    </a:lnTo>
                    <a:lnTo>
                      <a:pt x="29" y="0"/>
                    </a:lnTo>
                    <a:lnTo>
                      <a:pt x="0" y="24"/>
                    </a:lnTo>
                    <a:close/>
                  </a:path>
                </a:pathLst>
              </a:custGeom>
              <a:solidFill>
                <a:srgbClr val="B3B3B3"/>
              </a:solidFill>
              <a:ln w="0">
                <a:solidFill>
                  <a:srgbClr val="B3B3B3"/>
                </a:solidFill>
                <a:prstDash val="solid"/>
                <a:round/>
                <a:headEnd/>
                <a:tailEnd/>
              </a:ln>
            </p:spPr>
            <p:txBody>
              <a:bodyPr/>
              <a:lstStyle/>
              <a:p>
                <a:endParaRPr lang="en-US" dirty="0"/>
              </a:p>
            </p:txBody>
          </p:sp>
          <p:sp>
            <p:nvSpPr>
              <p:cNvPr id="197" name="Freeform 181">
                <a:extLst>
                  <a:ext uri="{FF2B5EF4-FFF2-40B4-BE49-F238E27FC236}">
                    <a16:creationId xmlns:a16="http://schemas.microsoft.com/office/drawing/2014/main" id="{C3DFCC99-D73D-45EF-9806-FC5FD6CADD67}"/>
                  </a:ext>
                </a:extLst>
              </p:cNvPr>
              <p:cNvSpPr>
                <a:spLocks/>
              </p:cNvSpPr>
              <p:nvPr/>
            </p:nvSpPr>
            <p:spPr bwMode="gray">
              <a:xfrm>
                <a:off x="1082" y="1195"/>
                <a:ext cx="1052" cy="595"/>
              </a:xfrm>
              <a:custGeom>
                <a:avLst/>
                <a:gdLst>
                  <a:gd name="T0" fmla="*/ 237 w 3155"/>
                  <a:gd name="T1" fmla="*/ 215 h 1786"/>
                  <a:gd name="T2" fmla="*/ 366 w 3155"/>
                  <a:gd name="T3" fmla="*/ 186 h 1786"/>
                  <a:gd name="T4" fmla="*/ 563 w 3155"/>
                  <a:gd name="T5" fmla="*/ 192 h 1786"/>
                  <a:gd name="T6" fmla="*/ 864 w 3155"/>
                  <a:gd name="T7" fmla="*/ 217 h 1786"/>
                  <a:gd name="T8" fmla="*/ 974 w 3155"/>
                  <a:gd name="T9" fmla="*/ 299 h 1786"/>
                  <a:gd name="T10" fmla="*/ 1247 w 3155"/>
                  <a:gd name="T11" fmla="*/ 348 h 1786"/>
                  <a:gd name="T12" fmla="*/ 1190 w 3155"/>
                  <a:gd name="T13" fmla="*/ 261 h 1786"/>
                  <a:gd name="T14" fmla="*/ 1428 w 3155"/>
                  <a:gd name="T15" fmla="*/ 306 h 1786"/>
                  <a:gd name="T16" fmla="*/ 1621 w 3155"/>
                  <a:gd name="T17" fmla="*/ 285 h 1786"/>
                  <a:gd name="T18" fmla="*/ 1638 w 3155"/>
                  <a:gd name="T19" fmla="*/ 283 h 1786"/>
                  <a:gd name="T20" fmla="*/ 1680 w 3155"/>
                  <a:gd name="T21" fmla="*/ 280 h 1786"/>
                  <a:gd name="T22" fmla="*/ 1751 w 3155"/>
                  <a:gd name="T23" fmla="*/ 181 h 1786"/>
                  <a:gd name="T24" fmla="*/ 1695 w 3155"/>
                  <a:gd name="T25" fmla="*/ 0 h 1786"/>
                  <a:gd name="T26" fmla="*/ 1794 w 3155"/>
                  <a:gd name="T27" fmla="*/ 131 h 1786"/>
                  <a:gd name="T28" fmla="*/ 1836 w 3155"/>
                  <a:gd name="T29" fmla="*/ 192 h 1786"/>
                  <a:gd name="T30" fmla="*/ 1966 w 3155"/>
                  <a:gd name="T31" fmla="*/ 273 h 1786"/>
                  <a:gd name="T32" fmla="*/ 2044 w 3155"/>
                  <a:gd name="T33" fmla="*/ 242 h 1786"/>
                  <a:gd name="T34" fmla="*/ 2202 w 3155"/>
                  <a:gd name="T35" fmla="*/ 210 h 1786"/>
                  <a:gd name="T36" fmla="*/ 2201 w 3155"/>
                  <a:gd name="T37" fmla="*/ 351 h 1786"/>
                  <a:gd name="T38" fmla="*/ 2014 w 3155"/>
                  <a:gd name="T39" fmla="*/ 388 h 1786"/>
                  <a:gd name="T40" fmla="*/ 1923 w 3155"/>
                  <a:gd name="T41" fmla="*/ 470 h 1786"/>
                  <a:gd name="T42" fmla="*/ 1862 w 3155"/>
                  <a:gd name="T43" fmla="*/ 590 h 1786"/>
                  <a:gd name="T44" fmla="*/ 1794 w 3155"/>
                  <a:gd name="T45" fmla="*/ 637 h 1786"/>
                  <a:gd name="T46" fmla="*/ 1711 w 3155"/>
                  <a:gd name="T47" fmla="*/ 724 h 1786"/>
                  <a:gd name="T48" fmla="*/ 1786 w 3155"/>
                  <a:gd name="T49" fmla="*/ 990 h 1786"/>
                  <a:gd name="T50" fmla="*/ 2044 w 3155"/>
                  <a:gd name="T51" fmla="*/ 1112 h 1786"/>
                  <a:gd name="T52" fmla="*/ 2199 w 3155"/>
                  <a:gd name="T53" fmla="*/ 1255 h 1786"/>
                  <a:gd name="T54" fmla="*/ 2265 w 3155"/>
                  <a:gd name="T55" fmla="*/ 1319 h 1786"/>
                  <a:gd name="T56" fmla="*/ 2395 w 3155"/>
                  <a:gd name="T57" fmla="*/ 1028 h 1786"/>
                  <a:gd name="T58" fmla="*/ 2361 w 3155"/>
                  <a:gd name="T59" fmla="*/ 832 h 1786"/>
                  <a:gd name="T60" fmla="*/ 2348 w 3155"/>
                  <a:gd name="T61" fmla="*/ 714 h 1786"/>
                  <a:gd name="T62" fmla="*/ 2481 w 3155"/>
                  <a:gd name="T63" fmla="*/ 654 h 1786"/>
                  <a:gd name="T64" fmla="*/ 2644 w 3155"/>
                  <a:gd name="T65" fmla="*/ 803 h 1786"/>
                  <a:gd name="T66" fmla="*/ 2594 w 3155"/>
                  <a:gd name="T67" fmla="*/ 903 h 1786"/>
                  <a:gd name="T68" fmla="*/ 2702 w 3155"/>
                  <a:gd name="T69" fmla="*/ 893 h 1786"/>
                  <a:gd name="T70" fmla="*/ 2800 w 3155"/>
                  <a:gd name="T71" fmla="*/ 839 h 1786"/>
                  <a:gd name="T72" fmla="*/ 2835 w 3155"/>
                  <a:gd name="T73" fmla="*/ 873 h 1786"/>
                  <a:gd name="T74" fmla="*/ 2900 w 3155"/>
                  <a:gd name="T75" fmla="*/ 907 h 1786"/>
                  <a:gd name="T76" fmla="*/ 2910 w 3155"/>
                  <a:gd name="T77" fmla="*/ 962 h 1786"/>
                  <a:gd name="T78" fmla="*/ 2919 w 3155"/>
                  <a:gd name="T79" fmla="*/ 1036 h 1786"/>
                  <a:gd name="T80" fmla="*/ 3090 w 3155"/>
                  <a:gd name="T81" fmla="*/ 1124 h 1786"/>
                  <a:gd name="T82" fmla="*/ 3095 w 3155"/>
                  <a:gd name="T83" fmla="*/ 1191 h 1786"/>
                  <a:gd name="T84" fmla="*/ 3155 w 3155"/>
                  <a:gd name="T85" fmla="*/ 1259 h 1786"/>
                  <a:gd name="T86" fmla="*/ 2585 w 3155"/>
                  <a:gd name="T87" fmla="*/ 1544 h 1786"/>
                  <a:gd name="T88" fmla="*/ 2754 w 3155"/>
                  <a:gd name="T89" fmla="*/ 1479 h 1786"/>
                  <a:gd name="T90" fmla="*/ 2948 w 3155"/>
                  <a:gd name="T91" fmla="*/ 1610 h 1786"/>
                  <a:gd name="T92" fmla="*/ 2955 w 3155"/>
                  <a:gd name="T93" fmla="*/ 1621 h 1786"/>
                  <a:gd name="T94" fmla="*/ 2876 w 3155"/>
                  <a:gd name="T95" fmla="*/ 1617 h 1786"/>
                  <a:gd name="T96" fmla="*/ 2705 w 3155"/>
                  <a:gd name="T97" fmla="*/ 1601 h 1786"/>
                  <a:gd name="T98" fmla="*/ 2413 w 3155"/>
                  <a:gd name="T99" fmla="*/ 1659 h 1786"/>
                  <a:gd name="T100" fmla="*/ 2297 w 3155"/>
                  <a:gd name="T101" fmla="*/ 1741 h 1786"/>
                  <a:gd name="T102" fmla="*/ 2164 w 3155"/>
                  <a:gd name="T103" fmla="*/ 1732 h 1786"/>
                  <a:gd name="T104" fmla="*/ 2265 w 3155"/>
                  <a:gd name="T105" fmla="*/ 1643 h 1786"/>
                  <a:gd name="T106" fmla="*/ 2070 w 3155"/>
                  <a:gd name="T107" fmla="*/ 1481 h 1786"/>
                  <a:gd name="T108" fmla="*/ 1995 w 3155"/>
                  <a:gd name="T109" fmla="*/ 1467 h 1786"/>
                  <a:gd name="T110" fmla="*/ 1697 w 3155"/>
                  <a:gd name="T111" fmla="*/ 1408 h 1786"/>
                  <a:gd name="T112" fmla="*/ 606 w 3155"/>
                  <a:gd name="T113" fmla="*/ 1379 h 1786"/>
                  <a:gd name="T114" fmla="*/ 483 w 3155"/>
                  <a:gd name="T115" fmla="*/ 1248 h 1786"/>
                  <a:gd name="T116" fmla="*/ 405 w 3155"/>
                  <a:gd name="T117" fmla="*/ 1044 h 1786"/>
                  <a:gd name="T118" fmla="*/ 111 w 3155"/>
                  <a:gd name="T119" fmla="*/ 849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5" h="1786">
                    <a:moveTo>
                      <a:pt x="0" y="792"/>
                    </a:moveTo>
                    <a:lnTo>
                      <a:pt x="0" y="164"/>
                    </a:lnTo>
                    <a:lnTo>
                      <a:pt x="252" y="245"/>
                    </a:lnTo>
                    <a:lnTo>
                      <a:pt x="237" y="215"/>
                    </a:lnTo>
                    <a:lnTo>
                      <a:pt x="265" y="193"/>
                    </a:lnTo>
                    <a:lnTo>
                      <a:pt x="420" y="126"/>
                    </a:lnTo>
                    <a:lnTo>
                      <a:pt x="299" y="210"/>
                    </a:lnTo>
                    <a:lnTo>
                      <a:pt x="366" y="186"/>
                    </a:lnTo>
                    <a:lnTo>
                      <a:pt x="366" y="203"/>
                    </a:lnTo>
                    <a:lnTo>
                      <a:pt x="495" y="126"/>
                    </a:lnTo>
                    <a:lnTo>
                      <a:pt x="477" y="103"/>
                    </a:lnTo>
                    <a:lnTo>
                      <a:pt x="563" y="192"/>
                    </a:lnTo>
                    <a:lnTo>
                      <a:pt x="615" y="139"/>
                    </a:lnTo>
                    <a:lnTo>
                      <a:pt x="611" y="192"/>
                    </a:lnTo>
                    <a:lnTo>
                      <a:pt x="676" y="155"/>
                    </a:lnTo>
                    <a:lnTo>
                      <a:pt x="864" y="217"/>
                    </a:lnTo>
                    <a:lnTo>
                      <a:pt x="950" y="216"/>
                    </a:lnTo>
                    <a:lnTo>
                      <a:pt x="999" y="253"/>
                    </a:lnTo>
                    <a:lnTo>
                      <a:pt x="941" y="285"/>
                    </a:lnTo>
                    <a:lnTo>
                      <a:pt x="974" y="299"/>
                    </a:lnTo>
                    <a:lnTo>
                      <a:pt x="1143" y="283"/>
                    </a:lnTo>
                    <a:lnTo>
                      <a:pt x="1214" y="334"/>
                    </a:lnTo>
                    <a:lnTo>
                      <a:pt x="1228" y="371"/>
                    </a:lnTo>
                    <a:lnTo>
                      <a:pt x="1247" y="348"/>
                    </a:lnTo>
                    <a:lnTo>
                      <a:pt x="1214" y="299"/>
                    </a:lnTo>
                    <a:lnTo>
                      <a:pt x="1297" y="238"/>
                    </a:lnTo>
                    <a:lnTo>
                      <a:pt x="1218" y="277"/>
                    </a:lnTo>
                    <a:lnTo>
                      <a:pt x="1190" y="261"/>
                    </a:lnTo>
                    <a:lnTo>
                      <a:pt x="1287" y="216"/>
                    </a:lnTo>
                    <a:lnTo>
                      <a:pt x="1339" y="280"/>
                    </a:lnTo>
                    <a:lnTo>
                      <a:pt x="1396" y="277"/>
                    </a:lnTo>
                    <a:lnTo>
                      <a:pt x="1428" y="306"/>
                    </a:lnTo>
                    <a:lnTo>
                      <a:pt x="1576" y="299"/>
                    </a:lnTo>
                    <a:lnTo>
                      <a:pt x="1571" y="280"/>
                    </a:lnTo>
                    <a:lnTo>
                      <a:pt x="1614" y="318"/>
                    </a:lnTo>
                    <a:lnTo>
                      <a:pt x="1621" y="285"/>
                    </a:lnTo>
                    <a:lnTo>
                      <a:pt x="1588" y="296"/>
                    </a:lnTo>
                    <a:lnTo>
                      <a:pt x="1562" y="259"/>
                    </a:lnTo>
                    <a:lnTo>
                      <a:pt x="1619" y="253"/>
                    </a:lnTo>
                    <a:lnTo>
                      <a:pt x="1638" y="283"/>
                    </a:lnTo>
                    <a:lnTo>
                      <a:pt x="1660" y="275"/>
                    </a:lnTo>
                    <a:lnTo>
                      <a:pt x="1650" y="319"/>
                    </a:lnTo>
                    <a:lnTo>
                      <a:pt x="1690" y="341"/>
                    </a:lnTo>
                    <a:lnTo>
                      <a:pt x="1680" y="280"/>
                    </a:lnTo>
                    <a:lnTo>
                      <a:pt x="1754" y="243"/>
                    </a:lnTo>
                    <a:lnTo>
                      <a:pt x="1731" y="215"/>
                    </a:lnTo>
                    <a:lnTo>
                      <a:pt x="1711" y="234"/>
                    </a:lnTo>
                    <a:lnTo>
                      <a:pt x="1751" y="181"/>
                    </a:lnTo>
                    <a:lnTo>
                      <a:pt x="1642" y="142"/>
                    </a:lnTo>
                    <a:lnTo>
                      <a:pt x="1652" y="50"/>
                    </a:lnTo>
                    <a:lnTo>
                      <a:pt x="1680" y="51"/>
                    </a:lnTo>
                    <a:lnTo>
                      <a:pt x="1695" y="0"/>
                    </a:lnTo>
                    <a:lnTo>
                      <a:pt x="1774" y="50"/>
                    </a:lnTo>
                    <a:lnTo>
                      <a:pt x="1775" y="84"/>
                    </a:lnTo>
                    <a:lnTo>
                      <a:pt x="1829" y="132"/>
                    </a:lnTo>
                    <a:lnTo>
                      <a:pt x="1794" y="131"/>
                    </a:lnTo>
                    <a:lnTo>
                      <a:pt x="1807" y="149"/>
                    </a:lnTo>
                    <a:lnTo>
                      <a:pt x="1788" y="168"/>
                    </a:lnTo>
                    <a:lnTo>
                      <a:pt x="1852" y="181"/>
                    </a:lnTo>
                    <a:lnTo>
                      <a:pt x="1836" y="192"/>
                    </a:lnTo>
                    <a:lnTo>
                      <a:pt x="1873" y="268"/>
                    </a:lnTo>
                    <a:lnTo>
                      <a:pt x="1907" y="198"/>
                    </a:lnTo>
                    <a:lnTo>
                      <a:pt x="1953" y="225"/>
                    </a:lnTo>
                    <a:lnTo>
                      <a:pt x="1966" y="273"/>
                    </a:lnTo>
                    <a:lnTo>
                      <a:pt x="1943" y="285"/>
                    </a:lnTo>
                    <a:lnTo>
                      <a:pt x="1985" y="341"/>
                    </a:lnTo>
                    <a:lnTo>
                      <a:pt x="2013" y="329"/>
                    </a:lnTo>
                    <a:lnTo>
                      <a:pt x="2044" y="242"/>
                    </a:lnTo>
                    <a:lnTo>
                      <a:pt x="2083" y="231"/>
                    </a:lnTo>
                    <a:lnTo>
                      <a:pt x="2053" y="158"/>
                    </a:lnTo>
                    <a:lnTo>
                      <a:pt x="2157" y="167"/>
                    </a:lnTo>
                    <a:lnTo>
                      <a:pt x="2202" y="210"/>
                    </a:lnTo>
                    <a:lnTo>
                      <a:pt x="2185" y="229"/>
                    </a:lnTo>
                    <a:lnTo>
                      <a:pt x="2207" y="242"/>
                    </a:lnTo>
                    <a:lnTo>
                      <a:pt x="2160" y="256"/>
                    </a:lnTo>
                    <a:lnTo>
                      <a:pt x="2201" y="351"/>
                    </a:lnTo>
                    <a:lnTo>
                      <a:pt x="2133" y="399"/>
                    </a:lnTo>
                    <a:lnTo>
                      <a:pt x="2107" y="375"/>
                    </a:lnTo>
                    <a:lnTo>
                      <a:pt x="2118" y="409"/>
                    </a:lnTo>
                    <a:lnTo>
                      <a:pt x="2014" y="388"/>
                    </a:lnTo>
                    <a:lnTo>
                      <a:pt x="2036" y="421"/>
                    </a:lnTo>
                    <a:lnTo>
                      <a:pt x="1995" y="466"/>
                    </a:lnTo>
                    <a:lnTo>
                      <a:pt x="1885" y="428"/>
                    </a:lnTo>
                    <a:lnTo>
                      <a:pt x="1923" y="470"/>
                    </a:lnTo>
                    <a:lnTo>
                      <a:pt x="2000" y="478"/>
                    </a:lnTo>
                    <a:lnTo>
                      <a:pt x="1947" y="555"/>
                    </a:lnTo>
                    <a:lnTo>
                      <a:pt x="1888" y="550"/>
                    </a:lnTo>
                    <a:lnTo>
                      <a:pt x="1862" y="590"/>
                    </a:lnTo>
                    <a:lnTo>
                      <a:pt x="1760" y="559"/>
                    </a:lnTo>
                    <a:lnTo>
                      <a:pt x="1852" y="590"/>
                    </a:lnTo>
                    <a:lnTo>
                      <a:pt x="1867" y="625"/>
                    </a:lnTo>
                    <a:lnTo>
                      <a:pt x="1794" y="637"/>
                    </a:lnTo>
                    <a:lnTo>
                      <a:pt x="1807" y="648"/>
                    </a:lnTo>
                    <a:lnTo>
                      <a:pt x="1789" y="649"/>
                    </a:lnTo>
                    <a:lnTo>
                      <a:pt x="1789" y="680"/>
                    </a:lnTo>
                    <a:lnTo>
                      <a:pt x="1711" y="724"/>
                    </a:lnTo>
                    <a:lnTo>
                      <a:pt x="1702" y="868"/>
                    </a:lnTo>
                    <a:lnTo>
                      <a:pt x="1726" y="900"/>
                    </a:lnTo>
                    <a:lnTo>
                      <a:pt x="1768" y="883"/>
                    </a:lnTo>
                    <a:lnTo>
                      <a:pt x="1786" y="990"/>
                    </a:lnTo>
                    <a:lnTo>
                      <a:pt x="1845" y="971"/>
                    </a:lnTo>
                    <a:lnTo>
                      <a:pt x="1916" y="999"/>
                    </a:lnTo>
                    <a:lnTo>
                      <a:pt x="2056" y="1081"/>
                    </a:lnTo>
                    <a:lnTo>
                      <a:pt x="2044" y="1112"/>
                    </a:lnTo>
                    <a:lnTo>
                      <a:pt x="2060" y="1088"/>
                    </a:lnTo>
                    <a:lnTo>
                      <a:pt x="2166" y="1095"/>
                    </a:lnTo>
                    <a:lnTo>
                      <a:pt x="2166" y="1215"/>
                    </a:lnTo>
                    <a:lnTo>
                      <a:pt x="2199" y="1255"/>
                    </a:lnTo>
                    <a:lnTo>
                      <a:pt x="2178" y="1263"/>
                    </a:lnTo>
                    <a:lnTo>
                      <a:pt x="2229" y="1283"/>
                    </a:lnTo>
                    <a:lnTo>
                      <a:pt x="2213" y="1320"/>
                    </a:lnTo>
                    <a:lnTo>
                      <a:pt x="2265" y="1319"/>
                    </a:lnTo>
                    <a:lnTo>
                      <a:pt x="2335" y="1257"/>
                    </a:lnTo>
                    <a:lnTo>
                      <a:pt x="2302" y="1241"/>
                    </a:lnTo>
                    <a:lnTo>
                      <a:pt x="2265" y="1126"/>
                    </a:lnTo>
                    <a:lnTo>
                      <a:pt x="2395" y="1028"/>
                    </a:lnTo>
                    <a:lnTo>
                      <a:pt x="2377" y="1028"/>
                    </a:lnTo>
                    <a:lnTo>
                      <a:pt x="2347" y="909"/>
                    </a:lnTo>
                    <a:lnTo>
                      <a:pt x="2300" y="883"/>
                    </a:lnTo>
                    <a:lnTo>
                      <a:pt x="2361" y="832"/>
                    </a:lnTo>
                    <a:lnTo>
                      <a:pt x="2340" y="806"/>
                    </a:lnTo>
                    <a:lnTo>
                      <a:pt x="2348" y="764"/>
                    </a:lnTo>
                    <a:lnTo>
                      <a:pt x="2324" y="757"/>
                    </a:lnTo>
                    <a:lnTo>
                      <a:pt x="2348" y="714"/>
                    </a:lnTo>
                    <a:lnTo>
                      <a:pt x="2319" y="689"/>
                    </a:lnTo>
                    <a:lnTo>
                      <a:pt x="2339" y="649"/>
                    </a:lnTo>
                    <a:lnTo>
                      <a:pt x="2435" y="675"/>
                    </a:lnTo>
                    <a:lnTo>
                      <a:pt x="2481" y="654"/>
                    </a:lnTo>
                    <a:lnTo>
                      <a:pt x="2566" y="714"/>
                    </a:lnTo>
                    <a:lnTo>
                      <a:pt x="2566" y="740"/>
                    </a:lnTo>
                    <a:lnTo>
                      <a:pt x="2639" y="743"/>
                    </a:lnTo>
                    <a:lnTo>
                      <a:pt x="2644" y="803"/>
                    </a:lnTo>
                    <a:lnTo>
                      <a:pt x="2579" y="804"/>
                    </a:lnTo>
                    <a:lnTo>
                      <a:pt x="2636" y="817"/>
                    </a:lnTo>
                    <a:lnTo>
                      <a:pt x="2654" y="851"/>
                    </a:lnTo>
                    <a:lnTo>
                      <a:pt x="2594" y="903"/>
                    </a:lnTo>
                    <a:lnTo>
                      <a:pt x="2682" y="874"/>
                    </a:lnTo>
                    <a:lnTo>
                      <a:pt x="2685" y="919"/>
                    </a:lnTo>
                    <a:lnTo>
                      <a:pt x="2647" y="938"/>
                    </a:lnTo>
                    <a:lnTo>
                      <a:pt x="2702" y="893"/>
                    </a:lnTo>
                    <a:lnTo>
                      <a:pt x="2705" y="920"/>
                    </a:lnTo>
                    <a:lnTo>
                      <a:pt x="2757" y="875"/>
                    </a:lnTo>
                    <a:lnTo>
                      <a:pt x="2767" y="903"/>
                    </a:lnTo>
                    <a:lnTo>
                      <a:pt x="2800" y="839"/>
                    </a:lnTo>
                    <a:lnTo>
                      <a:pt x="2788" y="828"/>
                    </a:lnTo>
                    <a:lnTo>
                      <a:pt x="2830" y="792"/>
                    </a:lnTo>
                    <a:lnTo>
                      <a:pt x="2873" y="858"/>
                    </a:lnTo>
                    <a:lnTo>
                      <a:pt x="2835" y="873"/>
                    </a:lnTo>
                    <a:lnTo>
                      <a:pt x="2877" y="865"/>
                    </a:lnTo>
                    <a:lnTo>
                      <a:pt x="2894" y="892"/>
                    </a:lnTo>
                    <a:lnTo>
                      <a:pt x="2864" y="900"/>
                    </a:lnTo>
                    <a:lnTo>
                      <a:pt x="2900" y="907"/>
                    </a:lnTo>
                    <a:lnTo>
                      <a:pt x="2877" y="924"/>
                    </a:lnTo>
                    <a:lnTo>
                      <a:pt x="2903" y="919"/>
                    </a:lnTo>
                    <a:lnTo>
                      <a:pt x="2920" y="948"/>
                    </a:lnTo>
                    <a:lnTo>
                      <a:pt x="2910" y="962"/>
                    </a:lnTo>
                    <a:lnTo>
                      <a:pt x="2944" y="986"/>
                    </a:lnTo>
                    <a:lnTo>
                      <a:pt x="2886" y="1011"/>
                    </a:lnTo>
                    <a:lnTo>
                      <a:pt x="2928" y="1011"/>
                    </a:lnTo>
                    <a:lnTo>
                      <a:pt x="2919" y="1036"/>
                    </a:lnTo>
                    <a:lnTo>
                      <a:pt x="2981" y="1057"/>
                    </a:lnTo>
                    <a:lnTo>
                      <a:pt x="3003" y="1109"/>
                    </a:lnTo>
                    <a:lnTo>
                      <a:pt x="3029" y="1090"/>
                    </a:lnTo>
                    <a:lnTo>
                      <a:pt x="3090" y="1124"/>
                    </a:lnTo>
                    <a:lnTo>
                      <a:pt x="2955" y="1174"/>
                    </a:lnTo>
                    <a:lnTo>
                      <a:pt x="2981" y="1199"/>
                    </a:lnTo>
                    <a:lnTo>
                      <a:pt x="3095" y="1149"/>
                    </a:lnTo>
                    <a:lnTo>
                      <a:pt x="3095" y="1191"/>
                    </a:lnTo>
                    <a:lnTo>
                      <a:pt x="3149" y="1182"/>
                    </a:lnTo>
                    <a:lnTo>
                      <a:pt x="3155" y="1206"/>
                    </a:lnTo>
                    <a:lnTo>
                      <a:pt x="3132" y="1206"/>
                    </a:lnTo>
                    <a:lnTo>
                      <a:pt x="3155" y="1259"/>
                    </a:lnTo>
                    <a:lnTo>
                      <a:pt x="2994" y="1365"/>
                    </a:lnTo>
                    <a:lnTo>
                      <a:pt x="2764" y="1365"/>
                    </a:lnTo>
                    <a:lnTo>
                      <a:pt x="2665" y="1436"/>
                    </a:lnTo>
                    <a:lnTo>
                      <a:pt x="2585" y="1544"/>
                    </a:lnTo>
                    <a:lnTo>
                      <a:pt x="2665" y="1459"/>
                    </a:lnTo>
                    <a:lnTo>
                      <a:pt x="2788" y="1415"/>
                    </a:lnTo>
                    <a:lnTo>
                      <a:pt x="2835" y="1452"/>
                    </a:lnTo>
                    <a:lnTo>
                      <a:pt x="2754" y="1479"/>
                    </a:lnTo>
                    <a:lnTo>
                      <a:pt x="2820" y="1495"/>
                    </a:lnTo>
                    <a:lnTo>
                      <a:pt x="2800" y="1527"/>
                    </a:lnTo>
                    <a:lnTo>
                      <a:pt x="2852" y="1587"/>
                    </a:lnTo>
                    <a:lnTo>
                      <a:pt x="2948" y="1610"/>
                    </a:lnTo>
                    <a:lnTo>
                      <a:pt x="2976" y="1534"/>
                    </a:lnTo>
                    <a:lnTo>
                      <a:pt x="2976" y="1582"/>
                    </a:lnTo>
                    <a:lnTo>
                      <a:pt x="2998" y="1577"/>
                    </a:lnTo>
                    <a:lnTo>
                      <a:pt x="2955" y="1621"/>
                    </a:lnTo>
                    <a:lnTo>
                      <a:pt x="2839" y="1653"/>
                    </a:lnTo>
                    <a:lnTo>
                      <a:pt x="2798" y="1710"/>
                    </a:lnTo>
                    <a:lnTo>
                      <a:pt x="2767" y="1659"/>
                    </a:lnTo>
                    <a:lnTo>
                      <a:pt x="2876" y="1617"/>
                    </a:lnTo>
                    <a:lnTo>
                      <a:pt x="2820" y="1620"/>
                    </a:lnTo>
                    <a:lnTo>
                      <a:pt x="2830" y="1587"/>
                    </a:lnTo>
                    <a:lnTo>
                      <a:pt x="2735" y="1622"/>
                    </a:lnTo>
                    <a:lnTo>
                      <a:pt x="2705" y="1601"/>
                    </a:lnTo>
                    <a:lnTo>
                      <a:pt x="2705" y="1534"/>
                    </a:lnTo>
                    <a:lnTo>
                      <a:pt x="2645" y="1512"/>
                    </a:lnTo>
                    <a:lnTo>
                      <a:pt x="2600" y="1621"/>
                    </a:lnTo>
                    <a:lnTo>
                      <a:pt x="2413" y="1659"/>
                    </a:lnTo>
                    <a:lnTo>
                      <a:pt x="2282" y="1701"/>
                    </a:lnTo>
                    <a:lnTo>
                      <a:pt x="2264" y="1723"/>
                    </a:lnTo>
                    <a:lnTo>
                      <a:pt x="2289" y="1728"/>
                    </a:lnTo>
                    <a:lnTo>
                      <a:pt x="2297" y="1741"/>
                    </a:lnTo>
                    <a:lnTo>
                      <a:pt x="2140" y="1786"/>
                    </a:lnTo>
                    <a:lnTo>
                      <a:pt x="2147" y="1765"/>
                    </a:lnTo>
                    <a:lnTo>
                      <a:pt x="2160" y="1752"/>
                    </a:lnTo>
                    <a:lnTo>
                      <a:pt x="2164" y="1732"/>
                    </a:lnTo>
                    <a:lnTo>
                      <a:pt x="2192" y="1716"/>
                    </a:lnTo>
                    <a:lnTo>
                      <a:pt x="2193" y="1621"/>
                    </a:lnTo>
                    <a:lnTo>
                      <a:pt x="2221" y="1653"/>
                    </a:lnTo>
                    <a:lnTo>
                      <a:pt x="2265" y="1643"/>
                    </a:lnTo>
                    <a:lnTo>
                      <a:pt x="2227" y="1587"/>
                    </a:lnTo>
                    <a:lnTo>
                      <a:pt x="2094" y="1560"/>
                    </a:lnTo>
                    <a:lnTo>
                      <a:pt x="2086" y="1560"/>
                    </a:lnTo>
                    <a:lnTo>
                      <a:pt x="2070" y="1481"/>
                    </a:lnTo>
                    <a:lnTo>
                      <a:pt x="2044" y="1490"/>
                    </a:lnTo>
                    <a:lnTo>
                      <a:pt x="2020" y="1443"/>
                    </a:lnTo>
                    <a:lnTo>
                      <a:pt x="1995" y="1442"/>
                    </a:lnTo>
                    <a:lnTo>
                      <a:pt x="1995" y="1467"/>
                    </a:lnTo>
                    <a:lnTo>
                      <a:pt x="1956" y="1432"/>
                    </a:lnTo>
                    <a:lnTo>
                      <a:pt x="1893" y="1481"/>
                    </a:lnTo>
                    <a:lnTo>
                      <a:pt x="1717" y="1443"/>
                    </a:lnTo>
                    <a:lnTo>
                      <a:pt x="1697" y="1408"/>
                    </a:lnTo>
                    <a:lnTo>
                      <a:pt x="1695" y="1433"/>
                    </a:lnTo>
                    <a:lnTo>
                      <a:pt x="676" y="1433"/>
                    </a:lnTo>
                    <a:lnTo>
                      <a:pt x="662" y="1390"/>
                    </a:lnTo>
                    <a:lnTo>
                      <a:pt x="606" y="1379"/>
                    </a:lnTo>
                    <a:lnTo>
                      <a:pt x="610" y="1352"/>
                    </a:lnTo>
                    <a:lnTo>
                      <a:pt x="495" y="1316"/>
                    </a:lnTo>
                    <a:lnTo>
                      <a:pt x="510" y="1296"/>
                    </a:lnTo>
                    <a:lnTo>
                      <a:pt x="483" y="1248"/>
                    </a:lnTo>
                    <a:lnTo>
                      <a:pt x="453" y="1241"/>
                    </a:lnTo>
                    <a:lnTo>
                      <a:pt x="392" y="1135"/>
                    </a:lnTo>
                    <a:lnTo>
                      <a:pt x="403" y="1102"/>
                    </a:lnTo>
                    <a:lnTo>
                      <a:pt x="405" y="1044"/>
                    </a:lnTo>
                    <a:lnTo>
                      <a:pt x="336" y="1011"/>
                    </a:lnTo>
                    <a:lnTo>
                      <a:pt x="205" y="820"/>
                    </a:lnTo>
                    <a:lnTo>
                      <a:pt x="130" y="874"/>
                    </a:lnTo>
                    <a:lnTo>
                      <a:pt x="111" y="849"/>
                    </a:lnTo>
                    <a:lnTo>
                      <a:pt x="106" y="844"/>
                    </a:lnTo>
                    <a:lnTo>
                      <a:pt x="71" y="792"/>
                    </a:lnTo>
                    <a:lnTo>
                      <a:pt x="0" y="792"/>
                    </a:lnTo>
                    <a:close/>
                  </a:path>
                </a:pathLst>
              </a:custGeom>
              <a:solidFill>
                <a:srgbClr val="B3B3B3"/>
              </a:solidFill>
              <a:ln w="0">
                <a:solidFill>
                  <a:srgbClr val="B3B3B3"/>
                </a:solidFill>
                <a:prstDash val="solid"/>
                <a:round/>
                <a:headEnd/>
                <a:tailEnd/>
              </a:ln>
            </p:spPr>
            <p:txBody>
              <a:bodyPr/>
              <a:lstStyle/>
              <a:p>
                <a:endParaRPr lang="en-US" dirty="0"/>
              </a:p>
            </p:txBody>
          </p:sp>
          <p:sp>
            <p:nvSpPr>
              <p:cNvPr id="198" name="Freeform 182">
                <a:extLst>
                  <a:ext uri="{FF2B5EF4-FFF2-40B4-BE49-F238E27FC236}">
                    <a16:creationId xmlns:a16="http://schemas.microsoft.com/office/drawing/2014/main" id="{2B8D0EBF-70EB-4907-A8E8-3922FEF992CB}"/>
                  </a:ext>
                </a:extLst>
              </p:cNvPr>
              <p:cNvSpPr>
                <a:spLocks/>
              </p:cNvSpPr>
              <p:nvPr/>
            </p:nvSpPr>
            <p:spPr bwMode="gray">
              <a:xfrm>
                <a:off x="1239" y="1640"/>
                <a:ext cx="62" cy="40"/>
              </a:xfrm>
              <a:custGeom>
                <a:avLst/>
                <a:gdLst>
                  <a:gd name="T0" fmla="*/ 0 w 185"/>
                  <a:gd name="T1" fmla="*/ 0 h 118"/>
                  <a:gd name="T2" fmla="*/ 100 w 185"/>
                  <a:gd name="T3" fmla="*/ 25 h 118"/>
                  <a:gd name="T4" fmla="*/ 185 w 185"/>
                  <a:gd name="T5" fmla="*/ 118 h 118"/>
                  <a:gd name="T6" fmla="*/ 135 w 185"/>
                  <a:gd name="T7" fmla="*/ 99 h 118"/>
                  <a:gd name="T8" fmla="*/ 0 w 185"/>
                  <a:gd name="T9" fmla="*/ 0 h 118"/>
                </a:gdLst>
                <a:ahLst/>
                <a:cxnLst>
                  <a:cxn ang="0">
                    <a:pos x="T0" y="T1"/>
                  </a:cxn>
                  <a:cxn ang="0">
                    <a:pos x="T2" y="T3"/>
                  </a:cxn>
                  <a:cxn ang="0">
                    <a:pos x="T4" y="T5"/>
                  </a:cxn>
                  <a:cxn ang="0">
                    <a:pos x="T6" y="T7"/>
                  </a:cxn>
                  <a:cxn ang="0">
                    <a:pos x="T8" y="T9"/>
                  </a:cxn>
                </a:cxnLst>
                <a:rect l="0" t="0" r="r" b="b"/>
                <a:pathLst>
                  <a:path w="185" h="118">
                    <a:moveTo>
                      <a:pt x="0" y="0"/>
                    </a:moveTo>
                    <a:lnTo>
                      <a:pt x="100" y="25"/>
                    </a:lnTo>
                    <a:lnTo>
                      <a:pt x="185" y="118"/>
                    </a:lnTo>
                    <a:lnTo>
                      <a:pt x="135" y="99"/>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199" name="Freeform 183">
                <a:extLst>
                  <a:ext uri="{FF2B5EF4-FFF2-40B4-BE49-F238E27FC236}">
                    <a16:creationId xmlns:a16="http://schemas.microsoft.com/office/drawing/2014/main" id="{B60DB000-1F53-4A7C-A817-24AA513B8C05}"/>
                  </a:ext>
                </a:extLst>
              </p:cNvPr>
              <p:cNvSpPr>
                <a:spLocks/>
              </p:cNvSpPr>
              <p:nvPr/>
            </p:nvSpPr>
            <p:spPr bwMode="gray">
              <a:xfrm>
                <a:off x="1269" y="1127"/>
                <a:ext cx="128" cy="88"/>
              </a:xfrm>
              <a:custGeom>
                <a:avLst/>
                <a:gdLst>
                  <a:gd name="T0" fmla="*/ 0 w 384"/>
                  <a:gd name="T1" fmla="*/ 199 h 265"/>
                  <a:gd name="T2" fmla="*/ 11 w 384"/>
                  <a:gd name="T3" fmla="*/ 165 h 265"/>
                  <a:gd name="T4" fmla="*/ 71 w 384"/>
                  <a:gd name="T5" fmla="*/ 55 h 265"/>
                  <a:gd name="T6" fmla="*/ 43 w 384"/>
                  <a:gd name="T7" fmla="*/ 10 h 265"/>
                  <a:gd name="T8" fmla="*/ 163 w 384"/>
                  <a:gd name="T9" fmla="*/ 0 h 265"/>
                  <a:gd name="T10" fmla="*/ 247 w 384"/>
                  <a:gd name="T11" fmla="*/ 43 h 265"/>
                  <a:gd name="T12" fmla="*/ 300 w 384"/>
                  <a:gd name="T13" fmla="*/ 18 h 265"/>
                  <a:gd name="T14" fmla="*/ 384 w 384"/>
                  <a:gd name="T15" fmla="*/ 77 h 265"/>
                  <a:gd name="T16" fmla="*/ 207 w 384"/>
                  <a:gd name="T17" fmla="*/ 179 h 265"/>
                  <a:gd name="T18" fmla="*/ 190 w 384"/>
                  <a:gd name="T19" fmla="*/ 236 h 265"/>
                  <a:gd name="T20" fmla="*/ 105 w 384"/>
                  <a:gd name="T21" fmla="*/ 265 h 265"/>
                  <a:gd name="T22" fmla="*/ 64 w 384"/>
                  <a:gd name="T23" fmla="*/ 220 h 265"/>
                  <a:gd name="T24" fmla="*/ 0 w 384"/>
                  <a:gd name="T25" fmla="*/ 19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265">
                    <a:moveTo>
                      <a:pt x="0" y="199"/>
                    </a:moveTo>
                    <a:lnTo>
                      <a:pt x="11" y="165"/>
                    </a:lnTo>
                    <a:lnTo>
                      <a:pt x="71" y="55"/>
                    </a:lnTo>
                    <a:lnTo>
                      <a:pt x="43" y="10"/>
                    </a:lnTo>
                    <a:lnTo>
                      <a:pt x="163" y="0"/>
                    </a:lnTo>
                    <a:lnTo>
                      <a:pt x="247" y="43"/>
                    </a:lnTo>
                    <a:lnTo>
                      <a:pt x="300" y="18"/>
                    </a:lnTo>
                    <a:lnTo>
                      <a:pt x="384" y="77"/>
                    </a:lnTo>
                    <a:lnTo>
                      <a:pt x="207" y="179"/>
                    </a:lnTo>
                    <a:lnTo>
                      <a:pt x="190" y="236"/>
                    </a:lnTo>
                    <a:lnTo>
                      <a:pt x="105" y="265"/>
                    </a:lnTo>
                    <a:lnTo>
                      <a:pt x="64" y="220"/>
                    </a:lnTo>
                    <a:lnTo>
                      <a:pt x="0" y="199"/>
                    </a:lnTo>
                    <a:close/>
                  </a:path>
                </a:pathLst>
              </a:custGeom>
              <a:solidFill>
                <a:srgbClr val="B3B3B3"/>
              </a:solidFill>
              <a:ln w="0">
                <a:solidFill>
                  <a:srgbClr val="B3B3B3"/>
                </a:solidFill>
                <a:prstDash val="solid"/>
                <a:round/>
                <a:headEnd/>
                <a:tailEnd/>
              </a:ln>
            </p:spPr>
            <p:txBody>
              <a:bodyPr/>
              <a:lstStyle/>
              <a:p>
                <a:endParaRPr lang="en-US" dirty="0"/>
              </a:p>
            </p:txBody>
          </p:sp>
          <p:sp>
            <p:nvSpPr>
              <p:cNvPr id="200" name="Freeform 184">
                <a:extLst>
                  <a:ext uri="{FF2B5EF4-FFF2-40B4-BE49-F238E27FC236}">
                    <a16:creationId xmlns:a16="http://schemas.microsoft.com/office/drawing/2014/main" id="{FC2B21B7-8886-40B5-8C85-E0186C761D37}"/>
                  </a:ext>
                </a:extLst>
              </p:cNvPr>
              <p:cNvSpPr>
                <a:spLocks/>
              </p:cNvSpPr>
              <p:nvPr/>
            </p:nvSpPr>
            <p:spPr bwMode="gray">
              <a:xfrm>
                <a:off x="1306" y="1043"/>
                <a:ext cx="90" cy="50"/>
              </a:xfrm>
              <a:custGeom>
                <a:avLst/>
                <a:gdLst>
                  <a:gd name="T0" fmla="*/ 0 w 269"/>
                  <a:gd name="T1" fmla="*/ 116 h 150"/>
                  <a:gd name="T2" fmla="*/ 59 w 269"/>
                  <a:gd name="T3" fmla="*/ 136 h 150"/>
                  <a:gd name="T4" fmla="*/ 77 w 269"/>
                  <a:gd name="T5" fmla="*/ 114 h 150"/>
                  <a:gd name="T6" fmla="*/ 89 w 269"/>
                  <a:gd name="T7" fmla="*/ 150 h 150"/>
                  <a:gd name="T8" fmla="*/ 117 w 269"/>
                  <a:gd name="T9" fmla="*/ 136 h 150"/>
                  <a:gd name="T10" fmla="*/ 111 w 269"/>
                  <a:gd name="T11" fmla="*/ 102 h 150"/>
                  <a:gd name="T12" fmla="*/ 143 w 269"/>
                  <a:gd name="T13" fmla="*/ 121 h 150"/>
                  <a:gd name="T14" fmla="*/ 159 w 269"/>
                  <a:gd name="T15" fmla="*/ 66 h 150"/>
                  <a:gd name="T16" fmla="*/ 182 w 269"/>
                  <a:gd name="T17" fmla="*/ 62 h 150"/>
                  <a:gd name="T18" fmla="*/ 192 w 269"/>
                  <a:gd name="T19" fmla="*/ 113 h 150"/>
                  <a:gd name="T20" fmla="*/ 250 w 269"/>
                  <a:gd name="T21" fmla="*/ 76 h 150"/>
                  <a:gd name="T22" fmla="*/ 234 w 269"/>
                  <a:gd name="T23" fmla="*/ 32 h 150"/>
                  <a:gd name="T24" fmla="*/ 269 w 269"/>
                  <a:gd name="T25" fmla="*/ 23 h 150"/>
                  <a:gd name="T26" fmla="*/ 231 w 269"/>
                  <a:gd name="T27" fmla="*/ 0 h 150"/>
                  <a:gd name="T28" fmla="*/ 132 w 269"/>
                  <a:gd name="T29" fmla="*/ 23 h 150"/>
                  <a:gd name="T30" fmla="*/ 0 w 269"/>
                  <a:gd name="T31"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150">
                    <a:moveTo>
                      <a:pt x="0" y="116"/>
                    </a:moveTo>
                    <a:lnTo>
                      <a:pt x="59" y="136"/>
                    </a:lnTo>
                    <a:lnTo>
                      <a:pt x="77" y="114"/>
                    </a:lnTo>
                    <a:lnTo>
                      <a:pt x="89" y="150"/>
                    </a:lnTo>
                    <a:lnTo>
                      <a:pt x="117" y="136"/>
                    </a:lnTo>
                    <a:lnTo>
                      <a:pt x="111" y="102"/>
                    </a:lnTo>
                    <a:lnTo>
                      <a:pt x="143" y="121"/>
                    </a:lnTo>
                    <a:lnTo>
                      <a:pt x="159" y="66"/>
                    </a:lnTo>
                    <a:lnTo>
                      <a:pt x="182" y="62"/>
                    </a:lnTo>
                    <a:lnTo>
                      <a:pt x="192" y="113"/>
                    </a:lnTo>
                    <a:lnTo>
                      <a:pt x="250" y="76"/>
                    </a:lnTo>
                    <a:lnTo>
                      <a:pt x="234" y="32"/>
                    </a:lnTo>
                    <a:lnTo>
                      <a:pt x="269" y="23"/>
                    </a:lnTo>
                    <a:lnTo>
                      <a:pt x="231" y="0"/>
                    </a:lnTo>
                    <a:lnTo>
                      <a:pt x="132" y="23"/>
                    </a:lnTo>
                    <a:lnTo>
                      <a:pt x="0" y="116"/>
                    </a:lnTo>
                    <a:close/>
                  </a:path>
                </a:pathLst>
              </a:custGeom>
              <a:solidFill>
                <a:srgbClr val="B3B3B3"/>
              </a:solidFill>
              <a:ln w="0">
                <a:solidFill>
                  <a:srgbClr val="B3B3B3"/>
                </a:solidFill>
                <a:prstDash val="solid"/>
                <a:round/>
                <a:headEnd/>
                <a:tailEnd/>
              </a:ln>
            </p:spPr>
            <p:txBody>
              <a:bodyPr/>
              <a:lstStyle/>
              <a:p>
                <a:endParaRPr lang="en-US" dirty="0"/>
              </a:p>
            </p:txBody>
          </p:sp>
          <p:sp>
            <p:nvSpPr>
              <p:cNvPr id="201" name="Freeform 185">
                <a:extLst>
                  <a:ext uri="{FF2B5EF4-FFF2-40B4-BE49-F238E27FC236}">
                    <a16:creationId xmlns:a16="http://schemas.microsoft.com/office/drawing/2014/main" id="{AD8A7DED-99EE-4799-A416-D51221AC6B5A}"/>
                  </a:ext>
                </a:extLst>
              </p:cNvPr>
              <p:cNvSpPr>
                <a:spLocks/>
              </p:cNvSpPr>
              <p:nvPr/>
            </p:nvSpPr>
            <p:spPr bwMode="gray">
              <a:xfrm>
                <a:off x="1354" y="1157"/>
                <a:ext cx="222" cy="122"/>
              </a:xfrm>
              <a:custGeom>
                <a:avLst/>
                <a:gdLst>
                  <a:gd name="T0" fmla="*/ 0 w 666"/>
                  <a:gd name="T1" fmla="*/ 120 h 365"/>
                  <a:gd name="T2" fmla="*/ 33 w 666"/>
                  <a:gd name="T3" fmla="*/ 89 h 365"/>
                  <a:gd name="T4" fmla="*/ 16 w 666"/>
                  <a:gd name="T5" fmla="*/ 74 h 365"/>
                  <a:gd name="T6" fmla="*/ 97 w 666"/>
                  <a:gd name="T7" fmla="*/ 22 h 365"/>
                  <a:gd name="T8" fmla="*/ 162 w 666"/>
                  <a:gd name="T9" fmla="*/ 0 h 365"/>
                  <a:gd name="T10" fmla="*/ 184 w 666"/>
                  <a:gd name="T11" fmla="*/ 40 h 365"/>
                  <a:gd name="T12" fmla="*/ 159 w 666"/>
                  <a:gd name="T13" fmla="*/ 61 h 365"/>
                  <a:gd name="T14" fmla="*/ 218 w 666"/>
                  <a:gd name="T15" fmla="*/ 31 h 365"/>
                  <a:gd name="T16" fmla="*/ 285 w 666"/>
                  <a:gd name="T17" fmla="*/ 55 h 365"/>
                  <a:gd name="T18" fmla="*/ 257 w 666"/>
                  <a:gd name="T19" fmla="*/ 84 h 365"/>
                  <a:gd name="T20" fmla="*/ 336 w 666"/>
                  <a:gd name="T21" fmla="*/ 65 h 365"/>
                  <a:gd name="T22" fmla="*/ 314 w 666"/>
                  <a:gd name="T23" fmla="*/ 33 h 365"/>
                  <a:gd name="T24" fmla="*/ 343 w 666"/>
                  <a:gd name="T25" fmla="*/ 37 h 365"/>
                  <a:gd name="T26" fmla="*/ 403 w 666"/>
                  <a:gd name="T27" fmla="*/ 136 h 365"/>
                  <a:gd name="T28" fmla="*/ 426 w 666"/>
                  <a:gd name="T29" fmla="*/ 112 h 365"/>
                  <a:gd name="T30" fmla="*/ 398 w 666"/>
                  <a:gd name="T31" fmla="*/ 3 h 365"/>
                  <a:gd name="T32" fmla="*/ 449 w 666"/>
                  <a:gd name="T33" fmla="*/ 5 h 365"/>
                  <a:gd name="T34" fmla="*/ 502 w 666"/>
                  <a:gd name="T35" fmla="*/ 44 h 365"/>
                  <a:gd name="T36" fmla="*/ 533 w 666"/>
                  <a:gd name="T37" fmla="*/ 178 h 365"/>
                  <a:gd name="T38" fmla="*/ 666 w 666"/>
                  <a:gd name="T39" fmla="*/ 243 h 365"/>
                  <a:gd name="T40" fmla="*/ 663 w 666"/>
                  <a:gd name="T41" fmla="*/ 279 h 365"/>
                  <a:gd name="T42" fmla="*/ 628 w 666"/>
                  <a:gd name="T43" fmla="*/ 263 h 365"/>
                  <a:gd name="T44" fmla="*/ 588 w 666"/>
                  <a:gd name="T45" fmla="*/ 285 h 365"/>
                  <a:gd name="T46" fmla="*/ 644 w 666"/>
                  <a:gd name="T47" fmla="*/ 317 h 365"/>
                  <a:gd name="T48" fmla="*/ 592 w 666"/>
                  <a:gd name="T49" fmla="*/ 343 h 365"/>
                  <a:gd name="T50" fmla="*/ 507 w 666"/>
                  <a:gd name="T51" fmla="*/ 329 h 365"/>
                  <a:gd name="T52" fmla="*/ 456 w 666"/>
                  <a:gd name="T53" fmla="*/ 293 h 365"/>
                  <a:gd name="T54" fmla="*/ 345 w 666"/>
                  <a:gd name="T55" fmla="*/ 354 h 365"/>
                  <a:gd name="T56" fmla="*/ 210 w 666"/>
                  <a:gd name="T57" fmla="*/ 365 h 365"/>
                  <a:gd name="T58" fmla="*/ 184 w 666"/>
                  <a:gd name="T59" fmla="*/ 308 h 365"/>
                  <a:gd name="T60" fmla="*/ 107 w 666"/>
                  <a:gd name="T61" fmla="*/ 305 h 365"/>
                  <a:gd name="T62" fmla="*/ 57 w 666"/>
                  <a:gd name="T63" fmla="*/ 257 h 365"/>
                  <a:gd name="T64" fmla="*/ 253 w 666"/>
                  <a:gd name="T65" fmla="*/ 227 h 365"/>
                  <a:gd name="T66" fmla="*/ 49 w 666"/>
                  <a:gd name="T67" fmla="*/ 211 h 365"/>
                  <a:gd name="T68" fmla="*/ 26 w 666"/>
                  <a:gd name="T69" fmla="*/ 180 h 365"/>
                  <a:gd name="T70" fmla="*/ 129 w 666"/>
                  <a:gd name="T71" fmla="*/ 145 h 365"/>
                  <a:gd name="T72" fmla="*/ 33 w 666"/>
                  <a:gd name="T73" fmla="*/ 152 h 365"/>
                  <a:gd name="T74" fmla="*/ 39 w 666"/>
                  <a:gd name="T75" fmla="*/ 136 h 365"/>
                  <a:gd name="T76" fmla="*/ 0 w 666"/>
                  <a:gd name="T77" fmla="*/ 1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6" h="365">
                    <a:moveTo>
                      <a:pt x="0" y="120"/>
                    </a:moveTo>
                    <a:lnTo>
                      <a:pt x="33" y="89"/>
                    </a:lnTo>
                    <a:lnTo>
                      <a:pt x="16" y="74"/>
                    </a:lnTo>
                    <a:lnTo>
                      <a:pt x="97" y="22"/>
                    </a:lnTo>
                    <a:lnTo>
                      <a:pt x="162" y="0"/>
                    </a:lnTo>
                    <a:lnTo>
                      <a:pt x="184" y="40"/>
                    </a:lnTo>
                    <a:lnTo>
                      <a:pt x="159" y="61"/>
                    </a:lnTo>
                    <a:lnTo>
                      <a:pt x="218" y="31"/>
                    </a:lnTo>
                    <a:lnTo>
                      <a:pt x="285" y="55"/>
                    </a:lnTo>
                    <a:lnTo>
                      <a:pt x="257" y="84"/>
                    </a:lnTo>
                    <a:lnTo>
                      <a:pt x="336" y="65"/>
                    </a:lnTo>
                    <a:lnTo>
                      <a:pt x="314" y="33"/>
                    </a:lnTo>
                    <a:lnTo>
                      <a:pt x="343" y="37"/>
                    </a:lnTo>
                    <a:lnTo>
                      <a:pt x="403" y="136"/>
                    </a:lnTo>
                    <a:lnTo>
                      <a:pt x="426" y="112"/>
                    </a:lnTo>
                    <a:lnTo>
                      <a:pt x="398" y="3"/>
                    </a:lnTo>
                    <a:lnTo>
                      <a:pt x="449" y="5"/>
                    </a:lnTo>
                    <a:lnTo>
                      <a:pt x="502" y="44"/>
                    </a:lnTo>
                    <a:lnTo>
                      <a:pt x="533" y="178"/>
                    </a:lnTo>
                    <a:lnTo>
                      <a:pt x="666" y="243"/>
                    </a:lnTo>
                    <a:lnTo>
                      <a:pt x="663" y="279"/>
                    </a:lnTo>
                    <a:lnTo>
                      <a:pt x="628" y="263"/>
                    </a:lnTo>
                    <a:lnTo>
                      <a:pt x="588" y="285"/>
                    </a:lnTo>
                    <a:lnTo>
                      <a:pt x="644" y="317"/>
                    </a:lnTo>
                    <a:lnTo>
                      <a:pt x="592" y="343"/>
                    </a:lnTo>
                    <a:lnTo>
                      <a:pt x="507" y="329"/>
                    </a:lnTo>
                    <a:lnTo>
                      <a:pt x="456" y="293"/>
                    </a:lnTo>
                    <a:lnTo>
                      <a:pt x="345" y="354"/>
                    </a:lnTo>
                    <a:lnTo>
                      <a:pt x="210" y="365"/>
                    </a:lnTo>
                    <a:lnTo>
                      <a:pt x="184" y="308"/>
                    </a:lnTo>
                    <a:lnTo>
                      <a:pt x="107" y="305"/>
                    </a:lnTo>
                    <a:lnTo>
                      <a:pt x="57" y="257"/>
                    </a:lnTo>
                    <a:lnTo>
                      <a:pt x="253" y="227"/>
                    </a:lnTo>
                    <a:lnTo>
                      <a:pt x="49" y="211"/>
                    </a:lnTo>
                    <a:lnTo>
                      <a:pt x="26" y="180"/>
                    </a:lnTo>
                    <a:lnTo>
                      <a:pt x="129" y="145"/>
                    </a:lnTo>
                    <a:lnTo>
                      <a:pt x="33" y="152"/>
                    </a:lnTo>
                    <a:lnTo>
                      <a:pt x="39" y="136"/>
                    </a:lnTo>
                    <a:lnTo>
                      <a:pt x="0" y="120"/>
                    </a:lnTo>
                    <a:close/>
                  </a:path>
                </a:pathLst>
              </a:custGeom>
              <a:solidFill>
                <a:srgbClr val="B3B3B3"/>
              </a:solidFill>
              <a:ln w="0">
                <a:solidFill>
                  <a:srgbClr val="B3B3B3"/>
                </a:solidFill>
                <a:prstDash val="solid"/>
                <a:round/>
                <a:headEnd/>
                <a:tailEnd/>
              </a:ln>
            </p:spPr>
            <p:txBody>
              <a:bodyPr/>
              <a:lstStyle/>
              <a:p>
                <a:endParaRPr lang="en-US" dirty="0"/>
              </a:p>
            </p:txBody>
          </p:sp>
          <p:sp>
            <p:nvSpPr>
              <p:cNvPr id="202" name="Freeform 186">
                <a:extLst>
                  <a:ext uri="{FF2B5EF4-FFF2-40B4-BE49-F238E27FC236}">
                    <a16:creationId xmlns:a16="http://schemas.microsoft.com/office/drawing/2014/main" id="{12BACC1F-B5D7-4A5D-8F54-92576E631FA6}"/>
                  </a:ext>
                </a:extLst>
              </p:cNvPr>
              <p:cNvSpPr>
                <a:spLocks/>
              </p:cNvSpPr>
              <p:nvPr/>
            </p:nvSpPr>
            <p:spPr bwMode="gray">
              <a:xfrm>
                <a:off x="1370" y="1063"/>
                <a:ext cx="150" cy="66"/>
              </a:xfrm>
              <a:custGeom>
                <a:avLst/>
                <a:gdLst>
                  <a:gd name="T0" fmla="*/ 0 w 450"/>
                  <a:gd name="T1" fmla="*/ 131 h 199"/>
                  <a:gd name="T2" fmla="*/ 15 w 450"/>
                  <a:gd name="T3" fmla="*/ 114 h 199"/>
                  <a:gd name="T4" fmla="*/ 96 w 450"/>
                  <a:gd name="T5" fmla="*/ 95 h 199"/>
                  <a:gd name="T6" fmla="*/ 15 w 450"/>
                  <a:gd name="T7" fmla="*/ 99 h 199"/>
                  <a:gd name="T8" fmla="*/ 108 w 450"/>
                  <a:gd name="T9" fmla="*/ 81 h 199"/>
                  <a:gd name="T10" fmla="*/ 34 w 450"/>
                  <a:gd name="T11" fmla="*/ 81 h 199"/>
                  <a:gd name="T12" fmla="*/ 40 w 450"/>
                  <a:gd name="T13" fmla="*/ 57 h 199"/>
                  <a:gd name="T14" fmla="*/ 110 w 450"/>
                  <a:gd name="T15" fmla="*/ 56 h 199"/>
                  <a:gd name="T16" fmla="*/ 61 w 450"/>
                  <a:gd name="T17" fmla="*/ 52 h 199"/>
                  <a:gd name="T18" fmla="*/ 99 w 450"/>
                  <a:gd name="T19" fmla="*/ 32 h 199"/>
                  <a:gd name="T20" fmla="*/ 191 w 450"/>
                  <a:gd name="T21" fmla="*/ 56 h 199"/>
                  <a:gd name="T22" fmla="*/ 237 w 450"/>
                  <a:gd name="T23" fmla="*/ 107 h 199"/>
                  <a:gd name="T24" fmla="*/ 321 w 450"/>
                  <a:gd name="T25" fmla="*/ 109 h 199"/>
                  <a:gd name="T26" fmla="*/ 288 w 450"/>
                  <a:gd name="T27" fmla="*/ 81 h 199"/>
                  <a:gd name="T28" fmla="*/ 304 w 450"/>
                  <a:gd name="T29" fmla="*/ 60 h 199"/>
                  <a:gd name="T30" fmla="*/ 269 w 450"/>
                  <a:gd name="T31" fmla="*/ 34 h 199"/>
                  <a:gd name="T32" fmla="*/ 327 w 450"/>
                  <a:gd name="T33" fmla="*/ 0 h 199"/>
                  <a:gd name="T34" fmla="*/ 351 w 450"/>
                  <a:gd name="T35" fmla="*/ 43 h 199"/>
                  <a:gd name="T36" fmla="*/ 336 w 450"/>
                  <a:gd name="T37" fmla="*/ 66 h 199"/>
                  <a:gd name="T38" fmla="*/ 369 w 450"/>
                  <a:gd name="T39" fmla="*/ 70 h 199"/>
                  <a:gd name="T40" fmla="*/ 356 w 450"/>
                  <a:gd name="T41" fmla="*/ 90 h 199"/>
                  <a:gd name="T42" fmla="*/ 400 w 450"/>
                  <a:gd name="T43" fmla="*/ 96 h 199"/>
                  <a:gd name="T44" fmla="*/ 422 w 450"/>
                  <a:gd name="T45" fmla="*/ 68 h 199"/>
                  <a:gd name="T46" fmla="*/ 450 w 450"/>
                  <a:gd name="T47" fmla="*/ 101 h 199"/>
                  <a:gd name="T48" fmla="*/ 430 w 450"/>
                  <a:gd name="T49" fmla="*/ 147 h 199"/>
                  <a:gd name="T50" fmla="*/ 334 w 450"/>
                  <a:gd name="T51" fmla="*/ 146 h 199"/>
                  <a:gd name="T52" fmla="*/ 183 w 450"/>
                  <a:gd name="T53" fmla="*/ 199 h 199"/>
                  <a:gd name="T54" fmla="*/ 124 w 450"/>
                  <a:gd name="T55" fmla="*/ 171 h 199"/>
                  <a:gd name="T56" fmla="*/ 250 w 450"/>
                  <a:gd name="T57" fmla="*/ 127 h 199"/>
                  <a:gd name="T58" fmla="*/ 139 w 450"/>
                  <a:gd name="T59" fmla="*/ 155 h 199"/>
                  <a:gd name="T60" fmla="*/ 158 w 450"/>
                  <a:gd name="T61" fmla="*/ 115 h 199"/>
                  <a:gd name="T62" fmla="*/ 104 w 450"/>
                  <a:gd name="T63" fmla="*/ 156 h 199"/>
                  <a:gd name="T64" fmla="*/ 40 w 450"/>
                  <a:gd name="T65" fmla="*/ 146 h 199"/>
                  <a:gd name="T66" fmla="*/ 0 w 450"/>
                  <a:gd name="T67" fmla="*/ 13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0" h="199">
                    <a:moveTo>
                      <a:pt x="0" y="131"/>
                    </a:moveTo>
                    <a:lnTo>
                      <a:pt x="15" y="114"/>
                    </a:lnTo>
                    <a:lnTo>
                      <a:pt x="96" y="95"/>
                    </a:lnTo>
                    <a:lnTo>
                      <a:pt x="15" y="99"/>
                    </a:lnTo>
                    <a:lnTo>
                      <a:pt x="108" y="81"/>
                    </a:lnTo>
                    <a:lnTo>
                      <a:pt x="34" y="81"/>
                    </a:lnTo>
                    <a:lnTo>
                      <a:pt x="40" y="57"/>
                    </a:lnTo>
                    <a:lnTo>
                      <a:pt x="110" y="56"/>
                    </a:lnTo>
                    <a:lnTo>
                      <a:pt x="61" y="52"/>
                    </a:lnTo>
                    <a:lnTo>
                      <a:pt x="99" y="32"/>
                    </a:lnTo>
                    <a:lnTo>
                      <a:pt x="191" y="56"/>
                    </a:lnTo>
                    <a:lnTo>
                      <a:pt x="237" y="107"/>
                    </a:lnTo>
                    <a:lnTo>
                      <a:pt x="321" y="109"/>
                    </a:lnTo>
                    <a:lnTo>
                      <a:pt x="288" y="81"/>
                    </a:lnTo>
                    <a:lnTo>
                      <a:pt x="304" y="60"/>
                    </a:lnTo>
                    <a:lnTo>
                      <a:pt x="269" y="34"/>
                    </a:lnTo>
                    <a:lnTo>
                      <a:pt x="327" y="0"/>
                    </a:lnTo>
                    <a:lnTo>
                      <a:pt x="351" y="43"/>
                    </a:lnTo>
                    <a:lnTo>
                      <a:pt x="336" y="66"/>
                    </a:lnTo>
                    <a:lnTo>
                      <a:pt x="369" y="70"/>
                    </a:lnTo>
                    <a:lnTo>
                      <a:pt x="356" y="90"/>
                    </a:lnTo>
                    <a:lnTo>
                      <a:pt x="400" y="96"/>
                    </a:lnTo>
                    <a:lnTo>
                      <a:pt x="422" y="68"/>
                    </a:lnTo>
                    <a:lnTo>
                      <a:pt x="450" y="101"/>
                    </a:lnTo>
                    <a:lnTo>
                      <a:pt x="430" y="147"/>
                    </a:lnTo>
                    <a:lnTo>
                      <a:pt x="334" y="146"/>
                    </a:lnTo>
                    <a:lnTo>
                      <a:pt x="183" y="199"/>
                    </a:lnTo>
                    <a:lnTo>
                      <a:pt x="124" y="171"/>
                    </a:lnTo>
                    <a:lnTo>
                      <a:pt x="250" y="127"/>
                    </a:lnTo>
                    <a:lnTo>
                      <a:pt x="139" y="155"/>
                    </a:lnTo>
                    <a:lnTo>
                      <a:pt x="158" y="115"/>
                    </a:lnTo>
                    <a:lnTo>
                      <a:pt x="104" y="156"/>
                    </a:lnTo>
                    <a:lnTo>
                      <a:pt x="40" y="146"/>
                    </a:lnTo>
                    <a:lnTo>
                      <a:pt x="0" y="131"/>
                    </a:lnTo>
                    <a:close/>
                  </a:path>
                </a:pathLst>
              </a:custGeom>
              <a:solidFill>
                <a:srgbClr val="B3B3B3"/>
              </a:solidFill>
              <a:ln w="0">
                <a:solidFill>
                  <a:srgbClr val="B3B3B3"/>
                </a:solidFill>
                <a:prstDash val="solid"/>
                <a:round/>
                <a:headEnd/>
                <a:tailEnd/>
              </a:ln>
            </p:spPr>
            <p:txBody>
              <a:bodyPr/>
              <a:lstStyle/>
              <a:p>
                <a:endParaRPr lang="en-US" dirty="0"/>
              </a:p>
            </p:txBody>
          </p:sp>
          <p:sp>
            <p:nvSpPr>
              <p:cNvPr id="203" name="Freeform 187">
                <a:extLst>
                  <a:ext uri="{FF2B5EF4-FFF2-40B4-BE49-F238E27FC236}">
                    <a16:creationId xmlns:a16="http://schemas.microsoft.com/office/drawing/2014/main" id="{AA62FBD0-D96D-4C1B-BB3E-42DE6C27FEEB}"/>
                  </a:ext>
                </a:extLst>
              </p:cNvPr>
              <p:cNvSpPr>
                <a:spLocks/>
              </p:cNvSpPr>
              <p:nvPr/>
            </p:nvSpPr>
            <p:spPr bwMode="gray">
              <a:xfrm>
                <a:off x="1520" y="992"/>
                <a:ext cx="78" cy="42"/>
              </a:xfrm>
              <a:custGeom>
                <a:avLst/>
                <a:gdLst>
                  <a:gd name="T0" fmla="*/ 0 w 236"/>
                  <a:gd name="T1" fmla="*/ 0 h 124"/>
                  <a:gd name="T2" fmla="*/ 19 w 236"/>
                  <a:gd name="T3" fmla="*/ 44 h 124"/>
                  <a:gd name="T4" fmla="*/ 75 w 236"/>
                  <a:gd name="T5" fmla="*/ 44 h 124"/>
                  <a:gd name="T6" fmla="*/ 56 w 236"/>
                  <a:gd name="T7" fmla="*/ 53 h 124"/>
                  <a:gd name="T8" fmla="*/ 71 w 236"/>
                  <a:gd name="T9" fmla="*/ 69 h 124"/>
                  <a:gd name="T10" fmla="*/ 21 w 236"/>
                  <a:gd name="T11" fmla="*/ 76 h 124"/>
                  <a:gd name="T12" fmla="*/ 104 w 236"/>
                  <a:gd name="T13" fmla="*/ 91 h 124"/>
                  <a:gd name="T14" fmla="*/ 236 w 236"/>
                  <a:gd name="T15" fmla="*/ 124 h 124"/>
                  <a:gd name="T16" fmla="*/ 215 w 236"/>
                  <a:gd name="T17" fmla="*/ 51 h 124"/>
                  <a:gd name="T18" fmla="*/ 118 w 236"/>
                  <a:gd name="T19" fmla="*/ 10 h 124"/>
                  <a:gd name="T20" fmla="*/ 90 w 236"/>
                  <a:gd name="T21" fmla="*/ 27 h 124"/>
                  <a:gd name="T22" fmla="*/ 83 w 236"/>
                  <a:gd name="T23" fmla="*/ 0 h 124"/>
                  <a:gd name="T24" fmla="*/ 0 w 236"/>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124">
                    <a:moveTo>
                      <a:pt x="0" y="0"/>
                    </a:moveTo>
                    <a:lnTo>
                      <a:pt x="19" y="44"/>
                    </a:lnTo>
                    <a:lnTo>
                      <a:pt x="75" y="44"/>
                    </a:lnTo>
                    <a:lnTo>
                      <a:pt x="56" y="53"/>
                    </a:lnTo>
                    <a:lnTo>
                      <a:pt x="71" y="69"/>
                    </a:lnTo>
                    <a:lnTo>
                      <a:pt x="21" y="76"/>
                    </a:lnTo>
                    <a:lnTo>
                      <a:pt x="104" y="91"/>
                    </a:lnTo>
                    <a:lnTo>
                      <a:pt x="236" y="124"/>
                    </a:lnTo>
                    <a:lnTo>
                      <a:pt x="215" y="51"/>
                    </a:lnTo>
                    <a:lnTo>
                      <a:pt x="118" y="10"/>
                    </a:lnTo>
                    <a:lnTo>
                      <a:pt x="90" y="27"/>
                    </a:lnTo>
                    <a:lnTo>
                      <a:pt x="83" y="0"/>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04" name="Freeform 188">
                <a:extLst>
                  <a:ext uri="{FF2B5EF4-FFF2-40B4-BE49-F238E27FC236}">
                    <a16:creationId xmlns:a16="http://schemas.microsoft.com/office/drawing/2014/main" id="{1B29C300-10D5-4E36-A27C-CF29340E7C56}"/>
                  </a:ext>
                </a:extLst>
              </p:cNvPr>
              <p:cNvSpPr>
                <a:spLocks/>
              </p:cNvSpPr>
              <p:nvPr/>
            </p:nvSpPr>
            <p:spPr bwMode="gray">
              <a:xfrm>
                <a:off x="1556" y="1072"/>
                <a:ext cx="63" cy="42"/>
              </a:xfrm>
              <a:custGeom>
                <a:avLst/>
                <a:gdLst>
                  <a:gd name="T0" fmla="*/ 0 w 187"/>
                  <a:gd name="T1" fmla="*/ 81 h 127"/>
                  <a:gd name="T2" fmla="*/ 20 w 187"/>
                  <a:gd name="T3" fmla="*/ 53 h 127"/>
                  <a:gd name="T4" fmla="*/ 55 w 187"/>
                  <a:gd name="T5" fmla="*/ 57 h 127"/>
                  <a:gd name="T6" fmla="*/ 8 w 187"/>
                  <a:gd name="T7" fmla="*/ 26 h 127"/>
                  <a:gd name="T8" fmla="*/ 21 w 187"/>
                  <a:gd name="T9" fmla="*/ 6 h 127"/>
                  <a:gd name="T10" fmla="*/ 95 w 187"/>
                  <a:gd name="T11" fmla="*/ 48 h 127"/>
                  <a:gd name="T12" fmla="*/ 54 w 187"/>
                  <a:gd name="T13" fmla="*/ 4 h 127"/>
                  <a:gd name="T14" fmla="*/ 167 w 187"/>
                  <a:gd name="T15" fmla="*/ 0 h 127"/>
                  <a:gd name="T16" fmla="*/ 187 w 187"/>
                  <a:gd name="T17" fmla="*/ 93 h 127"/>
                  <a:gd name="T18" fmla="*/ 165 w 187"/>
                  <a:gd name="T19" fmla="*/ 77 h 127"/>
                  <a:gd name="T20" fmla="*/ 163 w 187"/>
                  <a:gd name="T21" fmla="*/ 127 h 127"/>
                  <a:gd name="T22" fmla="*/ 72 w 187"/>
                  <a:gd name="T23" fmla="*/ 119 h 127"/>
                  <a:gd name="T24" fmla="*/ 87 w 187"/>
                  <a:gd name="T25" fmla="*/ 108 h 127"/>
                  <a:gd name="T26" fmla="*/ 66 w 187"/>
                  <a:gd name="T27" fmla="*/ 87 h 127"/>
                  <a:gd name="T28" fmla="*/ 133 w 187"/>
                  <a:gd name="T29" fmla="*/ 62 h 127"/>
                  <a:gd name="T30" fmla="*/ 0 w 187"/>
                  <a:gd name="T31"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27">
                    <a:moveTo>
                      <a:pt x="0" y="81"/>
                    </a:moveTo>
                    <a:lnTo>
                      <a:pt x="20" y="53"/>
                    </a:lnTo>
                    <a:lnTo>
                      <a:pt x="55" y="57"/>
                    </a:lnTo>
                    <a:lnTo>
                      <a:pt x="8" y="26"/>
                    </a:lnTo>
                    <a:lnTo>
                      <a:pt x="21" y="6"/>
                    </a:lnTo>
                    <a:lnTo>
                      <a:pt x="95" y="48"/>
                    </a:lnTo>
                    <a:lnTo>
                      <a:pt x="54" y="4"/>
                    </a:lnTo>
                    <a:lnTo>
                      <a:pt x="167" y="0"/>
                    </a:lnTo>
                    <a:lnTo>
                      <a:pt x="187" y="93"/>
                    </a:lnTo>
                    <a:lnTo>
                      <a:pt x="165" y="77"/>
                    </a:lnTo>
                    <a:lnTo>
                      <a:pt x="163" y="127"/>
                    </a:lnTo>
                    <a:lnTo>
                      <a:pt x="72" y="119"/>
                    </a:lnTo>
                    <a:lnTo>
                      <a:pt x="87" y="108"/>
                    </a:lnTo>
                    <a:lnTo>
                      <a:pt x="66" y="87"/>
                    </a:lnTo>
                    <a:lnTo>
                      <a:pt x="133" y="62"/>
                    </a:lnTo>
                    <a:lnTo>
                      <a:pt x="0" y="81"/>
                    </a:lnTo>
                    <a:close/>
                  </a:path>
                </a:pathLst>
              </a:custGeom>
              <a:solidFill>
                <a:srgbClr val="B3B3B3"/>
              </a:solidFill>
              <a:ln w="0">
                <a:solidFill>
                  <a:srgbClr val="B3B3B3"/>
                </a:solidFill>
                <a:prstDash val="solid"/>
                <a:round/>
                <a:headEnd/>
                <a:tailEnd/>
              </a:ln>
            </p:spPr>
            <p:txBody>
              <a:bodyPr/>
              <a:lstStyle/>
              <a:p>
                <a:endParaRPr lang="en-US" dirty="0"/>
              </a:p>
            </p:txBody>
          </p:sp>
          <p:sp>
            <p:nvSpPr>
              <p:cNvPr id="205" name="Freeform 189">
                <a:extLst>
                  <a:ext uri="{FF2B5EF4-FFF2-40B4-BE49-F238E27FC236}">
                    <a16:creationId xmlns:a16="http://schemas.microsoft.com/office/drawing/2014/main" id="{55811503-1E60-41CD-82B2-F00AC566B84B}"/>
                  </a:ext>
                </a:extLst>
              </p:cNvPr>
              <p:cNvSpPr>
                <a:spLocks/>
              </p:cNvSpPr>
              <p:nvPr/>
            </p:nvSpPr>
            <p:spPr bwMode="gray">
              <a:xfrm>
                <a:off x="1557" y="1145"/>
                <a:ext cx="73" cy="65"/>
              </a:xfrm>
              <a:custGeom>
                <a:avLst/>
                <a:gdLst>
                  <a:gd name="T0" fmla="*/ 0 w 219"/>
                  <a:gd name="T1" fmla="*/ 99 h 197"/>
                  <a:gd name="T2" fmla="*/ 14 w 219"/>
                  <a:gd name="T3" fmla="*/ 73 h 197"/>
                  <a:gd name="T4" fmla="*/ 83 w 219"/>
                  <a:gd name="T5" fmla="*/ 89 h 197"/>
                  <a:gd name="T6" fmla="*/ 74 w 219"/>
                  <a:gd name="T7" fmla="*/ 56 h 197"/>
                  <a:gd name="T8" fmla="*/ 92 w 219"/>
                  <a:gd name="T9" fmla="*/ 59 h 197"/>
                  <a:gd name="T10" fmla="*/ 43 w 219"/>
                  <a:gd name="T11" fmla="*/ 40 h 197"/>
                  <a:gd name="T12" fmla="*/ 69 w 219"/>
                  <a:gd name="T13" fmla="*/ 33 h 197"/>
                  <a:gd name="T14" fmla="*/ 43 w 219"/>
                  <a:gd name="T15" fmla="*/ 16 h 197"/>
                  <a:gd name="T16" fmla="*/ 188 w 219"/>
                  <a:gd name="T17" fmla="*/ 0 h 197"/>
                  <a:gd name="T18" fmla="*/ 193 w 219"/>
                  <a:gd name="T19" fmla="*/ 41 h 197"/>
                  <a:gd name="T20" fmla="*/ 150 w 219"/>
                  <a:gd name="T21" fmla="*/ 79 h 197"/>
                  <a:gd name="T22" fmla="*/ 212 w 219"/>
                  <a:gd name="T23" fmla="*/ 89 h 197"/>
                  <a:gd name="T24" fmla="*/ 219 w 219"/>
                  <a:gd name="T25" fmla="*/ 163 h 197"/>
                  <a:gd name="T26" fmla="*/ 127 w 219"/>
                  <a:gd name="T27" fmla="*/ 197 h 197"/>
                  <a:gd name="T28" fmla="*/ 83 w 219"/>
                  <a:gd name="T29" fmla="*/ 144 h 197"/>
                  <a:gd name="T30" fmla="*/ 0 w 219"/>
                  <a:gd name="T31"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97">
                    <a:moveTo>
                      <a:pt x="0" y="99"/>
                    </a:moveTo>
                    <a:lnTo>
                      <a:pt x="14" y="73"/>
                    </a:lnTo>
                    <a:lnTo>
                      <a:pt x="83" y="89"/>
                    </a:lnTo>
                    <a:lnTo>
                      <a:pt x="74" y="56"/>
                    </a:lnTo>
                    <a:lnTo>
                      <a:pt x="92" y="59"/>
                    </a:lnTo>
                    <a:lnTo>
                      <a:pt x="43" y="40"/>
                    </a:lnTo>
                    <a:lnTo>
                      <a:pt x="69" y="33"/>
                    </a:lnTo>
                    <a:lnTo>
                      <a:pt x="43" y="16"/>
                    </a:lnTo>
                    <a:lnTo>
                      <a:pt x="188" y="0"/>
                    </a:lnTo>
                    <a:lnTo>
                      <a:pt x="193" y="41"/>
                    </a:lnTo>
                    <a:lnTo>
                      <a:pt x="150" y="79"/>
                    </a:lnTo>
                    <a:lnTo>
                      <a:pt x="212" y="89"/>
                    </a:lnTo>
                    <a:lnTo>
                      <a:pt x="219" y="163"/>
                    </a:lnTo>
                    <a:lnTo>
                      <a:pt x="127" y="197"/>
                    </a:lnTo>
                    <a:lnTo>
                      <a:pt x="83" y="144"/>
                    </a:lnTo>
                    <a:lnTo>
                      <a:pt x="0" y="99"/>
                    </a:lnTo>
                    <a:close/>
                  </a:path>
                </a:pathLst>
              </a:custGeom>
              <a:solidFill>
                <a:srgbClr val="B3B3B3"/>
              </a:solidFill>
              <a:ln w="0">
                <a:solidFill>
                  <a:srgbClr val="B3B3B3"/>
                </a:solidFill>
                <a:prstDash val="solid"/>
                <a:round/>
                <a:headEnd/>
                <a:tailEnd/>
              </a:ln>
            </p:spPr>
            <p:txBody>
              <a:bodyPr/>
              <a:lstStyle/>
              <a:p>
                <a:endParaRPr lang="en-US" dirty="0"/>
              </a:p>
            </p:txBody>
          </p:sp>
          <p:sp>
            <p:nvSpPr>
              <p:cNvPr id="206" name="Freeform 190">
                <a:extLst>
                  <a:ext uri="{FF2B5EF4-FFF2-40B4-BE49-F238E27FC236}">
                    <a16:creationId xmlns:a16="http://schemas.microsoft.com/office/drawing/2014/main" id="{BA45773B-47AE-44C9-8A0A-22CC6B35C2B1}"/>
                  </a:ext>
                </a:extLst>
              </p:cNvPr>
              <p:cNvSpPr>
                <a:spLocks/>
              </p:cNvSpPr>
              <p:nvPr/>
            </p:nvSpPr>
            <p:spPr bwMode="gray">
              <a:xfrm>
                <a:off x="1609" y="1003"/>
                <a:ext cx="43" cy="33"/>
              </a:xfrm>
              <a:custGeom>
                <a:avLst/>
                <a:gdLst>
                  <a:gd name="T0" fmla="*/ 0 w 130"/>
                  <a:gd name="T1" fmla="*/ 0 h 99"/>
                  <a:gd name="T2" fmla="*/ 15 w 130"/>
                  <a:gd name="T3" fmla="*/ 58 h 99"/>
                  <a:gd name="T4" fmla="*/ 57 w 130"/>
                  <a:gd name="T5" fmla="*/ 65 h 99"/>
                  <a:gd name="T6" fmla="*/ 23 w 130"/>
                  <a:gd name="T7" fmla="*/ 72 h 99"/>
                  <a:gd name="T8" fmla="*/ 40 w 130"/>
                  <a:gd name="T9" fmla="*/ 99 h 99"/>
                  <a:gd name="T10" fmla="*/ 122 w 130"/>
                  <a:gd name="T11" fmla="*/ 85 h 99"/>
                  <a:gd name="T12" fmla="*/ 130 w 130"/>
                  <a:gd name="T13" fmla="*/ 51 h 99"/>
                  <a:gd name="T14" fmla="*/ 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0" y="0"/>
                    </a:moveTo>
                    <a:lnTo>
                      <a:pt x="15" y="58"/>
                    </a:lnTo>
                    <a:lnTo>
                      <a:pt x="57" y="65"/>
                    </a:lnTo>
                    <a:lnTo>
                      <a:pt x="23" y="72"/>
                    </a:lnTo>
                    <a:lnTo>
                      <a:pt x="40" y="99"/>
                    </a:lnTo>
                    <a:lnTo>
                      <a:pt x="122" y="85"/>
                    </a:lnTo>
                    <a:lnTo>
                      <a:pt x="130" y="51"/>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07" name="Freeform 191">
                <a:extLst>
                  <a:ext uri="{FF2B5EF4-FFF2-40B4-BE49-F238E27FC236}">
                    <a16:creationId xmlns:a16="http://schemas.microsoft.com/office/drawing/2014/main" id="{A121B797-5A77-4BE8-86F2-E2C150087BC0}"/>
                  </a:ext>
                </a:extLst>
              </p:cNvPr>
              <p:cNvSpPr>
                <a:spLocks/>
              </p:cNvSpPr>
              <p:nvPr/>
            </p:nvSpPr>
            <p:spPr bwMode="gray">
              <a:xfrm>
                <a:off x="1624" y="1055"/>
                <a:ext cx="213" cy="74"/>
              </a:xfrm>
              <a:custGeom>
                <a:avLst/>
                <a:gdLst>
                  <a:gd name="T0" fmla="*/ 0 w 638"/>
                  <a:gd name="T1" fmla="*/ 34 h 222"/>
                  <a:gd name="T2" fmla="*/ 40 w 638"/>
                  <a:gd name="T3" fmla="*/ 0 h 222"/>
                  <a:gd name="T4" fmla="*/ 95 w 638"/>
                  <a:gd name="T5" fmla="*/ 19 h 222"/>
                  <a:gd name="T6" fmla="*/ 134 w 638"/>
                  <a:gd name="T7" fmla="*/ 34 h 222"/>
                  <a:gd name="T8" fmla="*/ 124 w 638"/>
                  <a:gd name="T9" fmla="*/ 61 h 222"/>
                  <a:gd name="T10" fmla="*/ 195 w 638"/>
                  <a:gd name="T11" fmla="*/ 39 h 222"/>
                  <a:gd name="T12" fmla="*/ 242 w 638"/>
                  <a:gd name="T13" fmla="*/ 61 h 222"/>
                  <a:gd name="T14" fmla="*/ 202 w 638"/>
                  <a:gd name="T15" fmla="*/ 61 h 222"/>
                  <a:gd name="T16" fmla="*/ 283 w 638"/>
                  <a:gd name="T17" fmla="*/ 77 h 222"/>
                  <a:gd name="T18" fmla="*/ 195 w 638"/>
                  <a:gd name="T19" fmla="*/ 84 h 222"/>
                  <a:gd name="T20" fmla="*/ 242 w 638"/>
                  <a:gd name="T21" fmla="*/ 99 h 222"/>
                  <a:gd name="T22" fmla="*/ 209 w 638"/>
                  <a:gd name="T23" fmla="*/ 116 h 222"/>
                  <a:gd name="T24" fmla="*/ 251 w 638"/>
                  <a:gd name="T25" fmla="*/ 104 h 222"/>
                  <a:gd name="T26" fmla="*/ 293 w 638"/>
                  <a:gd name="T27" fmla="*/ 147 h 222"/>
                  <a:gd name="T28" fmla="*/ 299 w 638"/>
                  <a:gd name="T29" fmla="*/ 124 h 222"/>
                  <a:gd name="T30" fmla="*/ 417 w 638"/>
                  <a:gd name="T31" fmla="*/ 147 h 222"/>
                  <a:gd name="T32" fmla="*/ 537 w 638"/>
                  <a:gd name="T33" fmla="*/ 105 h 222"/>
                  <a:gd name="T34" fmla="*/ 638 w 638"/>
                  <a:gd name="T35" fmla="*/ 154 h 222"/>
                  <a:gd name="T36" fmla="*/ 607 w 638"/>
                  <a:gd name="T37" fmla="*/ 178 h 222"/>
                  <a:gd name="T38" fmla="*/ 617 w 638"/>
                  <a:gd name="T39" fmla="*/ 216 h 222"/>
                  <a:gd name="T40" fmla="*/ 558 w 638"/>
                  <a:gd name="T41" fmla="*/ 222 h 222"/>
                  <a:gd name="T42" fmla="*/ 492 w 638"/>
                  <a:gd name="T43" fmla="*/ 185 h 222"/>
                  <a:gd name="T44" fmla="*/ 492 w 638"/>
                  <a:gd name="T45" fmla="*/ 216 h 222"/>
                  <a:gd name="T46" fmla="*/ 459 w 638"/>
                  <a:gd name="T47" fmla="*/ 220 h 222"/>
                  <a:gd name="T48" fmla="*/ 316 w 638"/>
                  <a:gd name="T49" fmla="*/ 222 h 222"/>
                  <a:gd name="T50" fmla="*/ 299 w 638"/>
                  <a:gd name="T51" fmla="*/ 193 h 222"/>
                  <a:gd name="T52" fmla="*/ 266 w 638"/>
                  <a:gd name="T53" fmla="*/ 220 h 222"/>
                  <a:gd name="T54" fmla="*/ 221 w 638"/>
                  <a:gd name="T55" fmla="*/ 193 h 222"/>
                  <a:gd name="T56" fmla="*/ 192 w 638"/>
                  <a:gd name="T57" fmla="*/ 211 h 222"/>
                  <a:gd name="T58" fmla="*/ 136 w 638"/>
                  <a:gd name="T59" fmla="*/ 66 h 222"/>
                  <a:gd name="T60" fmla="*/ 75 w 638"/>
                  <a:gd name="T61" fmla="*/ 79 h 222"/>
                  <a:gd name="T62" fmla="*/ 0 w 638"/>
                  <a:gd name="T6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222">
                    <a:moveTo>
                      <a:pt x="0" y="34"/>
                    </a:moveTo>
                    <a:lnTo>
                      <a:pt x="40" y="0"/>
                    </a:lnTo>
                    <a:lnTo>
                      <a:pt x="95" y="19"/>
                    </a:lnTo>
                    <a:lnTo>
                      <a:pt x="134" y="34"/>
                    </a:lnTo>
                    <a:lnTo>
                      <a:pt x="124" y="61"/>
                    </a:lnTo>
                    <a:lnTo>
                      <a:pt x="195" y="39"/>
                    </a:lnTo>
                    <a:lnTo>
                      <a:pt x="242" y="61"/>
                    </a:lnTo>
                    <a:lnTo>
                      <a:pt x="202" y="61"/>
                    </a:lnTo>
                    <a:lnTo>
                      <a:pt x="283" y="77"/>
                    </a:lnTo>
                    <a:lnTo>
                      <a:pt x="195" y="84"/>
                    </a:lnTo>
                    <a:lnTo>
                      <a:pt x="242" y="99"/>
                    </a:lnTo>
                    <a:lnTo>
                      <a:pt x="209" y="116"/>
                    </a:lnTo>
                    <a:lnTo>
                      <a:pt x="251" y="104"/>
                    </a:lnTo>
                    <a:lnTo>
                      <a:pt x="293" y="147"/>
                    </a:lnTo>
                    <a:lnTo>
                      <a:pt x="299" y="124"/>
                    </a:lnTo>
                    <a:lnTo>
                      <a:pt x="417" y="147"/>
                    </a:lnTo>
                    <a:lnTo>
                      <a:pt x="537" y="105"/>
                    </a:lnTo>
                    <a:lnTo>
                      <a:pt x="638" y="154"/>
                    </a:lnTo>
                    <a:lnTo>
                      <a:pt x="607" y="178"/>
                    </a:lnTo>
                    <a:lnTo>
                      <a:pt x="617" y="216"/>
                    </a:lnTo>
                    <a:lnTo>
                      <a:pt x="558" y="222"/>
                    </a:lnTo>
                    <a:lnTo>
                      <a:pt x="492" y="185"/>
                    </a:lnTo>
                    <a:lnTo>
                      <a:pt x="492" y="216"/>
                    </a:lnTo>
                    <a:lnTo>
                      <a:pt x="459" y="220"/>
                    </a:lnTo>
                    <a:lnTo>
                      <a:pt x="316" y="222"/>
                    </a:lnTo>
                    <a:lnTo>
                      <a:pt x="299" y="193"/>
                    </a:lnTo>
                    <a:lnTo>
                      <a:pt x="266" y="220"/>
                    </a:lnTo>
                    <a:lnTo>
                      <a:pt x="221" y="193"/>
                    </a:lnTo>
                    <a:lnTo>
                      <a:pt x="192" y="211"/>
                    </a:lnTo>
                    <a:lnTo>
                      <a:pt x="136" y="66"/>
                    </a:lnTo>
                    <a:lnTo>
                      <a:pt x="75" y="79"/>
                    </a:lnTo>
                    <a:lnTo>
                      <a:pt x="0" y="34"/>
                    </a:lnTo>
                    <a:close/>
                  </a:path>
                </a:pathLst>
              </a:custGeom>
              <a:solidFill>
                <a:srgbClr val="B3B3B3"/>
              </a:solidFill>
              <a:ln w="0">
                <a:solidFill>
                  <a:srgbClr val="B3B3B3"/>
                </a:solidFill>
                <a:prstDash val="solid"/>
                <a:round/>
                <a:headEnd/>
                <a:tailEnd/>
              </a:ln>
            </p:spPr>
            <p:txBody>
              <a:bodyPr/>
              <a:lstStyle/>
              <a:p>
                <a:endParaRPr lang="en-US" dirty="0"/>
              </a:p>
            </p:txBody>
          </p:sp>
          <p:sp>
            <p:nvSpPr>
              <p:cNvPr id="208" name="Freeform 192">
                <a:extLst>
                  <a:ext uri="{FF2B5EF4-FFF2-40B4-BE49-F238E27FC236}">
                    <a16:creationId xmlns:a16="http://schemas.microsoft.com/office/drawing/2014/main" id="{57D74F23-EB9A-4479-A15A-2AAFB05A93E2}"/>
                  </a:ext>
                </a:extLst>
              </p:cNvPr>
              <p:cNvSpPr>
                <a:spLocks/>
              </p:cNvSpPr>
              <p:nvPr/>
            </p:nvSpPr>
            <p:spPr bwMode="gray">
              <a:xfrm>
                <a:off x="1633" y="927"/>
                <a:ext cx="138" cy="100"/>
              </a:xfrm>
              <a:custGeom>
                <a:avLst/>
                <a:gdLst>
                  <a:gd name="T0" fmla="*/ 0 w 414"/>
                  <a:gd name="T1" fmla="*/ 94 h 300"/>
                  <a:gd name="T2" fmla="*/ 102 w 414"/>
                  <a:gd name="T3" fmla="*/ 78 h 300"/>
                  <a:gd name="T4" fmla="*/ 51 w 414"/>
                  <a:gd name="T5" fmla="*/ 38 h 300"/>
                  <a:gd name="T6" fmla="*/ 136 w 414"/>
                  <a:gd name="T7" fmla="*/ 19 h 300"/>
                  <a:gd name="T8" fmla="*/ 66 w 414"/>
                  <a:gd name="T9" fmla="*/ 0 h 300"/>
                  <a:gd name="T10" fmla="*/ 177 w 414"/>
                  <a:gd name="T11" fmla="*/ 22 h 300"/>
                  <a:gd name="T12" fmla="*/ 210 w 414"/>
                  <a:gd name="T13" fmla="*/ 80 h 300"/>
                  <a:gd name="T14" fmla="*/ 269 w 414"/>
                  <a:gd name="T15" fmla="*/ 81 h 300"/>
                  <a:gd name="T16" fmla="*/ 288 w 414"/>
                  <a:gd name="T17" fmla="*/ 122 h 300"/>
                  <a:gd name="T18" fmla="*/ 295 w 414"/>
                  <a:gd name="T19" fmla="*/ 93 h 300"/>
                  <a:gd name="T20" fmla="*/ 323 w 414"/>
                  <a:gd name="T21" fmla="*/ 94 h 300"/>
                  <a:gd name="T22" fmla="*/ 311 w 414"/>
                  <a:gd name="T23" fmla="*/ 122 h 300"/>
                  <a:gd name="T24" fmla="*/ 344 w 414"/>
                  <a:gd name="T25" fmla="*/ 141 h 300"/>
                  <a:gd name="T26" fmla="*/ 323 w 414"/>
                  <a:gd name="T27" fmla="*/ 166 h 300"/>
                  <a:gd name="T28" fmla="*/ 389 w 414"/>
                  <a:gd name="T29" fmla="*/ 160 h 300"/>
                  <a:gd name="T30" fmla="*/ 414 w 414"/>
                  <a:gd name="T31" fmla="*/ 201 h 300"/>
                  <a:gd name="T32" fmla="*/ 338 w 414"/>
                  <a:gd name="T33" fmla="*/ 213 h 300"/>
                  <a:gd name="T34" fmla="*/ 316 w 414"/>
                  <a:gd name="T35" fmla="*/ 250 h 300"/>
                  <a:gd name="T36" fmla="*/ 301 w 414"/>
                  <a:gd name="T37" fmla="*/ 212 h 300"/>
                  <a:gd name="T38" fmla="*/ 281 w 414"/>
                  <a:gd name="T39" fmla="*/ 299 h 300"/>
                  <a:gd name="T40" fmla="*/ 230 w 414"/>
                  <a:gd name="T41" fmla="*/ 255 h 300"/>
                  <a:gd name="T42" fmla="*/ 257 w 414"/>
                  <a:gd name="T43" fmla="*/ 300 h 300"/>
                  <a:gd name="T44" fmla="*/ 155 w 414"/>
                  <a:gd name="T45" fmla="*/ 295 h 300"/>
                  <a:gd name="T46" fmla="*/ 130 w 414"/>
                  <a:gd name="T47" fmla="*/ 269 h 300"/>
                  <a:gd name="T48" fmla="*/ 174 w 414"/>
                  <a:gd name="T49" fmla="*/ 266 h 300"/>
                  <a:gd name="T50" fmla="*/ 125 w 414"/>
                  <a:gd name="T51" fmla="*/ 259 h 300"/>
                  <a:gd name="T52" fmla="*/ 111 w 414"/>
                  <a:gd name="T53" fmla="*/ 244 h 300"/>
                  <a:gd name="T54" fmla="*/ 136 w 414"/>
                  <a:gd name="T55" fmla="*/ 243 h 300"/>
                  <a:gd name="T56" fmla="*/ 95 w 414"/>
                  <a:gd name="T57" fmla="*/ 224 h 300"/>
                  <a:gd name="T58" fmla="*/ 226 w 414"/>
                  <a:gd name="T59" fmla="*/ 197 h 300"/>
                  <a:gd name="T60" fmla="*/ 66 w 414"/>
                  <a:gd name="T61" fmla="*/ 201 h 300"/>
                  <a:gd name="T62" fmla="*/ 38 w 414"/>
                  <a:gd name="T63" fmla="*/ 173 h 300"/>
                  <a:gd name="T64" fmla="*/ 95 w 414"/>
                  <a:gd name="T65" fmla="*/ 158 h 300"/>
                  <a:gd name="T66" fmla="*/ 8 w 414"/>
                  <a:gd name="T67" fmla="*/ 141 h 300"/>
                  <a:gd name="T68" fmla="*/ 28 w 414"/>
                  <a:gd name="T69" fmla="*/ 137 h 300"/>
                  <a:gd name="T70" fmla="*/ 4 w 414"/>
                  <a:gd name="T71" fmla="*/ 118 h 300"/>
                  <a:gd name="T72" fmla="*/ 102 w 414"/>
                  <a:gd name="T73" fmla="*/ 118 h 300"/>
                  <a:gd name="T74" fmla="*/ 0 w 414"/>
                  <a:gd name="T75" fmla="*/ 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4" h="300">
                    <a:moveTo>
                      <a:pt x="0" y="94"/>
                    </a:moveTo>
                    <a:lnTo>
                      <a:pt x="102" y="78"/>
                    </a:lnTo>
                    <a:lnTo>
                      <a:pt x="51" y="38"/>
                    </a:lnTo>
                    <a:lnTo>
                      <a:pt x="136" y="19"/>
                    </a:lnTo>
                    <a:lnTo>
                      <a:pt x="66" y="0"/>
                    </a:lnTo>
                    <a:lnTo>
                      <a:pt x="177" y="22"/>
                    </a:lnTo>
                    <a:lnTo>
                      <a:pt x="210" y="80"/>
                    </a:lnTo>
                    <a:lnTo>
                      <a:pt x="269" y="81"/>
                    </a:lnTo>
                    <a:lnTo>
                      <a:pt x="288" y="122"/>
                    </a:lnTo>
                    <a:lnTo>
                      <a:pt x="295" y="93"/>
                    </a:lnTo>
                    <a:lnTo>
                      <a:pt x="323" y="94"/>
                    </a:lnTo>
                    <a:lnTo>
                      <a:pt x="311" y="122"/>
                    </a:lnTo>
                    <a:lnTo>
                      <a:pt x="344" y="141"/>
                    </a:lnTo>
                    <a:lnTo>
                      <a:pt x="323" y="166"/>
                    </a:lnTo>
                    <a:lnTo>
                      <a:pt x="389" y="160"/>
                    </a:lnTo>
                    <a:lnTo>
                      <a:pt x="414" y="201"/>
                    </a:lnTo>
                    <a:lnTo>
                      <a:pt x="338" y="213"/>
                    </a:lnTo>
                    <a:lnTo>
                      <a:pt x="316" y="250"/>
                    </a:lnTo>
                    <a:lnTo>
                      <a:pt x="301" y="212"/>
                    </a:lnTo>
                    <a:lnTo>
                      <a:pt x="281" y="299"/>
                    </a:lnTo>
                    <a:lnTo>
                      <a:pt x="230" y="255"/>
                    </a:lnTo>
                    <a:lnTo>
                      <a:pt x="257" y="300"/>
                    </a:lnTo>
                    <a:lnTo>
                      <a:pt x="155" y="295"/>
                    </a:lnTo>
                    <a:lnTo>
                      <a:pt x="130" y="269"/>
                    </a:lnTo>
                    <a:lnTo>
                      <a:pt x="174" y="266"/>
                    </a:lnTo>
                    <a:lnTo>
                      <a:pt x="125" y="259"/>
                    </a:lnTo>
                    <a:lnTo>
                      <a:pt x="111" y="244"/>
                    </a:lnTo>
                    <a:lnTo>
                      <a:pt x="136" y="243"/>
                    </a:lnTo>
                    <a:lnTo>
                      <a:pt x="95" y="224"/>
                    </a:lnTo>
                    <a:lnTo>
                      <a:pt x="226" y="197"/>
                    </a:lnTo>
                    <a:lnTo>
                      <a:pt x="66" y="201"/>
                    </a:lnTo>
                    <a:lnTo>
                      <a:pt x="38" y="173"/>
                    </a:lnTo>
                    <a:lnTo>
                      <a:pt x="95" y="158"/>
                    </a:lnTo>
                    <a:lnTo>
                      <a:pt x="8" y="141"/>
                    </a:lnTo>
                    <a:lnTo>
                      <a:pt x="28" y="137"/>
                    </a:lnTo>
                    <a:lnTo>
                      <a:pt x="4" y="118"/>
                    </a:lnTo>
                    <a:lnTo>
                      <a:pt x="102" y="118"/>
                    </a:lnTo>
                    <a:lnTo>
                      <a:pt x="0" y="94"/>
                    </a:lnTo>
                    <a:close/>
                  </a:path>
                </a:pathLst>
              </a:custGeom>
              <a:solidFill>
                <a:srgbClr val="B3B3B3"/>
              </a:solidFill>
              <a:ln w="0">
                <a:solidFill>
                  <a:srgbClr val="B3B3B3"/>
                </a:solidFill>
                <a:prstDash val="solid"/>
                <a:round/>
                <a:headEnd/>
                <a:tailEnd/>
              </a:ln>
            </p:spPr>
            <p:txBody>
              <a:bodyPr/>
              <a:lstStyle/>
              <a:p>
                <a:endParaRPr lang="en-US" dirty="0"/>
              </a:p>
            </p:txBody>
          </p:sp>
          <p:sp>
            <p:nvSpPr>
              <p:cNvPr id="209" name="Freeform 193">
                <a:extLst>
                  <a:ext uri="{FF2B5EF4-FFF2-40B4-BE49-F238E27FC236}">
                    <a16:creationId xmlns:a16="http://schemas.microsoft.com/office/drawing/2014/main" id="{647FC670-4FB0-4CBE-9373-A3F75CBC4D04}"/>
                  </a:ext>
                </a:extLst>
              </p:cNvPr>
              <p:cNvSpPr>
                <a:spLocks/>
              </p:cNvSpPr>
              <p:nvPr/>
            </p:nvSpPr>
            <p:spPr bwMode="gray">
              <a:xfrm>
                <a:off x="1633" y="1098"/>
                <a:ext cx="34" cy="25"/>
              </a:xfrm>
              <a:custGeom>
                <a:avLst/>
                <a:gdLst>
                  <a:gd name="T0" fmla="*/ 0 w 102"/>
                  <a:gd name="T1" fmla="*/ 50 h 74"/>
                  <a:gd name="T2" fmla="*/ 18 w 102"/>
                  <a:gd name="T3" fmla="*/ 0 h 74"/>
                  <a:gd name="T4" fmla="*/ 85 w 102"/>
                  <a:gd name="T5" fmla="*/ 15 h 74"/>
                  <a:gd name="T6" fmla="*/ 102 w 102"/>
                  <a:gd name="T7" fmla="*/ 74 h 74"/>
                  <a:gd name="T8" fmla="*/ 0 w 102"/>
                  <a:gd name="T9" fmla="*/ 50 h 74"/>
                </a:gdLst>
                <a:ahLst/>
                <a:cxnLst>
                  <a:cxn ang="0">
                    <a:pos x="T0" y="T1"/>
                  </a:cxn>
                  <a:cxn ang="0">
                    <a:pos x="T2" y="T3"/>
                  </a:cxn>
                  <a:cxn ang="0">
                    <a:pos x="T4" y="T5"/>
                  </a:cxn>
                  <a:cxn ang="0">
                    <a:pos x="T6" y="T7"/>
                  </a:cxn>
                  <a:cxn ang="0">
                    <a:pos x="T8" y="T9"/>
                  </a:cxn>
                </a:cxnLst>
                <a:rect l="0" t="0" r="r" b="b"/>
                <a:pathLst>
                  <a:path w="102" h="74">
                    <a:moveTo>
                      <a:pt x="0" y="50"/>
                    </a:moveTo>
                    <a:lnTo>
                      <a:pt x="18" y="0"/>
                    </a:lnTo>
                    <a:lnTo>
                      <a:pt x="85" y="15"/>
                    </a:lnTo>
                    <a:lnTo>
                      <a:pt x="102" y="74"/>
                    </a:lnTo>
                    <a:lnTo>
                      <a:pt x="0" y="50"/>
                    </a:lnTo>
                    <a:close/>
                  </a:path>
                </a:pathLst>
              </a:custGeom>
              <a:solidFill>
                <a:srgbClr val="B3B3B3"/>
              </a:solidFill>
              <a:ln w="0">
                <a:solidFill>
                  <a:srgbClr val="B3B3B3"/>
                </a:solidFill>
                <a:prstDash val="solid"/>
                <a:round/>
                <a:headEnd/>
                <a:tailEnd/>
              </a:ln>
            </p:spPr>
            <p:txBody>
              <a:bodyPr/>
              <a:lstStyle/>
              <a:p>
                <a:endParaRPr lang="en-US" dirty="0"/>
              </a:p>
            </p:txBody>
          </p:sp>
          <p:sp>
            <p:nvSpPr>
              <p:cNvPr id="210" name="Freeform 194">
                <a:extLst>
                  <a:ext uri="{FF2B5EF4-FFF2-40B4-BE49-F238E27FC236}">
                    <a16:creationId xmlns:a16="http://schemas.microsoft.com/office/drawing/2014/main" id="{E343393D-92D4-4F4B-A0EE-E4F9E3A85ED9}"/>
                  </a:ext>
                </a:extLst>
              </p:cNvPr>
              <p:cNvSpPr>
                <a:spLocks/>
              </p:cNvSpPr>
              <p:nvPr/>
            </p:nvSpPr>
            <p:spPr bwMode="gray">
              <a:xfrm>
                <a:off x="1634" y="1036"/>
                <a:ext cx="37" cy="9"/>
              </a:xfrm>
              <a:custGeom>
                <a:avLst/>
                <a:gdLst>
                  <a:gd name="T0" fmla="*/ 0 w 112"/>
                  <a:gd name="T1" fmla="*/ 10 h 27"/>
                  <a:gd name="T2" fmla="*/ 24 w 112"/>
                  <a:gd name="T3" fmla="*/ 27 h 27"/>
                  <a:gd name="T4" fmla="*/ 112 w 112"/>
                  <a:gd name="T5" fmla="*/ 10 h 27"/>
                  <a:gd name="T6" fmla="*/ 31 w 112"/>
                  <a:gd name="T7" fmla="*/ 0 h 27"/>
                  <a:gd name="T8" fmla="*/ 0 w 112"/>
                  <a:gd name="T9" fmla="*/ 10 h 27"/>
                </a:gdLst>
                <a:ahLst/>
                <a:cxnLst>
                  <a:cxn ang="0">
                    <a:pos x="T0" y="T1"/>
                  </a:cxn>
                  <a:cxn ang="0">
                    <a:pos x="T2" y="T3"/>
                  </a:cxn>
                  <a:cxn ang="0">
                    <a:pos x="T4" y="T5"/>
                  </a:cxn>
                  <a:cxn ang="0">
                    <a:pos x="T6" y="T7"/>
                  </a:cxn>
                  <a:cxn ang="0">
                    <a:pos x="T8" y="T9"/>
                  </a:cxn>
                </a:cxnLst>
                <a:rect l="0" t="0" r="r" b="b"/>
                <a:pathLst>
                  <a:path w="112" h="27">
                    <a:moveTo>
                      <a:pt x="0" y="10"/>
                    </a:moveTo>
                    <a:lnTo>
                      <a:pt x="24" y="27"/>
                    </a:lnTo>
                    <a:lnTo>
                      <a:pt x="112" y="10"/>
                    </a:lnTo>
                    <a:lnTo>
                      <a:pt x="31" y="0"/>
                    </a:lnTo>
                    <a:lnTo>
                      <a:pt x="0" y="10"/>
                    </a:lnTo>
                    <a:close/>
                  </a:path>
                </a:pathLst>
              </a:custGeom>
              <a:solidFill>
                <a:srgbClr val="B3B3B3"/>
              </a:solidFill>
              <a:ln w="0">
                <a:solidFill>
                  <a:srgbClr val="B3B3B3"/>
                </a:solidFill>
                <a:prstDash val="solid"/>
                <a:round/>
                <a:headEnd/>
                <a:tailEnd/>
              </a:ln>
            </p:spPr>
            <p:txBody>
              <a:bodyPr/>
              <a:lstStyle/>
              <a:p>
                <a:endParaRPr lang="en-US" dirty="0"/>
              </a:p>
            </p:txBody>
          </p:sp>
          <p:sp>
            <p:nvSpPr>
              <p:cNvPr id="211" name="Freeform 195">
                <a:extLst>
                  <a:ext uri="{FF2B5EF4-FFF2-40B4-BE49-F238E27FC236}">
                    <a16:creationId xmlns:a16="http://schemas.microsoft.com/office/drawing/2014/main" id="{560CBFE8-1832-410F-9755-DC8BBFF6A736}"/>
                  </a:ext>
                </a:extLst>
              </p:cNvPr>
              <p:cNvSpPr>
                <a:spLocks/>
              </p:cNvSpPr>
              <p:nvPr/>
            </p:nvSpPr>
            <p:spPr bwMode="gray">
              <a:xfrm>
                <a:off x="1640" y="1141"/>
                <a:ext cx="66" cy="52"/>
              </a:xfrm>
              <a:custGeom>
                <a:avLst/>
                <a:gdLst>
                  <a:gd name="T0" fmla="*/ 0 w 198"/>
                  <a:gd name="T1" fmla="*/ 26 h 156"/>
                  <a:gd name="T2" fmla="*/ 5 w 198"/>
                  <a:gd name="T3" fmla="*/ 99 h 156"/>
                  <a:gd name="T4" fmla="*/ 28 w 198"/>
                  <a:gd name="T5" fmla="*/ 113 h 156"/>
                  <a:gd name="T6" fmla="*/ 20 w 198"/>
                  <a:gd name="T7" fmla="*/ 155 h 156"/>
                  <a:gd name="T8" fmla="*/ 47 w 198"/>
                  <a:gd name="T9" fmla="*/ 156 h 156"/>
                  <a:gd name="T10" fmla="*/ 80 w 198"/>
                  <a:gd name="T11" fmla="*/ 122 h 156"/>
                  <a:gd name="T12" fmla="*/ 47 w 198"/>
                  <a:gd name="T13" fmla="*/ 99 h 156"/>
                  <a:gd name="T14" fmla="*/ 128 w 198"/>
                  <a:gd name="T15" fmla="*/ 99 h 156"/>
                  <a:gd name="T16" fmla="*/ 198 w 198"/>
                  <a:gd name="T17" fmla="*/ 10 h 156"/>
                  <a:gd name="T18" fmla="*/ 15 w 198"/>
                  <a:gd name="T19" fmla="*/ 0 h 156"/>
                  <a:gd name="T20" fmla="*/ 36 w 198"/>
                  <a:gd name="T21" fmla="*/ 27 h 156"/>
                  <a:gd name="T22" fmla="*/ 0 w 198"/>
                  <a:gd name="T23"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56">
                    <a:moveTo>
                      <a:pt x="0" y="26"/>
                    </a:moveTo>
                    <a:lnTo>
                      <a:pt x="5" y="99"/>
                    </a:lnTo>
                    <a:lnTo>
                      <a:pt x="28" y="113"/>
                    </a:lnTo>
                    <a:lnTo>
                      <a:pt x="20" y="155"/>
                    </a:lnTo>
                    <a:lnTo>
                      <a:pt x="47" y="156"/>
                    </a:lnTo>
                    <a:lnTo>
                      <a:pt x="80" y="122"/>
                    </a:lnTo>
                    <a:lnTo>
                      <a:pt x="47" y="99"/>
                    </a:lnTo>
                    <a:lnTo>
                      <a:pt x="128" y="99"/>
                    </a:lnTo>
                    <a:lnTo>
                      <a:pt x="198" y="10"/>
                    </a:lnTo>
                    <a:lnTo>
                      <a:pt x="15" y="0"/>
                    </a:lnTo>
                    <a:lnTo>
                      <a:pt x="36" y="27"/>
                    </a:lnTo>
                    <a:lnTo>
                      <a:pt x="0" y="26"/>
                    </a:lnTo>
                    <a:close/>
                  </a:path>
                </a:pathLst>
              </a:custGeom>
              <a:solidFill>
                <a:srgbClr val="B3B3B3"/>
              </a:solidFill>
              <a:ln w="0">
                <a:solidFill>
                  <a:srgbClr val="B3B3B3"/>
                </a:solidFill>
                <a:prstDash val="solid"/>
                <a:round/>
                <a:headEnd/>
                <a:tailEnd/>
              </a:ln>
            </p:spPr>
            <p:txBody>
              <a:bodyPr/>
              <a:lstStyle/>
              <a:p>
                <a:endParaRPr lang="en-US" dirty="0"/>
              </a:p>
            </p:txBody>
          </p:sp>
          <p:sp>
            <p:nvSpPr>
              <p:cNvPr id="212" name="Freeform 196">
                <a:extLst>
                  <a:ext uri="{FF2B5EF4-FFF2-40B4-BE49-F238E27FC236}">
                    <a16:creationId xmlns:a16="http://schemas.microsoft.com/office/drawing/2014/main" id="{157C98DD-E501-415F-8DB1-F5121A3D7833}"/>
                  </a:ext>
                </a:extLst>
              </p:cNvPr>
              <p:cNvSpPr>
                <a:spLocks/>
              </p:cNvSpPr>
              <p:nvPr/>
            </p:nvSpPr>
            <p:spPr bwMode="gray">
              <a:xfrm>
                <a:off x="1684" y="869"/>
                <a:ext cx="379" cy="214"/>
              </a:xfrm>
              <a:custGeom>
                <a:avLst/>
                <a:gdLst>
                  <a:gd name="T0" fmla="*/ 67 w 1137"/>
                  <a:gd name="T1" fmla="*/ 174 h 643"/>
                  <a:gd name="T2" fmla="*/ 123 w 1137"/>
                  <a:gd name="T3" fmla="*/ 187 h 643"/>
                  <a:gd name="T4" fmla="*/ 279 w 1137"/>
                  <a:gd name="T5" fmla="*/ 179 h 643"/>
                  <a:gd name="T6" fmla="*/ 249 w 1137"/>
                  <a:gd name="T7" fmla="*/ 205 h 643"/>
                  <a:gd name="T8" fmla="*/ 213 w 1137"/>
                  <a:gd name="T9" fmla="*/ 250 h 643"/>
                  <a:gd name="T10" fmla="*/ 312 w 1137"/>
                  <a:gd name="T11" fmla="*/ 252 h 643"/>
                  <a:gd name="T12" fmla="*/ 442 w 1137"/>
                  <a:gd name="T13" fmla="*/ 191 h 643"/>
                  <a:gd name="T14" fmla="*/ 614 w 1137"/>
                  <a:gd name="T15" fmla="*/ 212 h 643"/>
                  <a:gd name="T16" fmla="*/ 446 w 1137"/>
                  <a:gd name="T17" fmla="*/ 332 h 643"/>
                  <a:gd name="T18" fmla="*/ 207 w 1137"/>
                  <a:gd name="T19" fmla="*/ 272 h 643"/>
                  <a:gd name="T20" fmla="*/ 206 w 1137"/>
                  <a:gd name="T21" fmla="*/ 319 h 643"/>
                  <a:gd name="T22" fmla="*/ 387 w 1137"/>
                  <a:gd name="T23" fmla="*/ 398 h 643"/>
                  <a:gd name="T24" fmla="*/ 254 w 1137"/>
                  <a:gd name="T25" fmla="*/ 399 h 643"/>
                  <a:gd name="T26" fmla="*/ 229 w 1137"/>
                  <a:gd name="T27" fmla="*/ 455 h 643"/>
                  <a:gd name="T28" fmla="*/ 276 w 1137"/>
                  <a:gd name="T29" fmla="*/ 433 h 643"/>
                  <a:gd name="T30" fmla="*/ 234 w 1137"/>
                  <a:gd name="T31" fmla="*/ 489 h 643"/>
                  <a:gd name="T32" fmla="*/ 267 w 1137"/>
                  <a:gd name="T33" fmla="*/ 525 h 643"/>
                  <a:gd name="T34" fmla="*/ 279 w 1137"/>
                  <a:gd name="T35" fmla="*/ 546 h 643"/>
                  <a:gd name="T36" fmla="*/ 194 w 1137"/>
                  <a:gd name="T37" fmla="*/ 559 h 643"/>
                  <a:gd name="T38" fmla="*/ 127 w 1137"/>
                  <a:gd name="T39" fmla="*/ 588 h 643"/>
                  <a:gd name="T40" fmla="*/ 243 w 1137"/>
                  <a:gd name="T41" fmla="*/ 638 h 643"/>
                  <a:gd name="T42" fmla="*/ 320 w 1137"/>
                  <a:gd name="T43" fmla="*/ 620 h 643"/>
                  <a:gd name="T44" fmla="*/ 361 w 1137"/>
                  <a:gd name="T45" fmla="*/ 616 h 643"/>
                  <a:gd name="T46" fmla="*/ 406 w 1137"/>
                  <a:gd name="T47" fmla="*/ 643 h 643"/>
                  <a:gd name="T48" fmla="*/ 475 w 1137"/>
                  <a:gd name="T49" fmla="*/ 588 h 643"/>
                  <a:gd name="T50" fmla="*/ 510 w 1137"/>
                  <a:gd name="T51" fmla="*/ 545 h 643"/>
                  <a:gd name="T52" fmla="*/ 593 w 1137"/>
                  <a:gd name="T53" fmla="*/ 489 h 643"/>
                  <a:gd name="T54" fmla="*/ 628 w 1137"/>
                  <a:gd name="T55" fmla="*/ 462 h 643"/>
                  <a:gd name="T56" fmla="*/ 635 w 1137"/>
                  <a:gd name="T57" fmla="*/ 410 h 643"/>
                  <a:gd name="T58" fmla="*/ 526 w 1137"/>
                  <a:gd name="T59" fmla="*/ 382 h 643"/>
                  <a:gd name="T60" fmla="*/ 524 w 1137"/>
                  <a:gd name="T61" fmla="*/ 371 h 643"/>
                  <a:gd name="T62" fmla="*/ 752 w 1137"/>
                  <a:gd name="T63" fmla="*/ 332 h 643"/>
                  <a:gd name="T64" fmla="*/ 802 w 1137"/>
                  <a:gd name="T65" fmla="*/ 292 h 643"/>
                  <a:gd name="T66" fmla="*/ 1017 w 1137"/>
                  <a:gd name="T67" fmla="*/ 166 h 643"/>
                  <a:gd name="T68" fmla="*/ 853 w 1137"/>
                  <a:gd name="T69" fmla="*/ 161 h 643"/>
                  <a:gd name="T70" fmla="*/ 1137 w 1137"/>
                  <a:gd name="T71" fmla="*/ 100 h 643"/>
                  <a:gd name="T72" fmla="*/ 1047 w 1137"/>
                  <a:gd name="T73" fmla="*/ 27 h 643"/>
                  <a:gd name="T74" fmla="*/ 678 w 1137"/>
                  <a:gd name="T75" fmla="*/ 0 h 643"/>
                  <a:gd name="T76" fmla="*/ 628 w 1137"/>
                  <a:gd name="T77" fmla="*/ 13 h 643"/>
                  <a:gd name="T78" fmla="*/ 565 w 1137"/>
                  <a:gd name="T79" fmla="*/ 71 h 643"/>
                  <a:gd name="T80" fmla="*/ 438 w 1137"/>
                  <a:gd name="T81" fmla="*/ 41 h 643"/>
                  <a:gd name="T82" fmla="*/ 333 w 1137"/>
                  <a:gd name="T83" fmla="*/ 46 h 643"/>
                  <a:gd name="T84" fmla="*/ 400 w 1137"/>
                  <a:gd name="T85" fmla="*/ 113 h 643"/>
                  <a:gd name="T86" fmla="*/ 249 w 1137"/>
                  <a:gd name="T87" fmla="*/ 11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7" h="643">
                    <a:moveTo>
                      <a:pt x="0" y="152"/>
                    </a:moveTo>
                    <a:lnTo>
                      <a:pt x="102" y="152"/>
                    </a:lnTo>
                    <a:lnTo>
                      <a:pt x="67" y="174"/>
                    </a:lnTo>
                    <a:lnTo>
                      <a:pt x="208" y="158"/>
                    </a:lnTo>
                    <a:lnTo>
                      <a:pt x="86" y="174"/>
                    </a:lnTo>
                    <a:lnTo>
                      <a:pt x="123" y="187"/>
                    </a:lnTo>
                    <a:lnTo>
                      <a:pt x="81" y="189"/>
                    </a:lnTo>
                    <a:lnTo>
                      <a:pt x="100" y="205"/>
                    </a:lnTo>
                    <a:lnTo>
                      <a:pt x="279" y="179"/>
                    </a:lnTo>
                    <a:lnTo>
                      <a:pt x="102" y="220"/>
                    </a:lnTo>
                    <a:lnTo>
                      <a:pt x="179" y="250"/>
                    </a:lnTo>
                    <a:lnTo>
                      <a:pt x="249" y="205"/>
                    </a:lnTo>
                    <a:lnTo>
                      <a:pt x="371" y="196"/>
                    </a:lnTo>
                    <a:lnTo>
                      <a:pt x="243" y="215"/>
                    </a:lnTo>
                    <a:lnTo>
                      <a:pt x="213" y="250"/>
                    </a:lnTo>
                    <a:lnTo>
                      <a:pt x="288" y="255"/>
                    </a:lnTo>
                    <a:lnTo>
                      <a:pt x="371" y="219"/>
                    </a:lnTo>
                    <a:lnTo>
                      <a:pt x="312" y="252"/>
                    </a:lnTo>
                    <a:lnTo>
                      <a:pt x="371" y="252"/>
                    </a:lnTo>
                    <a:lnTo>
                      <a:pt x="453" y="229"/>
                    </a:lnTo>
                    <a:lnTo>
                      <a:pt x="442" y="191"/>
                    </a:lnTo>
                    <a:lnTo>
                      <a:pt x="535" y="161"/>
                    </a:lnTo>
                    <a:lnTo>
                      <a:pt x="468" y="222"/>
                    </a:lnTo>
                    <a:lnTo>
                      <a:pt x="614" y="212"/>
                    </a:lnTo>
                    <a:lnTo>
                      <a:pt x="320" y="272"/>
                    </a:lnTo>
                    <a:lnTo>
                      <a:pt x="386" y="332"/>
                    </a:lnTo>
                    <a:lnTo>
                      <a:pt x="446" y="332"/>
                    </a:lnTo>
                    <a:lnTo>
                      <a:pt x="414" y="347"/>
                    </a:lnTo>
                    <a:lnTo>
                      <a:pt x="300" y="282"/>
                    </a:lnTo>
                    <a:lnTo>
                      <a:pt x="207" y="272"/>
                    </a:lnTo>
                    <a:lnTo>
                      <a:pt x="201" y="299"/>
                    </a:lnTo>
                    <a:lnTo>
                      <a:pt x="246" y="311"/>
                    </a:lnTo>
                    <a:lnTo>
                      <a:pt x="206" y="319"/>
                    </a:lnTo>
                    <a:lnTo>
                      <a:pt x="320" y="390"/>
                    </a:lnTo>
                    <a:lnTo>
                      <a:pt x="273" y="394"/>
                    </a:lnTo>
                    <a:lnTo>
                      <a:pt x="387" y="398"/>
                    </a:lnTo>
                    <a:lnTo>
                      <a:pt x="323" y="415"/>
                    </a:lnTo>
                    <a:lnTo>
                      <a:pt x="357" y="438"/>
                    </a:lnTo>
                    <a:lnTo>
                      <a:pt x="254" y="399"/>
                    </a:lnTo>
                    <a:lnTo>
                      <a:pt x="193" y="417"/>
                    </a:lnTo>
                    <a:lnTo>
                      <a:pt x="169" y="474"/>
                    </a:lnTo>
                    <a:lnTo>
                      <a:pt x="229" y="455"/>
                    </a:lnTo>
                    <a:lnTo>
                      <a:pt x="217" y="476"/>
                    </a:lnTo>
                    <a:lnTo>
                      <a:pt x="240" y="476"/>
                    </a:lnTo>
                    <a:lnTo>
                      <a:pt x="276" y="433"/>
                    </a:lnTo>
                    <a:lnTo>
                      <a:pt x="260" y="469"/>
                    </a:lnTo>
                    <a:lnTo>
                      <a:pt x="296" y="473"/>
                    </a:lnTo>
                    <a:lnTo>
                      <a:pt x="234" y="489"/>
                    </a:lnTo>
                    <a:lnTo>
                      <a:pt x="273" y="493"/>
                    </a:lnTo>
                    <a:lnTo>
                      <a:pt x="240" y="501"/>
                    </a:lnTo>
                    <a:lnTo>
                      <a:pt x="267" y="525"/>
                    </a:lnTo>
                    <a:lnTo>
                      <a:pt x="312" y="525"/>
                    </a:lnTo>
                    <a:lnTo>
                      <a:pt x="357" y="480"/>
                    </a:lnTo>
                    <a:lnTo>
                      <a:pt x="279" y="546"/>
                    </a:lnTo>
                    <a:lnTo>
                      <a:pt x="206" y="497"/>
                    </a:lnTo>
                    <a:lnTo>
                      <a:pt x="140" y="506"/>
                    </a:lnTo>
                    <a:lnTo>
                      <a:pt x="194" y="559"/>
                    </a:lnTo>
                    <a:lnTo>
                      <a:pt x="100" y="584"/>
                    </a:lnTo>
                    <a:lnTo>
                      <a:pt x="111" y="624"/>
                    </a:lnTo>
                    <a:lnTo>
                      <a:pt x="127" y="588"/>
                    </a:lnTo>
                    <a:lnTo>
                      <a:pt x="131" y="624"/>
                    </a:lnTo>
                    <a:lnTo>
                      <a:pt x="197" y="607"/>
                    </a:lnTo>
                    <a:lnTo>
                      <a:pt x="243" y="638"/>
                    </a:lnTo>
                    <a:lnTo>
                      <a:pt x="278" y="636"/>
                    </a:lnTo>
                    <a:lnTo>
                      <a:pt x="253" y="611"/>
                    </a:lnTo>
                    <a:lnTo>
                      <a:pt x="320" y="620"/>
                    </a:lnTo>
                    <a:lnTo>
                      <a:pt x="312" y="595"/>
                    </a:lnTo>
                    <a:lnTo>
                      <a:pt x="342" y="624"/>
                    </a:lnTo>
                    <a:lnTo>
                      <a:pt x="361" y="616"/>
                    </a:lnTo>
                    <a:lnTo>
                      <a:pt x="350" y="600"/>
                    </a:lnTo>
                    <a:lnTo>
                      <a:pt x="406" y="616"/>
                    </a:lnTo>
                    <a:lnTo>
                      <a:pt x="406" y="643"/>
                    </a:lnTo>
                    <a:lnTo>
                      <a:pt x="501" y="616"/>
                    </a:lnTo>
                    <a:lnTo>
                      <a:pt x="521" y="582"/>
                    </a:lnTo>
                    <a:lnTo>
                      <a:pt x="475" y="588"/>
                    </a:lnTo>
                    <a:lnTo>
                      <a:pt x="475" y="554"/>
                    </a:lnTo>
                    <a:lnTo>
                      <a:pt x="371" y="551"/>
                    </a:lnTo>
                    <a:lnTo>
                      <a:pt x="510" y="545"/>
                    </a:lnTo>
                    <a:lnTo>
                      <a:pt x="533" y="518"/>
                    </a:lnTo>
                    <a:lnTo>
                      <a:pt x="510" y="489"/>
                    </a:lnTo>
                    <a:lnTo>
                      <a:pt x="593" y="489"/>
                    </a:lnTo>
                    <a:lnTo>
                      <a:pt x="609" y="476"/>
                    </a:lnTo>
                    <a:lnTo>
                      <a:pt x="554" y="469"/>
                    </a:lnTo>
                    <a:lnTo>
                      <a:pt x="628" y="462"/>
                    </a:lnTo>
                    <a:lnTo>
                      <a:pt x="580" y="442"/>
                    </a:lnTo>
                    <a:lnTo>
                      <a:pt x="636" y="429"/>
                    </a:lnTo>
                    <a:lnTo>
                      <a:pt x="635" y="410"/>
                    </a:lnTo>
                    <a:lnTo>
                      <a:pt x="528" y="399"/>
                    </a:lnTo>
                    <a:lnTo>
                      <a:pt x="588" y="386"/>
                    </a:lnTo>
                    <a:lnTo>
                      <a:pt x="526" y="382"/>
                    </a:lnTo>
                    <a:lnTo>
                      <a:pt x="636" y="394"/>
                    </a:lnTo>
                    <a:lnTo>
                      <a:pt x="642" y="375"/>
                    </a:lnTo>
                    <a:lnTo>
                      <a:pt x="524" y="371"/>
                    </a:lnTo>
                    <a:lnTo>
                      <a:pt x="679" y="347"/>
                    </a:lnTo>
                    <a:lnTo>
                      <a:pt x="636" y="324"/>
                    </a:lnTo>
                    <a:lnTo>
                      <a:pt x="752" y="332"/>
                    </a:lnTo>
                    <a:lnTo>
                      <a:pt x="785" y="299"/>
                    </a:lnTo>
                    <a:lnTo>
                      <a:pt x="729" y="296"/>
                    </a:lnTo>
                    <a:lnTo>
                      <a:pt x="802" y="292"/>
                    </a:lnTo>
                    <a:lnTo>
                      <a:pt x="793" y="266"/>
                    </a:lnTo>
                    <a:lnTo>
                      <a:pt x="828" y="272"/>
                    </a:lnTo>
                    <a:lnTo>
                      <a:pt x="1017" y="166"/>
                    </a:lnTo>
                    <a:lnTo>
                      <a:pt x="809" y="203"/>
                    </a:lnTo>
                    <a:lnTo>
                      <a:pt x="925" y="158"/>
                    </a:lnTo>
                    <a:lnTo>
                      <a:pt x="853" y="161"/>
                    </a:lnTo>
                    <a:lnTo>
                      <a:pt x="835" y="141"/>
                    </a:lnTo>
                    <a:lnTo>
                      <a:pt x="969" y="152"/>
                    </a:lnTo>
                    <a:lnTo>
                      <a:pt x="1137" y="100"/>
                    </a:lnTo>
                    <a:lnTo>
                      <a:pt x="1136" y="71"/>
                    </a:lnTo>
                    <a:lnTo>
                      <a:pt x="1065" y="71"/>
                    </a:lnTo>
                    <a:lnTo>
                      <a:pt x="1047" y="27"/>
                    </a:lnTo>
                    <a:lnTo>
                      <a:pt x="853" y="47"/>
                    </a:lnTo>
                    <a:lnTo>
                      <a:pt x="934" y="17"/>
                    </a:lnTo>
                    <a:lnTo>
                      <a:pt x="678" y="0"/>
                    </a:lnTo>
                    <a:lnTo>
                      <a:pt x="656" y="23"/>
                    </a:lnTo>
                    <a:lnTo>
                      <a:pt x="675" y="36"/>
                    </a:lnTo>
                    <a:lnTo>
                      <a:pt x="628" y="13"/>
                    </a:lnTo>
                    <a:lnTo>
                      <a:pt x="512" y="13"/>
                    </a:lnTo>
                    <a:lnTo>
                      <a:pt x="595" y="58"/>
                    </a:lnTo>
                    <a:lnTo>
                      <a:pt x="565" y="71"/>
                    </a:lnTo>
                    <a:lnTo>
                      <a:pt x="526" y="25"/>
                    </a:lnTo>
                    <a:lnTo>
                      <a:pt x="419" y="20"/>
                    </a:lnTo>
                    <a:lnTo>
                      <a:pt x="438" y="41"/>
                    </a:lnTo>
                    <a:lnTo>
                      <a:pt x="359" y="36"/>
                    </a:lnTo>
                    <a:lnTo>
                      <a:pt x="400" y="65"/>
                    </a:lnTo>
                    <a:lnTo>
                      <a:pt x="333" y="46"/>
                    </a:lnTo>
                    <a:lnTo>
                      <a:pt x="356" y="65"/>
                    </a:lnTo>
                    <a:lnTo>
                      <a:pt x="319" y="71"/>
                    </a:lnTo>
                    <a:lnTo>
                      <a:pt x="400" y="113"/>
                    </a:lnTo>
                    <a:lnTo>
                      <a:pt x="221" y="66"/>
                    </a:lnTo>
                    <a:lnTo>
                      <a:pt x="178" y="102"/>
                    </a:lnTo>
                    <a:lnTo>
                      <a:pt x="249" y="114"/>
                    </a:lnTo>
                    <a:lnTo>
                      <a:pt x="131" y="104"/>
                    </a:lnTo>
                    <a:lnTo>
                      <a:pt x="0" y="152"/>
                    </a:lnTo>
                    <a:close/>
                  </a:path>
                </a:pathLst>
              </a:custGeom>
              <a:solidFill>
                <a:srgbClr val="B3B3B3"/>
              </a:solidFill>
              <a:ln w="0">
                <a:solidFill>
                  <a:srgbClr val="B3B3B3"/>
                </a:solidFill>
                <a:prstDash val="solid"/>
                <a:round/>
                <a:headEnd/>
                <a:tailEnd/>
              </a:ln>
            </p:spPr>
            <p:txBody>
              <a:bodyPr/>
              <a:lstStyle/>
              <a:p>
                <a:endParaRPr lang="en-US" dirty="0"/>
              </a:p>
            </p:txBody>
          </p:sp>
          <p:sp>
            <p:nvSpPr>
              <p:cNvPr id="213" name="Freeform 197">
                <a:extLst>
                  <a:ext uri="{FF2B5EF4-FFF2-40B4-BE49-F238E27FC236}">
                    <a16:creationId xmlns:a16="http://schemas.microsoft.com/office/drawing/2014/main" id="{D38EC638-D0C6-48A6-8005-ACF862CA0811}"/>
                  </a:ext>
                </a:extLst>
              </p:cNvPr>
              <p:cNvSpPr>
                <a:spLocks/>
              </p:cNvSpPr>
              <p:nvPr/>
            </p:nvSpPr>
            <p:spPr bwMode="gray">
              <a:xfrm>
                <a:off x="1709" y="1146"/>
                <a:ext cx="354" cy="279"/>
              </a:xfrm>
              <a:custGeom>
                <a:avLst/>
                <a:gdLst>
                  <a:gd name="T0" fmla="*/ 6 w 1060"/>
                  <a:gd name="T1" fmla="*/ 96 h 837"/>
                  <a:gd name="T2" fmla="*/ 124 w 1060"/>
                  <a:gd name="T3" fmla="*/ 0 h 837"/>
                  <a:gd name="T4" fmla="*/ 122 w 1060"/>
                  <a:gd name="T5" fmla="*/ 96 h 837"/>
                  <a:gd name="T6" fmla="*/ 184 w 1060"/>
                  <a:gd name="T7" fmla="*/ 197 h 837"/>
                  <a:gd name="T8" fmla="*/ 188 w 1060"/>
                  <a:gd name="T9" fmla="*/ 215 h 837"/>
                  <a:gd name="T10" fmla="*/ 149 w 1060"/>
                  <a:gd name="T11" fmla="*/ 143 h 837"/>
                  <a:gd name="T12" fmla="*/ 161 w 1060"/>
                  <a:gd name="T13" fmla="*/ 75 h 837"/>
                  <a:gd name="T14" fmla="*/ 165 w 1060"/>
                  <a:gd name="T15" fmla="*/ 62 h 837"/>
                  <a:gd name="T16" fmla="*/ 184 w 1060"/>
                  <a:gd name="T17" fmla="*/ 38 h 837"/>
                  <a:gd name="T18" fmla="*/ 269 w 1060"/>
                  <a:gd name="T19" fmla="*/ 13 h 837"/>
                  <a:gd name="T20" fmla="*/ 316 w 1060"/>
                  <a:gd name="T21" fmla="*/ 49 h 837"/>
                  <a:gd name="T22" fmla="*/ 336 w 1060"/>
                  <a:gd name="T23" fmla="*/ 147 h 837"/>
                  <a:gd name="T24" fmla="*/ 400 w 1060"/>
                  <a:gd name="T25" fmla="*/ 124 h 837"/>
                  <a:gd name="T26" fmla="*/ 546 w 1060"/>
                  <a:gd name="T27" fmla="*/ 108 h 837"/>
                  <a:gd name="T28" fmla="*/ 556 w 1060"/>
                  <a:gd name="T29" fmla="*/ 171 h 837"/>
                  <a:gd name="T30" fmla="*/ 593 w 1060"/>
                  <a:gd name="T31" fmla="*/ 184 h 837"/>
                  <a:gd name="T32" fmla="*/ 651 w 1060"/>
                  <a:gd name="T33" fmla="*/ 166 h 837"/>
                  <a:gd name="T34" fmla="*/ 701 w 1060"/>
                  <a:gd name="T35" fmla="*/ 207 h 837"/>
                  <a:gd name="T36" fmla="*/ 718 w 1060"/>
                  <a:gd name="T37" fmla="*/ 215 h 837"/>
                  <a:gd name="T38" fmla="*/ 749 w 1060"/>
                  <a:gd name="T39" fmla="*/ 230 h 837"/>
                  <a:gd name="T40" fmla="*/ 800 w 1060"/>
                  <a:gd name="T41" fmla="*/ 250 h 837"/>
                  <a:gd name="T42" fmla="*/ 792 w 1060"/>
                  <a:gd name="T43" fmla="*/ 278 h 837"/>
                  <a:gd name="T44" fmla="*/ 812 w 1060"/>
                  <a:gd name="T45" fmla="*/ 270 h 837"/>
                  <a:gd name="T46" fmla="*/ 783 w 1060"/>
                  <a:gd name="T47" fmla="*/ 324 h 837"/>
                  <a:gd name="T48" fmla="*/ 798 w 1060"/>
                  <a:gd name="T49" fmla="*/ 352 h 837"/>
                  <a:gd name="T50" fmla="*/ 801 w 1060"/>
                  <a:gd name="T51" fmla="*/ 390 h 837"/>
                  <a:gd name="T52" fmla="*/ 935 w 1060"/>
                  <a:gd name="T53" fmla="*/ 432 h 837"/>
                  <a:gd name="T54" fmla="*/ 999 w 1060"/>
                  <a:gd name="T55" fmla="*/ 486 h 837"/>
                  <a:gd name="T56" fmla="*/ 1060 w 1060"/>
                  <a:gd name="T57" fmla="*/ 522 h 837"/>
                  <a:gd name="T58" fmla="*/ 1018 w 1060"/>
                  <a:gd name="T59" fmla="*/ 551 h 837"/>
                  <a:gd name="T60" fmla="*/ 1017 w 1060"/>
                  <a:gd name="T61" fmla="*/ 601 h 837"/>
                  <a:gd name="T62" fmla="*/ 980 w 1060"/>
                  <a:gd name="T63" fmla="*/ 645 h 837"/>
                  <a:gd name="T64" fmla="*/ 812 w 1060"/>
                  <a:gd name="T65" fmla="*/ 546 h 837"/>
                  <a:gd name="T66" fmla="*/ 821 w 1060"/>
                  <a:gd name="T67" fmla="*/ 601 h 837"/>
                  <a:gd name="T68" fmla="*/ 864 w 1060"/>
                  <a:gd name="T69" fmla="*/ 652 h 837"/>
                  <a:gd name="T70" fmla="*/ 918 w 1060"/>
                  <a:gd name="T71" fmla="*/ 696 h 837"/>
                  <a:gd name="T72" fmla="*/ 937 w 1060"/>
                  <a:gd name="T73" fmla="*/ 796 h 837"/>
                  <a:gd name="T74" fmla="*/ 885 w 1060"/>
                  <a:gd name="T75" fmla="*/ 837 h 837"/>
                  <a:gd name="T76" fmla="*/ 669 w 1060"/>
                  <a:gd name="T77" fmla="*/ 732 h 837"/>
                  <a:gd name="T78" fmla="*/ 632 w 1060"/>
                  <a:gd name="T79" fmla="*/ 707 h 837"/>
                  <a:gd name="T80" fmla="*/ 564 w 1060"/>
                  <a:gd name="T81" fmla="*/ 645 h 837"/>
                  <a:gd name="T82" fmla="*/ 534 w 1060"/>
                  <a:gd name="T83" fmla="*/ 660 h 837"/>
                  <a:gd name="T84" fmla="*/ 442 w 1060"/>
                  <a:gd name="T85" fmla="*/ 660 h 837"/>
                  <a:gd name="T86" fmla="*/ 609 w 1060"/>
                  <a:gd name="T87" fmla="*/ 610 h 837"/>
                  <a:gd name="T88" fmla="*/ 655 w 1060"/>
                  <a:gd name="T89" fmla="*/ 486 h 837"/>
                  <a:gd name="T90" fmla="*/ 560 w 1060"/>
                  <a:gd name="T91" fmla="*/ 377 h 837"/>
                  <a:gd name="T92" fmla="*/ 496 w 1060"/>
                  <a:gd name="T93" fmla="*/ 389 h 837"/>
                  <a:gd name="T94" fmla="*/ 526 w 1060"/>
                  <a:gd name="T95" fmla="*/ 343 h 837"/>
                  <a:gd name="T96" fmla="*/ 460 w 1060"/>
                  <a:gd name="T97" fmla="*/ 275 h 837"/>
                  <a:gd name="T98" fmla="*/ 415 w 1060"/>
                  <a:gd name="T99" fmla="*/ 302 h 837"/>
                  <a:gd name="T100" fmla="*/ 338 w 1060"/>
                  <a:gd name="T101" fmla="*/ 309 h 837"/>
                  <a:gd name="T102" fmla="*/ 22 w 1060"/>
                  <a:gd name="T103" fmla="*/ 215 h 837"/>
                  <a:gd name="T104" fmla="*/ 0 w 1060"/>
                  <a:gd name="T105" fmla="*/ 18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0" h="837">
                    <a:moveTo>
                      <a:pt x="0" y="187"/>
                    </a:moveTo>
                    <a:lnTo>
                      <a:pt x="6" y="96"/>
                    </a:lnTo>
                    <a:lnTo>
                      <a:pt x="52" y="30"/>
                    </a:lnTo>
                    <a:lnTo>
                      <a:pt x="124" y="0"/>
                    </a:lnTo>
                    <a:lnTo>
                      <a:pt x="184" y="13"/>
                    </a:lnTo>
                    <a:lnTo>
                      <a:pt x="122" y="96"/>
                    </a:lnTo>
                    <a:lnTo>
                      <a:pt x="138" y="147"/>
                    </a:lnTo>
                    <a:lnTo>
                      <a:pt x="184" y="197"/>
                    </a:lnTo>
                    <a:lnTo>
                      <a:pt x="124" y="215"/>
                    </a:lnTo>
                    <a:lnTo>
                      <a:pt x="188" y="215"/>
                    </a:lnTo>
                    <a:lnTo>
                      <a:pt x="198" y="171"/>
                    </a:lnTo>
                    <a:lnTo>
                      <a:pt x="149" y="143"/>
                    </a:lnTo>
                    <a:lnTo>
                      <a:pt x="188" y="114"/>
                    </a:lnTo>
                    <a:lnTo>
                      <a:pt x="161" y="75"/>
                    </a:lnTo>
                    <a:lnTo>
                      <a:pt x="221" y="85"/>
                    </a:lnTo>
                    <a:lnTo>
                      <a:pt x="165" y="62"/>
                    </a:lnTo>
                    <a:lnTo>
                      <a:pt x="227" y="68"/>
                    </a:lnTo>
                    <a:lnTo>
                      <a:pt x="184" y="38"/>
                    </a:lnTo>
                    <a:lnTo>
                      <a:pt x="236" y="40"/>
                    </a:lnTo>
                    <a:lnTo>
                      <a:pt x="269" y="13"/>
                    </a:lnTo>
                    <a:lnTo>
                      <a:pt x="312" y="11"/>
                    </a:lnTo>
                    <a:lnTo>
                      <a:pt x="316" y="49"/>
                    </a:lnTo>
                    <a:lnTo>
                      <a:pt x="347" y="62"/>
                    </a:lnTo>
                    <a:lnTo>
                      <a:pt x="336" y="147"/>
                    </a:lnTo>
                    <a:lnTo>
                      <a:pt x="378" y="108"/>
                    </a:lnTo>
                    <a:lnTo>
                      <a:pt x="400" y="124"/>
                    </a:lnTo>
                    <a:lnTo>
                      <a:pt x="460" y="86"/>
                    </a:lnTo>
                    <a:lnTo>
                      <a:pt x="546" y="108"/>
                    </a:lnTo>
                    <a:lnTo>
                      <a:pt x="583" y="147"/>
                    </a:lnTo>
                    <a:lnTo>
                      <a:pt x="556" y="171"/>
                    </a:lnTo>
                    <a:lnTo>
                      <a:pt x="609" y="161"/>
                    </a:lnTo>
                    <a:lnTo>
                      <a:pt x="593" y="184"/>
                    </a:lnTo>
                    <a:lnTo>
                      <a:pt x="623" y="197"/>
                    </a:lnTo>
                    <a:lnTo>
                      <a:pt x="651" y="166"/>
                    </a:lnTo>
                    <a:lnTo>
                      <a:pt x="689" y="183"/>
                    </a:lnTo>
                    <a:lnTo>
                      <a:pt x="701" y="207"/>
                    </a:lnTo>
                    <a:lnTo>
                      <a:pt x="665" y="215"/>
                    </a:lnTo>
                    <a:lnTo>
                      <a:pt x="718" y="215"/>
                    </a:lnTo>
                    <a:lnTo>
                      <a:pt x="710" y="248"/>
                    </a:lnTo>
                    <a:lnTo>
                      <a:pt x="749" y="230"/>
                    </a:lnTo>
                    <a:lnTo>
                      <a:pt x="724" y="255"/>
                    </a:lnTo>
                    <a:lnTo>
                      <a:pt x="800" y="250"/>
                    </a:lnTo>
                    <a:lnTo>
                      <a:pt x="757" y="278"/>
                    </a:lnTo>
                    <a:lnTo>
                      <a:pt x="792" y="278"/>
                    </a:lnTo>
                    <a:lnTo>
                      <a:pt x="778" y="298"/>
                    </a:lnTo>
                    <a:lnTo>
                      <a:pt x="812" y="270"/>
                    </a:lnTo>
                    <a:lnTo>
                      <a:pt x="844" y="301"/>
                    </a:lnTo>
                    <a:lnTo>
                      <a:pt x="783" y="324"/>
                    </a:lnTo>
                    <a:lnTo>
                      <a:pt x="872" y="343"/>
                    </a:lnTo>
                    <a:lnTo>
                      <a:pt x="798" y="352"/>
                    </a:lnTo>
                    <a:lnTo>
                      <a:pt x="823" y="363"/>
                    </a:lnTo>
                    <a:lnTo>
                      <a:pt x="801" y="390"/>
                    </a:lnTo>
                    <a:lnTo>
                      <a:pt x="891" y="441"/>
                    </a:lnTo>
                    <a:lnTo>
                      <a:pt x="935" y="432"/>
                    </a:lnTo>
                    <a:lnTo>
                      <a:pt x="955" y="490"/>
                    </a:lnTo>
                    <a:lnTo>
                      <a:pt x="999" y="486"/>
                    </a:lnTo>
                    <a:lnTo>
                      <a:pt x="994" y="511"/>
                    </a:lnTo>
                    <a:lnTo>
                      <a:pt x="1060" y="522"/>
                    </a:lnTo>
                    <a:lnTo>
                      <a:pt x="1051" y="556"/>
                    </a:lnTo>
                    <a:lnTo>
                      <a:pt x="1018" y="551"/>
                    </a:lnTo>
                    <a:lnTo>
                      <a:pt x="1032" y="571"/>
                    </a:lnTo>
                    <a:lnTo>
                      <a:pt x="1017" y="601"/>
                    </a:lnTo>
                    <a:lnTo>
                      <a:pt x="986" y="585"/>
                    </a:lnTo>
                    <a:lnTo>
                      <a:pt x="980" y="645"/>
                    </a:lnTo>
                    <a:lnTo>
                      <a:pt x="858" y="536"/>
                    </a:lnTo>
                    <a:lnTo>
                      <a:pt x="812" y="546"/>
                    </a:lnTo>
                    <a:lnTo>
                      <a:pt x="844" y="573"/>
                    </a:lnTo>
                    <a:lnTo>
                      <a:pt x="821" y="601"/>
                    </a:lnTo>
                    <a:lnTo>
                      <a:pt x="842" y="599"/>
                    </a:lnTo>
                    <a:lnTo>
                      <a:pt x="864" y="652"/>
                    </a:lnTo>
                    <a:lnTo>
                      <a:pt x="924" y="664"/>
                    </a:lnTo>
                    <a:lnTo>
                      <a:pt x="918" y="696"/>
                    </a:lnTo>
                    <a:lnTo>
                      <a:pt x="951" y="720"/>
                    </a:lnTo>
                    <a:lnTo>
                      <a:pt x="937" y="796"/>
                    </a:lnTo>
                    <a:lnTo>
                      <a:pt x="783" y="719"/>
                    </a:lnTo>
                    <a:lnTo>
                      <a:pt x="885" y="837"/>
                    </a:lnTo>
                    <a:lnTo>
                      <a:pt x="696" y="772"/>
                    </a:lnTo>
                    <a:lnTo>
                      <a:pt x="669" y="732"/>
                    </a:lnTo>
                    <a:lnTo>
                      <a:pt x="694" y="728"/>
                    </a:lnTo>
                    <a:lnTo>
                      <a:pt x="632" y="707"/>
                    </a:lnTo>
                    <a:lnTo>
                      <a:pt x="613" y="660"/>
                    </a:lnTo>
                    <a:lnTo>
                      <a:pt x="564" y="645"/>
                    </a:lnTo>
                    <a:lnTo>
                      <a:pt x="561" y="676"/>
                    </a:lnTo>
                    <a:lnTo>
                      <a:pt x="534" y="660"/>
                    </a:lnTo>
                    <a:lnTo>
                      <a:pt x="495" y="691"/>
                    </a:lnTo>
                    <a:lnTo>
                      <a:pt x="442" y="660"/>
                    </a:lnTo>
                    <a:lnTo>
                      <a:pt x="466" y="610"/>
                    </a:lnTo>
                    <a:lnTo>
                      <a:pt x="609" y="610"/>
                    </a:lnTo>
                    <a:lnTo>
                      <a:pt x="575" y="559"/>
                    </a:lnTo>
                    <a:lnTo>
                      <a:pt x="655" y="486"/>
                    </a:lnTo>
                    <a:lnTo>
                      <a:pt x="599" y="385"/>
                    </a:lnTo>
                    <a:lnTo>
                      <a:pt x="560" y="377"/>
                    </a:lnTo>
                    <a:lnTo>
                      <a:pt x="581" y="363"/>
                    </a:lnTo>
                    <a:lnTo>
                      <a:pt x="496" y="389"/>
                    </a:lnTo>
                    <a:lnTo>
                      <a:pt x="495" y="362"/>
                    </a:lnTo>
                    <a:lnTo>
                      <a:pt x="526" y="343"/>
                    </a:lnTo>
                    <a:lnTo>
                      <a:pt x="461" y="305"/>
                    </a:lnTo>
                    <a:lnTo>
                      <a:pt x="460" y="275"/>
                    </a:lnTo>
                    <a:lnTo>
                      <a:pt x="399" y="262"/>
                    </a:lnTo>
                    <a:lnTo>
                      <a:pt x="415" y="302"/>
                    </a:lnTo>
                    <a:lnTo>
                      <a:pt x="311" y="286"/>
                    </a:lnTo>
                    <a:lnTo>
                      <a:pt x="338" y="309"/>
                    </a:lnTo>
                    <a:lnTo>
                      <a:pt x="69" y="269"/>
                    </a:lnTo>
                    <a:lnTo>
                      <a:pt x="22" y="215"/>
                    </a:lnTo>
                    <a:lnTo>
                      <a:pt x="107" y="216"/>
                    </a:lnTo>
                    <a:lnTo>
                      <a:pt x="0" y="187"/>
                    </a:lnTo>
                    <a:close/>
                  </a:path>
                </a:pathLst>
              </a:custGeom>
              <a:solidFill>
                <a:srgbClr val="B3B3B3"/>
              </a:solidFill>
              <a:ln w="0">
                <a:solidFill>
                  <a:srgbClr val="B3B3B3"/>
                </a:solidFill>
                <a:prstDash val="solid"/>
                <a:round/>
                <a:headEnd/>
                <a:tailEnd/>
              </a:ln>
            </p:spPr>
            <p:txBody>
              <a:bodyPr/>
              <a:lstStyle/>
              <a:p>
                <a:endParaRPr lang="en-US" dirty="0"/>
              </a:p>
            </p:txBody>
          </p:sp>
          <p:sp>
            <p:nvSpPr>
              <p:cNvPr id="214" name="Freeform 198">
                <a:extLst>
                  <a:ext uri="{FF2B5EF4-FFF2-40B4-BE49-F238E27FC236}">
                    <a16:creationId xmlns:a16="http://schemas.microsoft.com/office/drawing/2014/main" id="{D8D70CFE-99A0-4BC5-A664-A3190ACC1632}"/>
                  </a:ext>
                </a:extLst>
              </p:cNvPr>
              <p:cNvSpPr>
                <a:spLocks/>
              </p:cNvSpPr>
              <p:nvPr/>
            </p:nvSpPr>
            <p:spPr bwMode="gray">
              <a:xfrm>
                <a:off x="1745" y="1337"/>
                <a:ext cx="82" cy="62"/>
              </a:xfrm>
              <a:custGeom>
                <a:avLst/>
                <a:gdLst>
                  <a:gd name="T0" fmla="*/ 0 w 246"/>
                  <a:gd name="T1" fmla="*/ 150 h 185"/>
                  <a:gd name="T2" fmla="*/ 35 w 246"/>
                  <a:gd name="T3" fmla="*/ 116 h 185"/>
                  <a:gd name="T4" fmla="*/ 58 w 246"/>
                  <a:gd name="T5" fmla="*/ 0 h 185"/>
                  <a:gd name="T6" fmla="*/ 77 w 246"/>
                  <a:gd name="T7" fmla="*/ 43 h 185"/>
                  <a:gd name="T8" fmla="*/ 137 w 246"/>
                  <a:gd name="T9" fmla="*/ 51 h 185"/>
                  <a:gd name="T10" fmla="*/ 246 w 246"/>
                  <a:gd name="T11" fmla="*/ 136 h 185"/>
                  <a:gd name="T12" fmla="*/ 231 w 246"/>
                  <a:gd name="T13" fmla="*/ 162 h 185"/>
                  <a:gd name="T14" fmla="*/ 130 w 246"/>
                  <a:gd name="T15" fmla="*/ 126 h 185"/>
                  <a:gd name="T16" fmla="*/ 71 w 246"/>
                  <a:gd name="T17" fmla="*/ 185 h 185"/>
                  <a:gd name="T18" fmla="*/ 55 w 246"/>
                  <a:gd name="T19" fmla="*/ 136 h 185"/>
                  <a:gd name="T20" fmla="*/ 0 w 246"/>
                  <a:gd name="T21"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185">
                    <a:moveTo>
                      <a:pt x="0" y="150"/>
                    </a:moveTo>
                    <a:lnTo>
                      <a:pt x="35" y="116"/>
                    </a:lnTo>
                    <a:lnTo>
                      <a:pt x="58" y="0"/>
                    </a:lnTo>
                    <a:lnTo>
                      <a:pt x="77" y="43"/>
                    </a:lnTo>
                    <a:lnTo>
                      <a:pt x="137" y="51"/>
                    </a:lnTo>
                    <a:lnTo>
                      <a:pt x="246" y="136"/>
                    </a:lnTo>
                    <a:lnTo>
                      <a:pt x="231" y="162"/>
                    </a:lnTo>
                    <a:lnTo>
                      <a:pt x="130" y="126"/>
                    </a:lnTo>
                    <a:lnTo>
                      <a:pt x="71" y="185"/>
                    </a:lnTo>
                    <a:lnTo>
                      <a:pt x="55" y="136"/>
                    </a:lnTo>
                    <a:lnTo>
                      <a:pt x="0" y="150"/>
                    </a:lnTo>
                    <a:close/>
                  </a:path>
                </a:pathLst>
              </a:custGeom>
              <a:solidFill>
                <a:srgbClr val="B3B3B3"/>
              </a:solidFill>
              <a:ln w="0">
                <a:solidFill>
                  <a:srgbClr val="B3B3B3"/>
                </a:solidFill>
                <a:prstDash val="solid"/>
                <a:round/>
                <a:headEnd/>
                <a:tailEnd/>
              </a:ln>
            </p:spPr>
            <p:txBody>
              <a:bodyPr/>
              <a:lstStyle/>
              <a:p>
                <a:endParaRPr lang="en-US" dirty="0"/>
              </a:p>
            </p:txBody>
          </p:sp>
          <p:sp>
            <p:nvSpPr>
              <p:cNvPr id="215" name="Freeform 199">
                <a:extLst>
                  <a:ext uri="{FF2B5EF4-FFF2-40B4-BE49-F238E27FC236}">
                    <a16:creationId xmlns:a16="http://schemas.microsoft.com/office/drawing/2014/main" id="{04887702-DE4D-4709-BF7A-7F7A05D7C411}"/>
                  </a:ext>
                </a:extLst>
              </p:cNvPr>
              <p:cNvSpPr>
                <a:spLocks/>
              </p:cNvSpPr>
              <p:nvPr/>
            </p:nvSpPr>
            <p:spPr bwMode="gray">
              <a:xfrm>
                <a:off x="2088" y="1625"/>
                <a:ext cx="83" cy="88"/>
              </a:xfrm>
              <a:custGeom>
                <a:avLst/>
                <a:gdLst>
                  <a:gd name="T0" fmla="*/ 0 w 250"/>
                  <a:gd name="T1" fmla="*/ 207 h 266"/>
                  <a:gd name="T2" fmla="*/ 103 w 250"/>
                  <a:gd name="T3" fmla="*/ 14 h 266"/>
                  <a:gd name="T4" fmla="*/ 141 w 250"/>
                  <a:gd name="T5" fmla="*/ 0 h 266"/>
                  <a:gd name="T6" fmla="*/ 94 w 250"/>
                  <a:gd name="T7" fmla="*/ 103 h 266"/>
                  <a:gd name="T8" fmla="*/ 126 w 250"/>
                  <a:gd name="T9" fmla="*/ 80 h 266"/>
                  <a:gd name="T10" fmla="*/ 146 w 250"/>
                  <a:gd name="T11" fmla="*/ 125 h 266"/>
                  <a:gd name="T12" fmla="*/ 212 w 250"/>
                  <a:gd name="T13" fmla="*/ 125 h 266"/>
                  <a:gd name="T14" fmla="*/ 198 w 250"/>
                  <a:gd name="T15" fmla="*/ 165 h 266"/>
                  <a:gd name="T16" fmla="*/ 234 w 250"/>
                  <a:gd name="T17" fmla="*/ 162 h 266"/>
                  <a:gd name="T18" fmla="*/ 208 w 250"/>
                  <a:gd name="T19" fmla="*/ 203 h 266"/>
                  <a:gd name="T20" fmla="*/ 240 w 250"/>
                  <a:gd name="T21" fmla="*/ 179 h 266"/>
                  <a:gd name="T22" fmla="*/ 250 w 250"/>
                  <a:gd name="T23" fmla="*/ 221 h 266"/>
                  <a:gd name="T24" fmla="*/ 215 w 250"/>
                  <a:gd name="T25" fmla="*/ 266 h 266"/>
                  <a:gd name="T26" fmla="*/ 212 w 250"/>
                  <a:gd name="T27" fmla="*/ 233 h 266"/>
                  <a:gd name="T28" fmla="*/ 198 w 250"/>
                  <a:gd name="T29" fmla="*/ 250 h 266"/>
                  <a:gd name="T30" fmla="*/ 198 w 250"/>
                  <a:gd name="T31" fmla="*/ 200 h 266"/>
                  <a:gd name="T32" fmla="*/ 137 w 250"/>
                  <a:gd name="T33" fmla="*/ 250 h 266"/>
                  <a:gd name="T34" fmla="*/ 174 w 250"/>
                  <a:gd name="T35" fmla="*/ 216 h 266"/>
                  <a:gd name="T36" fmla="*/ 119 w 250"/>
                  <a:gd name="T37" fmla="*/ 221 h 266"/>
                  <a:gd name="T38" fmla="*/ 133 w 250"/>
                  <a:gd name="T39" fmla="*/ 200 h 266"/>
                  <a:gd name="T40" fmla="*/ 0 w 250"/>
                  <a:gd name="T41"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66">
                    <a:moveTo>
                      <a:pt x="0" y="207"/>
                    </a:moveTo>
                    <a:lnTo>
                      <a:pt x="103" y="14"/>
                    </a:lnTo>
                    <a:lnTo>
                      <a:pt x="141" y="0"/>
                    </a:lnTo>
                    <a:lnTo>
                      <a:pt x="94" y="103"/>
                    </a:lnTo>
                    <a:lnTo>
                      <a:pt x="126" y="80"/>
                    </a:lnTo>
                    <a:lnTo>
                      <a:pt x="146" y="125"/>
                    </a:lnTo>
                    <a:lnTo>
                      <a:pt x="212" y="125"/>
                    </a:lnTo>
                    <a:lnTo>
                      <a:pt x="198" y="165"/>
                    </a:lnTo>
                    <a:lnTo>
                      <a:pt x="234" y="162"/>
                    </a:lnTo>
                    <a:lnTo>
                      <a:pt x="208" y="203"/>
                    </a:lnTo>
                    <a:lnTo>
                      <a:pt x="240" y="179"/>
                    </a:lnTo>
                    <a:lnTo>
                      <a:pt x="250" y="221"/>
                    </a:lnTo>
                    <a:lnTo>
                      <a:pt x="215" y="266"/>
                    </a:lnTo>
                    <a:lnTo>
                      <a:pt x="212" y="233"/>
                    </a:lnTo>
                    <a:lnTo>
                      <a:pt x="198" y="250"/>
                    </a:lnTo>
                    <a:lnTo>
                      <a:pt x="198" y="200"/>
                    </a:lnTo>
                    <a:lnTo>
                      <a:pt x="137" y="250"/>
                    </a:lnTo>
                    <a:lnTo>
                      <a:pt x="174" y="216"/>
                    </a:lnTo>
                    <a:lnTo>
                      <a:pt x="119" y="221"/>
                    </a:lnTo>
                    <a:lnTo>
                      <a:pt x="133" y="200"/>
                    </a:lnTo>
                    <a:lnTo>
                      <a:pt x="0" y="207"/>
                    </a:lnTo>
                    <a:close/>
                  </a:path>
                </a:pathLst>
              </a:custGeom>
              <a:solidFill>
                <a:srgbClr val="B3B3B3"/>
              </a:solidFill>
              <a:ln w="0">
                <a:solidFill>
                  <a:srgbClr val="B3B3B3"/>
                </a:solidFill>
                <a:prstDash val="solid"/>
                <a:round/>
                <a:headEnd/>
                <a:tailEnd/>
              </a:ln>
            </p:spPr>
            <p:txBody>
              <a:bodyPr/>
              <a:lstStyle/>
              <a:p>
                <a:endParaRPr lang="en-US" dirty="0"/>
              </a:p>
            </p:txBody>
          </p:sp>
          <p:sp>
            <p:nvSpPr>
              <p:cNvPr id="216" name="Freeform 200">
                <a:extLst>
                  <a:ext uri="{FF2B5EF4-FFF2-40B4-BE49-F238E27FC236}">
                    <a16:creationId xmlns:a16="http://schemas.microsoft.com/office/drawing/2014/main" id="{3C6928CA-ADF8-46DD-B920-7AA4D09BDDB5}"/>
                  </a:ext>
                </a:extLst>
              </p:cNvPr>
              <p:cNvSpPr>
                <a:spLocks/>
              </p:cNvSpPr>
              <p:nvPr/>
            </p:nvSpPr>
            <p:spPr bwMode="gray">
              <a:xfrm>
                <a:off x="1889" y="2636"/>
                <a:ext cx="101" cy="571"/>
              </a:xfrm>
              <a:custGeom>
                <a:avLst/>
                <a:gdLst>
                  <a:gd name="T0" fmla="*/ 0 w 304"/>
                  <a:gd name="T1" fmla="*/ 1341 h 1714"/>
                  <a:gd name="T2" fmla="*/ 21 w 304"/>
                  <a:gd name="T3" fmla="*/ 1297 h 1714"/>
                  <a:gd name="T4" fmla="*/ 64 w 304"/>
                  <a:gd name="T5" fmla="*/ 1328 h 1714"/>
                  <a:gd name="T6" fmla="*/ 103 w 304"/>
                  <a:gd name="T7" fmla="*/ 1240 h 1714"/>
                  <a:gd name="T8" fmla="*/ 87 w 304"/>
                  <a:gd name="T9" fmla="*/ 1207 h 1714"/>
                  <a:gd name="T10" fmla="*/ 119 w 304"/>
                  <a:gd name="T11" fmla="*/ 1086 h 1714"/>
                  <a:gd name="T12" fmla="*/ 61 w 304"/>
                  <a:gd name="T13" fmla="*/ 1074 h 1714"/>
                  <a:gd name="T14" fmla="*/ 70 w 304"/>
                  <a:gd name="T15" fmla="*/ 878 h 1714"/>
                  <a:gd name="T16" fmla="*/ 149 w 304"/>
                  <a:gd name="T17" fmla="*/ 675 h 1714"/>
                  <a:gd name="T18" fmla="*/ 145 w 304"/>
                  <a:gd name="T19" fmla="*/ 500 h 1714"/>
                  <a:gd name="T20" fmla="*/ 200 w 304"/>
                  <a:gd name="T21" fmla="*/ 176 h 1714"/>
                  <a:gd name="T22" fmla="*/ 181 w 304"/>
                  <a:gd name="T23" fmla="*/ 29 h 1714"/>
                  <a:gd name="T24" fmla="*/ 218 w 304"/>
                  <a:gd name="T25" fmla="*/ 0 h 1714"/>
                  <a:gd name="T26" fmla="*/ 256 w 304"/>
                  <a:gd name="T27" fmla="*/ 75 h 1714"/>
                  <a:gd name="T28" fmla="*/ 278 w 304"/>
                  <a:gd name="T29" fmla="*/ 228 h 1714"/>
                  <a:gd name="T30" fmla="*/ 304 w 304"/>
                  <a:gd name="T31" fmla="*/ 231 h 1714"/>
                  <a:gd name="T32" fmla="*/ 303 w 304"/>
                  <a:gd name="T33" fmla="*/ 281 h 1714"/>
                  <a:gd name="T34" fmla="*/ 261 w 304"/>
                  <a:gd name="T35" fmla="*/ 304 h 1714"/>
                  <a:gd name="T36" fmla="*/ 262 w 304"/>
                  <a:gd name="T37" fmla="*/ 406 h 1714"/>
                  <a:gd name="T38" fmla="*/ 218 w 304"/>
                  <a:gd name="T39" fmla="*/ 460 h 1714"/>
                  <a:gd name="T40" fmla="*/ 183 w 304"/>
                  <a:gd name="T41" fmla="*/ 601 h 1714"/>
                  <a:gd name="T42" fmla="*/ 211 w 304"/>
                  <a:gd name="T43" fmla="*/ 735 h 1714"/>
                  <a:gd name="T44" fmla="*/ 162 w 304"/>
                  <a:gd name="T45" fmla="*/ 845 h 1714"/>
                  <a:gd name="T46" fmla="*/ 130 w 304"/>
                  <a:gd name="T47" fmla="*/ 1130 h 1714"/>
                  <a:gd name="T48" fmla="*/ 155 w 304"/>
                  <a:gd name="T49" fmla="*/ 1234 h 1714"/>
                  <a:gd name="T50" fmla="*/ 132 w 304"/>
                  <a:gd name="T51" fmla="*/ 1240 h 1714"/>
                  <a:gd name="T52" fmla="*/ 141 w 304"/>
                  <a:gd name="T53" fmla="*/ 1332 h 1714"/>
                  <a:gd name="T54" fmla="*/ 80 w 304"/>
                  <a:gd name="T55" fmla="*/ 1521 h 1714"/>
                  <a:gd name="T56" fmla="*/ 84 w 304"/>
                  <a:gd name="T57" fmla="*/ 1553 h 1714"/>
                  <a:gd name="T58" fmla="*/ 116 w 304"/>
                  <a:gd name="T59" fmla="*/ 1542 h 1714"/>
                  <a:gd name="T60" fmla="*/ 130 w 304"/>
                  <a:gd name="T61" fmla="*/ 1616 h 1714"/>
                  <a:gd name="T62" fmla="*/ 262 w 304"/>
                  <a:gd name="T63" fmla="*/ 1631 h 1714"/>
                  <a:gd name="T64" fmla="*/ 172 w 304"/>
                  <a:gd name="T65" fmla="*/ 1659 h 1714"/>
                  <a:gd name="T66" fmla="*/ 162 w 304"/>
                  <a:gd name="T67" fmla="*/ 1714 h 1714"/>
                  <a:gd name="T68" fmla="*/ 121 w 304"/>
                  <a:gd name="T69" fmla="*/ 1700 h 1714"/>
                  <a:gd name="T70" fmla="*/ 164 w 304"/>
                  <a:gd name="T71" fmla="*/ 1666 h 1714"/>
                  <a:gd name="T72" fmla="*/ 102 w 304"/>
                  <a:gd name="T73" fmla="*/ 1649 h 1714"/>
                  <a:gd name="T74" fmla="*/ 93 w 304"/>
                  <a:gd name="T75" fmla="*/ 1588 h 1714"/>
                  <a:gd name="T76" fmla="*/ 75 w 304"/>
                  <a:gd name="T77" fmla="*/ 1617 h 1714"/>
                  <a:gd name="T78" fmla="*/ 54 w 304"/>
                  <a:gd name="T79" fmla="*/ 1563 h 1714"/>
                  <a:gd name="T80" fmla="*/ 64 w 304"/>
                  <a:gd name="T81" fmla="*/ 1542 h 1714"/>
                  <a:gd name="T82" fmla="*/ 33 w 304"/>
                  <a:gd name="T83" fmla="*/ 1518 h 1714"/>
                  <a:gd name="T84" fmla="*/ 61 w 304"/>
                  <a:gd name="T85" fmla="*/ 1487 h 1714"/>
                  <a:gd name="T86" fmla="*/ 36 w 304"/>
                  <a:gd name="T87" fmla="*/ 1405 h 1714"/>
                  <a:gd name="T88" fmla="*/ 84 w 304"/>
                  <a:gd name="T89" fmla="*/ 1413 h 1714"/>
                  <a:gd name="T90" fmla="*/ 36 w 304"/>
                  <a:gd name="T91" fmla="*/ 1372 h 1714"/>
                  <a:gd name="T92" fmla="*/ 47 w 304"/>
                  <a:gd name="T93" fmla="*/ 1339 h 1714"/>
                  <a:gd name="T94" fmla="*/ 0 w 304"/>
                  <a:gd name="T95" fmla="*/ 1341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1714">
                    <a:moveTo>
                      <a:pt x="0" y="1341"/>
                    </a:moveTo>
                    <a:lnTo>
                      <a:pt x="21" y="1297"/>
                    </a:lnTo>
                    <a:lnTo>
                      <a:pt x="64" y="1328"/>
                    </a:lnTo>
                    <a:lnTo>
                      <a:pt x="103" y="1240"/>
                    </a:lnTo>
                    <a:lnTo>
                      <a:pt x="87" y="1207"/>
                    </a:lnTo>
                    <a:lnTo>
                      <a:pt x="119" y="1086"/>
                    </a:lnTo>
                    <a:lnTo>
                      <a:pt x="61" y="1074"/>
                    </a:lnTo>
                    <a:lnTo>
                      <a:pt x="70" y="878"/>
                    </a:lnTo>
                    <a:lnTo>
                      <a:pt x="149" y="675"/>
                    </a:lnTo>
                    <a:lnTo>
                      <a:pt x="145" y="500"/>
                    </a:lnTo>
                    <a:lnTo>
                      <a:pt x="200" y="176"/>
                    </a:lnTo>
                    <a:lnTo>
                      <a:pt x="181" y="29"/>
                    </a:lnTo>
                    <a:lnTo>
                      <a:pt x="218" y="0"/>
                    </a:lnTo>
                    <a:lnTo>
                      <a:pt x="256" y="75"/>
                    </a:lnTo>
                    <a:lnTo>
                      <a:pt x="278" y="228"/>
                    </a:lnTo>
                    <a:lnTo>
                      <a:pt x="304" y="231"/>
                    </a:lnTo>
                    <a:lnTo>
                      <a:pt x="303" y="281"/>
                    </a:lnTo>
                    <a:lnTo>
                      <a:pt x="261" y="304"/>
                    </a:lnTo>
                    <a:lnTo>
                      <a:pt x="262" y="406"/>
                    </a:lnTo>
                    <a:lnTo>
                      <a:pt x="218" y="460"/>
                    </a:lnTo>
                    <a:lnTo>
                      <a:pt x="183" y="601"/>
                    </a:lnTo>
                    <a:lnTo>
                      <a:pt x="211" y="735"/>
                    </a:lnTo>
                    <a:lnTo>
                      <a:pt x="162" y="845"/>
                    </a:lnTo>
                    <a:lnTo>
                      <a:pt x="130" y="1130"/>
                    </a:lnTo>
                    <a:lnTo>
                      <a:pt x="155" y="1234"/>
                    </a:lnTo>
                    <a:lnTo>
                      <a:pt x="132" y="1240"/>
                    </a:lnTo>
                    <a:lnTo>
                      <a:pt x="141" y="1332"/>
                    </a:lnTo>
                    <a:lnTo>
                      <a:pt x="80" y="1521"/>
                    </a:lnTo>
                    <a:lnTo>
                      <a:pt x="84" y="1553"/>
                    </a:lnTo>
                    <a:lnTo>
                      <a:pt x="116" y="1542"/>
                    </a:lnTo>
                    <a:lnTo>
                      <a:pt x="130" y="1616"/>
                    </a:lnTo>
                    <a:lnTo>
                      <a:pt x="262" y="1631"/>
                    </a:lnTo>
                    <a:lnTo>
                      <a:pt x="172" y="1659"/>
                    </a:lnTo>
                    <a:lnTo>
                      <a:pt x="162" y="1714"/>
                    </a:lnTo>
                    <a:lnTo>
                      <a:pt x="121" y="1700"/>
                    </a:lnTo>
                    <a:lnTo>
                      <a:pt x="164" y="1666"/>
                    </a:lnTo>
                    <a:lnTo>
                      <a:pt x="102" y="1649"/>
                    </a:lnTo>
                    <a:lnTo>
                      <a:pt x="93" y="1588"/>
                    </a:lnTo>
                    <a:lnTo>
                      <a:pt x="75" y="1617"/>
                    </a:lnTo>
                    <a:lnTo>
                      <a:pt x="54" y="1563"/>
                    </a:lnTo>
                    <a:lnTo>
                      <a:pt x="64" y="1542"/>
                    </a:lnTo>
                    <a:lnTo>
                      <a:pt x="33" y="1518"/>
                    </a:lnTo>
                    <a:lnTo>
                      <a:pt x="61" y="1487"/>
                    </a:lnTo>
                    <a:lnTo>
                      <a:pt x="36" y="1405"/>
                    </a:lnTo>
                    <a:lnTo>
                      <a:pt x="84" y="1413"/>
                    </a:lnTo>
                    <a:lnTo>
                      <a:pt x="36" y="1372"/>
                    </a:lnTo>
                    <a:lnTo>
                      <a:pt x="47" y="1339"/>
                    </a:lnTo>
                    <a:lnTo>
                      <a:pt x="0" y="1341"/>
                    </a:lnTo>
                    <a:close/>
                  </a:path>
                </a:pathLst>
              </a:custGeom>
              <a:solidFill>
                <a:srgbClr val="B3B3B3"/>
              </a:solidFill>
              <a:ln w="0">
                <a:solidFill>
                  <a:srgbClr val="B3B3B3"/>
                </a:solidFill>
                <a:prstDash val="solid"/>
                <a:round/>
                <a:headEnd/>
                <a:tailEnd/>
              </a:ln>
            </p:spPr>
            <p:txBody>
              <a:bodyPr/>
              <a:lstStyle/>
              <a:p>
                <a:endParaRPr lang="en-US" dirty="0"/>
              </a:p>
            </p:txBody>
          </p:sp>
          <p:sp>
            <p:nvSpPr>
              <p:cNvPr id="217" name="Freeform 201">
                <a:extLst>
                  <a:ext uri="{FF2B5EF4-FFF2-40B4-BE49-F238E27FC236}">
                    <a16:creationId xmlns:a16="http://schemas.microsoft.com/office/drawing/2014/main" id="{80C44489-0C0E-4482-9555-0F68A4670D82}"/>
                  </a:ext>
                </a:extLst>
              </p:cNvPr>
              <p:cNvSpPr>
                <a:spLocks/>
              </p:cNvSpPr>
              <p:nvPr/>
            </p:nvSpPr>
            <p:spPr bwMode="gray">
              <a:xfrm>
                <a:off x="1894" y="3116"/>
                <a:ext cx="7" cy="21"/>
              </a:xfrm>
              <a:custGeom>
                <a:avLst/>
                <a:gdLst>
                  <a:gd name="T0" fmla="*/ 0 w 23"/>
                  <a:gd name="T1" fmla="*/ 28 h 62"/>
                  <a:gd name="T2" fmla="*/ 8 w 23"/>
                  <a:gd name="T3" fmla="*/ 0 h 62"/>
                  <a:gd name="T4" fmla="*/ 23 w 23"/>
                  <a:gd name="T5" fmla="*/ 62 h 62"/>
                  <a:gd name="T6" fmla="*/ 0 w 23"/>
                  <a:gd name="T7" fmla="*/ 28 h 62"/>
                </a:gdLst>
                <a:ahLst/>
                <a:cxnLst>
                  <a:cxn ang="0">
                    <a:pos x="T0" y="T1"/>
                  </a:cxn>
                  <a:cxn ang="0">
                    <a:pos x="T2" y="T3"/>
                  </a:cxn>
                  <a:cxn ang="0">
                    <a:pos x="T4" y="T5"/>
                  </a:cxn>
                  <a:cxn ang="0">
                    <a:pos x="T6" y="T7"/>
                  </a:cxn>
                </a:cxnLst>
                <a:rect l="0" t="0" r="r" b="b"/>
                <a:pathLst>
                  <a:path w="23" h="62">
                    <a:moveTo>
                      <a:pt x="0" y="28"/>
                    </a:moveTo>
                    <a:lnTo>
                      <a:pt x="8" y="0"/>
                    </a:lnTo>
                    <a:lnTo>
                      <a:pt x="23" y="62"/>
                    </a:lnTo>
                    <a:lnTo>
                      <a:pt x="0" y="28"/>
                    </a:lnTo>
                    <a:close/>
                  </a:path>
                </a:pathLst>
              </a:custGeom>
              <a:solidFill>
                <a:srgbClr val="B3B3B3"/>
              </a:solidFill>
              <a:ln w="0">
                <a:solidFill>
                  <a:srgbClr val="B3B3B3"/>
                </a:solidFill>
                <a:prstDash val="solid"/>
                <a:round/>
                <a:headEnd/>
                <a:tailEnd/>
              </a:ln>
            </p:spPr>
            <p:txBody>
              <a:bodyPr/>
              <a:lstStyle/>
              <a:p>
                <a:endParaRPr lang="en-US" dirty="0"/>
              </a:p>
            </p:txBody>
          </p:sp>
          <p:sp>
            <p:nvSpPr>
              <p:cNvPr id="218" name="Freeform 202">
                <a:extLst>
                  <a:ext uri="{FF2B5EF4-FFF2-40B4-BE49-F238E27FC236}">
                    <a16:creationId xmlns:a16="http://schemas.microsoft.com/office/drawing/2014/main" id="{F4B42B21-EB67-4E4D-B891-7BA11139A2D0}"/>
                  </a:ext>
                </a:extLst>
              </p:cNvPr>
              <p:cNvSpPr>
                <a:spLocks/>
              </p:cNvSpPr>
              <p:nvPr/>
            </p:nvSpPr>
            <p:spPr bwMode="gray">
              <a:xfrm>
                <a:off x="1902" y="3000"/>
                <a:ext cx="7" cy="26"/>
              </a:xfrm>
              <a:custGeom>
                <a:avLst/>
                <a:gdLst>
                  <a:gd name="T0" fmla="*/ 0 w 21"/>
                  <a:gd name="T1" fmla="*/ 69 h 80"/>
                  <a:gd name="T2" fmla="*/ 21 w 21"/>
                  <a:gd name="T3" fmla="*/ 0 h 80"/>
                  <a:gd name="T4" fmla="*/ 21 w 21"/>
                  <a:gd name="T5" fmla="*/ 80 h 80"/>
                  <a:gd name="T6" fmla="*/ 0 w 21"/>
                  <a:gd name="T7" fmla="*/ 69 h 80"/>
                </a:gdLst>
                <a:ahLst/>
                <a:cxnLst>
                  <a:cxn ang="0">
                    <a:pos x="T0" y="T1"/>
                  </a:cxn>
                  <a:cxn ang="0">
                    <a:pos x="T2" y="T3"/>
                  </a:cxn>
                  <a:cxn ang="0">
                    <a:pos x="T4" y="T5"/>
                  </a:cxn>
                  <a:cxn ang="0">
                    <a:pos x="T6" y="T7"/>
                  </a:cxn>
                </a:cxnLst>
                <a:rect l="0" t="0" r="r" b="b"/>
                <a:pathLst>
                  <a:path w="21" h="80">
                    <a:moveTo>
                      <a:pt x="0" y="69"/>
                    </a:moveTo>
                    <a:lnTo>
                      <a:pt x="21" y="0"/>
                    </a:lnTo>
                    <a:lnTo>
                      <a:pt x="21" y="80"/>
                    </a:lnTo>
                    <a:lnTo>
                      <a:pt x="0" y="69"/>
                    </a:lnTo>
                    <a:close/>
                  </a:path>
                </a:pathLst>
              </a:custGeom>
              <a:solidFill>
                <a:srgbClr val="B3B3B3"/>
              </a:solidFill>
              <a:ln w="0">
                <a:solidFill>
                  <a:srgbClr val="B3B3B3"/>
                </a:solidFill>
                <a:prstDash val="solid"/>
                <a:round/>
                <a:headEnd/>
                <a:tailEnd/>
              </a:ln>
            </p:spPr>
            <p:txBody>
              <a:bodyPr/>
              <a:lstStyle/>
              <a:p>
                <a:endParaRPr lang="en-US" dirty="0"/>
              </a:p>
            </p:txBody>
          </p:sp>
          <p:sp>
            <p:nvSpPr>
              <p:cNvPr id="219" name="Freeform 203">
                <a:extLst>
                  <a:ext uri="{FF2B5EF4-FFF2-40B4-BE49-F238E27FC236}">
                    <a16:creationId xmlns:a16="http://schemas.microsoft.com/office/drawing/2014/main" id="{272FDB43-9591-4485-BA08-FA5A729AAA26}"/>
                  </a:ext>
                </a:extLst>
              </p:cNvPr>
              <p:cNvSpPr>
                <a:spLocks/>
              </p:cNvSpPr>
              <p:nvPr/>
            </p:nvSpPr>
            <p:spPr bwMode="gray">
              <a:xfrm>
                <a:off x="1911" y="3201"/>
                <a:ext cx="16" cy="12"/>
              </a:xfrm>
              <a:custGeom>
                <a:avLst/>
                <a:gdLst>
                  <a:gd name="T0" fmla="*/ 0 w 50"/>
                  <a:gd name="T1" fmla="*/ 0 h 36"/>
                  <a:gd name="T2" fmla="*/ 48 w 50"/>
                  <a:gd name="T3" fmla="*/ 6 h 36"/>
                  <a:gd name="T4" fmla="*/ 50 w 50"/>
                  <a:gd name="T5" fmla="*/ 36 h 36"/>
                  <a:gd name="T6" fmla="*/ 0 w 50"/>
                  <a:gd name="T7" fmla="*/ 0 h 36"/>
                </a:gdLst>
                <a:ahLst/>
                <a:cxnLst>
                  <a:cxn ang="0">
                    <a:pos x="T0" y="T1"/>
                  </a:cxn>
                  <a:cxn ang="0">
                    <a:pos x="T2" y="T3"/>
                  </a:cxn>
                  <a:cxn ang="0">
                    <a:pos x="T4" y="T5"/>
                  </a:cxn>
                  <a:cxn ang="0">
                    <a:pos x="T6" y="T7"/>
                  </a:cxn>
                </a:cxnLst>
                <a:rect l="0" t="0" r="r" b="b"/>
                <a:pathLst>
                  <a:path w="50" h="36">
                    <a:moveTo>
                      <a:pt x="0" y="0"/>
                    </a:moveTo>
                    <a:lnTo>
                      <a:pt x="48" y="6"/>
                    </a:lnTo>
                    <a:lnTo>
                      <a:pt x="50" y="36"/>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20" name="Freeform 204">
                <a:extLst>
                  <a:ext uri="{FF2B5EF4-FFF2-40B4-BE49-F238E27FC236}">
                    <a16:creationId xmlns:a16="http://schemas.microsoft.com/office/drawing/2014/main" id="{CC3DFE67-6A96-4B11-A48B-826258107A2D}"/>
                  </a:ext>
                </a:extLst>
              </p:cNvPr>
              <p:cNvSpPr>
                <a:spLocks/>
              </p:cNvSpPr>
              <p:nvPr/>
            </p:nvSpPr>
            <p:spPr bwMode="gray">
              <a:xfrm>
                <a:off x="1914" y="3174"/>
                <a:ext cx="25" cy="27"/>
              </a:xfrm>
              <a:custGeom>
                <a:avLst/>
                <a:gdLst>
                  <a:gd name="T0" fmla="*/ 0 w 75"/>
                  <a:gd name="T1" fmla="*/ 14 h 80"/>
                  <a:gd name="T2" fmla="*/ 22 w 75"/>
                  <a:gd name="T3" fmla="*/ 0 h 80"/>
                  <a:gd name="T4" fmla="*/ 19 w 75"/>
                  <a:gd name="T5" fmla="*/ 38 h 80"/>
                  <a:gd name="T6" fmla="*/ 75 w 75"/>
                  <a:gd name="T7" fmla="*/ 54 h 80"/>
                  <a:gd name="T8" fmla="*/ 39 w 75"/>
                  <a:gd name="T9" fmla="*/ 80 h 80"/>
                  <a:gd name="T10" fmla="*/ 0 w 75"/>
                  <a:gd name="T11" fmla="*/ 14 h 80"/>
                </a:gdLst>
                <a:ahLst/>
                <a:cxnLst>
                  <a:cxn ang="0">
                    <a:pos x="T0" y="T1"/>
                  </a:cxn>
                  <a:cxn ang="0">
                    <a:pos x="T2" y="T3"/>
                  </a:cxn>
                  <a:cxn ang="0">
                    <a:pos x="T4" y="T5"/>
                  </a:cxn>
                  <a:cxn ang="0">
                    <a:pos x="T6" y="T7"/>
                  </a:cxn>
                  <a:cxn ang="0">
                    <a:pos x="T8" y="T9"/>
                  </a:cxn>
                  <a:cxn ang="0">
                    <a:pos x="T10" y="T11"/>
                  </a:cxn>
                </a:cxnLst>
                <a:rect l="0" t="0" r="r" b="b"/>
                <a:pathLst>
                  <a:path w="75" h="80">
                    <a:moveTo>
                      <a:pt x="0" y="14"/>
                    </a:moveTo>
                    <a:lnTo>
                      <a:pt x="22" y="0"/>
                    </a:lnTo>
                    <a:lnTo>
                      <a:pt x="19" y="38"/>
                    </a:lnTo>
                    <a:lnTo>
                      <a:pt x="75" y="54"/>
                    </a:lnTo>
                    <a:lnTo>
                      <a:pt x="39" y="80"/>
                    </a:lnTo>
                    <a:lnTo>
                      <a:pt x="0" y="14"/>
                    </a:lnTo>
                    <a:close/>
                  </a:path>
                </a:pathLst>
              </a:custGeom>
              <a:solidFill>
                <a:srgbClr val="B3B3B3"/>
              </a:solidFill>
              <a:ln w="0">
                <a:solidFill>
                  <a:srgbClr val="B3B3B3"/>
                </a:solidFill>
                <a:prstDash val="solid"/>
                <a:round/>
                <a:headEnd/>
                <a:tailEnd/>
              </a:ln>
            </p:spPr>
            <p:txBody>
              <a:bodyPr/>
              <a:lstStyle/>
              <a:p>
                <a:endParaRPr lang="en-US" dirty="0"/>
              </a:p>
            </p:txBody>
          </p:sp>
          <p:sp>
            <p:nvSpPr>
              <p:cNvPr id="221" name="Freeform 205">
                <a:extLst>
                  <a:ext uri="{FF2B5EF4-FFF2-40B4-BE49-F238E27FC236}">
                    <a16:creationId xmlns:a16="http://schemas.microsoft.com/office/drawing/2014/main" id="{1CC11BFE-90DA-476D-B946-0AC6D803EB88}"/>
                  </a:ext>
                </a:extLst>
              </p:cNvPr>
              <p:cNvSpPr>
                <a:spLocks/>
              </p:cNvSpPr>
              <p:nvPr/>
            </p:nvSpPr>
            <p:spPr bwMode="gray">
              <a:xfrm>
                <a:off x="1932" y="3210"/>
                <a:ext cx="13" cy="7"/>
              </a:xfrm>
              <a:custGeom>
                <a:avLst/>
                <a:gdLst>
                  <a:gd name="T0" fmla="*/ 0 w 37"/>
                  <a:gd name="T1" fmla="*/ 14 h 21"/>
                  <a:gd name="T2" fmla="*/ 10 w 37"/>
                  <a:gd name="T3" fmla="*/ 0 h 21"/>
                  <a:gd name="T4" fmla="*/ 37 w 37"/>
                  <a:gd name="T5" fmla="*/ 21 h 21"/>
                  <a:gd name="T6" fmla="*/ 0 w 37"/>
                  <a:gd name="T7" fmla="*/ 14 h 21"/>
                </a:gdLst>
                <a:ahLst/>
                <a:cxnLst>
                  <a:cxn ang="0">
                    <a:pos x="T0" y="T1"/>
                  </a:cxn>
                  <a:cxn ang="0">
                    <a:pos x="T2" y="T3"/>
                  </a:cxn>
                  <a:cxn ang="0">
                    <a:pos x="T4" y="T5"/>
                  </a:cxn>
                  <a:cxn ang="0">
                    <a:pos x="T6" y="T7"/>
                  </a:cxn>
                </a:cxnLst>
                <a:rect l="0" t="0" r="r" b="b"/>
                <a:pathLst>
                  <a:path w="37" h="21">
                    <a:moveTo>
                      <a:pt x="0" y="14"/>
                    </a:moveTo>
                    <a:lnTo>
                      <a:pt x="10" y="0"/>
                    </a:lnTo>
                    <a:lnTo>
                      <a:pt x="37" y="21"/>
                    </a:lnTo>
                    <a:lnTo>
                      <a:pt x="0" y="14"/>
                    </a:lnTo>
                    <a:close/>
                  </a:path>
                </a:pathLst>
              </a:custGeom>
              <a:solidFill>
                <a:srgbClr val="B3B3B3"/>
              </a:solidFill>
              <a:ln w="0">
                <a:solidFill>
                  <a:srgbClr val="B3B3B3"/>
                </a:solidFill>
                <a:prstDash val="solid"/>
                <a:round/>
                <a:headEnd/>
                <a:tailEnd/>
              </a:ln>
            </p:spPr>
            <p:txBody>
              <a:bodyPr/>
              <a:lstStyle/>
              <a:p>
                <a:endParaRPr lang="en-US" dirty="0"/>
              </a:p>
            </p:txBody>
          </p:sp>
          <p:sp>
            <p:nvSpPr>
              <p:cNvPr id="222" name="Freeform 206">
                <a:extLst>
                  <a:ext uri="{FF2B5EF4-FFF2-40B4-BE49-F238E27FC236}">
                    <a16:creationId xmlns:a16="http://schemas.microsoft.com/office/drawing/2014/main" id="{19D73B45-4A9C-4F94-9418-8E7AF993CAB5}"/>
                  </a:ext>
                </a:extLst>
              </p:cNvPr>
              <p:cNvSpPr>
                <a:spLocks/>
              </p:cNvSpPr>
              <p:nvPr/>
            </p:nvSpPr>
            <p:spPr bwMode="gray">
              <a:xfrm>
                <a:off x="1941" y="3187"/>
                <a:ext cx="33" cy="42"/>
              </a:xfrm>
              <a:custGeom>
                <a:avLst/>
                <a:gdLst>
                  <a:gd name="T0" fmla="*/ 0 w 101"/>
                  <a:gd name="T1" fmla="*/ 101 h 126"/>
                  <a:gd name="T2" fmla="*/ 16 w 101"/>
                  <a:gd name="T3" fmla="*/ 82 h 126"/>
                  <a:gd name="T4" fmla="*/ 69 w 101"/>
                  <a:gd name="T5" fmla="*/ 93 h 126"/>
                  <a:gd name="T6" fmla="*/ 46 w 101"/>
                  <a:gd name="T7" fmla="*/ 60 h 126"/>
                  <a:gd name="T8" fmla="*/ 71 w 101"/>
                  <a:gd name="T9" fmla="*/ 41 h 126"/>
                  <a:gd name="T10" fmla="*/ 33 w 101"/>
                  <a:gd name="T11" fmla="*/ 38 h 126"/>
                  <a:gd name="T12" fmla="*/ 33 w 101"/>
                  <a:gd name="T13" fmla="*/ 5 h 126"/>
                  <a:gd name="T14" fmla="*/ 98 w 101"/>
                  <a:gd name="T15" fmla="*/ 0 h 126"/>
                  <a:gd name="T16" fmla="*/ 101 w 101"/>
                  <a:gd name="T17" fmla="*/ 126 h 126"/>
                  <a:gd name="T18" fmla="*/ 0 w 101"/>
                  <a:gd name="T19" fmla="*/ 10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26">
                    <a:moveTo>
                      <a:pt x="0" y="101"/>
                    </a:moveTo>
                    <a:lnTo>
                      <a:pt x="16" y="82"/>
                    </a:lnTo>
                    <a:lnTo>
                      <a:pt x="69" y="93"/>
                    </a:lnTo>
                    <a:lnTo>
                      <a:pt x="46" y="60"/>
                    </a:lnTo>
                    <a:lnTo>
                      <a:pt x="71" y="41"/>
                    </a:lnTo>
                    <a:lnTo>
                      <a:pt x="33" y="38"/>
                    </a:lnTo>
                    <a:lnTo>
                      <a:pt x="33" y="5"/>
                    </a:lnTo>
                    <a:lnTo>
                      <a:pt x="98" y="0"/>
                    </a:lnTo>
                    <a:lnTo>
                      <a:pt x="101" y="126"/>
                    </a:lnTo>
                    <a:lnTo>
                      <a:pt x="0" y="101"/>
                    </a:lnTo>
                    <a:close/>
                  </a:path>
                </a:pathLst>
              </a:custGeom>
              <a:solidFill>
                <a:srgbClr val="B3B3B3"/>
              </a:solidFill>
              <a:ln w="0">
                <a:solidFill>
                  <a:srgbClr val="B3B3B3"/>
                </a:solidFill>
                <a:prstDash val="solid"/>
                <a:round/>
                <a:headEnd/>
                <a:tailEnd/>
              </a:ln>
            </p:spPr>
            <p:txBody>
              <a:bodyPr/>
              <a:lstStyle/>
              <a:p>
                <a:endParaRPr lang="en-US" dirty="0"/>
              </a:p>
            </p:txBody>
          </p:sp>
          <p:sp>
            <p:nvSpPr>
              <p:cNvPr id="223" name="Freeform 207">
                <a:extLst>
                  <a:ext uri="{FF2B5EF4-FFF2-40B4-BE49-F238E27FC236}">
                    <a16:creationId xmlns:a16="http://schemas.microsoft.com/office/drawing/2014/main" id="{A55E4B37-528A-4C54-8442-5861A2C56363}"/>
                  </a:ext>
                </a:extLst>
              </p:cNvPr>
              <p:cNvSpPr>
                <a:spLocks/>
              </p:cNvSpPr>
              <p:nvPr/>
            </p:nvSpPr>
            <p:spPr bwMode="gray">
              <a:xfrm>
                <a:off x="1958" y="3235"/>
                <a:ext cx="25" cy="8"/>
              </a:xfrm>
              <a:custGeom>
                <a:avLst/>
                <a:gdLst>
                  <a:gd name="T0" fmla="*/ 0 w 76"/>
                  <a:gd name="T1" fmla="*/ 0 h 25"/>
                  <a:gd name="T2" fmla="*/ 67 w 76"/>
                  <a:gd name="T3" fmla="*/ 5 h 25"/>
                  <a:gd name="T4" fmla="*/ 76 w 76"/>
                  <a:gd name="T5" fmla="*/ 25 h 25"/>
                  <a:gd name="T6" fmla="*/ 0 w 76"/>
                  <a:gd name="T7" fmla="*/ 0 h 25"/>
                </a:gdLst>
                <a:ahLst/>
                <a:cxnLst>
                  <a:cxn ang="0">
                    <a:pos x="T0" y="T1"/>
                  </a:cxn>
                  <a:cxn ang="0">
                    <a:pos x="T2" y="T3"/>
                  </a:cxn>
                  <a:cxn ang="0">
                    <a:pos x="T4" y="T5"/>
                  </a:cxn>
                  <a:cxn ang="0">
                    <a:pos x="T6" y="T7"/>
                  </a:cxn>
                </a:cxnLst>
                <a:rect l="0" t="0" r="r" b="b"/>
                <a:pathLst>
                  <a:path w="76" h="25">
                    <a:moveTo>
                      <a:pt x="0" y="0"/>
                    </a:moveTo>
                    <a:lnTo>
                      <a:pt x="67" y="5"/>
                    </a:lnTo>
                    <a:lnTo>
                      <a:pt x="76" y="25"/>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24" name="Freeform 208">
                <a:extLst>
                  <a:ext uri="{FF2B5EF4-FFF2-40B4-BE49-F238E27FC236}">
                    <a16:creationId xmlns:a16="http://schemas.microsoft.com/office/drawing/2014/main" id="{AA12217C-E54D-4A76-B3E2-11B20951D266}"/>
                  </a:ext>
                </a:extLst>
              </p:cNvPr>
              <p:cNvSpPr>
                <a:spLocks/>
              </p:cNvSpPr>
              <p:nvPr/>
            </p:nvSpPr>
            <p:spPr bwMode="gray">
              <a:xfrm>
                <a:off x="1982" y="3230"/>
                <a:ext cx="12" cy="5"/>
              </a:xfrm>
              <a:custGeom>
                <a:avLst/>
                <a:gdLst>
                  <a:gd name="T0" fmla="*/ 0 w 36"/>
                  <a:gd name="T1" fmla="*/ 15 h 15"/>
                  <a:gd name="T2" fmla="*/ 6 w 36"/>
                  <a:gd name="T3" fmla="*/ 0 h 15"/>
                  <a:gd name="T4" fmla="*/ 36 w 36"/>
                  <a:gd name="T5" fmla="*/ 15 h 15"/>
                  <a:gd name="T6" fmla="*/ 0 w 36"/>
                  <a:gd name="T7" fmla="*/ 15 h 15"/>
                </a:gdLst>
                <a:ahLst/>
                <a:cxnLst>
                  <a:cxn ang="0">
                    <a:pos x="T0" y="T1"/>
                  </a:cxn>
                  <a:cxn ang="0">
                    <a:pos x="T2" y="T3"/>
                  </a:cxn>
                  <a:cxn ang="0">
                    <a:pos x="T4" y="T5"/>
                  </a:cxn>
                  <a:cxn ang="0">
                    <a:pos x="T6" y="T7"/>
                  </a:cxn>
                </a:cxnLst>
                <a:rect l="0" t="0" r="r" b="b"/>
                <a:pathLst>
                  <a:path w="36" h="15">
                    <a:moveTo>
                      <a:pt x="0" y="15"/>
                    </a:moveTo>
                    <a:lnTo>
                      <a:pt x="6" y="0"/>
                    </a:lnTo>
                    <a:lnTo>
                      <a:pt x="36" y="15"/>
                    </a:lnTo>
                    <a:lnTo>
                      <a:pt x="0" y="15"/>
                    </a:lnTo>
                    <a:close/>
                  </a:path>
                </a:pathLst>
              </a:custGeom>
              <a:solidFill>
                <a:srgbClr val="B3B3B3"/>
              </a:solidFill>
              <a:ln w="0">
                <a:solidFill>
                  <a:srgbClr val="B3B3B3"/>
                </a:solidFill>
                <a:prstDash val="solid"/>
                <a:round/>
                <a:headEnd/>
                <a:tailEnd/>
              </a:ln>
            </p:spPr>
            <p:txBody>
              <a:bodyPr/>
              <a:lstStyle/>
              <a:p>
                <a:endParaRPr lang="en-US" dirty="0"/>
              </a:p>
            </p:txBody>
          </p:sp>
          <p:sp>
            <p:nvSpPr>
              <p:cNvPr id="225" name="Freeform 209">
                <a:extLst>
                  <a:ext uri="{FF2B5EF4-FFF2-40B4-BE49-F238E27FC236}">
                    <a16:creationId xmlns:a16="http://schemas.microsoft.com/office/drawing/2014/main" id="{8FC5BCD0-D68A-4696-A63D-2830083B3229}"/>
                  </a:ext>
                </a:extLst>
              </p:cNvPr>
              <p:cNvSpPr>
                <a:spLocks/>
              </p:cNvSpPr>
              <p:nvPr/>
            </p:nvSpPr>
            <p:spPr bwMode="gray">
              <a:xfrm>
                <a:off x="1848" y="2228"/>
                <a:ext cx="147" cy="225"/>
              </a:xfrm>
              <a:custGeom>
                <a:avLst/>
                <a:gdLst>
                  <a:gd name="T0" fmla="*/ 0 w 443"/>
                  <a:gd name="T1" fmla="*/ 449 h 677"/>
                  <a:gd name="T2" fmla="*/ 55 w 443"/>
                  <a:gd name="T3" fmla="*/ 499 h 677"/>
                  <a:gd name="T4" fmla="*/ 133 w 443"/>
                  <a:gd name="T5" fmla="*/ 510 h 677"/>
                  <a:gd name="T6" fmla="*/ 215 w 443"/>
                  <a:gd name="T7" fmla="*/ 603 h 677"/>
                  <a:gd name="T8" fmla="*/ 320 w 443"/>
                  <a:gd name="T9" fmla="*/ 613 h 677"/>
                  <a:gd name="T10" fmla="*/ 303 w 443"/>
                  <a:gd name="T11" fmla="*/ 659 h 677"/>
                  <a:gd name="T12" fmla="*/ 330 w 443"/>
                  <a:gd name="T13" fmla="*/ 677 h 677"/>
                  <a:gd name="T14" fmla="*/ 345 w 443"/>
                  <a:gd name="T15" fmla="*/ 557 h 677"/>
                  <a:gd name="T16" fmla="*/ 326 w 443"/>
                  <a:gd name="T17" fmla="*/ 484 h 677"/>
                  <a:gd name="T18" fmla="*/ 362 w 443"/>
                  <a:gd name="T19" fmla="*/ 481 h 677"/>
                  <a:gd name="T20" fmla="*/ 338 w 443"/>
                  <a:gd name="T21" fmla="*/ 439 h 677"/>
                  <a:gd name="T22" fmla="*/ 423 w 443"/>
                  <a:gd name="T23" fmla="*/ 424 h 677"/>
                  <a:gd name="T24" fmla="*/ 443 w 443"/>
                  <a:gd name="T25" fmla="*/ 456 h 677"/>
                  <a:gd name="T26" fmla="*/ 408 w 443"/>
                  <a:gd name="T27" fmla="*/ 395 h 677"/>
                  <a:gd name="T28" fmla="*/ 421 w 443"/>
                  <a:gd name="T29" fmla="*/ 252 h 677"/>
                  <a:gd name="T30" fmla="*/ 348 w 443"/>
                  <a:gd name="T31" fmla="*/ 258 h 677"/>
                  <a:gd name="T32" fmla="*/ 326 w 443"/>
                  <a:gd name="T33" fmla="*/ 223 h 677"/>
                  <a:gd name="T34" fmla="*/ 256 w 443"/>
                  <a:gd name="T35" fmla="*/ 212 h 677"/>
                  <a:gd name="T36" fmla="*/ 208 w 443"/>
                  <a:gd name="T37" fmla="*/ 132 h 677"/>
                  <a:gd name="T38" fmla="*/ 279 w 443"/>
                  <a:gd name="T39" fmla="*/ 25 h 677"/>
                  <a:gd name="T40" fmla="*/ 269 w 443"/>
                  <a:gd name="T41" fmla="*/ 0 h 677"/>
                  <a:gd name="T42" fmla="*/ 142 w 443"/>
                  <a:gd name="T43" fmla="*/ 57 h 677"/>
                  <a:gd name="T44" fmla="*/ 75 w 443"/>
                  <a:gd name="T45" fmla="*/ 179 h 677"/>
                  <a:gd name="T46" fmla="*/ 51 w 443"/>
                  <a:gd name="T47" fmla="*/ 152 h 677"/>
                  <a:gd name="T48" fmla="*/ 38 w 443"/>
                  <a:gd name="T49" fmla="*/ 208 h 677"/>
                  <a:gd name="T50" fmla="*/ 51 w 443"/>
                  <a:gd name="T51" fmla="*/ 346 h 677"/>
                  <a:gd name="T52" fmla="*/ 67 w 443"/>
                  <a:gd name="T53" fmla="*/ 346 h 677"/>
                  <a:gd name="T54" fmla="*/ 0 w 443"/>
                  <a:gd name="T55" fmla="*/ 44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677">
                    <a:moveTo>
                      <a:pt x="0" y="449"/>
                    </a:moveTo>
                    <a:lnTo>
                      <a:pt x="55" y="499"/>
                    </a:lnTo>
                    <a:lnTo>
                      <a:pt x="133" y="510"/>
                    </a:lnTo>
                    <a:lnTo>
                      <a:pt x="215" y="603"/>
                    </a:lnTo>
                    <a:lnTo>
                      <a:pt x="320" y="613"/>
                    </a:lnTo>
                    <a:lnTo>
                      <a:pt x="303" y="659"/>
                    </a:lnTo>
                    <a:lnTo>
                      <a:pt x="330" y="677"/>
                    </a:lnTo>
                    <a:lnTo>
                      <a:pt x="345" y="557"/>
                    </a:lnTo>
                    <a:lnTo>
                      <a:pt x="326" y="484"/>
                    </a:lnTo>
                    <a:lnTo>
                      <a:pt x="362" y="481"/>
                    </a:lnTo>
                    <a:lnTo>
                      <a:pt x="338" y="439"/>
                    </a:lnTo>
                    <a:lnTo>
                      <a:pt x="423" y="424"/>
                    </a:lnTo>
                    <a:lnTo>
                      <a:pt x="443" y="456"/>
                    </a:lnTo>
                    <a:lnTo>
                      <a:pt x="408" y="395"/>
                    </a:lnTo>
                    <a:lnTo>
                      <a:pt x="421" y="252"/>
                    </a:lnTo>
                    <a:lnTo>
                      <a:pt x="348" y="258"/>
                    </a:lnTo>
                    <a:lnTo>
                      <a:pt x="326" y="223"/>
                    </a:lnTo>
                    <a:lnTo>
                      <a:pt x="256" y="212"/>
                    </a:lnTo>
                    <a:lnTo>
                      <a:pt x="208" y="132"/>
                    </a:lnTo>
                    <a:lnTo>
                      <a:pt x="279" y="25"/>
                    </a:lnTo>
                    <a:lnTo>
                      <a:pt x="269" y="0"/>
                    </a:lnTo>
                    <a:lnTo>
                      <a:pt x="142" y="57"/>
                    </a:lnTo>
                    <a:lnTo>
                      <a:pt x="75" y="179"/>
                    </a:lnTo>
                    <a:lnTo>
                      <a:pt x="51" y="152"/>
                    </a:lnTo>
                    <a:lnTo>
                      <a:pt x="38" y="208"/>
                    </a:lnTo>
                    <a:lnTo>
                      <a:pt x="51" y="346"/>
                    </a:lnTo>
                    <a:lnTo>
                      <a:pt x="67" y="346"/>
                    </a:lnTo>
                    <a:lnTo>
                      <a:pt x="0" y="449"/>
                    </a:lnTo>
                    <a:close/>
                  </a:path>
                </a:pathLst>
              </a:custGeom>
              <a:solidFill>
                <a:srgbClr val="B3B3B3"/>
              </a:solidFill>
              <a:ln w="0">
                <a:solidFill>
                  <a:srgbClr val="B3B3B3"/>
                </a:solidFill>
                <a:prstDash val="solid"/>
                <a:round/>
                <a:headEnd/>
                <a:tailEnd/>
              </a:ln>
            </p:spPr>
            <p:txBody>
              <a:bodyPr/>
              <a:lstStyle/>
              <a:p>
                <a:endParaRPr lang="en-US" dirty="0"/>
              </a:p>
            </p:txBody>
          </p:sp>
          <p:sp>
            <p:nvSpPr>
              <p:cNvPr id="226" name="Freeform 210">
                <a:extLst>
                  <a:ext uri="{FF2B5EF4-FFF2-40B4-BE49-F238E27FC236}">
                    <a16:creationId xmlns:a16="http://schemas.microsoft.com/office/drawing/2014/main" id="{72E7A7A9-6233-45C6-96E4-FC67F3FC69F5}"/>
                  </a:ext>
                </a:extLst>
              </p:cNvPr>
              <p:cNvSpPr>
                <a:spLocks/>
              </p:cNvSpPr>
              <p:nvPr/>
            </p:nvSpPr>
            <p:spPr bwMode="gray">
              <a:xfrm>
                <a:off x="1763" y="2246"/>
                <a:ext cx="39" cy="36"/>
              </a:xfrm>
              <a:custGeom>
                <a:avLst/>
                <a:gdLst>
                  <a:gd name="T0" fmla="*/ 0 w 116"/>
                  <a:gd name="T1" fmla="*/ 0 h 108"/>
                  <a:gd name="T2" fmla="*/ 2 w 116"/>
                  <a:gd name="T3" fmla="*/ 43 h 108"/>
                  <a:gd name="T4" fmla="*/ 23 w 116"/>
                  <a:gd name="T5" fmla="*/ 35 h 108"/>
                  <a:gd name="T6" fmla="*/ 96 w 116"/>
                  <a:gd name="T7" fmla="*/ 108 h 108"/>
                  <a:gd name="T8" fmla="*/ 116 w 116"/>
                  <a:gd name="T9" fmla="*/ 52 h 108"/>
                  <a:gd name="T10" fmla="*/ 75 w 116"/>
                  <a:gd name="T11" fmla="*/ 2 h 108"/>
                  <a:gd name="T12" fmla="*/ 0 w 116"/>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16" h="108">
                    <a:moveTo>
                      <a:pt x="0" y="0"/>
                    </a:moveTo>
                    <a:lnTo>
                      <a:pt x="2" y="43"/>
                    </a:lnTo>
                    <a:lnTo>
                      <a:pt x="23" y="35"/>
                    </a:lnTo>
                    <a:lnTo>
                      <a:pt x="96" y="108"/>
                    </a:lnTo>
                    <a:lnTo>
                      <a:pt x="116" y="52"/>
                    </a:lnTo>
                    <a:lnTo>
                      <a:pt x="75" y="2"/>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27" name="Freeform 211">
                <a:extLst>
                  <a:ext uri="{FF2B5EF4-FFF2-40B4-BE49-F238E27FC236}">
                    <a16:creationId xmlns:a16="http://schemas.microsoft.com/office/drawing/2014/main" id="{0656E299-52CA-4609-BA2B-40CEA73C5E64}"/>
                  </a:ext>
                </a:extLst>
              </p:cNvPr>
              <p:cNvSpPr>
                <a:spLocks/>
              </p:cNvSpPr>
              <p:nvPr/>
            </p:nvSpPr>
            <p:spPr bwMode="gray">
              <a:xfrm>
                <a:off x="1772" y="2077"/>
                <a:ext cx="133" cy="46"/>
              </a:xfrm>
              <a:custGeom>
                <a:avLst/>
                <a:gdLst>
                  <a:gd name="T0" fmla="*/ 0 w 398"/>
                  <a:gd name="T1" fmla="*/ 54 h 139"/>
                  <a:gd name="T2" fmla="*/ 56 w 398"/>
                  <a:gd name="T3" fmla="*/ 7 h 139"/>
                  <a:gd name="T4" fmla="*/ 157 w 398"/>
                  <a:gd name="T5" fmla="*/ 0 h 139"/>
                  <a:gd name="T6" fmla="*/ 398 w 398"/>
                  <a:gd name="T7" fmla="*/ 117 h 139"/>
                  <a:gd name="T8" fmla="*/ 270 w 398"/>
                  <a:gd name="T9" fmla="*/ 139 h 139"/>
                  <a:gd name="T10" fmla="*/ 291 w 398"/>
                  <a:gd name="T11" fmla="*/ 111 h 139"/>
                  <a:gd name="T12" fmla="*/ 230 w 398"/>
                  <a:gd name="T13" fmla="*/ 66 h 139"/>
                  <a:gd name="T14" fmla="*/ 112 w 398"/>
                  <a:gd name="T15" fmla="*/ 41 h 139"/>
                  <a:gd name="T16" fmla="*/ 115 w 398"/>
                  <a:gd name="T17" fmla="*/ 23 h 139"/>
                  <a:gd name="T18" fmla="*/ 0 w 398"/>
                  <a:gd name="T19" fmla="*/ 5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139">
                    <a:moveTo>
                      <a:pt x="0" y="54"/>
                    </a:moveTo>
                    <a:lnTo>
                      <a:pt x="56" y="7"/>
                    </a:lnTo>
                    <a:lnTo>
                      <a:pt x="157" y="0"/>
                    </a:lnTo>
                    <a:lnTo>
                      <a:pt x="398" y="117"/>
                    </a:lnTo>
                    <a:lnTo>
                      <a:pt x="270" y="139"/>
                    </a:lnTo>
                    <a:lnTo>
                      <a:pt x="291" y="111"/>
                    </a:lnTo>
                    <a:lnTo>
                      <a:pt x="230" y="66"/>
                    </a:lnTo>
                    <a:lnTo>
                      <a:pt x="112" y="41"/>
                    </a:lnTo>
                    <a:lnTo>
                      <a:pt x="115" y="23"/>
                    </a:lnTo>
                    <a:lnTo>
                      <a:pt x="0" y="54"/>
                    </a:lnTo>
                    <a:close/>
                  </a:path>
                </a:pathLst>
              </a:custGeom>
              <a:solidFill>
                <a:srgbClr val="B3B3B3"/>
              </a:solidFill>
              <a:ln w="0">
                <a:solidFill>
                  <a:srgbClr val="B3B3B3"/>
                </a:solidFill>
                <a:prstDash val="solid"/>
                <a:round/>
                <a:headEnd/>
                <a:tailEnd/>
              </a:ln>
            </p:spPr>
            <p:txBody>
              <a:bodyPr/>
              <a:lstStyle/>
              <a:p>
                <a:endParaRPr lang="en-US" dirty="0"/>
              </a:p>
            </p:txBody>
          </p:sp>
          <p:sp>
            <p:nvSpPr>
              <p:cNvPr id="228" name="Freeform 212">
                <a:extLst>
                  <a:ext uri="{FF2B5EF4-FFF2-40B4-BE49-F238E27FC236}">
                    <a16:creationId xmlns:a16="http://schemas.microsoft.com/office/drawing/2014/main" id="{C60FB281-4E45-4784-A9D2-E0EDAADB7D78}"/>
                  </a:ext>
                </a:extLst>
              </p:cNvPr>
              <p:cNvSpPr>
                <a:spLocks/>
              </p:cNvSpPr>
              <p:nvPr/>
            </p:nvSpPr>
            <p:spPr bwMode="gray">
              <a:xfrm>
                <a:off x="1935" y="2123"/>
                <a:ext cx="41" cy="26"/>
              </a:xfrm>
              <a:custGeom>
                <a:avLst/>
                <a:gdLst>
                  <a:gd name="T0" fmla="*/ 0 w 123"/>
                  <a:gd name="T1" fmla="*/ 0 h 77"/>
                  <a:gd name="T2" fmla="*/ 0 w 123"/>
                  <a:gd name="T3" fmla="*/ 77 h 77"/>
                  <a:gd name="T4" fmla="*/ 123 w 123"/>
                  <a:gd name="T5" fmla="*/ 54 h 77"/>
                  <a:gd name="T6" fmla="*/ 68 w 123"/>
                  <a:gd name="T7" fmla="*/ 9 h 77"/>
                  <a:gd name="T8" fmla="*/ 0 w 123"/>
                  <a:gd name="T9" fmla="*/ 0 h 77"/>
                </a:gdLst>
                <a:ahLst/>
                <a:cxnLst>
                  <a:cxn ang="0">
                    <a:pos x="T0" y="T1"/>
                  </a:cxn>
                  <a:cxn ang="0">
                    <a:pos x="T2" y="T3"/>
                  </a:cxn>
                  <a:cxn ang="0">
                    <a:pos x="T4" y="T5"/>
                  </a:cxn>
                  <a:cxn ang="0">
                    <a:pos x="T6" y="T7"/>
                  </a:cxn>
                  <a:cxn ang="0">
                    <a:pos x="T8" y="T9"/>
                  </a:cxn>
                </a:cxnLst>
                <a:rect l="0" t="0" r="r" b="b"/>
                <a:pathLst>
                  <a:path w="123" h="77">
                    <a:moveTo>
                      <a:pt x="0" y="0"/>
                    </a:moveTo>
                    <a:lnTo>
                      <a:pt x="0" y="77"/>
                    </a:lnTo>
                    <a:lnTo>
                      <a:pt x="123" y="54"/>
                    </a:lnTo>
                    <a:lnTo>
                      <a:pt x="68" y="9"/>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29" name="Freeform 213">
                <a:extLst>
                  <a:ext uri="{FF2B5EF4-FFF2-40B4-BE49-F238E27FC236}">
                    <a16:creationId xmlns:a16="http://schemas.microsoft.com/office/drawing/2014/main" id="{859C84A3-E032-4990-84DB-9FD641626B02}"/>
                  </a:ext>
                </a:extLst>
              </p:cNvPr>
              <p:cNvSpPr>
                <a:spLocks/>
              </p:cNvSpPr>
              <p:nvPr/>
            </p:nvSpPr>
            <p:spPr bwMode="gray">
              <a:xfrm>
                <a:off x="1824" y="2377"/>
                <a:ext cx="68" cy="86"/>
              </a:xfrm>
              <a:custGeom>
                <a:avLst/>
                <a:gdLst>
                  <a:gd name="T0" fmla="*/ 0 w 204"/>
                  <a:gd name="T1" fmla="*/ 99 h 256"/>
                  <a:gd name="T2" fmla="*/ 1 w 204"/>
                  <a:gd name="T3" fmla="*/ 150 h 256"/>
                  <a:gd name="T4" fmla="*/ 39 w 204"/>
                  <a:gd name="T5" fmla="*/ 164 h 256"/>
                  <a:gd name="T6" fmla="*/ 18 w 204"/>
                  <a:gd name="T7" fmla="*/ 202 h 256"/>
                  <a:gd name="T8" fmla="*/ 11 w 204"/>
                  <a:gd name="T9" fmla="*/ 244 h 256"/>
                  <a:gd name="T10" fmla="*/ 60 w 204"/>
                  <a:gd name="T11" fmla="*/ 256 h 256"/>
                  <a:gd name="T12" fmla="*/ 103 w 204"/>
                  <a:gd name="T13" fmla="*/ 185 h 256"/>
                  <a:gd name="T14" fmla="*/ 187 w 204"/>
                  <a:gd name="T15" fmla="*/ 130 h 256"/>
                  <a:gd name="T16" fmla="*/ 204 w 204"/>
                  <a:gd name="T17" fmla="*/ 61 h 256"/>
                  <a:gd name="T18" fmla="*/ 126 w 204"/>
                  <a:gd name="T19" fmla="*/ 50 h 256"/>
                  <a:gd name="T20" fmla="*/ 71 w 204"/>
                  <a:gd name="T21" fmla="*/ 0 h 256"/>
                  <a:gd name="T22" fmla="*/ 27 w 204"/>
                  <a:gd name="T23" fmla="*/ 26 h 256"/>
                  <a:gd name="T24" fmla="*/ 0 w 204"/>
                  <a:gd name="T25" fmla="*/ 9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56">
                    <a:moveTo>
                      <a:pt x="0" y="99"/>
                    </a:moveTo>
                    <a:lnTo>
                      <a:pt x="1" y="150"/>
                    </a:lnTo>
                    <a:lnTo>
                      <a:pt x="39" y="164"/>
                    </a:lnTo>
                    <a:lnTo>
                      <a:pt x="18" y="202"/>
                    </a:lnTo>
                    <a:lnTo>
                      <a:pt x="11" y="244"/>
                    </a:lnTo>
                    <a:lnTo>
                      <a:pt x="60" y="256"/>
                    </a:lnTo>
                    <a:lnTo>
                      <a:pt x="103" y="185"/>
                    </a:lnTo>
                    <a:lnTo>
                      <a:pt x="187" y="130"/>
                    </a:lnTo>
                    <a:lnTo>
                      <a:pt x="204" y="61"/>
                    </a:lnTo>
                    <a:lnTo>
                      <a:pt x="126" y="50"/>
                    </a:lnTo>
                    <a:lnTo>
                      <a:pt x="71" y="0"/>
                    </a:lnTo>
                    <a:lnTo>
                      <a:pt x="27" y="26"/>
                    </a:lnTo>
                    <a:lnTo>
                      <a:pt x="0" y="99"/>
                    </a:lnTo>
                    <a:close/>
                  </a:path>
                </a:pathLst>
              </a:custGeom>
              <a:solidFill>
                <a:srgbClr val="B3B3B3"/>
              </a:solidFill>
              <a:ln w="0">
                <a:solidFill>
                  <a:srgbClr val="B3B3B3"/>
                </a:solidFill>
                <a:prstDash val="solid"/>
                <a:round/>
                <a:headEnd/>
                <a:tailEnd/>
              </a:ln>
            </p:spPr>
            <p:txBody>
              <a:bodyPr/>
              <a:lstStyle/>
              <a:p>
                <a:endParaRPr lang="en-US" dirty="0"/>
              </a:p>
            </p:txBody>
          </p:sp>
          <p:sp>
            <p:nvSpPr>
              <p:cNvPr id="230" name="Freeform 214">
                <a:extLst>
                  <a:ext uri="{FF2B5EF4-FFF2-40B4-BE49-F238E27FC236}">
                    <a16:creationId xmlns:a16="http://schemas.microsoft.com/office/drawing/2014/main" id="{95C48AF6-4D8A-43CA-B9AB-A4411779473B}"/>
                  </a:ext>
                </a:extLst>
              </p:cNvPr>
              <p:cNvSpPr>
                <a:spLocks/>
              </p:cNvSpPr>
              <p:nvPr/>
            </p:nvSpPr>
            <p:spPr bwMode="gray">
              <a:xfrm>
                <a:off x="1710" y="2199"/>
                <a:ext cx="28" cy="12"/>
              </a:xfrm>
              <a:custGeom>
                <a:avLst/>
                <a:gdLst>
                  <a:gd name="T0" fmla="*/ 0 w 83"/>
                  <a:gd name="T1" fmla="*/ 29 h 38"/>
                  <a:gd name="T2" fmla="*/ 24 w 83"/>
                  <a:gd name="T3" fmla="*/ 0 h 38"/>
                  <a:gd name="T4" fmla="*/ 83 w 83"/>
                  <a:gd name="T5" fmla="*/ 38 h 38"/>
                  <a:gd name="T6" fmla="*/ 0 w 83"/>
                  <a:gd name="T7" fmla="*/ 29 h 38"/>
                </a:gdLst>
                <a:ahLst/>
                <a:cxnLst>
                  <a:cxn ang="0">
                    <a:pos x="T0" y="T1"/>
                  </a:cxn>
                  <a:cxn ang="0">
                    <a:pos x="T2" y="T3"/>
                  </a:cxn>
                  <a:cxn ang="0">
                    <a:pos x="T4" y="T5"/>
                  </a:cxn>
                  <a:cxn ang="0">
                    <a:pos x="T6" y="T7"/>
                  </a:cxn>
                </a:cxnLst>
                <a:rect l="0" t="0" r="r" b="b"/>
                <a:pathLst>
                  <a:path w="83" h="38">
                    <a:moveTo>
                      <a:pt x="0" y="29"/>
                    </a:moveTo>
                    <a:lnTo>
                      <a:pt x="24" y="0"/>
                    </a:lnTo>
                    <a:lnTo>
                      <a:pt x="83" y="38"/>
                    </a:lnTo>
                    <a:lnTo>
                      <a:pt x="0" y="29"/>
                    </a:lnTo>
                    <a:close/>
                  </a:path>
                </a:pathLst>
              </a:custGeom>
              <a:solidFill>
                <a:srgbClr val="B3B3B3"/>
              </a:solidFill>
              <a:ln w="0">
                <a:solidFill>
                  <a:srgbClr val="B3B3B3"/>
                </a:solidFill>
                <a:prstDash val="solid"/>
                <a:round/>
                <a:headEnd/>
                <a:tailEnd/>
              </a:ln>
            </p:spPr>
            <p:txBody>
              <a:bodyPr/>
              <a:lstStyle/>
              <a:p>
                <a:endParaRPr lang="en-US" dirty="0"/>
              </a:p>
            </p:txBody>
          </p:sp>
          <p:sp>
            <p:nvSpPr>
              <p:cNvPr id="231" name="Freeform 215">
                <a:extLst>
                  <a:ext uri="{FF2B5EF4-FFF2-40B4-BE49-F238E27FC236}">
                    <a16:creationId xmlns:a16="http://schemas.microsoft.com/office/drawing/2014/main" id="{6A7DABD0-58D8-4212-A2F6-FDC04F0FB891}"/>
                  </a:ext>
                </a:extLst>
              </p:cNvPr>
              <p:cNvSpPr>
                <a:spLocks/>
              </p:cNvSpPr>
              <p:nvPr/>
            </p:nvSpPr>
            <p:spPr bwMode="gray">
              <a:xfrm>
                <a:off x="2069" y="3163"/>
                <a:ext cx="19" cy="13"/>
              </a:xfrm>
              <a:custGeom>
                <a:avLst/>
                <a:gdLst>
                  <a:gd name="T0" fmla="*/ 0 w 56"/>
                  <a:gd name="T1" fmla="*/ 38 h 38"/>
                  <a:gd name="T2" fmla="*/ 32 w 56"/>
                  <a:gd name="T3" fmla="*/ 18 h 38"/>
                  <a:gd name="T4" fmla="*/ 17 w 56"/>
                  <a:gd name="T5" fmla="*/ 0 h 38"/>
                  <a:gd name="T6" fmla="*/ 56 w 56"/>
                  <a:gd name="T7" fmla="*/ 5 h 38"/>
                  <a:gd name="T8" fmla="*/ 0 w 56"/>
                  <a:gd name="T9" fmla="*/ 38 h 38"/>
                </a:gdLst>
                <a:ahLst/>
                <a:cxnLst>
                  <a:cxn ang="0">
                    <a:pos x="T0" y="T1"/>
                  </a:cxn>
                  <a:cxn ang="0">
                    <a:pos x="T2" y="T3"/>
                  </a:cxn>
                  <a:cxn ang="0">
                    <a:pos x="T4" y="T5"/>
                  </a:cxn>
                  <a:cxn ang="0">
                    <a:pos x="T6" y="T7"/>
                  </a:cxn>
                  <a:cxn ang="0">
                    <a:pos x="T8" y="T9"/>
                  </a:cxn>
                </a:cxnLst>
                <a:rect l="0" t="0" r="r" b="b"/>
                <a:pathLst>
                  <a:path w="56" h="38">
                    <a:moveTo>
                      <a:pt x="0" y="38"/>
                    </a:moveTo>
                    <a:lnTo>
                      <a:pt x="32" y="18"/>
                    </a:lnTo>
                    <a:lnTo>
                      <a:pt x="17" y="0"/>
                    </a:lnTo>
                    <a:lnTo>
                      <a:pt x="56" y="5"/>
                    </a:lnTo>
                    <a:lnTo>
                      <a:pt x="0" y="38"/>
                    </a:lnTo>
                    <a:close/>
                  </a:path>
                </a:pathLst>
              </a:custGeom>
              <a:solidFill>
                <a:srgbClr val="B3B3B3"/>
              </a:solidFill>
              <a:ln w="0">
                <a:solidFill>
                  <a:srgbClr val="B3B3B3"/>
                </a:solidFill>
                <a:prstDash val="solid"/>
                <a:round/>
                <a:headEnd/>
                <a:tailEnd/>
              </a:ln>
            </p:spPr>
            <p:txBody>
              <a:bodyPr/>
              <a:lstStyle/>
              <a:p>
                <a:endParaRPr lang="en-US" dirty="0"/>
              </a:p>
            </p:txBody>
          </p:sp>
          <p:sp>
            <p:nvSpPr>
              <p:cNvPr id="232" name="Freeform 216">
                <a:extLst>
                  <a:ext uri="{FF2B5EF4-FFF2-40B4-BE49-F238E27FC236}">
                    <a16:creationId xmlns:a16="http://schemas.microsoft.com/office/drawing/2014/main" id="{857FB4D3-B84D-484B-9622-75BCC4047524}"/>
                  </a:ext>
                </a:extLst>
              </p:cNvPr>
              <p:cNvSpPr>
                <a:spLocks/>
              </p:cNvSpPr>
              <p:nvPr/>
            </p:nvSpPr>
            <p:spPr bwMode="gray">
              <a:xfrm>
                <a:off x="2085" y="3163"/>
                <a:ext cx="21" cy="14"/>
              </a:xfrm>
              <a:custGeom>
                <a:avLst/>
                <a:gdLst>
                  <a:gd name="T0" fmla="*/ 0 w 65"/>
                  <a:gd name="T1" fmla="*/ 42 h 42"/>
                  <a:gd name="T2" fmla="*/ 29 w 65"/>
                  <a:gd name="T3" fmla="*/ 0 h 42"/>
                  <a:gd name="T4" fmla="*/ 65 w 65"/>
                  <a:gd name="T5" fmla="*/ 11 h 42"/>
                  <a:gd name="T6" fmla="*/ 0 w 65"/>
                  <a:gd name="T7" fmla="*/ 42 h 42"/>
                </a:gdLst>
                <a:ahLst/>
                <a:cxnLst>
                  <a:cxn ang="0">
                    <a:pos x="T0" y="T1"/>
                  </a:cxn>
                  <a:cxn ang="0">
                    <a:pos x="T2" y="T3"/>
                  </a:cxn>
                  <a:cxn ang="0">
                    <a:pos x="T4" y="T5"/>
                  </a:cxn>
                  <a:cxn ang="0">
                    <a:pos x="T6" y="T7"/>
                  </a:cxn>
                </a:cxnLst>
                <a:rect l="0" t="0" r="r" b="b"/>
                <a:pathLst>
                  <a:path w="65" h="42">
                    <a:moveTo>
                      <a:pt x="0" y="42"/>
                    </a:moveTo>
                    <a:lnTo>
                      <a:pt x="29" y="0"/>
                    </a:lnTo>
                    <a:lnTo>
                      <a:pt x="65" y="11"/>
                    </a:lnTo>
                    <a:lnTo>
                      <a:pt x="0" y="42"/>
                    </a:lnTo>
                    <a:close/>
                  </a:path>
                </a:pathLst>
              </a:custGeom>
              <a:solidFill>
                <a:srgbClr val="B3B3B3"/>
              </a:solidFill>
              <a:ln w="0">
                <a:solidFill>
                  <a:srgbClr val="B3B3B3"/>
                </a:solidFill>
                <a:prstDash val="solid"/>
                <a:round/>
                <a:headEnd/>
                <a:tailEnd/>
              </a:ln>
            </p:spPr>
            <p:txBody>
              <a:bodyPr/>
              <a:lstStyle/>
              <a:p>
                <a:endParaRPr lang="en-US" dirty="0"/>
              </a:p>
            </p:txBody>
          </p:sp>
          <p:sp>
            <p:nvSpPr>
              <p:cNvPr id="233" name="Freeform 217">
                <a:extLst>
                  <a:ext uri="{FF2B5EF4-FFF2-40B4-BE49-F238E27FC236}">
                    <a16:creationId xmlns:a16="http://schemas.microsoft.com/office/drawing/2014/main" id="{1B4C777C-C167-4D34-9982-E4FA221A26DD}"/>
                  </a:ext>
                </a:extLst>
              </p:cNvPr>
              <p:cNvSpPr>
                <a:spLocks/>
              </p:cNvSpPr>
              <p:nvPr/>
            </p:nvSpPr>
            <p:spPr bwMode="gray">
              <a:xfrm>
                <a:off x="2150" y="2321"/>
                <a:ext cx="34" cy="47"/>
              </a:xfrm>
              <a:custGeom>
                <a:avLst/>
                <a:gdLst>
                  <a:gd name="T0" fmla="*/ 0 w 104"/>
                  <a:gd name="T1" fmla="*/ 134 h 141"/>
                  <a:gd name="T2" fmla="*/ 13 w 104"/>
                  <a:gd name="T3" fmla="*/ 0 h 141"/>
                  <a:gd name="T4" fmla="*/ 104 w 104"/>
                  <a:gd name="T5" fmla="*/ 61 h 141"/>
                  <a:gd name="T6" fmla="*/ 51 w 104"/>
                  <a:gd name="T7" fmla="*/ 141 h 141"/>
                  <a:gd name="T8" fmla="*/ 0 w 104"/>
                  <a:gd name="T9" fmla="*/ 134 h 141"/>
                </a:gdLst>
                <a:ahLst/>
                <a:cxnLst>
                  <a:cxn ang="0">
                    <a:pos x="T0" y="T1"/>
                  </a:cxn>
                  <a:cxn ang="0">
                    <a:pos x="T2" y="T3"/>
                  </a:cxn>
                  <a:cxn ang="0">
                    <a:pos x="T4" y="T5"/>
                  </a:cxn>
                  <a:cxn ang="0">
                    <a:pos x="T6" y="T7"/>
                  </a:cxn>
                  <a:cxn ang="0">
                    <a:pos x="T8" y="T9"/>
                  </a:cxn>
                </a:cxnLst>
                <a:rect l="0" t="0" r="r" b="b"/>
                <a:pathLst>
                  <a:path w="104" h="141">
                    <a:moveTo>
                      <a:pt x="0" y="134"/>
                    </a:moveTo>
                    <a:lnTo>
                      <a:pt x="13" y="0"/>
                    </a:lnTo>
                    <a:lnTo>
                      <a:pt x="104" y="61"/>
                    </a:lnTo>
                    <a:lnTo>
                      <a:pt x="51" y="141"/>
                    </a:lnTo>
                    <a:lnTo>
                      <a:pt x="0" y="134"/>
                    </a:lnTo>
                    <a:close/>
                  </a:path>
                </a:pathLst>
              </a:custGeom>
              <a:solidFill>
                <a:srgbClr val="B3B3B3"/>
              </a:solidFill>
              <a:ln w="0">
                <a:solidFill>
                  <a:srgbClr val="B3B3B3"/>
                </a:solidFill>
                <a:prstDash val="solid"/>
                <a:round/>
                <a:headEnd/>
                <a:tailEnd/>
              </a:ln>
            </p:spPr>
            <p:txBody>
              <a:bodyPr/>
              <a:lstStyle/>
              <a:p>
                <a:endParaRPr lang="en-US" dirty="0"/>
              </a:p>
            </p:txBody>
          </p:sp>
          <p:sp>
            <p:nvSpPr>
              <p:cNvPr id="234" name="Freeform 218">
                <a:extLst>
                  <a:ext uri="{FF2B5EF4-FFF2-40B4-BE49-F238E27FC236}">
                    <a16:creationId xmlns:a16="http://schemas.microsoft.com/office/drawing/2014/main" id="{4129B8EC-93F0-4E2A-AB94-F0C17BD1721C}"/>
                  </a:ext>
                </a:extLst>
              </p:cNvPr>
              <p:cNvSpPr>
                <a:spLocks/>
              </p:cNvSpPr>
              <p:nvPr/>
            </p:nvSpPr>
            <p:spPr bwMode="gray">
              <a:xfrm>
                <a:off x="1920" y="856"/>
                <a:ext cx="749" cy="606"/>
              </a:xfrm>
              <a:custGeom>
                <a:avLst/>
                <a:gdLst>
                  <a:gd name="T0" fmla="*/ 251 w 2246"/>
                  <a:gd name="T1" fmla="*/ 423 h 1816"/>
                  <a:gd name="T2" fmla="*/ 292 w 2246"/>
                  <a:gd name="T3" fmla="*/ 347 h 1816"/>
                  <a:gd name="T4" fmla="*/ 192 w 2246"/>
                  <a:gd name="T5" fmla="*/ 309 h 1816"/>
                  <a:gd name="T6" fmla="*/ 419 w 2246"/>
                  <a:gd name="T7" fmla="*/ 167 h 1816"/>
                  <a:gd name="T8" fmla="*/ 649 w 2246"/>
                  <a:gd name="T9" fmla="*/ 111 h 1816"/>
                  <a:gd name="T10" fmla="*/ 826 w 2246"/>
                  <a:gd name="T11" fmla="*/ 179 h 1816"/>
                  <a:gd name="T12" fmla="*/ 782 w 2246"/>
                  <a:gd name="T13" fmla="*/ 102 h 1816"/>
                  <a:gd name="T14" fmla="*/ 1051 w 2246"/>
                  <a:gd name="T15" fmla="*/ 142 h 1816"/>
                  <a:gd name="T16" fmla="*/ 1187 w 2246"/>
                  <a:gd name="T17" fmla="*/ 102 h 1816"/>
                  <a:gd name="T18" fmla="*/ 985 w 2246"/>
                  <a:gd name="T19" fmla="*/ 33 h 1816"/>
                  <a:gd name="T20" fmla="*/ 1231 w 2246"/>
                  <a:gd name="T21" fmla="*/ 73 h 1816"/>
                  <a:gd name="T22" fmla="*/ 1221 w 2246"/>
                  <a:gd name="T23" fmla="*/ 5 h 1816"/>
                  <a:gd name="T24" fmla="*/ 1691 w 2246"/>
                  <a:gd name="T25" fmla="*/ 28 h 1816"/>
                  <a:gd name="T26" fmla="*/ 1731 w 2246"/>
                  <a:gd name="T27" fmla="*/ 33 h 1816"/>
                  <a:gd name="T28" fmla="*/ 1888 w 2246"/>
                  <a:gd name="T29" fmla="*/ 90 h 1816"/>
                  <a:gd name="T30" fmla="*/ 1434 w 2246"/>
                  <a:gd name="T31" fmla="*/ 165 h 1816"/>
                  <a:gd name="T32" fmla="*/ 1676 w 2246"/>
                  <a:gd name="T33" fmla="*/ 203 h 1816"/>
                  <a:gd name="T34" fmla="*/ 1942 w 2246"/>
                  <a:gd name="T35" fmla="*/ 186 h 1816"/>
                  <a:gd name="T36" fmla="*/ 2135 w 2246"/>
                  <a:gd name="T37" fmla="*/ 159 h 1816"/>
                  <a:gd name="T38" fmla="*/ 1899 w 2246"/>
                  <a:gd name="T39" fmla="*/ 287 h 1816"/>
                  <a:gd name="T40" fmla="*/ 2053 w 2246"/>
                  <a:gd name="T41" fmla="*/ 333 h 1816"/>
                  <a:gd name="T42" fmla="*/ 1917 w 2246"/>
                  <a:gd name="T43" fmla="*/ 452 h 1816"/>
                  <a:gd name="T44" fmla="*/ 1935 w 2246"/>
                  <a:gd name="T45" fmla="*/ 544 h 1816"/>
                  <a:gd name="T46" fmla="*/ 1895 w 2246"/>
                  <a:gd name="T47" fmla="*/ 610 h 1816"/>
                  <a:gd name="T48" fmla="*/ 1962 w 2246"/>
                  <a:gd name="T49" fmla="*/ 675 h 1816"/>
                  <a:gd name="T50" fmla="*/ 1876 w 2246"/>
                  <a:gd name="T51" fmla="*/ 734 h 1816"/>
                  <a:gd name="T52" fmla="*/ 1921 w 2246"/>
                  <a:gd name="T53" fmla="*/ 804 h 1816"/>
                  <a:gd name="T54" fmla="*/ 1942 w 2246"/>
                  <a:gd name="T55" fmla="*/ 867 h 1816"/>
                  <a:gd name="T56" fmla="*/ 1702 w 2246"/>
                  <a:gd name="T57" fmla="*/ 908 h 1816"/>
                  <a:gd name="T58" fmla="*/ 1754 w 2246"/>
                  <a:gd name="T59" fmla="*/ 1005 h 1816"/>
                  <a:gd name="T60" fmla="*/ 1884 w 2246"/>
                  <a:gd name="T61" fmla="*/ 1033 h 1816"/>
                  <a:gd name="T62" fmla="*/ 1860 w 2246"/>
                  <a:gd name="T63" fmla="*/ 1099 h 1816"/>
                  <a:gd name="T64" fmla="*/ 1676 w 2246"/>
                  <a:gd name="T65" fmla="*/ 1028 h 1816"/>
                  <a:gd name="T66" fmla="*/ 1715 w 2246"/>
                  <a:gd name="T67" fmla="*/ 1137 h 1816"/>
                  <a:gd name="T68" fmla="*/ 1721 w 2246"/>
                  <a:gd name="T69" fmla="*/ 1253 h 1816"/>
                  <a:gd name="T70" fmla="*/ 1509 w 2246"/>
                  <a:gd name="T71" fmla="*/ 1298 h 1816"/>
                  <a:gd name="T72" fmla="*/ 1362 w 2246"/>
                  <a:gd name="T73" fmla="*/ 1443 h 1816"/>
                  <a:gd name="T74" fmla="*/ 1296 w 2246"/>
                  <a:gd name="T75" fmla="*/ 1414 h 1816"/>
                  <a:gd name="T76" fmla="*/ 1173 w 2246"/>
                  <a:gd name="T77" fmla="*/ 1512 h 1816"/>
                  <a:gd name="T78" fmla="*/ 1164 w 2246"/>
                  <a:gd name="T79" fmla="*/ 1583 h 1816"/>
                  <a:gd name="T80" fmla="*/ 1160 w 2246"/>
                  <a:gd name="T81" fmla="*/ 1643 h 1816"/>
                  <a:gd name="T82" fmla="*/ 1082 w 2246"/>
                  <a:gd name="T83" fmla="*/ 1788 h 1816"/>
                  <a:gd name="T84" fmla="*/ 915 w 2246"/>
                  <a:gd name="T85" fmla="*/ 1772 h 1816"/>
                  <a:gd name="T86" fmla="*/ 873 w 2246"/>
                  <a:gd name="T87" fmla="*/ 1730 h 1816"/>
                  <a:gd name="T88" fmla="*/ 795 w 2246"/>
                  <a:gd name="T89" fmla="*/ 1564 h 1816"/>
                  <a:gd name="T90" fmla="*/ 773 w 2246"/>
                  <a:gd name="T91" fmla="*/ 1479 h 1816"/>
                  <a:gd name="T92" fmla="*/ 748 w 2246"/>
                  <a:gd name="T93" fmla="*/ 1300 h 1816"/>
                  <a:gd name="T94" fmla="*/ 744 w 2246"/>
                  <a:gd name="T95" fmla="*/ 1276 h 1816"/>
                  <a:gd name="T96" fmla="*/ 760 w 2246"/>
                  <a:gd name="T97" fmla="*/ 1157 h 1816"/>
                  <a:gd name="T98" fmla="*/ 826 w 2246"/>
                  <a:gd name="T99" fmla="*/ 1107 h 1816"/>
                  <a:gd name="T100" fmla="*/ 777 w 2246"/>
                  <a:gd name="T101" fmla="*/ 1052 h 1816"/>
                  <a:gd name="T102" fmla="*/ 702 w 2246"/>
                  <a:gd name="T103" fmla="*/ 1052 h 1816"/>
                  <a:gd name="T104" fmla="*/ 645 w 2246"/>
                  <a:gd name="T105" fmla="*/ 1011 h 1816"/>
                  <a:gd name="T106" fmla="*/ 598 w 2246"/>
                  <a:gd name="T107" fmla="*/ 818 h 1816"/>
                  <a:gd name="T108" fmla="*/ 447 w 2246"/>
                  <a:gd name="T109" fmla="*/ 685 h 1816"/>
                  <a:gd name="T110" fmla="*/ 248 w 2246"/>
                  <a:gd name="T111" fmla="*/ 701 h 1816"/>
                  <a:gd name="T112" fmla="*/ 57 w 2246"/>
                  <a:gd name="T113" fmla="*/ 610 h 1816"/>
                  <a:gd name="T114" fmla="*/ 243 w 2246"/>
                  <a:gd name="T115" fmla="*/ 571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46" h="1816">
                    <a:moveTo>
                      <a:pt x="0" y="506"/>
                    </a:moveTo>
                    <a:lnTo>
                      <a:pt x="12" y="477"/>
                    </a:lnTo>
                    <a:lnTo>
                      <a:pt x="159" y="423"/>
                    </a:lnTo>
                    <a:lnTo>
                      <a:pt x="251" y="423"/>
                    </a:lnTo>
                    <a:lnTo>
                      <a:pt x="305" y="384"/>
                    </a:lnTo>
                    <a:lnTo>
                      <a:pt x="286" y="369"/>
                    </a:lnTo>
                    <a:lnTo>
                      <a:pt x="319" y="355"/>
                    </a:lnTo>
                    <a:lnTo>
                      <a:pt x="292" y="347"/>
                    </a:lnTo>
                    <a:lnTo>
                      <a:pt x="343" y="332"/>
                    </a:lnTo>
                    <a:lnTo>
                      <a:pt x="324" y="316"/>
                    </a:lnTo>
                    <a:lnTo>
                      <a:pt x="259" y="344"/>
                    </a:lnTo>
                    <a:lnTo>
                      <a:pt x="192" y="309"/>
                    </a:lnTo>
                    <a:lnTo>
                      <a:pt x="274" y="287"/>
                    </a:lnTo>
                    <a:lnTo>
                      <a:pt x="323" y="230"/>
                    </a:lnTo>
                    <a:lnTo>
                      <a:pt x="422" y="228"/>
                    </a:lnTo>
                    <a:lnTo>
                      <a:pt x="419" y="167"/>
                    </a:lnTo>
                    <a:lnTo>
                      <a:pt x="494" y="165"/>
                    </a:lnTo>
                    <a:lnTo>
                      <a:pt x="566" y="209"/>
                    </a:lnTo>
                    <a:lnTo>
                      <a:pt x="479" y="150"/>
                    </a:lnTo>
                    <a:lnTo>
                      <a:pt x="649" y="111"/>
                    </a:lnTo>
                    <a:lnTo>
                      <a:pt x="689" y="140"/>
                    </a:lnTo>
                    <a:lnTo>
                      <a:pt x="696" y="193"/>
                    </a:lnTo>
                    <a:lnTo>
                      <a:pt x="716" y="146"/>
                    </a:lnTo>
                    <a:lnTo>
                      <a:pt x="826" y="179"/>
                    </a:lnTo>
                    <a:lnTo>
                      <a:pt x="787" y="153"/>
                    </a:lnTo>
                    <a:lnTo>
                      <a:pt x="840" y="159"/>
                    </a:lnTo>
                    <a:lnTo>
                      <a:pt x="795" y="127"/>
                    </a:lnTo>
                    <a:lnTo>
                      <a:pt x="782" y="102"/>
                    </a:lnTo>
                    <a:lnTo>
                      <a:pt x="806" y="97"/>
                    </a:lnTo>
                    <a:lnTo>
                      <a:pt x="1022" y="173"/>
                    </a:lnTo>
                    <a:lnTo>
                      <a:pt x="1005" y="146"/>
                    </a:lnTo>
                    <a:lnTo>
                      <a:pt x="1051" y="142"/>
                    </a:lnTo>
                    <a:lnTo>
                      <a:pt x="1022" y="122"/>
                    </a:lnTo>
                    <a:lnTo>
                      <a:pt x="1097" y="127"/>
                    </a:lnTo>
                    <a:lnTo>
                      <a:pt x="979" y="73"/>
                    </a:lnTo>
                    <a:lnTo>
                      <a:pt x="1187" y="102"/>
                    </a:lnTo>
                    <a:lnTo>
                      <a:pt x="1141" y="71"/>
                    </a:lnTo>
                    <a:lnTo>
                      <a:pt x="1021" y="64"/>
                    </a:lnTo>
                    <a:lnTo>
                      <a:pt x="1059" y="61"/>
                    </a:lnTo>
                    <a:lnTo>
                      <a:pt x="985" y="33"/>
                    </a:lnTo>
                    <a:lnTo>
                      <a:pt x="1074" y="38"/>
                    </a:lnTo>
                    <a:lnTo>
                      <a:pt x="1037" y="28"/>
                    </a:lnTo>
                    <a:lnTo>
                      <a:pt x="1077" y="19"/>
                    </a:lnTo>
                    <a:lnTo>
                      <a:pt x="1231" y="73"/>
                    </a:lnTo>
                    <a:lnTo>
                      <a:pt x="1214" y="52"/>
                    </a:lnTo>
                    <a:lnTo>
                      <a:pt x="1282" y="33"/>
                    </a:lnTo>
                    <a:lnTo>
                      <a:pt x="1222" y="28"/>
                    </a:lnTo>
                    <a:lnTo>
                      <a:pt x="1221" y="5"/>
                    </a:lnTo>
                    <a:lnTo>
                      <a:pt x="1261" y="0"/>
                    </a:lnTo>
                    <a:lnTo>
                      <a:pt x="1676" y="5"/>
                    </a:lnTo>
                    <a:lnTo>
                      <a:pt x="1705" y="15"/>
                    </a:lnTo>
                    <a:lnTo>
                      <a:pt x="1691" y="28"/>
                    </a:lnTo>
                    <a:lnTo>
                      <a:pt x="1414" y="32"/>
                    </a:lnTo>
                    <a:lnTo>
                      <a:pt x="1445" y="46"/>
                    </a:lnTo>
                    <a:lnTo>
                      <a:pt x="1339" y="61"/>
                    </a:lnTo>
                    <a:lnTo>
                      <a:pt x="1731" y="33"/>
                    </a:lnTo>
                    <a:lnTo>
                      <a:pt x="1743" y="57"/>
                    </a:lnTo>
                    <a:lnTo>
                      <a:pt x="1691" y="73"/>
                    </a:lnTo>
                    <a:lnTo>
                      <a:pt x="1784" y="62"/>
                    </a:lnTo>
                    <a:lnTo>
                      <a:pt x="1888" y="90"/>
                    </a:lnTo>
                    <a:lnTo>
                      <a:pt x="1731" y="140"/>
                    </a:lnTo>
                    <a:lnTo>
                      <a:pt x="1480" y="137"/>
                    </a:lnTo>
                    <a:lnTo>
                      <a:pt x="1540" y="142"/>
                    </a:lnTo>
                    <a:lnTo>
                      <a:pt x="1434" y="165"/>
                    </a:lnTo>
                    <a:lnTo>
                      <a:pt x="1434" y="187"/>
                    </a:lnTo>
                    <a:lnTo>
                      <a:pt x="1710" y="150"/>
                    </a:lnTo>
                    <a:lnTo>
                      <a:pt x="1734" y="167"/>
                    </a:lnTo>
                    <a:lnTo>
                      <a:pt x="1676" y="203"/>
                    </a:lnTo>
                    <a:lnTo>
                      <a:pt x="1852" y="142"/>
                    </a:lnTo>
                    <a:lnTo>
                      <a:pt x="1860" y="198"/>
                    </a:lnTo>
                    <a:lnTo>
                      <a:pt x="1773" y="297"/>
                    </a:lnTo>
                    <a:lnTo>
                      <a:pt x="1942" y="186"/>
                    </a:lnTo>
                    <a:lnTo>
                      <a:pt x="1941" y="203"/>
                    </a:lnTo>
                    <a:lnTo>
                      <a:pt x="2022" y="202"/>
                    </a:lnTo>
                    <a:lnTo>
                      <a:pt x="2048" y="165"/>
                    </a:lnTo>
                    <a:lnTo>
                      <a:pt x="2135" y="159"/>
                    </a:lnTo>
                    <a:lnTo>
                      <a:pt x="2246" y="191"/>
                    </a:lnTo>
                    <a:lnTo>
                      <a:pt x="2135" y="240"/>
                    </a:lnTo>
                    <a:lnTo>
                      <a:pt x="2143" y="259"/>
                    </a:lnTo>
                    <a:lnTo>
                      <a:pt x="1899" y="287"/>
                    </a:lnTo>
                    <a:lnTo>
                      <a:pt x="2096" y="291"/>
                    </a:lnTo>
                    <a:lnTo>
                      <a:pt x="1936" y="333"/>
                    </a:lnTo>
                    <a:lnTo>
                      <a:pt x="1947" y="361"/>
                    </a:lnTo>
                    <a:lnTo>
                      <a:pt x="2053" y="333"/>
                    </a:lnTo>
                    <a:lnTo>
                      <a:pt x="1976" y="369"/>
                    </a:lnTo>
                    <a:lnTo>
                      <a:pt x="1968" y="419"/>
                    </a:lnTo>
                    <a:lnTo>
                      <a:pt x="1989" y="408"/>
                    </a:lnTo>
                    <a:lnTo>
                      <a:pt x="1917" y="452"/>
                    </a:lnTo>
                    <a:lnTo>
                      <a:pt x="1890" y="544"/>
                    </a:lnTo>
                    <a:lnTo>
                      <a:pt x="1931" y="526"/>
                    </a:lnTo>
                    <a:lnTo>
                      <a:pt x="1984" y="544"/>
                    </a:lnTo>
                    <a:lnTo>
                      <a:pt x="1935" y="544"/>
                    </a:lnTo>
                    <a:lnTo>
                      <a:pt x="1935" y="572"/>
                    </a:lnTo>
                    <a:lnTo>
                      <a:pt x="2020" y="583"/>
                    </a:lnTo>
                    <a:lnTo>
                      <a:pt x="2022" y="619"/>
                    </a:lnTo>
                    <a:lnTo>
                      <a:pt x="1895" y="610"/>
                    </a:lnTo>
                    <a:lnTo>
                      <a:pt x="1931" y="625"/>
                    </a:lnTo>
                    <a:lnTo>
                      <a:pt x="1857" y="637"/>
                    </a:lnTo>
                    <a:lnTo>
                      <a:pt x="1895" y="673"/>
                    </a:lnTo>
                    <a:lnTo>
                      <a:pt x="1962" y="675"/>
                    </a:lnTo>
                    <a:lnTo>
                      <a:pt x="1921" y="695"/>
                    </a:lnTo>
                    <a:lnTo>
                      <a:pt x="1973" y="715"/>
                    </a:lnTo>
                    <a:lnTo>
                      <a:pt x="1971" y="765"/>
                    </a:lnTo>
                    <a:lnTo>
                      <a:pt x="1876" y="734"/>
                    </a:lnTo>
                    <a:lnTo>
                      <a:pt x="1933" y="760"/>
                    </a:lnTo>
                    <a:lnTo>
                      <a:pt x="1898" y="776"/>
                    </a:lnTo>
                    <a:lnTo>
                      <a:pt x="1931" y="775"/>
                    </a:lnTo>
                    <a:lnTo>
                      <a:pt x="1921" y="804"/>
                    </a:lnTo>
                    <a:lnTo>
                      <a:pt x="1988" y="822"/>
                    </a:lnTo>
                    <a:lnTo>
                      <a:pt x="1884" y="813"/>
                    </a:lnTo>
                    <a:lnTo>
                      <a:pt x="1860" y="830"/>
                    </a:lnTo>
                    <a:lnTo>
                      <a:pt x="1942" y="867"/>
                    </a:lnTo>
                    <a:lnTo>
                      <a:pt x="1933" y="898"/>
                    </a:lnTo>
                    <a:lnTo>
                      <a:pt x="1865" y="917"/>
                    </a:lnTo>
                    <a:lnTo>
                      <a:pt x="1801" y="870"/>
                    </a:lnTo>
                    <a:lnTo>
                      <a:pt x="1702" y="908"/>
                    </a:lnTo>
                    <a:lnTo>
                      <a:pt x="1771" y="934"/>
                    </a:lnTo>
                    <a:lnTo>
                      <a:pt x="1705" y="955"/>
                    </a:lnTo>
                    <a:lnTo>
                      <a:pt x="1777" y="958"/>
                    </a:lnTo>
                    <a:lnTo>
                      <a:pt x="1754" y="1005"/>
                    </a:lnTo>
                    <a:lnTo>
                      <a:pt x="1784" y="977"/>
                    </a:lnTo>
                    <a:lnTo>
                      <a:pt x="1860" y="1015"/>
                    </a:lnTo>
                    <a:lnTo>
                      <a:pt x="1836" y="1047"/>
                    </a:lnTo>
                    <a:lnTo>
                      <a:pt x="1884" y="1033"/>
                    </a:lnTo>
                    <a:lnTo>
                      <a:pt x="1860" y="1065"/>
                    </a:lnTo>
                    <a:lnTo>
                      <a:pt x="1893" y="1051"/>
                    </a:lnTo>
                    <a:lnTo>
                      <a:pt x="1898" y="1130"/>
                    </a:lnTo>
                    <a:lnTo>
                      <a:pt x="1860" y="1099"/>
                    </a:lnTo>
                    <a:lnTo>
                      <a:pt x="1860" y="1130"/>
                    </a:lnTo>
                    <a:lnTo>
                      <a:pt x="1827" y="1124"/>
                    </a:lnTo>
                    <a:lnTo>
                      <a:pt x="1784" y="1060"/>
                    </a:lnTo>
                    <a:lnTo>
                      <a:pt x="1676" y="1028"/>
                    </a:lnTo>
                    <a:lnTo>
                      <a:pt x="1751" y="1067"/>
                    </a:lnTo>
                    <a:lnTo>
                      <a:pt x="1653" y="1091"/>
                    </a:lnTo>
                    <a:lnTo>
                      <a:pt x="1624" y="1130"/>
                    </a:lnTo>
                    <a:lnTo>
                      <a:pt x="1715" y="1137"/>
                    </a:lnTo>
                    <a:lnTo>
                      <a:pt x="1638" y="1160"/>
                    </a:lnTo>
                    <a:lnTo>
                      <a:pt x="1756" y="1131"/>
                    </a:lnTo>
                    <a:lnTo>
                      <a:pt x="1870" y="1166"/>
                    </a:lnTo>
                    <a:lnTo>
                      <a:pt x="1721" y="1253"/>
                    </a:lnTo>
                    <a:lnTo>
                      <a:pt x="1579" y="1295"/>
                    </a:lnTo>
                    <a:lnTo>
                      <a:pt x="1528" y="1298"/>
                    </a:lnTo>
                    <a:lnTo>
                      <a:pt x="1493" y="1257"/>
                    </a:lnTo>
                    <a:lnTo>
                      <a:pt x="1509" y="1298"/>
                    </a:lnTo>
                    <a:lnTo>
                      <a:pt x="1466" y="1321"/>
                    </a:lnTo>
                    <a:lnTo>
                      <a:pt x="1414" y="1415"/>
                    </a:lnTo>
                    <a:lnTo>
                      <a:pt x="1371" y="1414"/>
                    </a:lnTo>
                    <a:lnTo>
                      <a:pt x="1362" y="1443"/>
                    </a:lnTo>
                    <a:lnTo>
                      <a:pt x="1319" y="1448"/>
                    </a:lnTo>
                    <a:lnTo>
                      <a:pt x="1297" y="1439"/>
                    </a:lnTo>
                    <a:lnTo>
                      <a:pt x="1328" y="1419"/>
                    </a:lnTo>
                    <a:lnTo>
                      <a:pt x="1296" y="1414"/>
                    </a:lnTo>
                    <a:lnTo>
                      <a:pt x="1281" y="1464"/>
                    </a:lnTo>
                    <a:lnTo>
                      <a:pt x="1211" y="1469"/>
                    </a:lnTo>
                    <a:lnTo>
                      <a:pt x="1214" y="1511"/>
                    </a:lnTo>
                    <a:lnTo>
                      <a:pt x="1173" y="1512"/>
                    </a:lnTo>
                    <a:lnTo>
                      <a:pt x="1206" y="1544"/>
                    </a:lnTo>
                    <a:lnTo>
                      <a:pt x="1160" y="1551"/>
                    </a:lnTo>
                    <a:lnTo>
                      <a:pt x="1197" y="1583"/>
                    </a:lnTo>
                    <a:lnTo>
                      <a:pt x="1164" y="1583"/>
                    </a:lnTo>
                    <a:lnTo>
                      <a:pt x="1191" y="1594"/>
                    </a:lnTo>
                    <a:lnTo>
                      <a:pt x="1164" y="1633"/>
                    </a:lnTo>
                    <a:lnTo>
                      <a:pt x="1141" y="1628"/>
                    </a:lnTo>
                    <a:lnTo>
                      <a:pt x="1160" y="1643"/>
                    </a:lnTo>
                    <a:lnTo>
                      <a:pt x="1116" y="1658"/>
                    </a:lnTo>
                    <a:lnTo>
                      <a:pt x="1141" y="1713"/>
                    </a:lnTo>
                    <a:lnTo>
                      <a:pt x="1116" y="1788"/>
                    </a:lnTo>
                    <a:lnTo>
                      <a:pt x="1082" y="1788"/>
                    </a:lnTo>
                    <a:lnTo>
                      <a:pt x="1106" y="1816"/>
                    </a:lnTo>
                    <a:lnTo>
                      <a:pt x="1032" y="1816"/>
                    </a:lnTo>
                    <a:lnTo>
                      <a:pt x="1022" y="1766"/>
                    </a:lnTo>
                    <a:lnTo>
                      <a:pt x="915" y="1772"/>
                    </a:lnTo>
                    <a:lnTo>
                      <a:pt x="942" y="1758"/>
                    </a:lnTo>
                    <a:lnTo>
                      <a:pt x="887" y="1739"/>
                    </a:lnTo>
                    <a:lnTo>
                      <a:pt x="911" y="1730"/>
                    </a:lnTo>
                    <a:lnTo>
                      <a:pt x="873" y="1730"/>
                    </a:lnTo>
                    <a:lnTo>
                      <a:pt x="889" y="1691"/>
                    </a:lnTo>
                    <a:lnTo>
                      <a:pt x="863" y="1700"/>
                    </a:lnTo>
                    <a:lnTo>
                      <a:pt x="795" y="1594"/>
                    </a:lnTo>
                    <a:lnTo>
                      <a:pt x="795" y="1564"/>
                    </a:lnTo>
                    <a:lnTo>
                      <a:pt x="848" y="1528"/>
                    </a:lnTo>
                    <a:lnTo>
                      <a:pt x="826" y="1517"/>
                    </a:lnTo>
                    <a:lnTo>
                      <a:pt x="773" y="1559"/>
                    </a:lnTo>
                    <a:lnTo>
                      <a:pt x="773" y="1479"/>
                    </a:lnTo>
                    <a:lnTo>
                      <a:pt x="724" y="1439"/>
                    </a:lnTo>
                    <a:lnTo>
                      <a:pt x="739" y="1379"/>
                    </a:lnTo>
                    <a:lnTo>
                      <a:pt x="703" y="1354"/>
                    </a:lnTo>
                    <a:lnTo>
                      <a:pt x="748" y="1300"/>
                    </a:lnTo>
                    <a:lnTo>
                      <a:pt x="724" y="1295"/>
                    </a:lnTo>
                    <a:lnTo>
                      <a:pt x="814" y="1295"/>
                    </a:lnTo>
                    <a:lnTo>
                      <a:pt x="805" y="1274"/>
                    </a:lnTo>
                    <a:lnTo>
                      <a:pt x="744" y="1276"/>
                    </a:lnTo>
                    <a:lnTo>
                      <a:pt x="834" y="1230"/>
                    </a:lnTo>
                    <a:lnTo>
                      <a:pt x="814" y="1211"/>
                    </a:lnTo>
                    <a:lnTo>
                      <a:pt x="834" y="1160"/>
                    </a:lnTo>
                    <a:lnTo>
                      <a:pt x="760" y="1157"/>
                    </a:lnTo>
                    <a:lnTo>
                      <a:pt x="680" y="1114"/>
                    </a:lnTo>
                    <a:lnTo>
                      <a:pt x="826" y="1137"/>
                    </a:lnTo>
                    <a:lnTo>
                      <a:pt x="800" y="1118"/>
                    </a:lnTo>
                    <a:lnTo>
                      <a:pt x="826" y="1107"/>
                    </a:lnTo>
                    <a:lnTo>
                      <a:pt x="767" y="1077"/>
                    </a:lnTo>
                    <a:lnTo>
                      <a:pt x="787" y="1060"/>
                    </a:lnTo>
                    <a:lnTo>
                      <a:pt x="757" y="1072"/>
                    </a:lnTo>
                    <a:lnTo>
                      <a:pt x="777" y="1052"/>
                    </a:lnTo>
                    <a:lnTo>
                      <a:pt x="740" y="1055"/>
                    </a:lnTo>
                    <a:lnTo>
                      <a:pt x="782" y="1036"/>
                    </a:lnTo>
                    <a:lnTo>
                      <a:pt x="716" y="1011"/>
                    </a:lnTo>
                    <a:lnTo>
                      <a:pt x="702" y="1052"/>
                    </a:lnTo>
                    <a:lnTo>
                      <a:pt x="649" y="1055"/>
                    </a:lnTo>
                    <a:lnTo>
                      <a:pt x="637" y="1036"/>
                    </a:lnTo>
                    <a:lnTo>
                      <a:pt x="675" y="1011"/>
                    </a:lnTo>
                    <a:lnTo>
                      <a:pt x="645" y="1011"/>
                    </a:lnTo>
                    <a:lnTo>
                      <a:pt x="680" y="944"/>
                    </a:lnTo>
                    <a:lnTo>
                      <a:pt x="641" y="930"/>
                    </a:lnTo>
                    <a:lnTo>
                      <a:pt x="659" y="901"/>
                    </a:lnTo>
                    <a:lnTo>
                      <a:pt x="598" y="818"/>
                    </a:lnTo>
                    <a:lnTo>
                      <a:pt x="618" y="817"/>
                    </a:lnTo>
                    <a:lnTo>
                      <a:pt x="536" y="743"/>
                    </a:lnTo>
                    <a:lnTo>
                      <a:pt x="536" y="715"/>
                    </a:lnTo>
                    <a:lnTo>
                      <a:pt x="447" y="685"/>
                    </a:lnTo>
                    <a:lnTo>
                      <a:pt x="363" y="662"/>
                    </a:lnTo>
                    <a:lnTo>
                      <a:pt x="284" y="695"/>
                    </a:lnTo>
                    <a:lnTo>
                      <a:pt x="224" y="673"/>
                    </a:lnTo>
                    <a:lnTo>
                      <a:pt x="248" y="701"/>
                    </a:lnTo>
                    <a:lnTo>
                      <a:pt x="180" y="689"/>
                    </a:lnTo>
                    <a:lnTo>
                      <a:pt x="125" y="661"/>
                    </a:lnTo>
                    <a:lnTo>
                      <a:pt x="180" y="637"/>
                    </a:lnTo>
                    <a:lnTo>
                      <a:pt x="57" y="610"/>
                    </a:lnTo>
                    <a:lnTo>
                      <a:pt x="103" y="586"/>
                    </a:lnTo>
                    <a:lnTo>
                      <a:pt x="251" y="596"/>
                    </a:lnTo>
                    <a:lnTo>
                      <a:pt x="267" y="585"/>
                    </a:lnTo>
                    <a:lnTo>
                      <a:pt x="243" y="571"/>
                    </a:lnTo>
                    <a:lnTo>
                      <a:pt x="265" y="555"/>
                    </a:lnTo>
                    <a:lnTo>
                      <a:pt x="133" y="564"/>
                    </a:lnTo>
                    <a:lnTo>
                      <a:pt x="0" y="506"/>
                    </a:lnTo>
                    <a:close/>
                  </a:path>
                </a:pathLst>
              </a:custGeom>
              <a:solidFill>
                <a:srgbClr val="B3B3B3"/>
              </a:solidFill>
              <a:ln w="0">
                <a:solidFill>
                  <a:srgbClr val="B3B3B3"/>
                </a:solidFill>
                <a:prstDash val="solid"/>
                <a:round/>
                <a:headEnd/>
                <a:tailEnd/>
              </a:ln>
            </p:spPr>
            <p:txBody>
              <a:bodyPr/>
              <a:lstStyle/>
              <a:p>
                <a:endParaRPr lang="en-US" dirty="0"/>
              </a:p>
            </p:txBody>
          </p:sp>
          <p:sp>
            <p:nvSpPr>
              <p:cNvPr id="235" name="Freeform 219">
                <a:extLst>
                  <a:ext uri="{FF2B5EF4-FFF2-40B4-BE49-F238E27FC236}">
                    <a16:creationId xmlns:a16="http://schemas.microsoft.com/office/drawing/2014/main" id="{313BF784-4DD6-4A39-9F69-6F4450273EA9}"/>
                  </a:ext>
                </a:extLst>
              </p:cNvPr>
              <p:cNvSpPr>
                <a:spLocks/>
              </p:cNvSpPr>
              <p:nvPr/>
            </p:nvSpPr>
            <p:spPr bwMode="gray">
              <a:xfrm>
                <a:off x="1682" y="2150"/>
                <a:ext cx="49" cy="58"/>
              </a:xfrm>
              <a:custGeom>
                <a:avLst/>
                <a:gdLst>
                  <a:gd name="T0" fmla="*/ 0 w 147"/>
                  <a:gd name="T1" fmla="*/ 142 h 175"/>
                  <a:gd name="T2" fmla="*/ 34 w 147"/>
                  <a:gd name="T3" fmla="*/ 80 h 175"/>
                  <a:gd name="T4" fmla="*/ 69 w 147"/>
                  <a:gd name="T5" fmla="*/ 76 h 175"/>
                  <a:gd name="T6" fmla="*/ 29 w 147"/>
                  <a:gd name="T7" fmla="*/ 22 h 175"/>
                  <a:gd name="T8" fmla="*/ 118 w 147"/>
                  <a:gd name="T9" fmla="*/ 0 h 175"/>
                  <a:gd name="T10" fmla="*/ 126 w 147"/>
                  <a:gd name="T11" fmla="*/ 85 h 175"/>
                  <a:gd name="T12" fmla="*/ 147 w 147"/>
                  <a:gd name="T13" fmla="*/ 90 h 175"/>
                  <a:gd name="T14" fmla="*/ 109 w 147"/>
                  <a:gd name="T15" fmla="*/ 146 h 175"/>
                  <a:gd name="T16" fmla="*/ 85 w 147"/>
                  <a:gd name="T17" fmla="*/ 175 h 175"/>
                  <a:gd name="T18" fmla="*/ 0 w 147"/>
                  <a:gd name="T19" fmla="*/ 14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75">
                    <a:moveTo>
                      <a:pt x="0" y="142"/>
                    </a:moveTo>
                    <a:lnTo>
                      <a:pt x="34" y="80"/>
                    </a:lnTo>
                    <a:lnTo>
                      <a:pt x="69" y="76"/>
                    </a:lnTo>
                    <a:lnTo>
                      <a:pt x="29" y="22"/>
                    </a:lnTo>
                    <a:lnTo>
                      <a:pt x="118" y="0"/>
                    </a:lnTo>
                    <a:lnTo>
                      <a:pt x="126" y="85"/>
                    </a:lnTo>
                    <a:lnTo>
                      <a:pt x="147" y="90"/>
                    </a:lnTo>
                    <a:lnTo>
                      <a:pt x="109" y="146"/>
                    </a:lnTo>
                    <a:lnTo>
                      <a:pt x="85" y="175"/>
                    </a:lnTo>
                    <a:lnTo>
                      <a:pt x="0" y="142"/>
                    </a:lnTo>
                    <a:close/>
                  </a:path>
                </a:pathLst>
              </a:custGeom>
              <a:solidFill>
                <a:srgbClr val="B3B3B3"/>
              </a:solidFill>
              <a:ln w="0">
                <a:solidFill>
                  <a:srgbClr val="B3B3B3"/>
                </a:solidFill>
                <a:prstDash val="solid"/>
                <a:round/>
                <a:headEnd/>
                <a:tailEnd/>
              </a:ln>
            </p:spPr>
            <p:txBody>
              <a:bodyPr/>
              <a:lstStyle/>
              <a:p>
                <a:endParaRPr lang="en-US" dirty="0"/>
              </a:p>
            </p:txBody>
          </p:sp>
          <p:sp>
            <p:nvSpPr>
              <p:cNvPr id="236" name="Freeform 220">
                <a:extLst>
                  <a:ext uri="{FF2B5EF4-FFF2-40B4-BE49-F238E27FC236}">
                    <a16:creationId xmlns:a16="http://schemas.microsoft.com/office/drawing/2014/main" id="{E0334873-C564-4B88-B6B4-0EE4D8EE7FDF}"/>
                  </a:ext>
                </a:extLst>
              </p:cNvPr>
              <p:cNvSpPr>
                <a:spLocks/>
              </p:cNvSpPr>
              <p:nvPr/>
            </p:nvSpPr>
            <p:spPr bwMode="gray">
              <a:xfrm>
                <a:off x="2065" y="2282"/>
                <a:ext cx="58" cy="94"/>
              </a:xfrm>
              <a:custGeom>
                <a:avLst/>
                <a:gdLst>
                  <a:gd name="T0" fmla="*/ 0 w 174"/>
                  <a:gd name="T1" fmla="*/ 94 h 282"/>
                  <a:gd name="T2" fmla="*/ 28 w 174"/>
                  <a:gd name="T3" fmla="*/ 130 h 282"/>
                  <a:gd name="T4" fmla="*/ 60 w 174"/>
                  <a:gd name="T5" fmla="*/ 160 h 282"/>
                  <a:gd name="T6" fmla="*/ 50 w 174"/>
                  <a:gd name="T7" fmla="*/ 238 h 282"/>
                  <a:gd name="T8" fmla="*/ 71 w 174"/>
                  <a:gd name="T9" fmla="*/ 282 h 282"/>
                  <a:gd name="T10" fmla="*/ 174 w 174"/>
                  <a:gd name="T11" fmla="*/ 262 h 282"/>
                  <a:gd name="T12" fmla="*/ 114 w 174"/>
                  <a:gd name="T13" fmla="*/ 177 h 282"/>
                  <a:gd name="T14" fmla="*/ 158 w 174"/>
                  <a:gd name="T15" fmla="*/ 104 h 282"/>
                  <a:gd name="T16" fmla="*/ 51 w 174"/>
                  <a:gd name="T17" fmla="*/ 0 h 282"/>
                  <a:gd name="T18" fmla="*/ 17 w 174"/>
                  <a:gd name="T19" fmla="*/ 31 h 282"/>
                  <a:gd name="T20" fmla="*/ 32 w 174"/>
                  <a:gd name="T21" fmla="*/ 57 h 282"/>
                  <a:gd name="T22" fmla="*/ 0 w 174"/>
                  <a:gd name="T23"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282">
                    <a:moveTo>
                      <a:pt x="0" y="94"/>
                    </a:moveTo>
                    <a:lnTo>
                      <a:pt x="28" y="130"/>
                    </a:lnTo>
                    <a:lnTo>
                      <a:pt x="60" y="160"/>
                    </a:lnTo>
                    <a:lnTo>
                      <a:pt x="50" y="238"/>
                    </a:lnTo>
                    <a:lnTo>
                      <a:pt x="71" y="282"/>
                    </a:lnTo>
                    <a:lnTo>
                      <a:pt x="174" y="262"/>
                    </a:lnTo>
                    <a:lnTo>
                      <a:pt x="114" y="177"/>
                    </a:lnTo>
                    <a:lnTo>
                      <a:pt x="158" y="104"/>
                    </a:lnTo>
                    <a:lnTo>
                      <a:pt x="51" y="0"/>
                    </a:lnTo>
                    <a:lnTo>
                      <a:pt x="17" y="31"/>
                    </a:lnTo>
                    <a:lnTo>
                      <a:pt x="32" y="57"/>
                    </a:lnTo>
                    <a:lnTo>
                      <a:pt x="0" y="94"/>
                    </a:lnTo>
                    <a:close/>
                  </a:path>
                </a:pathLst>
              </a:custGeom>
              <a:solidFill>
                <a:srgbClr val="B3B3B3"/>
              </a:solidFill>
              <a:ln w="0">
                <a:solidFill>
                  <a:srgbClr val="B3B3B3"/>
                </a:solidFill>
                <a:prstDash val="solid"/>
                <a:round/>
                <a:headEnd/>
                <a:tailEnd/>
              </a:ln>
            </p:spPr>
            <p:txBody>
              <a:bodyPr/>
              <a:lstStyle/>
              <a:p>
                <a:endParaRPr lang="en-US" dirty="0"/>
              </a:p>
            </p:txBody>
          </p:sp>
          <p:sp>
            <p:nvSpPr>
              <p:cNvPr id="237" name="Freeform 221">
                <a:extLst>
                  <a:ext uri="{FF2B5EF4-FFF2-40B4-BE49-F238E27FC236}">
                    <a16:creationId xmlns:a16="http://schemas.microsoft.com/office/drawing/2014/main" id="{078F3BA2-C26D-45A8-9685-C6121B600C98}"/>
                  </a:ext>
                </a:extLst>
              </p:cNvPr>
              <p:cNvSpPr>
                <a:spLocks/>
              </p:cNvSpPr>
              <p:nvPr/>
            </p:nvSpPr>
            <p:spPr bwMode="gray">
              <a:xfrm>
                <a:off x="1902" y="2123"/>
                <a:ext cx="33" cy="26"/>
              </a:xfrm>
              <a:custGeom>
                <a:avLst/>
                <a:gdLst>
                  <a:gd name="T0" fmla="*/ 0 w 98"/>
                  <a:gd name="T1" fmla="*/ 57 h 77"/>
                  <a:gd name="T2" fmla="*/ 73 w 98"/>
                  <a:gd name="T3" fmla="*/ 57 h 77"/>
                  <a:gd name="T4" fmla="*/ 37 w 98"/>
                  <a:gd name="T5" fmla="*/ 5 h 77"/>
                  <a:gd name="T6" fmla="*/ 98 w 98"/>
                  <a:gd name="T7" fmla="*/ 0 h 77"/>
                  <a:gd name="T8" fmla="*/ 98 w 98"/>
                  <a:gd name="T9" fmla="*/ 77 h 77"/>
                  <a:gd name="T10" fmla="*/ 0 w 98"/>
                  <a:gd name="T11" fmla="*/ 57 h 77"/>
                </a:gdLst>
                <a:ahLst/>
                <a:cxnLst>
                  <a:cxn ang="0">
                    <a:pos x="T0" y="T1"/>
                  </a:cxn>
                  <a:cxn ang="0">
                    <a:pos x="T2" y="T3"/>
                  </a:cxn>
                  <a:cxn ang="0">
                    <a:pos x="T4" y="T5"/>
                  </a:cxn>
                  <a:cxn ang="0">
                    <a:pos x="T6" y="T7"/>
                  </a:cxn>
                  <a:cxn ang="0">
                    <a:pos x="T8" y="T9"/>
                  </a:cxn>
                  <a:cxn ang="0">
                    <a:pos x="T10" y="T11"/>
                  </a:cxn>
                </a:cxnLst>
                <a:rect l="0" t="0" r="r" b="b"/>
                <a:pathLst>
                  <a:path w="98" h="77">
                    <a:moveTo>
                      <a:pt x="0" y="57"/>
                    </a:moveTo>
                    <a:lnTo>
                      <a:pt x="73" y="57"/>
                    </a:lnTo>
                    <a:lnTo>
                      <a:pt x="37" y="5"/>
                    </a:lnTo>
                    <a:lnTo>
                      <a:pt x="98" y="0"/>
                    </a:lnTo>
                    <a:lnTo>
                      <a:pt x="98" y="77"/>
                    </a:lnTo>
                    <a:lnTo>
                      <a:pt x="0" y="57"/>
                    </a:lnTo>
                    <a:close/>
                  </a:path>
                </a:pathLst>
              </a:custGeom>
              <a:solidFill>
                <a:srgbClr val="B3B3B3"/>
              </a:solidFill>
              <a:ln w="0">
                <a:solidFill>
                  <a:srgbClr val="B3B3B3"/>
                </a:solidFill>
                <a:prstDash val="solid"/>
                <a:round/>
                <a:headEnd/>
                <a:tailEnd/>
              </a:ln>
            </p:spPr>
            <p:txBody>
              <a:bodyPr/>
              <a:lstStyle/>
              <a:p>
                <a:endParaRPr lang="en-US" dirty="0"/>
              </a:p>
            </p:txBody>
          </p:sp>
          <p:sp>
            <p:nvSpPr>
              <p:cNvPr id="238" name="Freeform 222">
                <a:extLst>
                  <a:ext uri="{FF2B5EF4-FFF2-40B4-BE49-F238E27FC236}">
                    <a16:creationId xmlns:a16="http://schemas.microsoft.com/office/drawing/2014/main" id="{A847368B-A808-42C7-AAD4-47327407E165}"/>
                  </a:ext>
                </a:extLst>
              </p:cNvPr>
              <p:cNvSpPr>
                <a:spLocks/>
              </p:cNvSpPr>
              <p:nvPr/>
            </p:nvSpPr>
            <p:spPr bwMode="gray">
              <a:xfrm>
                <a:off x="1718" y="2178"/>
                <a:ext cx="75" cy="41"/>
              </a:xfrm>
              <a:custGeom>
                <a:avLst/>
                <a:gdLst>
                  <a:gd name="T0" fmla="*/ 0 w 224"/>
                  <a:gd name="T1" fmla="*/ 61 h 122"/>
                  <a:gd name="T2" fmla="*/ 38 w 224"/>
                  <a:gd name="T3" fmla="*/ 5 h 122"/>
                  <a:gd name="T4" fmla="*/ 157 w 224"/>
                  <a:gd name="T5" fmla="*/ 0 h 122"/>
                  <a:gd name="T6" fmla="*/ 224 w 224"/>
                  <a:gd name="T7" fmla="*/ 37 h 122"/>
                  <a:gd name="T8" fmla="*/ 171 w 224"/>
                  <a:gd name="T9" fmla="*/ 45 h 122"/>
                  <a:gd name="T10" fmla="*/ 76 w 224"/>
                  <a:gd name="T11" fmla="*/ 122 h 122"/>
                  <a:gd name="T12" fmla="*/ 59 w 224"/>
                  <a:gd name="T13" fmla="*/ 99 h 122"/>
                  <a:gd name="T14" fmla="*/ 0 w 224"/>
                  <a:gd name="T15" fmla="*/ 6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22">
                    <a:moveTo>
                      <a:pt x="0" y="61"/>
                    </a:moveTo>
                    <a:lnTo>
                      <a:pt x="38" y="5"/>
                    </a:lnTo>
                    <a:lnTo>
                      <a:pt x="157" y="0"/>
                    </a:lnTo>
                    <a:lnTo>
                      <a:pt x="224" y="37"/>
                    </a:lnTo>
                    <a:lnTo>
                      <a:pt x="171" y="45"/>
                    </a:lnTo>
                    <a:lnTo>
                      <a:pt x="76" y="122"/>
                    </a:lnTo>
                    <a:lnTo>
                      <a:pt x="59" y="99"/>
                    </a:lnTo>
                    <a:lnTo>
                      <a:pt x="0" y="61"/>
                    </a:lnTo>
                    <a:close/>
                  </a:path>
                </a:pathLst>
              </a:custGeom>
              <a:solidFill>
                <a:srgbClr val="B3B3B3"/>
              </a:solidFill>
              <a:ln w="0">
                <a:solidFill>
                  <a:srgbClr val="B3B3B3"/>
                </a:solidFill>
                <a:prstDash val="solid"/>
                <a:round/>
                <a:headEnd/>
                <a:tailEnd/>
              </a:ln>
            </p:spPr>
            <p:txBody>
              <a:bodyPr/>
              <a:lstStyle/>
              <a:p>
                <a:endParaRPr lang="en-US" dirty="0"/>
              </a:p>
            </p:txBody>
          </p:sp>
          <p:sp>
            <p:nvSpPr>
              <p:cNvPr id="239" name="Freeform 223">
                <a:extLst>
                  <a:ext uri="{FF2B5EF4-FFF2-40B4-BE49-F238E27FC236}">
                    <a16:creationId xmlns:a16="http://schemas.microsoft.com/office/drawing/2014/main" id="{4D82B8FB-E5E0-493E-9938-A529DCBA8520}"/>
                  </a:ext>
                </a:extLst>
              </p:cNvPr>
              <p:cNvSpPr>
                <a:spLocks/>
              </p:cNvSpPr>
              <p:nvPr/>
            </p:nvSpPr>
            <p:spPr bwMode="gray">
              <a:xfrm>
                <a:off x="2517" y="1324"/>
                <a:ext cx="135" cy="69"/>
              </a:xfrm>
              <a:custGeom>
                <a:avLst/>
                <a:gdLst>
                  <a:gd name="T0" fmla="*/ 0 w 406"/>
                  <a:gd name="T1" fmla="*/ 74 h 206"/>
                  <a:gd name="T2" fmla="*/ 27 w 406"/>
                  <a:gd name="T3" fmla="*/ 65 h 206"/>
                  <a:gd name="T4" fmla="*/ 10 w 406"/>
                  <a:gd name="T5" fmla="*/ 44 h 206"/>
                  <a:gd name="T6" fmla="*/ 45 w 406"/>
                  <a:gd name="T7" fmla="*/ 57 h 206"/>
                  <a:gd name="T8" fmla="*/ 31 w 406"/>
                  <a:gd name="T9" fmla="*/ 23 h 206"/>
                  <a:gd name="T10" fmla="*/ 69 w 406"/>
                  <a:gd name="T11" fmla="*/ 42 h 206"/>
                  <a:gd name="T12" fmla="*/ 48 w 406"/>
                  <a:gd name="T13" fmla="*/ 1 h 206"/>
                  <a:gd name="T14" fmla="*/ 113 w 406"/>
                  <a:gd name="T15" fmla="*/ 35 h 206"/>
                  <a:gd name="T16" fmla="*/ 119 w 406"/>
                  <a:gd name="T17" fmla="*/ 89 h 206"/>
                  <a:gd name="T18" fmla="*/ 151 w 406"/>
                  <a:gd name="T19" fmla="*/ 28 h 206"/>
                  <a:gd name="T20" fmla="*/ 185 w 406"/>
                  <a:gd name="T21" fmla="*/ 49 h 206"/>
                  <a:gd name="T22" fmla="*/ 211 w 406"/>
                  <a:gd name="T23" fmla="*/ 20 h 206"/>
                  <a:gd name="T24" fmla="*/ 235 w 406"/>
                  <a:gd name="T25" fmla="*/ 58 h 206"/>
                  <a:gd name="T26" fmla="*/ 229 w 406"/>
                  <a:gd name="T27" fmla="*/ 23 h 206"/>
                  <a:gd name="T28" fmla="*/ 295 w 406"/>
                  <a:gd name="T29" fmla="*/ 23 h 206"/>
                  <a:gd name="T30" fmla="*/ 305 w 406"/>
                  <a:gd name="T31" fmla="*/ 0 h 206"/>
                  <a:gd name="T32" fmla="*/ 335 w 406"/>
                  <a:gd name="T33" fmla="*/ 20 h 206"/>
                  <a:gd name="T34" fmla="*/ 368 w 406"/>
                  <a:gd name="T35" fmla="*/ 11 h 206"/>
                  <a:gd name="T36" fmla="*/ 344 w 406"/>
                  <a:gd name="T37" fmla="*/ 28 h 206"/>
                  <a:gd name="T38" fmla="*/ 406 w 406"/>
                  <a:gd name="T39" fmla="*/ 95 h 206"/>
                  <a:gd name="T40" fmla="*/ 352 w 406"/>
                  <a:gd name="T41" fmla="*/ 154 h 206"/>
                  <a:gd name="T42" fmla="*/ 201 w 406"/>
                  <a:gd name="T43" fmla="*/ 206 h 206"/>
                  <a:gd name="T44" fmla="*/ 67 w 406"/>
                  <a:gd name="T45" fmla="*/ 179 h 206"/>
                  <a:gd name="T46" fmla="*/ 102 w 406"/>
                  <a:gd name="T47" fmla="*/ 128 h 206"/>
                  <a:gd name="T48" fmla="*/ 22 w 406"/>
                  <a:gd name="T49" fmla="*/ 109 h 206"/>
                  <a:gd name="T50" fmla="*/ 99 w 406"/>
                  <a:gd name="T51" fmla="*/ 107 h 206"/>
                  <a:gd name="T52" fmla="*/ 69 w 406"/>
                  <a:gd name="T53" fmla="*/ 89 h 206"/>
                  <a:gd name="T54" fmla="*/ 100 w 406"/>
                  <a:gd name="T55" fmla="*/ 74 h 206"/>
                  <a:gd name="T56" fmla="*/ 0 w 406"/>
                  <a:gd name="T57" fmla="*/ 7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 h="206">
                    <a:moveTo>
                      <a:pt x="0" y="74"/>
                    </a:moveTo>
                    <a:lnTo>
                      <a:pt x="27" y="65"/>
                    </a:lnTo>
                    <a:lnTo>
                      <a:pt x="10" y="44"/>
                    </a:lnTo>
                    <a:lnTo>
                      <a:pt x="45" y="57"/>
                    </a:lnTo>
                    <a:lnTo>
                      <a:pt x="31" y="23"/>
                    </a:lnTo>
                    <a:lnTo>
                      <a:pt x="69" y="42"/>
                    </a:lnTo>
                    <a:lnTo>
                      <a:pt x="48" y="1"/>
                    </a:lnTo>
                    <a:lnTo>
                      <a:pt x="113" y="35"/>
                    </a:lnTo>
                    <a:lnTo>
                      <a:pt x="119" y="89"/>
                    </a:lnTo>
                    <a:lnTo>
                      <a:pt x="151" y="28"/>
                    </a:lnTo>
                    <a:lnTo>
                      <a:pt x="185" y="49"/>
                    </a:lnTo>
                    <a:lnTo>
                      <a:pt x="211" y="20"/>
                    </a:lnTo>
                    <a:lnTo>
                      <a:pt x="235" y="58"/>
                    </a:lnTo>
                    <a:lnTo>
                      <a:pt x="229" y="23"/>
                    </a:lnTo>
                    <a:lnTo>
                      <a:pt x="295" y="23"/>
                    </a:lnTo>
                    <a:lnTo>
                      <a:pt x="305" y="0"/>
                    </a:lnTo>
                    <a:lnTo>
                      <a:pt x="335" y="20"/>
                    </a:lnTo>
                    <a:lnTo>
                      <a:pt x="368" y="11"/>
                    </a:lnTo>
                    <a:lnTo>
                      <a:pt x="344" y="28"/>
                    </a:lnTo>
                    <a:lnTo>
                      <a:pt x="406" y="95"/>
                    </a:lnTo>
                    <a:lnTo>
                      <a:pt x="352" y="154"/>
                    </a:lnTo>
                    <a:lnTo>
                      <a:pt x="201" y="206"/>
                    </a:lnTo>
                    <a:lnTo>
                      <a:pt x="67" y="179"/>
                    </a:lnTo>
                    <a:lnTo>
                      <a:pt x="102" y="128"/>
                    </a:lnTo>
                    <a:lnTo>
                      <a:pt x="22" y="109"/>
                    </a:lnTo>
                    <a:lnTo>
                      <a:pt x="99" y="107"/>
                    </a:lnTo>
                    <a:lnTo>
                      <a:pt x="69" y="89"/>
                    </a:lnTo>
                    <a:lnTo>
                      <a:pt x="100" y="74"/>
                    </a:lnTo>
                    <a:lnTo>
                      <a:pt x="0" y="74"/>
                    </a:lnTo>
                    <a:close/>
                  </a:path>
                </a:pathLst>
              </a:custGeom>
              <a:solidFill>
                <a:srgbClr val="B3B3B3"/>
              </a:solidFill>
              <a:ln w="0">
                <a:solidFill>
                  <a:srgbClr val="B3B3B3"/>
                </a:solidFill>
                <a:prstDash val="solid"/>
                <a:round/>
                <a:headEnd/>
                <a:tailEnd/>
              </a:ln>
            </p:spPr>
            <p:txBody>
              <a:bodyPr/>
              <a:lstStyle/>
              <a:p>
                <a:endParaRPr lang="en-US" dirty="0"/>
              </a:p>
            </p:txBody>
          </p:sp>
          <p:sp>
            <p:nvSpPr>
              <p:cNvPr id="240" name="Freeform 224">
                <a:extLst>
                  <a:ext uri="{FF2B5EF4-FFF2-40B4-BE49-F238E27FC236}">
                    <a16:creationId xmlns:a16="http://schemas.microsoft.com/office/drawing/2014/main" id="{F054AC65-0891-4288-84A4-3AC90E6A58E8}"/>
                  </a:ext>
                </a:extLst>
              </p:cNvPr>
              <p:cNvSpPr>
                <a:spLocks/>
              </p:cNvSpPr>
              <p:nvPr/>
            </p:nvSpPr>
            <p:spPr bwMode="gray">
              <a:xfrm>
                <a:off x="1378" y="1936"/>
                <a:ext cx="371" cy="261"/>
              </a:xfrm>
              <a:custGeom>
                <a:avLst/>
                <a:gdLst>
                  <a:gd name="T0" fmla="*/ 0 w 1114"/>
                  <a:gd name="T1" fmla="*/ 11 h 785"/>
                  <a:gd name="T2" fmla="*/ 54 w 1114"/>
                  <a:gd name="T3" fmla="*/ 129 h 785"/>
                  <a:gd name="T4" fmla="*/ 115 w 1114"/>
                  <a:gd name="T5" fmla="*/ 187 h 785"/>
                  <a:gd name="T6" fmla="*/ 112 w 1114"/>
                  <a:gd name="T7" fmla="*/ 219 h 785"/>
                  <a:gd name="T8" fmla="*/ 80 w 1114"/>
                  <a:gd name="T9" fmla="*/ 229 h 785"/>
                  <a:gd name="T10" fmla="*/ 148 w 1114"/>
                  <a:gd name="T11" fmla="*/ 254 h 785"/>
                  <a:gd name="T12" fmla="*/ 185 w 1114"/>
                  <a:gd name="T13" fmla="*/ 312 h 785"/>
                  <a:gd name="T14" fmla="*/ 184 w 1114"/>
                  <a:gd name="T15" fmla="*/ 357 h 785"/>
                  <a:gd name="T16" fmla="*/ 264 w 1114"/>
                  <a:gd name="T17" fmla="*/ 432 h 785"/>
                  <a:gd name="T18" fmla="*/ 280 w 1114"/>
                  <a:gd name="T19" fmla="*/ 407 h 785"/>
                  <a:gd name="T20" fmla="*/ 96 w 1114"/>
                  <a:gd name="T21" fmla="*/ 113 h 785"/>
                  <a:gd name="T22" fmla="*/ 84 w 1114"/>
                  <a:gd name="T23" fmla="*/ 35 h 785"/>
                  <a:gd name="T24" fmla="*/ 123 w 1114"/>
                  <a:gd name="T25" fmla="*/ 54 h 785"/>
                  <a:gd name="T26" fmla="*/ 193 w 1114"/>
                  <a:gd name="T27" fmla="*/ 182 h 785"/>
                  <a:gd name="T28" fmla="*/ 292 w 1114"/>
                  <a:gd name="T29" fmla="*/ 279 h 785"/>
                  <a:gd name="T30" fmla="*/ 287 w 1114"/>
                  <a:gd name="T31" fmla="*/ 317 h 785"/>
                  <a:gd name="T32" fmla="*/ 426 w 1114"/>
                  <a:gd name="T33" fmla="*/ 448 h 785"/>
                  <a:gd name="T34" fmla="*/ 443 w 1114"/>
                  <a:gd name="T35" fmla="*/ 505 h 785"/>
                  <a:gd name="T36" fmla="*/ 426 w 1114"/>
                  <a:gd name="T37" fmla="*/ 540 h 785"/>
                  <a:gd name="T38" fmla="*/ 458 w 1114"/>
                  <a:gd name="T39" fmla="*/ 594 h 785"/>
                  <a:gd name="T40" fmla="*/ 723 w 1114"/>
                  <a:gd name="T41" fmla="*/ 730 h 785"/>
                  <a:gd name="T42" fmla="*/ 836 w 1114"/>
                  <a:gd name="T43" fmla="*/ 719 h 785"/>
                  <a:gd name="T44" fmla="*/ 913 w 1114"/>
                  <a:gd name="T45" fmla="*/ 785 h 785"/>
                  <a:gd name="T46" fmla="*/ 947 w 1114"/>
                  <a:gd name="T47" fmla="*/ 723 h 785"/>
                  <a:gd name="T48" fmla="*/ 982 w 1114"/>
                  <a:gd name="T49" fmla="*/ 719 h 785"/>
                  <a:gd name="T50" fmla="*/ 942 w 1114"/>
                  <a:gd name="T51" fmla="*/ 665 h 785"/>
                  <a:gd name="T52" fmla="*/ 1031 w 1114"/>
                  <a:gd name="T53" fmla="*/ 643 h 785"/>
                  <a:gd name="T54" fmla="*/ 1060 w 1114"/>
                  <a:gd name="T55" fmla="*/ 619 h 785"/>
                  <a:gd name="T56" fmla="*/ 1069 w 1114"/>
                  <a:gd name="T57" fmla="*/ 606 h 785"/>
                  <a:gd name="T58" fmla="*/ 1079 w 1114"/>
                  <a:gd name="T59" fmla="*/ 636 h 785"/>
                  <a:gd name="T60" fmla="*/ 1114 w 1114"/>
                  <a:gd name="T61" fmla="*/ 506 h 785"/>
                  <a:gd name="T62" fmla="*/ 1067 w 1114"/>
                  <a:gd name="T63" fmla="*/ 484 h 785"/>
                  <a:gd name="T64" fmla="*/ 984 w 1114"/>
                  <a:gd name="T65" fmla="*/ 506 h 785"/>
                  <a:gd name="T66" fmla="*/ 939 w 1114"/>
                  <a:gd name="T67" fmla="*/ 619 h 785"/>
                  <a:gd name="T68" fmla="*/ 831 w 1114"/>
                  <a:gd name="T69" fmla="*/ 628 h 785"/>
                  <a:gd name="T70" fmla="*/ 788 w 1114"/>
                  <a:gd name="T71" fmla="*/ 601 h 785"/>
                  <a:gd name="T72" fmla="*/ 717 w 1114"/>
                  <a:gd name="T73" fmla="*/ 463 h 785"/>
                  <a:gd name="T74" fmla="*/ 713 w 1114"/>
                  <a:gd name="T75" fmla="*/ 357 h 785"/>
                  <a:gd name="T76" fmla="*/ 740 w 1114"/>
                  <a:gd name="T77" fmla="*/ 303 h 785"/>
                  <a:gd name="T78" fmla="*/ 666 w 1114"/>
                  <a:gd name="T79" fmla="*/ 279 h 785"/>
                  <a:gd name="T80" fmla="*/ 572 w 1114"/>
                  <a:gd name="T81" fmla="*/ 129 h 785"/>
                  <a:gd name="T82" fmla="*/ 495 w 1114"/>
                  <a:gd name="T83" fmla="*/ 163 h 785"/>
                  <a:gd name="T84" fmla="*/ 395 w 1114"/>
                  <a:gd name="T85" fmla="*/ 40 h 785"/>
                  <a:gd name="T86" fmla="*/ 227 w 1114"/>
                  <a:gd name="T87" fmla="*/ 65 h 785"/>
                  <a:gd name="T88" fmla="*/ 86 w 1114"/>
                  <a:gd name="T89" fmla="*/ 0 h 785"/>
                  <a:gd name="T90" fmla="*/ 0 w 1114"/>
                  <a:gd name="T91" fmla="*/ 11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4" h="785">
                    <a:moveTo>
                      <a:pt x="0" y="11"/>
                    </a:moveTo>
                    <a:lnTo>
                      <a:pt x="54" y="129"/>
                    </a:lnTo>
                    <a:lnTo>
                      <a:pt x="115" y="187"/>
                    </a:lnTo>
                    <a:lnTo>
                      <a:pt x="112" y="219"/>
                    </a:lnTo>
                    <a:lnTo>
                      <a:pt x="80" y="229"/>
                    </a:lnTo>
                    <a:lnTo>
                      <a:pt x="148" y="254"/>
                    </a:lnTo>
                    <a:lnTo>
                      <a:pt x="185" y="312"/>
                    </a:lnTo>
                    <a:lnTo>
                      <a:pt x="184" y="357"/>
                    </a:lnTo>
                    <a:lnTo>
                      <a:pt x="264" y="432"/>
                    </a:lnTo>
                    <a:lnTo>
                      <a:pt x="280" y="407"/>
                    </a:lnTo>
                    <a:lnTo>
                      <a:pt x="96" y="113"/>
                    </a:lnTo>
                    <a:lnTo>
                      <a:pt x="84" y="35"/>
                    </a:lnTo>
                    <a:lnTo>
                      <a:pt x="123" y="54"/>
                    </a:lnTo>
                    <a:lnTo>
                      <a:pt x="193" y="182"/>
                    </a:lnTo>
                    <a:lnTo>
                      <a:pt x="292" y="279"/>
                    </a:lnTo>
                    <a:lnTo>
                      <a:pt x="287" y="317"/>
                    </a:lnTo>
                    <a:lnTo>
                      <a:pt x="426" y="448"/>
                    </a:lnTo>
                    <a:lnTo>
                      <a:pt x="443" y="505"/>
                    </a:lnTo>
                    <a:lnTo>
                      <a:pt x="426" y="540"/>
                    </a:lnTo>
                    <a:lnTo>
                      <a:pt x="458" y="594"/>
                    </a:lnTo>
                    <a:lnTo>
                      <a:pt x="723" y="730"/>
                    </a:lnTo>
                    <a:lnTo>
                      <a:pt x="836" y="719"/>
                    </a:lnTo>
                    <a:lnTo>
                      <a:pt x="913" y="785"/>
                    </a:lnTo>
                    <a:lnTo>
                      <a:pt x="947" y="723"/>
                    </a:lnTo>
                    <a:lnTo>
                      <a:pt x="982" y="719"/>
                    </a:lnTo>
                    <a:lnTo>
                      <a:pt x="942" y="665"/>
                    </a:lnTo>
                    <a:lnTo>
                      <a:pt x="1031" y="643"/>
                    </a:lnTo>
                    <a:lnTo>
                      <a:pt x="1060" y="619"/>
                    </a:lnTo>
                    <a:lnTo>
                      <a:pt x="1069" y="606"/>
                    </a:lnTo>
                    <a:lnTo>
                      <a:pt x="1079" y="636"/>
                    </a:lnTo>
                    <a:lnTo>
                      <a:pt x="1114" y="506"/>
                    </a:lnTo>
                    <a:lnTo>
                      <a:pt x="1067" y="484"/>
                    </a:lnTo>
                    <a:lnTo>
                      <a:pt x="984" y="506"/>
                    </a:lnTo>
                    <a:lnTo>
                      <a:pt x="939" y="619"/>
                    </a:lnTo>
                    <a:lnTo>
                      <a:pt x="831" y="628"/>
                    </a:lnTo>
                    <a:lnTo>
                      <a:pt x="788" y="601"/>
                    </a:lnTo>
                    <a:lnTo>
                      <a:pt x="717" y="463"/>
                    </a:lnTo>
                    <a:lnTo>
                      <a:pt x="713" y="357"/>
                    </a:lnTo>
                    <a:lnTo>
                      <a:pt x="740" y="303"/>
                    </a:lnTo>
                    <a:lnTo>
                      <a:pt x="666" y="279"/>
                    </a:lnTo>
                    <a:lnTo>
                      <a:pt x="572" y="129"/>
                    </a:lnTo>
                    <a:lnTo>
                      <a:pt x="495" y="163"/>
                    </a:lnTo>
                    <a:lnTo>
                      <a:pt x="395" y="40"/>
                    </a:lnTo>
                    <a:lnTo>
                      <a:pt x="227" y="65"/>
                    </a:lnTo>
                    <a:lnTo>
                      <a:pt x="86" y="0"/>
                    </a:lnTo>
                    <a:lnTo>
                      <a:pt x="0" y="11"/>
                    </a:lnTo>
                    <a:close/>
                  </a:path>
                </a:pathLst>
              </a:custGeom>
              <a:solidFill>
                <a:srgbClr val="B3B3B3"/>
              </a:solidFill>
              <a:ln w="0">
                <a:solidFill>
                  <a:srgbClr val="B3B3B3"/>
                </a:solidFill>
                <a:prstDash val="solid"/>
                <a:round/>
                <a:headEnd/>
                <a:tailEnd/>
              </a:ln>
            </p:spPr>
            <p:txBody>
              <a:bodyPr/>
              <a:lstStyle/>
              <a:p>
                <a:endParaRPr lang="en-US" dirty="0"/>
              </a:p>
            </p:txBody>
          </p:sp>
          <p:sp>
            <p:nvSpPr>
              <p:cNvPr id="241" name="Freeform 225">
                <a:extLst>
                  <a:ext uri="{FF2B5EF4-FFF2-40B4-BE49-F238E27FC236}">
                    <a16:creationId xmlns:a16="http://schemas.microsoft.com/office/drawing/2014/main" id="{6A068436-1707-40FA-BDC7-0E8F2AF1EE7E}"/>
                  </a:ext>
                </a:extLst>
              </p:cNvPr>
              <p:cNvSpPr>
                <a:spLocks/>
              </p:cNvSpPr>
              <p:nvPr/>
            </p:nvSpPr>
            <p:spPr bwMode="gray">
              <a:xfrm>
                <a:off x="1744" y="2191"/>
                <a:ext cx="49" cy="56"/>
              </a:xfrm>
              <a:custGeom>
                <a:avLst/>
                <a:gdLst>
                  <a:gd name="T0" fmla="*/ 0 w 148"/>
                  <a:gd name="T1" fmla="*/ 85 h 169"/>
                  <a:gd name="T2" fmla="*/ 59 w 148"/>
                  <a:gd name="T3" fmla="*/ 167 h 169"/>
                  <a:gd name="T4" fmla="*/ 134 w 148"/>
                  <a:gd name="T5" fmla="*/ 169 h 169"/>
                  <a:gd name="T6" fmla="*/ 148 w 148"/>
                  <a:gd name="T7" fmla="*/ 0 h 169"/>
                  <a:gd name="T8" fmla="*/ 95 w 148"/>
                  <a:gd name="T9" fmla="*/ 8 h 169"/>
                  <a:gd name="T10" fmla="*/ 0 w 148"/>
                  <a:gd name="T11" fmla="*/ 85 h 169"/>
                </a:gdLst>
                <a:ahLst/>
                <a:cxnLst>
                  <a:cxn ang="0">
                    <a:pos x="T0" y="T1"/>
                  </a:cxn>
                  <a:cxn ang="0">
                    <a:pos x="T2" y="T3"/>
                  </a:cxn>
                  <a:cxn ang="0">
                    <a:pos x="T4" y="T5"/>
                  </a:cxn>
                  <a:cxn ang="0">
                    <a:pos x="T6" y="T7"/>
                  </a:cxn>
                  <a:cxn ang="0">
                    <a:pos x="T8" y="T9"/>
                  </a:cxn>
                  <a:cxn ang="0">
                    <a:pos x="T10" y="T11"/>
                  </a:cxn>
                </a:cxnLst>
                <a:rect l="0" t="0" r="r" b="b"/>
                <a:pathLst>
                  <a:path w="148" h="169">
                    <a:moveTo>
                      <a:pt x="0" y="85"/>
                    </a:moveTo>
                    <a:lnTo>
                      <a:pt x="59" y="167"/>
                    </a:lnTo>
                    <a:lnTo>
                      <a:pt x="134" y="169"/>
                    </a:lnTo>
                    <a:lnTo>
                      <a:pt x="148" y="0"/>
                    </a:lnTo>
                    <a:lnTo>
                      <a:pt x="95" y="8"/>
                    </a:lnTo>
                    <a:lnTo>
                      <a:pt x="0" y="85"/>
                    </a:lnTo>
                    <a:close/>
                  </a:path>
                </a:pathLst>
              </a:custGeom>
              <a:solidFill>
                <a:srgbClr val="B3B3B3"/>
              </a:solidFill>
              <a:ln w="0">
                <a:solidFill>
                  <a:srgbClr val="B3B3B3"/>
                </a:solidFill>
                <a:prstDash val="solid"/>
                <a:round/>
                <a:headEnd/>
                <a:tailEnd/>
              </a:ln>
            </p:spPr>
            <p:txBody>
              <a:bodyPr/>
              <a:lstStyle/>
              <a:p>
                <a:endParaRPr lang="en-US" dirty="0"/>
              </a:p>
            </p:txBody>
          </p:sp>
          <p:sp>
            <p:nvSpPr>
              <p:cNvPr id="242" name="Freeform 226">
                <a:extLst>
                  <a:ext uri="{FF2B5EF4-FFF2-40B4-BE49-F238E27FC236}">
                    <a16:creationId xmlns:a16="http://schemas.microsoft.com/office/drawing/2014/main" id="{BE493160-E9AC-4DDB-834A-3248C6F1CB0C}"/>
                  </a:ext>
                </a:extLst>
              </p:cNvPr>
              <p:cNvSpPr>
                <a:spLocks/>
              </p:cNvSpPr>
              <p:nvPr/>
            </p:nvSpPr>
            <p:spPr bwMode="gray">
              <a:xfrm>
                <a:off x="1795" y="2264"/>
                <a:ext cx="70" cy="34"/>
              </a:xfrm>
              <a:custGeom>
                <a:avLst/>
                <a:gdLst>
                  <a:gd name="T0" fmla="*/ 0 w 208"/>
                  <a:gd name="T1" fmla="*/ 56 h 104"/>
                  <a:gd name="T2" fmla="*/ 20 w 208"/>
                  <a:gd name="T3" fmla="*/ 0 h 104"/>
                  <a:gd name="T4" fmla="*/ 63 w 208"/>
                  <a:gd name="T5" fmla="*/ 34 h 104"/>
                  <a:gd name="T6" fmla="*/ 142 w 208"/>
                  <a:gd name="T7" fmla="*/ 3 h 104"/>
                  <a:gd name="T8" fmla="*/ 208 w 208"/>
                  <a:gd name="T9" fmla="*/ 44 h 104"/>
                  <a:gd name="T10" fmla="*/ 195 w 208"/>
                  <a:gd name="T11" fmla="*/ 100 h 104"/>
                  <a:gd name="T12" fmla="*/ 188 w 208"/>
                  <a:gd name="T13" fmla="*/ 52 h 104"/>
                  <a:gd name="T14" fmla="*/ 142 w 208"/>
                  <a:gd name="T15" fmla="*/ 33 h 104"/>
                  <a:gd name="T16" fmla="*/ 101 w 208"/>
                  <a:gd name="T17" fmla="*/ 64 h 104"/>
                  <a:gd name="T18" fmla="*/ 113 w 208"/>
                  <a:gd name="T19" fmla="*/ 92 h 104"/>
                  <a:gd name="T20" fmla="*/ 94 w 208"/>
                  <a:gd name="T21" fmla="*/ 104 h 104"/>
                  <a:gd name="T22" fmla="*/ 0 w 208"/>
                  <a:gd name="T2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04">
                    <a:moveTo>
                      <a:pt x="0" y="56"/>
                    </a:moveTo>
                    <a:lnTo>
                      <a:pt x="20" y="0"/>
                    </a:lnTo>
                    <a:lnTo>
                      <a:pt x="63" y="34"/>
                    </a:lnTo>
                    <a:lnTo>
                      <a:pt x="142" y="3"/>
                    </a:lnTo>
                    <a:lnTo>
                      <a:pt x="208" y="44"/>
                    </a:lnTo>
                    <a:lnTo>
                      <a:pt x="195" y="100"/>
                    </a:lnTo>
                    <a:lnTo>
                      <a:pt x="188" y="52"/>
                    </a:lnTo>
                    <a:lnTo>
                      <a:pt x="142" y="33"/>
                    </a:lnTo>
                    <a:lnTo>
                      <a:pt x="101" y="64"/>
                    </a:lnTo>
                    <a:lnTo>
                      <a:pt x="113" y="92"/>
                    </a:lnTo>
                    <a:lnTo>
                      <a:pt x="94" y="104"/>
                    </a:lnTo>
                    <a:lnTo>
                      <a:pt x="0" y="56"/>
                    </a:lnTo>
                    <a:close/>
                  </a:path>
                </a:pathLst>
              </a:custGeom>
              <a:solidFill>
                <a:srgbClr val="B3B3B3"/>
              </a:solidFill>
              <a:ln w="0">
                <a:solidFill>
                  <a:srgbClr val="B3B3B3"/>
                </a:solidFill>
                <a:prstDash val="solid"/>
                <a:round/>
                <a:headEnd/>
                <a:tailEnd/>
              </a:ln>
            </p:spPr>
            <p:txBody>
              <a:bodyPr/>
              <a:lstStyle/>
              <a:p>
                <a:endParaRPr lang="en-US" dirty="0"/>
              </a:p>
            </p:txBody>
          </p:sp>
          <p:sp>
            <p:nvSpPr>
              <p:cNvPr id="243" name="Freeform 227">
                <a:extLst>
                  <a:ext uri="{FF2B5EF4-FFF2-40B4-BE49-F238E27FC236}">
                    <a16:creationId xmlns:a16="http://schemas.microsoft.com/office/drawing/2014/main" id="{3BDD8085-A972-4716-B382-0238C3787A6B}"/>
                  </a:ext>
                </a:extLst>
              </p:cNvPr>
              <p:cNvSpPr>
                <a:spLocks/>
              </p:cNvSpPr>
              <p:nvPr/>
            </p:nvSpPr>
            <p:spPr bwMode="gray">
              <a:xfrm>
                <a:off x="2048" y="2661"/>
                <a:ext cx="101" cy="116"/>
              </a:xfrm>
              <a:custGeom>
                <a:avLst/>
                <a:gdLst>
                  <a:gd name="T0" fmla="*/ 0 w 301"/>
                  <a:gd name="T1" fmla="*/ 130 h 348"/>
                  <a:gd name="T2" fmla="*/ 20 w 301"/>
                  <a:gd name="T3" fmla="*/ 19 h 348"/>
                  <a:gd name="T4" fmla="*/ 130 w 301"/>
                  <a:gd name="T5" fmla="*/ 0 h 348"/>
                  <a:gd name="T6" fmla="*/ 163 w 301"/>
                  <a:gd name="T7" fmla="*/ 36 h 348"/>
                  <a:gd name="T8" fmla="*/ 174 w 301"/>
                  <a:gd name="T9" fmla="*/ 120 h 348"/>
                  <a:gd name="T10" fmla="*/ 251 w 301"/>
                  <a:gd name="T11" fmla="*/ 135 h 348"/>
                  <a:gd name="T12" fmla="*/ 262 w 301"/>
                  <a:gd name="T13" fmla="*/ 192 h 348"/>
                  <a:gd name="T14" fmla="*/ 301 w 301"/>
                  <a:gd name="T15" fmla="*/ 203 h 348"/>
                  <a:gd name="T16" fmla="*/ 295 w 301"/>
                  <a:gd name="T17" fmla="*/ 273 h 348"/>
                  <a:gd name="T18" fmla="*/ 256 w 301"/>
                  <a:gd name="T19" fmla="*/ 348 h 348"/>
                  <a:gd name="T20" fmla="*/ 155 w 301"/>
                  <a:gd name="T21" fmla="*/ 343 h 348"/>
                  <a:gd name="T22" fmla="*/ 175 w 301"/>
                  <a:gd name="T23" fmla="*/ 261 h 348"/>
                  <a:gd name="T24" fmla="*/ 0 w 301"/>
                  <a:gd name="T25" fmla="*/ 13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48">
                    <a:moveTo>
                      <a:pt x="0" y="130"/>
                    </a:moveTo>
                    <a:lnTo>
                      <a:pt x="20" y="19"/>
                    </a:lnTo>
                    <a:lnTo>
                      <a:pt x="130" y="0"/>
                    </a:lnTo>
                    <a:lnTo>
                      <a:pt x="163" y="36"/>
                    </a:lnTo>
                    <a:lnTo>
                      <a:pt x="174" y="120"/>
                    </a:lnTo>
                    <a:lnTo>
                      <a:pt x="251" y="135"/>
                    </a:lnTo>
                    <a:lnTo>
                      <a:pt x="262" y="192"/>
                    </a:lnTo>
                    <a:lnTo>
                      <a:pt x="301" y="203"/>
                    </a:lnTo>
                    <a:lnTo>
                      <a:pt x="295" y="273"/>
                    </a:lnTo>
                    <a:lnTo>
                      <a:pt x="256" y="348"/>
                    </a:lnTo>
                    <a:lnTo>
                      <a:pt x="155" y="343"/>
                    </a:lnTo>
                    <a:lnTo>
                      <a:pt x="175" y="261"/>
                    </a:lnTo>
                    <a:lnTo>
                      <a:pt x="0" y="130"/>
                    </a:lnTo>
                    <a:close/>
                  </a:path>
                </a:pathLst>
              </a:custGeom>
              <a:solidFill>
                <a:srgbClr val="B3B3B3"/>
              </a:solidFill>
              <a:ln w="0">
                <a:solidFill>
                  <a:srgbClr val="B3B3B3"/>
                </a:solidFill>
                <a:prstDash val="solid"/>
                <a:round/>
                <a:headEnd/>
                <a:tailEnd/>
              </a:ln>
            </p:spPr>
            <p:txBody>
              <a:bodyPr/>
              <a:lstStyle/>
              <a:p>
                <a:endParaRPr lang="en-US" dirty="0"/>
              </a:p>
            </p:txBody>
          </p:sp>
          <p:sp>
            <p:nvSpPr>
              <p:cNvPr id="244" name="Freeform 228">
                <a:extLst>
                  <a:ext uri="{FF2B5EF4-FFF2-40B4-BE49-F238E27FC236}">
                    <a16:creationId xmlns:a16="http://schemas.microsoft.com/office/drawing/2014/main" id="{0896614C-F2FF-4C4A-B20A-05327A5601B9}"/>
                  </a:ext>
                </a:extLst>
              </p:cNvPr>
              <p:cNvSpPr>
                <a:spLocks/>
              </p:cNvSpPr>
              <p:nvPr/>
            </p:nvSpPr>
            <p:spPr bwMode="gray">
              <a:xfrm>
                <a:off x="1818" y="2398"/>
                <a:ext cx="154" cy="247"/>
              </a:xfrm>
              <a:custGeom>
                <a:avLst/>
                <a:gdLst>
                  <a:gd name="T0" fmla="*/ 0 w 462"/>
                  <a:gd name="T1" fmla="*/ 176 h 743"/>
                  <a:gd name="T2" fmla="*/ 8 w 462"/>
                  <a:gd name="T3" fmla="*/ 234 h 743"/>
                  <a:gd name="T4" fmla="*/ 90 w 462"/>
                  <a:gd name="T5" fmla="*/ 337 h 743"/>
                  <a:gd name="T6" fmla="*/ 184 w 462"/>
                  <a:gd name="T7" fmla="*/ 582 h 743"/>
                  <a:gd name="T8" fmla="*/ 395 w 462"/>
                  <a:gd name="T9" fmla="*/ 743 h 743"/>
                  <a:gd name="T10" fmla="*/ 432 w 462"/>
                  <a:gd name="T11" fmla="*/ 714 h 743"/>
                  <a:gd name="T12" fmla="*/ 452 w 462"/>
                  <a:gd name="T13" fmla="*/ 662 h 743"/>
                  <a:gd name="T14" fmla="*/ 420 w 462"/>
                  <a:gd name="T15" fmla="*/ 644 h 743"/>
                  <a:gd name="T16" fmla="*/ 438 w 462"/>
                  <a:gd name="T17" fmla="*/ 630 h 743"/>
                  <a:gd name="T18" fmla="*/ 462 w 462"/>
                  <a:gd name="T19" fmla="*/ 502 h 743"/>
                  <a:gd name="T20" fmla="*/ 429 w 462"/>
                  <a:gd name="T21" fmla="*/ 446 h 743"/>
                  <a:gd name="T22" fmla="*/ 397 w 462"/>
                  <a:gd name="T23" fmla="*/ 446 h 743"/>
                  <a:gd name="T24" fmla="*/ 397 w 462"/>
                  <a:gd name="T25" fmla="*/ 376 h 743"/>
                  <a:gd name="T26" fmla="*/ 357 w 462"/>
                  <a:gd name="T27" fmla="*/ 406 h 743"/>
                  <a:gd name="T28" fmla="*/ 307 w 462"/>
                  <a:gd name="T29" fmla="*/ 380 h 743"/>
                  <a:gd name="T30" fmla="*/ 275 w 462"/>
                  <a:gd name="T31" fmla="*/ 303 h 743"/>
                  <a:gd name="T32" fmla="*/ 327 w 462"/>
                  <a:gd name="T33" fmla="*/ 210 h 743"/>
                  <a:gd name="T34" fmla="*/ 420 w 462"/>
                  <a:gd name="T35" fmla="*/ 167 h 743"/>
                  <a:gd name="T36" fmla="*/ 393 w 462"/>
                  <a:gd name="T37" fmla="*/ 149 h 743"/>
                  <a:gd name="T38" fmla="*/ 410 w 462"/>
                  <a:gd name="T39" fmla="*/ 103 h 743"/>
                  <a:gd name="T40" fmla="*/ 305 w 462"/>
                  <a:gd name="T41" fmla="*/ 93 h 743"/>
                  <a:gd name="T42" fmla="*/ 223 w 462"/>
                  <a:gd name="T43" fmla="*/ 0 h 743"/>
                  <a:gd name="T44" fmla="*/ 206 w 462"/>
                  <a:gd name="T45" fmla="*/ 69 h 743"/>
                  <a:gd name="T46" fmla="*/ 122 w 462"/>
                  <a:gd name="T47" fmla="*/ 124 h 743"/>
                  <a:gd name="T48" fmla="*/ 79 w 462"/>
                  <a:gd name="T49" fmla="*/ 195 h 743"/>
                  <a:gd name="T50" fmla="*/ 30 w 462"/>
                  <a:gd name="T51" fmla="*/ 183 h 743"/>
                  <a:gd name="T52" fmla="*/ 37 w 462"/>
                  <a:gd name="T53" fmla="*/ 141 h 743"/>
                  <a:gd name="T54" fmla="*/ 0 w 462"/>
                  <a:gd name="T55" fmla="*/ 176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2" h="743">
                    <a:moveTo>
                      <a:pt x="0" y="176"/>
                    </a:moveTo>
                    <a:lnTo>
                      <a:pt x="8" y="234"/>
                    </a:lnTo>
                    <a:lnTo>
                      <a:pt x="90" y="337"/>
                    </a:lnTo>
                    <a:lnTo>
                      <a:pt x="184" y="582"/>
                    </a:lnTo>
                    <a:lnTo>
                      <a:pt x="395" y="743"/>
                    </a:lnTo>
                    <a:lnTo>
                      <a:pt x="432" y="714"/>
                    </a:lnTo>
                    <a:lnTo>
                      <a:pt x="452" y="662"/>
                    </a:lnTo>
                    <a:lnTo>
                      <a:pt x="420" y="644"/>
                    </a:lnTo>
                    <a:lnTo>
                      <a:pt x="438" y="630"/>
                    </a:lnTo>
                    <a:lnTo>
                      <a:pt x="462" y="502"/>
                    </a:lnTo>
                    <a:lnTo>
                      <a:pt x="429" y="446"/>
                    </a:lnTo>
                    <a:lnTo>
                      <a:pt x="397" y="446"/>
                    </a:lnTo>
                    <a:lnTo>
                      <a:pt x="397" y="376"/>
                    </a:lnTo>
                    <a:lnTo>
                      <a:pt x="357" y="406"/>
                    </a:lnTo>
                    <a:lnTo>
                      <a:pt x="307" y="380"/>
                    </a:lnTo>
                    <a:lnTo>
                      <a:pt x="275" y="303"/>
                    </a:lnTo>
                    <a:lnTo>
                      <a:pt x="327" y="210"/>
                    </a:lnTo>
                    <a:lnTo>
                      <a:pt x="420" y="167"/>
                    </a:lnTo>
                    <a:lnTo>
                      <a:pt x="393" y="149"/>
                    </a:lnTo>
                    <a:lnTo>
                      <a:pt x="410" y="103"/>
                    </a:lnTo>
                    <a:lnTo>
                      <a:pt x="305" y="93"/>
                    </a:lnTo>
                    <a:lnTo>
                      <a:pt x="223" y="0"/>
                    </a:lnTo>
                    <a:lnTo>
                      <a:pt x="206" y="69"/>
                    </a:lnTo>
                    <a:lnTo>
                      <a:pt x="122" y="124"/>
                    </a:lnTo>
                    <a:lnTo>
                      <a:pt x="79" y="195"/>
                    </a:lnTo>
                    <a:lnTo>
                      <a:pt x="30" y="183"/>
                    </a:lnTo>
                    <a:lnTo>
                      <a:pt x="37" y="141"/>
                    </a:lnTo>
                    <a:lnTo>
                      <a:pt x="0" y="176"/>
                    </a:lnTo>
                    <a:close/>
                  </a:path>
                </a:pathLst>
              </a:custGeom>
              <a:solidFill>
                <a:srgbClr val="B3B3B3"/>
              </a:solidFill>
              <a:ln w="0">
                <a:solidFill>
                  <a:srgbClr val="B3B3B3"/>
                </a:solidFill>
                <a:prstDash val="solid"/>
                <a:round/>
                <a:headEnd/>
                <a:tailEnd/>
              </a:ln>
            </p:spPr>
            <p:txBody>
              <a:bodyPr/>
              <a:lstStyle/>
              <a:p>
                <a:endParaRPr lang="en-US" dirty="0"/>
              </a:p>
            </p:txBody>
          </p:sp>
          <p:sp>
            <p:nvSpPr>
              <p:cNvPr id="245" name="Freeform 229">
                <a:extLst>
                  <a:ext uri="{FF2B5EF4-FFF2-40B4-BE49-F238E27FC236}">
                    <a16:creationId xmlns:a16="http://schemas.microsoft.com/office/drawing/2014/main" id="{8E9E0494-20F9-463E-B779-1855B9FA81AB}"/>
                  </a:ext>
                </a:extLst>
              </p:cNvPr>
              <p:cNvSpPr>
                <a:spLocks/>
              </p:cNvSpPr>
              <p:nvPr/>
            </p:nvSpPr>
            <p:spPr bwMode="gray">
              <a:xfrm>
                <a:off x="2103" y="2317"/>
                <a:ext cx="51" cy="53"/>
              </a:xfrm>
              <a:custGeom>
                <a:avLst/>
                <a:gdLst>
                  <a:gd name="T0" fmla="*/ 0 w 154"/>
                  <a:gd name="T1" fmla="*/ 73 h 158"/>
                  <a:gd name="T2" fmla="*/ 44 w 154"/>
                  <a:gd name="T3" fmla="*/ 0 h 158"/>
                  <a:gd name="T4" fmla="*/ 154 w 154"/>
                  <a:gd name="T5" fmla="*/ 12 h 158"/>
                  <a:gd name="T6" fmla="*/ 141 w 154"/>
                  <a:gd name="T7" fmla="*/ 146 h 158"/>
                  <a:gd name="T8" fmla="*/ 60 w 154"/>
                  <a:gd name="T9" fmla="*/ 158 h 158"/>
                  <a:gd name="T10" fmla="*/ 0 w 154"/>
                  <a:gd name="T11" fmla="*/ 73 h 158"/>
                </a:gdLst>
                <a:ahLst/>
                <a:cxnLst>
                  <a:cxn ang="0">
                    <a:pos x="T0" y="T1"/>
                  </a:cxn>
                  <a:cxn ang="0">
                    <a:pos x="T2" y="T3"/>
                  </a:cxn>
                  <a:cxn ang="0">
                    <a:pos x="T4" y="T5"/>
                  </a:cxn>
                  <a:cxn ang="0">
                    <a:pos x="T6" y="T7"/>
                  </a:cxn>
                  <a:cxn ang="0">
                    <a:pos x="T8" y="T9"/>
                  </a:cxn>
                  <a:cxn ang="0">
                    <a:pos x="T10" y="T11"/>
                  </a:cxn>
                </a:cxnLst>
                <a:rect l="0" t="0" r="r" b="b"/>
                <a:pathLst>
                  <a:path w="154" h="158">
                    <a:moveTo>
                      <a:pt x="0" y="73"/>
                    </a:moveTo>
                    <a:lnTo>
                      <a:pt x="44" y="0"/>
                    </a:lnTo>
                    <a:lnTo>
                      <a:pt x="154" y="12"/>
                    </a:lnTo>
                    <a:lnTo>
                      <a:pt x="141" y="146"/>
                    </a:lnTo>
                    <a:lnTo>
                      <a:pt x="60" y="158"/>
                    </a:lnTo>
                    <a:lnTo>
                      <a:pt x="0" y="73"/>
                    </a:lnTo>
                    <a:close/>
                  </a:path>
                </a:pathLst>
              </a:custGeom>
              <a:solidFill>
                <a:srgbClr val="B3B3B3"/>
              </a:solidFill>
              <a:ln w="0">
                <a:solidFill>
                  <a:srgbClr val="B3B3B3"/>
                </a:solidFill>
                <a:prstDash val="solid"/>
                <a:round/>
                <a:headEnd/>
                <a:tailEnd/>
              </a:ln>
            </p:spPr>
            <p:txBody>
              <a:bodyPr/>
              <a:lstStyle/>
              <a:p>
                <a:endParaRPr lang="en-US" dirty="0"/>
              </a:p>
            </p:txBody>
          </p:sp>
          <p:sp>
            <p:nvSpPr>
              <p:cNvPr id="246" name="Freeform 230">
                <a:extLst>
                  <a:ext uri="{FF2B5EF4-FFF2-40B4-BE49-F238E27FC236}">
                    <a16:creationId xmlns:a16="http://schemas.microsoft.com/office/drawing/2014/main" id="{A5AE6461-2285-4E8B-BB50-54D6BF3CF173}"/>
                  </a:ext>
                </a:extLst>
              </p:cNvPr>
              <p:cNvSpPr>
                <a:spLocks/>
              </p:cNvSpPr>
              <p:nvPr/>
            </p:nvSpPr>
            <p:spPr bwMode="gray">
              <a:xfrm>
                <a:off x="2055" y="2250"/>
                <a:ext cx="12" cy="9"/>
              </a:xfrm>
              <a:custGeom>
                <a:avLst/>
                <a:gdLst>
                  <a:gd name="T0" fmla="*/ 0 w 37"/>
                  <a:gd name="T1" fmla="*/ 27 h 27"/>
                  <a:gd name="T2" fmla="*/ 36 w 37"/>
                  <a:gd name="T3" fmla="*/ 23 h 27"/>
                  <a:gd name="T4" fmla="*/ 37 w 37"/>
                  <a:gd name="T5" fmla="*/ 0 h 27"/>
                  <a:gd name="T6" fmla="*/ 0 w 37"/>
                  <a:gd name="T7" fmla="*/ 27 h 27"/>
                </a:gdLst>
                <a:ahLst/>
                <a:cxnLst>
                  <a:cxn ang="0">
                    <a:pos x="T0" y="T1"/>
                  </a:cxn>
                  <a:cxn ang="0">
                    <a:pos x="T2" y="T3"/>
                  </a:cxn>
                  <a:cxn ang="0">
                    <a:pos x="T4" y="T5"/>
                  </a:cxn>
                  <a:cxn ang="0">
                    <a:pos x="T6" y="T7"/>
                  </a:cxn>
                </a:cxnLst>
                <a:rect l="0" t="0" r="r" b="b"/>
                <a:pathLst>
                  <a:path w="37" h="27">
                    <a:moveTo>
                      <a:pt x="0" y="27"/>
                    </a:moveTo>
                    <a:lnTo>
                      <a:pt x="36" y="23"/>
                    </a:lnTo>
                    <a:lnTo>
                      <a:pt x="37" y="0"/>
                    </a:lnTo>
                    <a:lnTo>
                      <a:pt x="0" y="27"/>
                    </a:lnTo>
                    <a:close/>
                  </a:path>
                </a:pathLst>
              </a:custGeom>
              <a:solidFill>
                <a:srgbClr val="B3B3B3"/>
              </a:solidFill>
              <a:ln w="0">
                <a:solidFill>
                  <a:srgbClr val="B3B3B3"/>
                </a:solidFill>
                <a:prstDash val="solid"/>
                <a:round/>
                <a:headEnd/>
                <a:tailEnd/>
              </a:ln>
            </p:spPr>
            <p:txBody>
              <a:bodyPr/>
              <a:lstStyle/>
              <a:p>
                <a:endParaRPr lang="en-US" dirty="0"/>
              </a:p>
            </p:txBody>
          </p:sp>
          <p:sp>
            <p:nvSpPr>
              <p:cNvPr id="247" name="Freeform 231">
                <a:extLst>
                  <a:ext uri="{FF2B5EF4-FFF2-40B4-BE49-F238E27FC236}">
                    <a16:creationId xmlns:a16="http://schemas.microsoft.com/office/drawing/2014/main" id="{526112BC-75F9-4E8F-BE67-D4A86DA80BB1}"/>
                  </a:ext>
                </a:extLst>
              </p:cNvPr>
              <p:cNvSpPr>
                <a:spLocks/>
              </p:cNvSpPr>
              <p:nvPr/>
            </p:nvSpPr>
            <p:spPr bwMode="gray">
              <a:xfrm>
                <a:off x="750" y="1209"/>
                <a:ext cx="367" cy="355"/>
              </a:xfrm>
              <a:custGeom>
                <a:avLst/>
                <a:gdLst>
                  <a:gd name="T0" fmla="*/ 72 w 1102"/>
                  <a:gd name="T1" fmla="*/ 429 h 1067"/>
                  <a:gd name="T2" fmla="*/ 73 w 1102"/>
                  <a:gd name="T3" fmla="*/ 475 h 1067"/>
                  <a:gd name="T4" fmla="*/ 198 w 1102"/>
                  <a:gd name="T5" fmla="*/ 499 h 1067"/>
                  <a:gd name="T6" fmla="*/ 243 w 1102"/>
                  <a:gd name="T7" fmla="*/ 479 h 1067"/>
                  <a:gd name="T8" fmla="*/ 107 w 1102"/>
                  <a:gd name="T9" fmla="*/ 607 h 1067"/>
                  <a:gd name="T10" fmla="*/ 103 w 1102"/>
                  <a:gd name="T11" fmla="*/ 665 h 1067"/>
                  <a:gd name="T12" fmla="*/ 103 w 1102"/>
                  <a:gd name="T13" fmla="*/ 704 h 1067"/>
                  <a:gd name="T14" fmla="*/ 127 w 1102"/>
                  <a:gd name="T15" fmla="*/ 750 h 1067"/>
                  <a:gd name="T16" fmla="*/ 183 w 1102"/>
                  <a:gd name="T17" fmla="*/ 788 h 1067"/>
                  <a:gd name="T18" fmla="*/ 205 w 1102"/>
                  <a:gd name="T19" fmla="*/ 750 h 1067"/>
                  <a:gd name="T20" fmla="*/ 219 w 1102"/>
                  <a:gd name="T21" fmla="*/ 850 h 1067"/>
                  <a:gd name="T22" fmla="*/ 334 w 1102"/>
                  <a:gd name="T23" fmla="*/ 861 h 1067"/>
                  <a:gd name="T24" fmla="*/ 366 w 1102"/>
                  <a:gd name="T25" fmla="*/ 850 h 1067"/>
                  <a:gd name="T26" fmla="*/ 347 w 1102"/>
                  <a:gd name="T27" fmla="*/ 955 h 1067"/>
                  <a:gd name="T28" fmla="*/ 287 w 1102"/>
                  <a:gd name="T29" fmla="*/ 1011 h 1067"/>
                  <a:gd name="T30" fmla="*/ 171 w 1102"/>
                  <a:gd name="T31" fmla="*/ 1067 h 1067"/>
                  <a:gd name="T32" fmla="*/ 306 w 1102"/>
                  <a:gd name="T33" fmla="*/ 1028 h 1067"/>
                  <a:gd name="T34" fmla="*/ 329 w 1102"/>
                  <a:gd name="T35" fmla="*/ 969 h 1067"/>
                  <a:gd name="T36" fmla="*/ 511 w 1102"/>
                  <a:gd name="T37" fmla="*/ 874 h 1067"/>
                  <a:gd name="T38" fmla="*/ 513 w 1102"/>
                  <a:gd name="T39" fmla="*/ 807 h 1067"/>
                  <a:gd name="T40" fmla="*/ 653 w 1102"/>
                  <a:gd name="T41" fmla="*/ 625 h 1067"/>
                  <a:gd name="T42" fmla="*/ 691 w 1102"/>
                  <a:gd name="T43" fmla="*/ 673 h 1067"/>
                  <a:gd name="T44" fmla="*/ 701 w 1102"/>
                  <a:gd name="T45" fmla="*/ 713 h 1067"/>
                  <a:gd name="T46" fmla="*/ 595 w 1102"/>
                  <a:gd name="T47" fmla="*/ 778 h 1067"/>
                  <a:gd name="T48" fmla="*/ 596 w 1102"/>
                  <a:gd name="T49" fmla="*/ 817 h 1067"/>
                  <a:gd name="T50" fmla="*/ 732 w 1102"/>
                  <a:gd name="T51" fmla="*/ 731 h 1067"/>
                  <a:gd name="T52" fmla="*/ 742 w 1102"/>
                  <a:gd name="T53" fmla="*/ 687 h 1067"/>
                  <a:gd name="T54" fmla="*/ 794 w 1102"/>
                  <a:gd name="T55" fmla="*/ 698 h 1067"/>
                  <a:gd name="T56" fmla="*/ 880 w 1102"/>
                  <a:gd name="T57" fmla="*/ 764 h 1067"/>
                  <a:gd name="T58" fmla="*/ 1048 w 1102"/>
                  <a:gd name="T59" fmla="*/ 761 h 1067"/>
                  <a:gd name="T60" fmla="*/ 1041 w 1102"/>
                  <a:gd name="T61" fmla="*/ 797 h 1067"/>
                  <a:gd name="T62" fmla="*/ 1102 w 1102"/>
                  <a:gd name="T63" fmla="*/ 802 h 1067"/>
                  <a:gd name="T64" fmla="*/ 996 w 1102"/>
                  <a:gd name="T65" fmla="*/ 750 h 1067"/>
                  <a:gd name="T66" fmla="*/ 602 w 1102"/>
                  <a:gd name="T67" fmla="*/ 73 h 1067"/>
                  <a:gd name="T68" fmla="*/ 478 w 1102"/>
                  <a:gd name="T69" fmla="*/ 20 h 1067"/>
                  <a:gd name="T70" fmla="*/ 433 w 1102"/>
                  <a:gd name="T71" fmla="*/ 39 h 1067"/>
                  <a:gd name="T72" fmla="*/ 417 w 1102"/>
                  <a:gd name="T73" fmla="*/ 0 h 1067"/>
                  <a:gd name="T74" fmla="*/ 303 w 1102"/>
                  <a:gd name="T75" fmla="*/ 46 h 1067"/>
                  <a:gd name="T76" fmla="*/ 291 w 1102"/>
                  <a:gd name="T77" fmla="*/ 61 h 1067"/>
                  <a:gd name="T78" fmla="*/ 235 w 1102"/>
                  <a:gd name="T79" fmla="*/ 112 h 1067"/>
                  <a:gd name="T80" fmla="*/ 162 w 1102"/>
                  <a:gd name="T81" fmla="*/ 163 h 1067"/>
                  <a:gd name="T82" fmla="*/ 73 w 1102"/>
                  <a:gd name="T83" fmla="*/ 211 h 1067"/>
                  <a:gd name="T84" fmla="*/ 158 w 1102"/>
                  <a:gd name="T85" fmla="*/ 308 h 1067"/>
                  <a:gd name="T86" fmla="*/ 219 w 1102"/>
                  <a:gd name="T87" fmla="*/ 339 h 1067"/>
                  <a:gd name="T88" fmla="*/ 263 w 1102"/>
                  <a:gd name="T89" fmla="*/ 365 h 1067"/>
                  <a:gd name="T90" fmla="*/ 158 w 1102"/>
                  <a:gd name="T91" fmla="*/ 379 h 1067"/>
                  <a:gd name="T92" fmla="*/ 125 w 1102"/>
                  <a:gd name="T93" fmla="*/ 3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2" h="1067">
                    <a:moveTo>
                      <a:pt x="0" y="407"/>
                    </a:moveTo>
                    <a:lnTo>
                      <a:pt x="72" y="429"/>
                    </a:lnTo>
                    <a:lnTo>
                      <a:pt x="42" y="436"/>
                    </a:lnTo>
                    <a:lnTo>
                      <a:pt x="73" y="475"/>
                    </a:lnTo>
                    <a:lnTo>
                      <a:pt x="183" y="471"/>
                    </a:lnTo>
                    <a:lnTo>
                      <a:pt x="198" y="499"/>
                    </a:lnTo>
                    <a:lnTo>
                      <a:pt x="270" y="466"/>
                    </a:lnTo>
                    <a:lnTo>
                      <a:pt x="243" y="479"/>
                    </a:lnTo>
                    <a:lnTo>
                      <a:pt x="257" y="544"/>
                    </a:lnTo>
                    <a:lnTo>
                      <a:pt x="107" y="607"/>
                    </a:lnTo>
                    <a:lnTo>
                      <a:pt x="69" y="673"/>
                    </a:lnTo>
                    <a:lnTo>
                      <a:pt x="103" y="665"/>
                    </a:lnTo>
                    <a:lnTo>
                      <a:pt x="75" y="682"/>
                    </a:lnTo>
                    <a:lnTo>
                      <a:pt x="103" y="704"/>
                    </a:lnTo>
                    <a:lnTo>
                      <a:pt x="158" y="714"/>
                    </a:lnTo>
                    <a:lnTo>
                      <a:pt x="127" y="750"/>
                    </a:lnTo>
                    <a:lnTo>
                      <a:pt x="153" y="786"/>
                    </a:lnTo>
                    <a:lnTo>
                      <a:pt x="183" y="788"/>
                    </a:lnTo>
                    <a:lnTo>
                      <a:pt x="239" y="714"/>
                    </a:lnTo>
                    <a:lnTo>
                      <a:pt x="205" y="750"/>
                    </a:lnTo>
                    <a:lnTo>
                      <a:pt x="235" y="821"/>
                    </a:lnTo>
                    <a:lnTo>
                      <a:pt x="219" y="850"/>
                    </a:lnTo>
                    <a:lnTo>
                      <a:pt x="287" y="809"/>
                    </a:lnTo>
                    <a:lnTo>
                      <a:pt x="334" y="861"/>
                    </a:lnTo>
                    <a:lnTo>
                      <a:pt x="351" y="828"/>
                    </a:lnTo>
                    <a:lnTo>
                      <a:pt x="366" y="850"/>
                    </a:lnTo>
                    <a:lnTo>
                      <a:pt x="417" y="823"/>
                    </a:lnTo>
                    <a:lnTo>
                      <a:pt x="347" y="955"/>
                    </a:lnTo>
                    <a:lnTo>
                      <a:pt x="290" y="983"/>
                    </a:lnTo>
                    <a:lnTo>
                      <a:pt x="287" y="1011"/>
                    </a:lnTo>
                    <a:lnTo>
                      <a:pt x="219" y="1015"/>
                    </a:lnTo>
                    <a:lnTo>
                      <a:pt x="171" y="1067"/>
                    </a:lnTo>
                    <a:lnTo>
                      <a:pt x="235" y="1027"/>
                    </a:lnTo>
                    <a:lnTo>
                      <a:pt x="306" y="1028"/>
                    </a:lnTo>
                    <a:lnTo>
                      <a:pt x="347" y="997"/>
                    </a:lnTo>
                    <a:lnTo>
                      <a:pt x="329" y="969"/>
                    </a:lnTo>
                    <a:lnTo>
                      <a:pt x="372" y="973"/>
                    </a:lnTo>
                    <a:lnTo>
                      <a:pt x="511" y="874"/>
                    </a:lnTo>
                    <a:lnTo>
                      <a:pt x="541" y="833"/>
                    </a:lnTo>
                    <a:lnTo>
                      <a:pt x="513" y="807"/>
                    </a:lnTo>
                    <a:lnTo>
                      <a:pt x="636" y="686"/>
                    </a:lnTo>
                    <a:lnTo>
                      <a:pt x="653" y="625"/>
                    </a:lnTo>
                    <a:lnTo>
                      <a:pt x="640" y="686"/>
                    </a:lnTo>
                    <a:lnTo>
                      <a:pt x="691" y="673"/>
                    </a:lnTo>
                    <a:lnTo>
                      <a:pt x="663" y="699"/>
                    </a:lnTo>
                    <a:lnTo>
                      <a:pt x="701" y="713"/>
                    </a:lnTo>
                    <a:lnTo>
                      <a:pt x="612" y="719"/>
                    </a:lnTo>
                    <a:lnTo>
                      <a:pt x="595" y="778"/>
                    </a:lnTo>
                    <a:lnTo>
                      <a:pt x="628" y="776"/>
                    </a:lnTo>
                    <a:lnTo>
                      <a:pt x="596" y="817"/>
                    </a:lnTo>
                    <a:lnTo>
                      <a:pt x="715" y="764"/>
                    </a:lnTo>
                    <a:lnTo>
                      <a:pt x="732" y="731"/>
                    </a:lnTo>
                    <a:lnTo>
                      <a:pt x="714" y="718"/>
                    </a:lnTo>
                    <a:lnTo>
                      <a:pt x="742" y="687"/>
                    </a:lnTo>
                    <a:lnTo>
                      <a:pt x="738" y="713"/>
                    </a:lnTo>
                    <a:lnTo>
                      <a:pt x="794" y="698"/>
                    </a:lnTo>
                    <a:lnTo>
                      <a:pt x="784" y="722"/>
                    </a:lnTo>
                    <a:lnTo>
                      <a:pt x="880" y="764"/>
                    </a:lnTo>
                    <a:lnTo>
                      <a:pt x="1024" y="786"/>
                    </a:lnTo>
                    <a:lnTo>
                      <a:pt x="1048" y="761"/>
                    </a:lnTo>
                    <a:lnTo>
                      <a:pt x="1067" y="775"/>
                    </a:lnTo>
                    <a:lnTo>
                      <a:pt x="1041" y="797"/>
                    </a:lnTo>
                    <a:lnTo>
                      <a:pt x="1082" y="821"/>
                    </a:lnTo>
                    <a:lnTo>
                      <a:pt x="1102" y="802"/>
                    </a:lnTo>
                    <a:lnTo>
                      <a:pt x="1067" y="750"/>
                    </a:lnTo>
                    <a:lnTo>
                      <a:pt x="996" y="750"/>
                    </a:lnTo>
                    <a:lnTo>
                      <a:pt x="996" y="122"/>
                    </a:lnTo>
                    <a:lnTo>
                      <a:pt x="602" y="73"/>
                    </a:lnTo>
                    <a:lnTo>
                      <a:pt x="586" y="41"/>
                    </a:lnTo>
                    <a:lnTo>
                      <a:pt x="478" y="20"/>
                    </a:lnTo>
                    <a:lnTo>
                      <a:pt x="465" y="46"/>
                    </a:lnTo>
                    <a:lnTo>
                      <a:pt x="433" y="39"/>
                    </a:lnTo>
                    <a:lnTo>
                      <a:pt x="464" y="15"/>
                    </a:lnTo>
                    <a:lnTo>
                      <a:pt x="417" y="0"/>
                    </a:lnTo>
                    <a:lnTo>
                      <a:pt x="374" y="41"/>
                    </a:lnTo>
                    <a:lnTo>
                      <a:pt x="303" y="46"/>
                    </a:lnTo>
                    <a:lnTo>
                      <a:pt x="297" y="84"/>
                    </a:lnTo>
                    <a:lnTo>
                      <a:pt x="291" y="61"/>
                    </a:lnTo>
                    <a:lnTo>
                      <a:pt x="225" y="81"/>
                    </a:lnTo>
                    <a:lnTo>
                      <a:pt x="235" y="112"/>
                    </a:lnTo>
                    <a:lnTo>
                      <a:pt x="205" y="103"/>
                    </a:lnTo>
                    <a:lnTo>
                      <a:pt x="162" y="163"/>
                    </a:lnTo>
                    <a:lnTo>
                      <a:pt x="69" y="183"/>
                    </a:lnTo>
                    <a:lnTo>
                      <a:pt x="73" y="211"/>
                    </a:lnTo>
                    <a:lnTo>
                      <a:pt x="46" y="219"/>
                    </a:lnTo>
                    <a:lnTo>
                      <a:pt x="158" y="308"/>
                    </a:lnTo>
                    <a:lnTo>
                      <a:pt x="315" y="348"/>
                    </a:lnTo>
                    <a:lnTo>
                      <a:pt x="219" y="339"/>
                    </a:lnTo>
                    <a:lnTo>
                      <a:pt x="225" y="362"/>
                    </a:lnTo>
                    <a:lnTo>
                      <a:pt x="263" y="365"/>
                    </a:lnTo>
                    <a:lnTo>
                      <a:pt x="231" y="382"/>
                    </a:lnTo>
                    <a:lnTo>
                      <a:pt x="158" y="379"/>
                    </a:lnTo>
                    <a:lnTo>
                      <a:pt x="158" y="342"/>
                    </a:lnTo>
                    <a:lnTo>
                      <a:pt x="125" y="344"/>
                    </a:lnTo>
                    <a:lnTo>
                      <a:pt x="0" y="407"/>
                    </a:lnTo>
                    <a:close/>
                  </a:path>
                </a:pathLst>
              </a:custGeom>
              <a:solidFill>
                <a:srgbClr val="B3B3B3"/>
              </a:solidFill>
              <a:ln w="0">
                <a:solidFill>
                  <a:srgbClr val="B3B3B3"/>
                </a:solidFill>
                <a:prstDash val="solid"/>
                <a:round/>
                <a:headEnd/>
                <a:tailEnd/>
              </a:ln>
            </p:spPr>
            <p:txBody>
              <a:bodyPr/>
              <a:lstStyle/>
              <a:p>
                <a:endParaRPr lang="en-US" dirty="0"/>
              </a:p>
            </p:txBody>
          </p:sp>
          <p:sp>
            <p:nvSpPr>
              <p:cNvPr id="248" name="Freeform 232">
                <a:extLst>
                  <a:ext uri="{FF2B5EF4-FFF2-40B4-BE49-F238E27FC236}">
                    <a16:creationId xmlns:a16="http://schemas.microsoft.com/office/drawing/2014/main" id="{56F11652-8A63-4EA4-9CB6-B1FE0C9F1E3B}"/>
                  </a:ext>
                </a:extLst>
              </p:cNvPr>
              <p:cNvSpPr>
                <a:spLocks/>
              </p:cNvSpPr>
              <p:nvPr/>
            </p:nvSpPr>
            <p:spPr bwMode="gray">
              <a:xfrm>
                <a:off x="899" y="2120"/>
                <a:ext cx="15" cy="18"/>
              </a:xfrm>
              <a:custGeom>
                <a:avLst/>
                <a:gdLst>
                  <a:gd name="T0" fmla="*/ 0 w 45"/>
                  <a:gd name="T1" fmla="*/ 20 h 55"/>
                  <a:gd name="T2" fmla="*/ 3 w 45"/>
                  <a:gd name="T3" fmla="*/ 0 h 55"/>
                  <a:gd name="T4" fmla="*/ 45 w 45"/>
                  <a:gd name="T5" fmla="*/ 33 h 55"/>
                  <a:gd name="T6" fmla="*/ 14 w 45"/>
                  <a:gd name="T7" fmla="*/ 55 h 55"/>
                  <a:gd name="T8" fmla="*/ 0 w 45"/>
                  <a:gd name="T9" fmla="*/ 20 h 55"/>
                </a:gdLst>
                <a:ahLst/>
                <a:cxnLst>
                  <a:cxn ang="0">
                    <a:pos x="T0" y="T1"/>
                  </a:cxn>
                  <a:cxn ang="0">
                    <a:pos x="T2" y="T3"/>
                  </a:cxn>
                  <a:cxn ang="0">
                    <a:pos x="T4" y="T5"/>
                  </a:cxn>
                  <a:cxn ang="0">
                    <a:pos x="T6" y="T7"/>
                  </a:cxn>
                  <a:cxn ang="0">
                    <a:pos x="T8" y="T9"/>
                  </a:cxn>
                </a:cxnLst>
                <a:rect l="0" t="0" r="r" b="b"/>
                <a:pathLst>
                  <a:path w="45" h="55">
                    <a:moveTo>
                      <a:pt x="0" y="20"/>
                    </a:moveTo>
                    <a:lnTo>
                      <a:pt x="3" y="0"/>
                    </a:lnTo>
                    <a:lnTo>
                      <a:pt x="45" y="33"/>
                    </a:lnTo>
                    <a:lnTo>
                      <a:pt x="14" y="55"/>
                    </a:lnTo>
                    <a:lnTo>
                      <a:pt x="0" y="20"/>
                    </a:lnTo>
                    <a:close/>
                  </a:path>
                </a:pathLst>
              </a:custGeom>
              <a:solidFill>
                <a:srgbClr val="B3B3B3"/>
              </a:solidFill>
              <a:ln w="0">
                <a:solidFill>
                  <a:srgbClr val="B3B3B3"/>
                </a:solidFill>
                <a:prstDash val="solid"/>
                <a:round/>
                <a:headEnd/>
                <a:tailEnd/>
              </a:ln>
            </p:spPr>
            <p:txBody>
              <a:bodyPr/>
              <a:lstStyle/>
              <a:p>
                <a:endParaRPr lang="en-US" dirty="0"/>
              </a:p>
            </p:txBody>
          </p:sp>
          <p:sp>
            <p:nvSpPr>
              <p:cNvPr id="249" name="Freeform 233">
                <a:extLst>
                  <a:ext uri="{FF2B5EF4-FFF2-40B4-BE49-F238E27FC236}">
                    <a16:creationId xmlns:a16="http://schemas.microsoft.com/office/drawing/2014/main" id="{75BBA905-64A2-491F-A5ED-E1718B5DAA16}"/>
                  </a:ext>
                </a:extLst>
              </p:cNvPr>
              <p:cNvSpPr>
                <a:spLocks/>
              </p:cNvSpPr>
              <p:nvPr/>
            </p:nvSpPr>
            <p:spPr bwMode="gray">
              <a:xfrm>
                <a:off x="912" y="1507"/>
                <a:ext cx="32" cy="21"/>
              </a:xfrm>
              <a:custGeom>
                <a:avLst/>
                <a:gdLst>
                  <a:gd name="T0" fmla="*/ 0 w 96"/>
                  <a:gd name="T1" fmla="*/ 25 h 62"/>
                  <a:gd name="T2" fmla="*/ 26 w 96"/>
                  <a:gd name="T3" fmla="*/ 62 h 62"/>
                  <a:gd name="T4" fmla="*/ 96 w 96"/>
                  <a:gd name="T5" fmla="*/ 10 h 62"/>
                  <a:gd name="T6" fmla="*/ 30 w 96"/>
                  <a:gd name="T7" fmla="*/ 0 h 62"/>
                  <a:gd name="T8" fmla="*/ 40 w 96"/>
                  <a:gd name="T9" fmla="*/ 24 h 62"/>
                  <a:gd name="T10" fmla="*/ 0 w 96"/>
                  <a:gd name="T11" fmla="*/ 25 h 62"/>
                </a:gdLst>
                <a:ahLst/>
                <a:cxnLst>
                  <a:cxn ang="0">
                    <a:pos x="T0" y="T1"/>
                  </a:cxn>
                  <a:cxn ang="0">
                    <a:pos x="T2" y="T3"/>
                  </a:cxn>
                  <a:cxn ang="0">
                    <a:pos x="T4" y="T5"/>
                  </a:cxn>
                  <a:cxn ang="0">
                    <a:pos x="T6" y="T7"/>
                  </a:cxn>
                  <a:cxn ang="0">
                    <a:pos x="T8" y="T9"/>
                  </a:cxn>
                  <a:cxn ang="0">
                    <a:pos x="T10" y="T11"/>
                  </a:cxn>
                </a:cxnLst>
                <a:rect l="0" t="0" r="r" b="b"/>
                <a:pathLst>
                  <a:path w="96" h="62">
                    <a:moveTo>
                      <a:pt x="0" y="25"/>
                    </a:moveTo>
                    <a:lnTo>
                      <a:pt x="26" y="62"/>
                    </a:lnTo>
                    <a:lnTo>
                      <a:pt x="96" y="10"/>
                    </a:lnTo>
                    <a:lnTo>
                      <a:pt x="30" y="0"/>
                    </a:lnTo>
                    <a:lnTo>
                      <a:pt x="40" y="24"/>
                    </a:lnTo>
                    <a:lnTo>
                      <a:pt x="0" y="25"/>
                    </a:lnTo>
                    <a:close/>
                  </a:path>
                </a:pathLst>
              </a:custGeom>
              <a:solidFill>
                <a:srgbClr val="B3B3B3"/>
              </a:solidFill>
              <a:ln w="0">
                <a:solidFill>
                  <a:srgbClr val="B3B3B3"/>
                </a:solidFill>
                <a:prstDash val="solid"/>
                <a:round/>
                <a:headEnd/>
                <a:tailEnd/>
              </a:ln>
            </p:spPr>
            <p:txBody>
              <a:bodyPr/>
              <a:lstStyle/>
              <a:p>
                <a:endParaRPr lang="en-US" dirty="0"/>
              </a:p>
            </p:txBody>
          </p:sp>
          <p:sp>
            <p:nvSpPr>
              <p:cNvPr id="250" name="Freeform 234">
                <a:extLst>
                  <a:ext uri="{FF2B5EF4-FFF2-40B4-BE49-F238E27FC236}">
                    <a16:creationId xmlns:a16="http://schemas.microsoft.com/office/drawing/2014/main" id="{53656DF6-BA3C-443D-AF68-EE6D632883B8}"/>
                  </a:ext>
                </a:extLst>
              </p:cNvPr>
              <p:cNvSpPr>
                <a:spLocks/>
              </p:cNvSpPr>
              <p:nvPr/>
            </p:nvSpPr>
            <p:spPr bwMode="gray">
              <a:xfrm>
                <a:off x="1119" y="1468"/>
                <a:ext cx="98" cy="98"/>
              </a:xfrm>
              <a:custGeom>
                <a:avLst/>
                <a:gdLst>
                  <a:gd name="T0" fmla="*/ 0 w 294"/>
                  <a:gd name="T1" fmla="*/ 29 h 293"/>
                  <a:gd name="T2" fmla="*/ 12 w 294"/>
                  <a:gd name="T3" fmla="*/ 73 h 293"/>
                  <a:gd name="T4" fmla="*/ 52 w 294"/>
                  <a:gd name="T5" fmla="*/ 89 h 293"/>
                  <a:gd name="T6" fmla="*/ 73 w 294"/>
                  <a:gd name="T7" fmla="*/ 78 h 293"/>
                  <a:gd name="T8" fmla="*/ 33 w 294"/>
                  <a:gd name="T9" fmla="*/ 54 h 293"/>
                  <a:gd name="T10" fmla="*/ 73 w 294"/>
                  <a:gd name="T11" fmla="*/ 54 h 293"/>
                  <a:gd name="T12" fmla="*/ 101 w 294"/>
                  <a:gd name="T13" fmla="*/ 91 h 293"/>
                  <a:gd name="T14" fmla="*/ 93 w 294"/>
                  <a:gd name="T15" fmla="*/ 25 h 293"/>
                  <a:gd name="T16" fmla="*/ 116 w 294"/>
                  <a:gd name="T17" fmla="*/ 86 h 293"/>
                  <a:gd name="T18" fmla="*/ 178 w 294"/>
                  <a:gd name="T19" fmla="*/ 116 h 293"/>
                  <a:gd name="T20" fmla="*/ 167 w 294"/>
                  <a:gd name="T21" fmla="*/ 156 h 293"/>
                  <a:gd name="T22" fmla="*/ 240 w 294"/>
                  <a:gd name="T23" fmla="*/ 208 h 293"/>
                  <a:gd name="T24" fmla="*/ 220 w 294"/>
                  <a:gd name="T25" fmla="*/ 250 h 293"/>
                  <a:gd name="T26" fmla="*/ 255 w 294"/>
                  <a:gd name="T27" fmla="*/ 217 h 293"/>
                  <a:gd name="T28" fmla="*/ 263 w 294"/>
                  <a:gd name="T29" fmla="*/ 293 h 293"/>
                  <a:gd name="T30" fmla="*/ 292 w 294"/>
                  <a:gd name="T31" fmla="*/ 282 h 293"/>
                  <a:gd name="T32" fmla="*/ 294 w 294"/>
                  <a:gd name="T33" fmla="*/ 224 h 293"/>
                  <a:gd name="T34" fmla="*/ 225 w 294"/>
                  <a:gd name="T35" fmla="*/ 191 h 293"/>
                  <a:gd name="T36" fmla="*/ 94 w 294"/>
                  <a:gd name="T37" fmla="*/ 0 h 293"/>
                  <a:gd name="T38" fmla="*/ 19 w 294"/>
                  <a:gd name="T39" fmla="*/ 54 h 293"/>
                  <a:gd name="T40" fmla="*/ 0 w 294"/>
                  <a:gd name="T41" fmla="*/ 2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4" h="293">
                    <a:moveTo>
                      <a:pt x="0" y="29"/>
                    </a:moveTo>
                    <a:lnTo>
                      <a:pt x="12" y="73"/>
                    </a:lnTo>
                    <a:lnTo>
                      <a:pt x="52" y="89"/>
                    </a:lnTo>
                    <a:lnTo>
                      <a:pt x="73" y="78"/>
                    </a:lnTo>
                    <a:lnTo>
                      <a:pt x="33" y="54"/>
                    </a:lnTo>
                    <a:lnTo>
                      <a:pt x="73" y="54"/>
                    </a:lnTo>
                    <a:lnTo>
                      <a:pt x="101" y="91"/>
                    </a:lnTo>
                    <a:lnTo>
                      <a:pt x="93" y="25"/>
                    </a:lnTo>
                    <a:lnTo>
                      <a:pt x="116" y="86"/>
                    </a:lnTo>
                    <a:lnTo>
                      <a:pt x="178" y="116"/>
                    </a:lnTo>
                    <a:lnTo>
                      <a:pt x="167" y="156"/>
                    </a:lnTo>
                    <a:lnTo>
                      <a:pt x="240" y="208"/>
                    </a:lnTo>
                    <a:lnTo>
                      <a:pt x="220" y="250"/>
                    </a:lnTo>
                    <a:lnTo>
                      <a:pt x="255" y="217"/>
                    </a:lnTo>
                    <a:lnTo>
                      <a:pt x="263" y="293"/>
                    </a:lnTo>
                    <a:lnTo>
                      <a:pt x="292" y="282"/>
                    </a:lnTo>
                    <a:lnTo>
                      <a:pt x="294" y="224"/>
                    </a:lnTo>
                    <a:lnTo>
                      <a:pt x="225" y="191"/>
                    </a:lnTo>
                    <a:lnTo>
                      <a:pt x="94" y="0"/>
                    </a:lnTo>
                    <a:lnTo>
                      <a:pt x="19" y="54"/>
                    </a:lnTo>
                    <a:lnTo>
                      <a:pt x="0" y="29"/>
                    </a:lnTo>
                    <a:close/>
                  </a:path>
                </a:pathLst>
              </a:custGeom>
              <a:solidFill>
                <a:srgbClr val="B3B3B3"/>
              </a:solidFill>
              <a:ln w="0">
                <a:solidFill>
                  <a:srgbClr val="B3B3B3"/>
                </a:solidFill>
                <a:prstDash val="solid"/>
                <a:round/>
                <a:headEnd/>
                <a:tailEnd/>
              </a:ln>
            </p:spPr>
            <p:txBody>
              <a:bodyPr/>
              <a:lstStyle/>
              <a:p>
                <a:endParaRPr lang="en-US" dirty="0"/>
              </a:p>
            </p:txBody>
          </p:sp>
          <p:sp>
            <p:nvSpPr>
              <p:cNvPr id="251" name="Freeform 235">
                <a:extLst>
                  <a:ext uri="{FF2B5EF4-FFF2-40B4-BE49-F238E27FC236}">
                    <a16:creationId xmlns:a16="http://schemas.microsoft.com/office/drawing/2014/main" id="{0E03F4D3-CF0E-40F7-9305-212407F65157}"/>
                  </a:ext>
                </a:extLst>
              </p:cNvPr>
              <p:cNvSpPr>
                <a:spLocks/>
              </p:cNvSpPr>
              <p:nvPr/>
            </p:nvSpPr>
            <p:spPr bwMode="gray">
              <a:xfrm>
                <a:off x="1140" y="1500"/>
                <a:ext cx="17" cy="15"/>
              </a:xfrm>
              <a:custGeom>
                <a:avLst/>
                <a:gdLst>
                  <a:gd name="T0" fmla="*/ 0 w 50"/>
                  <a:gd name="T1" fmla="*/ 0 h 46"/>
                  <a:gd name="T2" fmla="*/ 15 w 50"/>
                  <a:gd name="T3" fmla="*/ 46 h 46"/>
                  <a:gd name="T4" fmla="*/ 19 w 50"/>
                  <a:gd name="T5" fmla="*/ 22 h 46"/>
                  <a:gd name="T6" fmla="*/ 50 w 50"/>
                  <a:gd name="T7" fmla="*/ 42 h 46"/>
                  <a:gd name="T8" fmla="*/ 21 w 50"/>
                  <a:gd name="T9" fmla="*/ 22 h 46"/>
                  <a:gd name="T10" fmla="*/ 49 w 50"/>
                  <a:gd name="T11" fmla="*/ 5 h 46"/>
                  <a:gd name="T12" fmla="*/ 0 w 5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0" h="46">
                    <a:moveTo>
                      <a:pt x="0" y="0"/>
                    </a:moveTo>
                    <a:lnTo>
                      <a:pt x="15" y="46"/>
                    </a:lnTo>
                    <a:lnTo>
                      <a:pt x="19" y="22"/>
                    </a:lnTo>
                    <a:lnTo>
                      <a:pt x="50" y="42"/>
                    </a:lnTo>
                    <a:lnTo>
                      <a:pt x="21" y="22"/>
                    </a:lnTo>
                    <a:lnTo>
                      <a:pt x="49" y="5"/>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52" name="Freeform 236">
                <a:extLst>
                  <a:ext uri="{FF2B5EF4-FFF2-40B4-BE49-F238E27FC236}">
                    <a16:creationId xmlns:a16="http://schemas.microsoft.com/office/drawing/2014/main" id="{0BACA7EB-7EED-4E93-AEB6-5B2D03B2DD2B}"/>
                  </a:ext>
                </a:extLst>
              </p:cNvPr>
              <p:cNvSpPr>
                <a:spLocks/>
              </p:cNvSpPr>
              <p:nvPr/>
            </p:nvSpPr>
            <p:spPr bwMode="gray">
              <a:xfrm>
                <a:off x="1147" y="1513"/>
                <a:ext cx="11" cy="24"/>
              </a:xfrm>
              <a:custGeom>
                <a:avLst/>
                <a:gdLst>
                  <a:gd name="T0" fmla="*/ 0 w 32"/>
                  <a:gd name="T1" fmla="*/ 0 h 72"/>
                  <a:gd name="T2" fmla="*/ 31 w 32"/>
                  <a:gd name="T3" fmla="*/ 15 h 72"/>
                  <a:gd name="T4" fmla="*/ 32 w 32"/>
                  <a:gd name="T5" fmla="*/ 72 h 72"/>
                  <a:gd name="T6" fmla="*/ 0 w 32"/>
                  <a:gd name="T7" fmla="*/ 0 h 72"/>
                </a:gdLst>
                <a:ahLst/>
                <a:cxnLst>
                  <a:cxn ang="0">
                    <a:pos x="T0" y="T1"/>
                  </a:cxn>
                  <a:cxn ang="0">
                    <a:pos x="T2" y="T3"/>
                  </a:cxn>
                  <a:cxn ang="0">
                    <a:pos x="T4" y="T5"/>
                  </a:cxn>
                  <a:cxn ang="0">
                    <a:pos x="T6" y="T7"/>
                  </a:cxn>
                </a:cxnLst>
                <a:rect l="0" t="0" r="r" b="b"/>
                <a:pathLst>
                  <a:path w="32" h="72">
                    <a:moveTo>
                      <a:pt x="0" y="0"/>
                    </a:moveTo>
                    <a:lnTo>
                      <a:pt x="31" y="15"/>
                    </a:lnTo>
                    <a:lnTo>
                      <a:pt x="32" y="72"/>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53" name="Freeform 237">
                <a:extLst>
                  <a:ext uri="{FF2B5EF4-FFF2-40B4-BE49-F238E27FC236}">
                    <a16:creationId xmlns:a16="http://schemas.microsoft.com/office/drawing/2014/main" id="{EA0572B7-1A9E-4407-B456-5D20C7D0AFFB}"/>
                  </a:ext>
                </a:extLst>
              </p:cNvPr>
              <p:cNvSpPr>
                <a:spLocks/>
              </p:cNvSpPr>
              <p:nvPr/>
            </p:nvSpPr>
            <p:spPr bwMode="gray">
              <a:xfrm>
                <a:off x="1159" y="1501"/>
                <a:ext cx="13" cy="15"/>
              </a:xfrm>
              <a:custGeom>
                <a:avLst/>
                <a:gdLst>
                  <a:gd name="T0" fmla="*/ 0 w 38"/>
                  <a:gd name="T1" fmla="*/ 0 h 44"/>
                  <a:gd name="T2" fmla="*/ 6 w 38"/>
                  <a:gd name="T3" fmla="*/ 44 h 44"/>
                  <a:gd name="T4" fmla="*/ 30 w 38"/>
                  <a:gd name="T5" fmla="*/ 44 h 44"/>
                  <a:gd name="T6" fmla="*/ 20 w 38"/>
                  <a:gd name="T7" fmla="*/ 5 h 44"/>
                  <a:gd name="T8" fmla="*/ 38 w 38"/>
                  <a:gd name="T9" fmla="*/ 33 h 44"/>
                  <a:gd name="T10" fmla="*/ 21 w 38"/>
                  <a:gd name="T11" fmla="*/ 0 h 44"/>
                  <a:gd name="T12" fmla="*/ 0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0" y="0"/>
                    </a:moveTo>
                    <a:lnTo>
                      <a:pt x="6" y="44"/>
                    </a:lnTo>
                    <a:lnTo>
                      <a:pt x="30" y="44"/>
                    </a:lnTo>
                    <a:lnTo>
                      <a:pt x="20" y="5"/>
                    </a:lnTo>
                    <a:lnTo>
                      <a:pt x="38" y="33"/>
                    </a:lnTo>
                    <a:lnTo>
                      <a:pt x="21" y="0"/>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54" name="Freeform 238">
                <a:extLst>
                  <a:ext uri="{FF2B5EF4-FFF2-40B4-BE49-F238E27FC236}">
                    <a16:creationId xmlns:a16="http://schemas.microsoft.com/office/drawing/2014/main" id="{996E069C-1032-46C3-A917-753C7B2B7B4C}"/>
                  </a:ext>
                </a:extLst>
              </p:cNvPr>
              <p:cNvSpPr>
                <a:spLocks/>
              </p:cNvSpPr>
              <p:nvPr/>
            </p:nvSpPr>
            <p:spPr bwMode="gray">
              <a:xfrm>
                <a:off x="1169" y="1522"/>
                <a:ext cx="10" cy="11"/>
              </a:xfrm>
              <a:custGeom>
                <a:avLst/>
                <a:gdLst>
                  <a:gd name="T0" fmla="*/ 0 w 31"/>
                  <a:gd name="T1" fmla="*/ 0 h 33"/>
                  <a:gd name="T2" fmla="*/ 29 w 31"/>
                  <a:gd name="T3" fmla="*/ 33 h 33"/>
                  <a:gd name="T4" fmla="*/ 31 w 31"/>
                  <a:gd name="T5" fmla="*/ 7 h 33"/>
                  <a:gd name="T6" fmla="*/ 0 w 31"/>
                  <a:gd name="T7" fmla="*/ 0 h 33"/>
                </a:gdLst>
                <a:ahLst/>
                <a:cxnLst>
                  <a:cxn ang="0">
                    <a:pos x="T0" y="T1"/>
                  </a:cxn>
                  <a:cxn ang="0">
                    <a:pos x="T2" y="T3"/>
                  </a:cxn>
                  <a:cxn ang="0">
                    <a:pos x="T4" y="T5"/>
                  </a:cxn>
                  <a:cxn ang="0">
                    <a:pos x="T6" y="T7"/>
                  </a:cxn>
                </a:cxnLst>
                <a:rect l="0" t="0" r="r" b="b"/>
                <a:pathLst>
                  <a:path w="31" h="33">
                    <a:moveTo>
                      <a:pt x="0" y="0"/>
                    </a:moveTo>
                    <a:lnTo>
                      <a:pt x="29" y="33"/>
                    </a:lnTo>
                    <a:lnTo>
                      <a:pt x="31" y="7"/>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55" name="Freeform 239">
                <a:extLst>
                  <a:ext uri="{FF2B5EF4-FFF2-40B4-BE49-F238E27FC236}">
                    <a16:creationId xmlns:a16="http://schemas.microsoft.com/office/drawing/2014/main" id="{A1C71202-5B46-4C1E-B949-4BF8EABE20DA}"/>
                  </a:ext>
                </a:extLst>
              </p:cNvPr>
              <p:cNvSpPr>
                <a:spLocks/>
              </p:cNvSpPr>
              <p:nvPr/>
            </p:nvSpPr>
            <p:spPr bwMode="gray">
              <a:xfrm>
                <a:off x="1172" y="1537"/>
                <a:ext cx="17" cy="25"/>
              </a:xfrm>
              <a:custGeom>
                <a:avLst/>
                <a:gdLst>
                  <a:gd name="T0" fmla="*/ 0 w 51"/>
                  <a:gd name="T1" fmla="*/ 0 h 76"/>
                  <a:gd name="T2" fmla="*/ 39 w 51"/>
                  <a:gd name="T3" fmla="*/ 26 h 76"/>
                  <a:gd name="T4" fmla="*/ 51 w 51"/>
                  <a:gd name="T5" fmla="*/ 76 h 76"/>
                  <a:gd name="T6" fmla="*/ 0 w 51"/>
                  <a:gd name="T7" fmla="*/ 0 h 76"/>
                </a:gdLst>
                <a:ahLst/>
                <a:cxnLst>
                  <a:cxn ang="0">
                    <a:pos x="T0" y="T1"/>
                  </a:cxn>
                  <a:cxn ang="0">
                    <a:pos x="T2" y="T3"/>
                  </a:cxn>
                  <a:cxn ang="0">
                    <a:pos x="T4" y="T5"/>
                  </a:cxn>
                  <a:cxn ang="0">
                    <a:pos x="T6" y="T7"/>
                  </a:cxn>
                </a:cxnLst>
                <a:rect l="0" t="0" r="r" b="b"/>
                <a:pathLst>
                  <a:path w="51" h="76">
                    <a:moveTo>
                      <a:pt x="0" y="0"/>
                    </a:moveTo>
                    <a:lnTo>
                      <a:pt x="39" y="26"/>
                    </a:lnTo>
                    <a:lnTo>
                      <a:pt x="51" y="76"/>
                    </a:lnTo>
                    <a:lnTo>
                      <a:pt x="0" y="0"/>
                    </a:lnTo>
                    <a:close/>
                  </a:path>
                </a:pathLst>
              </a:custGeom>
              <a:solidFill>
                <a:srgbClr val="B3B3B3"/>
              </a:solidFill>
              <a:ln w="0">
                <a:solidFill>
                  <a:srgbClr val="B3B3B3"/>
                </a:solidFill>
                <a:prstDash val="solid"/>
                <a:round/>
                <a:headEnd/>
                <a:tailEnd/>
              </a:ln>
            </p:spPr>
            <p:txBody>
              <a:bodyPr/>
              <a:lstStyle/>
              <a:p>
                <a:endParaRPr lang="en-US" dirty="0"/>
              </a:p>
            </p:txBody>
          </p:sp>
          <p:sp>
            <p:nvSpPr>
              <p:cNvPr id="256" name="Freeform 240">
                <a:extLst>
                  <a:ext uri="{FF2B5EF4-FFF2-40B4-BE49-F238E27FC236}">
                    <a16:creationId xmlns:a16="http://schemas.microsoft.com/office/drawing/2014/main" id="{281674C4-C46B-40EE-8309-4D5E5AF7769E}"/>
                  </a:ext>
                </a:extLst>
              </p:cNvPr>
              <p:cNvSpPr>
                <a:spLocks/>
              </p:cNvSpPr>
              <p:nvPr/>
            </p:nvSpPr>
            <p:spPr bwMode="gray">
              <a:xfrm>
                <a:off x="1199" y="1544"/>
                <a:ext cx="8" cy="15"/>
              </a:xfrm>
              <a:custGeom>
                <a:avLst/>
                <a:gdLst>
                  <a:gd name="T0" fmla="*/ 0 w 23"/>
                  <a:gd name="T1" fmla="*/ 29 h 47"/>
                  <a:gd name="T2" fmla="*/ 10 w 23"/>
                  <a:gd name="T3" fmla="*/ 0 h 47"/>
                  <a:gd name="T4" fmla="*/ 23 w 23"/>
                  <a:gd name="T5" fmla="*/ 47 h 47"/>
                  <a:gd name="T6" fmla="*/ 0 w 23"/>
                  <a:gd name="T7" fmla="*/ 29 h 47"/>
                </a:gdLst>
                <a:ahLst/>
                <a:cxnLst>
                  <a:cxn ang="0">
                    <a:pos x="T0" y="T1"/>
                  </a:cxn>
                  <a:cxn ang="0">
                    <a:pos x="T2" y="T3"/>
                  </a:cxn>
                  <a:cxn ang="0">
                    <a:pos x="T4" y="T5"/>
                  </a:cxn>
                  <a:cxn ang="0">
                    <a:pos x="T6" y="T7"/>
                  </a:cxn>
                </a:cxnLst>
                <a:rect l="0" t="0" r="r" b="b"/>
                <a:pathLst>
                  <a:path w="23" h="47">
                    <a:moveTo>
                      <a:pt x="0" y="29"/>
                    </a:moveTo>
                    <a:lnTo>
                      <a:pt x="10" y="0"/>
                    </a:lnTo>
                    <a:lnTo>
                      <a:pt x="23" y="47"/>
                    </a:lnTo>
                    <a:lnTo>
                      <a:pt x="0" y="29"/>
                    </a:lnTo>
                    <a:close/>
                  </a:path>
                </a:pathLst>
              </a:custGeom>
              <a:solidFill>
                <a:srgbClr val="B3B3B3"/>
              </a:solidFill>
              <a:ln w="0">
                <a:solidFill>
                  <a:srgbClr val="B3B3B3"/>
                </a:solidFill>
                <a:prstDash val="solid"/>
                <a:round/>
                <a:headEnd/>
                <a:tailEnd/>
              </a:ln>
            </p:spPr>
            <p:txBody>
              <a:bodyPr/>
              <a:lstStyle/>
              <a:p>
                <a:endParaRPr lang="en-US" dirty="0"/>
              </a:p>
            </p:txBody>
          </p:sp>
          <p:sp>
            <p:nvSpPr>
              <p:cNvPr id="257" name="Freeform 241">
                <a:extLst>
                  <a:ext uri="{FF2B5EF4-FFF2-40B4-BE49-F238E27FC236}">
                    <a16:creationId xmlns:a16="http://schemas.microsoft.com/office/drawing/2014/main" id="{FCF0F3A0-8950-4692-B89C-3CD39A290A3D}"/>
                  </a:ext>
                </a:extLst>
              </p:cNvPr>
              <p:cNvSpPr>
                <a:spLocks/>
              </p:cNvSpPr>
              <p:nvPr/>
            </p:nvSpPr>
            <p:spPr bwMode="gray">
              <a:xfrm>
                <a:off x="1284" y="1664"/>
                <a:ext cx="710" cy="383"/>
              </a:xfrm>
              <a:custGeom>
                <a:avLst/>
                <a:gdLst>
                  <a:gd name="T0" fmla="*/ 26 w 2129"/>
                  <a:gd name="T1" fmla="*/ 156 h 1148"/>
                  <a:gd name="T2" fmla="*/ 33 w 2129"/>
                  <a:gd name="T3" fmla="*/ 174 h 1148"/>
                  <a:gd name="T4" fmla="*/ 69 w 2129"/>
                  <a:gd name="T5" fmla="*/ 566 h 1148"/>
                  <a:gd name="T6" fmla="*/ 87 w 2129"/>
                  <a:gd name="T7" fmla="*/ 607 h 1148"/>
                  <a:gd name="T8" fmla="*/ 225 w 2129"/>
                  <a:gd name="T9" fmla="*/ 754 h 1148"/>
                  <a:gd name="T10" fmla="*/ 367 w 2129"/>
                  <a:gd name="T11" fmla="*/ 815 h 1148"/>
                  <a:gd name="T12" fmla="*/ 676 w 2129"/>
                  <a:gd name="T13" fmla="*/ 855 h 1148"/>
                  <a:gd name="T14" fmla="*/ 853 w 2129"/>
                  <a:gd name="T15" fmla="*/ 944 h 1148"/>
                  <a:gd name="T16" fmla="*/ 1021 w 2129"/>
                  <a:gd name="T17" fmla="*/ 1118 h 1148"/>
                  <a:gd name="T18" fmla="*/ 1089 w 2129"/>
                  <a:gd name="T19" fmla="*/ 987 h 1148"/>
                  <a:gd name="T20" fmla="*/ 1204 w 2129"/>
                  <a:gd name="T21" fmla="*/ 944 h 1148"/>
                  <a:gd name="T22" fmla="*/ 1303 w 2129"/>
                  <a:gd name="T23" fmla="*/ 928 h 1148"/>
                  <a:gd name="T24" fmla="*/ 1345 w 2129"/>
                  <a:gd name="T25" fmla="*/ 918 h 1148"/>
                  <a:gd name="T26" fmla="*/ 1357 w 2129"/>
                  <a:gd name="T27" fmla="*/ 923 h 1148"/>
                  <a:gd name="T28" fmla="*/ 1545 w 2129"/>
                  <a:gd name="T29" fmla="*/ 975 h 1148"/>
                  <a:gd name="T30" fmla="*/ 1601 w 2129"/>
                  <a:gd name="T31" fmla="*/ 1148 h 1148"/>
                  <a:gd name="T32" fmla="*/ 1643 w 2129"/>
                  <a:gd name="T33" fmla="*/ 1069 h 1148"/>
                  <a:gd name="T34" fmla="*/ 1623 w 2129"/>
                  <a:gd name="T35" fmla="*/ 823 h 1148"/>
                  <a:gd name="T36" fmla="*/ 1774 w 2129"/>
                  <a:gd name="T37" fmla="*/ 664 h 1148"/>
                  <a:gd name="T38" fmla="*/ 1781 w 2129"/>
                  <a:gd name="T39" fmla="*/ 613 h 1148"/>
                  <a:gd name="T40" fmla="*/ 1748 w 2129"/>
                  <a:gd name="T41" fmla="*/ 542 h 1148"/>
                  <a:gd name="T42" fmla="*/ 1775 w 2129"/>
                  <a:gd name="T43" fmla="*/ 512 h 1148"/>
                  <a:gd name="T44" fmla="*/ 1807 w 2129"/>
                  <a:gd name="T45" fmla="*/ 607 h 1148"/>
                  <a:gd name="T46" fmla="*/ 1817 w 2129"/>
                  <a:gd name="T47" fmla="*/ 490 h 1148"/>
                  <a:gd name="T48" fmla="*/ 1875 w 2129"/>
                  <a:gd name="T49" fmla="*/ 430 h 1148"/>
                  <a:gd name="T50" fmla="*/ 1986 w 2129"/>
                  <a:gd name="T51" fmla="*/ 367 h 1148"/>
                  <a:gd name="T52" fmla="*/ 2126 w 2129"/>
                  <a:gd name="T53" fmla="*/ 244 h 1148"/>
                  <a:gd name="T54" fmla="*/ 2099 w 2129"/>
                  <a:gd name="T55" fmla="*/ 193 h 1148"/>
                  <a:gd name="T56" fmla="*/ 2039 w 2129"/>
                  <a:gd name="T57" fmla="*/ 104 h 1148"/>
                  <a:gd name="T58" fmla="*/ 1807 w 2129"/>
                  <a:gd name="T59" fmla="*/ 251 h 1148"/>
                  <a:gd name="T60" fmla="*/ 1683 w 2129"/>
                  <a:gd name="T61" fmla="*/ 320 h 1148"/>
                  <a:gd name="T62" fmla="*/ 1586 w 2129"/>
                  <a:gd name="T63" fmla="*/ 400 h 1148"/>
                  <a:gd name="T64" fmla="*/ 1534 w 2129"/>
                  <a:gd name="T65" fmla="*/ 378 h 1148"/>
                  <a:gd name="T66" fmla="*/ 1554 w 2129"/>
                  <a:gd name="T67" fmla="*/ 344 h 1148"/>
                  <a:gd name="T68" fmla="*/ 1541 w 2129"/>
                  <a:gd name="T69" fmla="*/ 274 h 1148"/>
                  <a:gd name="T70" fmla="*/ 1520 w 2129"/>
                  <a:gd name="T71" fmla="*/ 213 h 1148"/>
                  <a:gd name="T72" fmla="*/ 1418 w 2129"/>
                  <a:gd name="T73" fmla="*/ 244 h 1148"/>
                  <a:gd name="T74" fmla="*/ 1369 w 2129"/>
                  <a:gd name="T75" fmla="*/ 388 h 1148"/>
                  <a:gd name="T76" fmla="*/ 1389 w 2129"/>
                  <a:gd name="T77" fmla="*/ 217 h 1148"/>
                  <a:gd name="T78" fmla="*/ 1407 w 2129"/>
                  <a:gd name="T79" fmla="*/ 180 h 1148"/>
                  <a:gd name="T80" fmla="*/ 1488 w 2129"/>
                  <a:gd name="T81" fmla="*/ 152 h 1148"/>
                  <a:gd name="T82" fmla="*/ 1337 w 2129"/>
                  <a:gd name="T83" fmla="*/ 137 h 1148"/>
                  <a:gd name="T84" fmla="*/ 1272 w 2129"/>
                  <a:gd name="T85" fmla="*/ 148 h 1148"/>
                  <a:gd name="T86" fmla="*/ 1287 w 2129"/>
                  <a:gd name="T87" fmla="*/ 73 h 1148"/>
                  <a:gd name="T88" fmla="*/ 1091 w 2129"/>
                  <a:gd name="T89" fmla="*/ 0 h 1148"/>
                  <a:gd name="T90" fmla="*/ 70 w 2129"/>
                  <a:gd name="T91" fmla="*/ 25 h 1148"/>
                  <a:gd name="T92" fmla="*/ 69 w 2129"/>
                  <a:gd name="T93" fmla="*/ 104 h 1148"/>
                  <a:gd name="T94" fmla="*/ 0 w 2129"/>
                  <a:gd name="T95" fmla="*/ 6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9" h="1148">
                    <a:moveTo>
                      <a:pt x="0" y="63"/>
                    </a:moveTo>
                    <a:lnTo>
                      <a:pt x="26" y="156"/>
                    </a:lnTo>
                    <a:lnTo>
                      <a:pt x="56" y="169"/>
                    </a:lnTo>
                    <a:lnTo>
                      <a:pt x="33" y="174"/>
                    </a:lnTo>
                    <a:lnTo>
                      <a:pt x="13" y="457"/>
                    </a:lnTo>
                    <a:lnTo>
                      <a:pt x="69" y="566"/>
                    </a:lnTo>
                    <a:lnTo>
                      <a:pt x="102" y="566"/>
                    </a:lnTo>
                    <a:lnTo>
                      <a:pt x="87" y="607"/>
                    </a:lnTo>
                    <a:lnTo>
                      <a:pt x="155" y="729"/>
                    </a:lnTo>
                    <a:lnTo>
                      <a:pt x="225" y="754"/>
                    </a:lnTo>
                    <a:lnTo>
                      <a:pt x="281" y="826"/>
                    </a:lnTo>
                    <a:lnTo>
                      <a:pt x="367" y="815"/>
                    </a:lnTo>
                    <a:lnTo>
                      <a:pt x="508" y="880"/>
                    </a:lnTo>
                    <a:lnTo>
                      <a:pt x="676" y="855"/>
                    </a:lnTo>
                    <a:lnTo>
                      <a:pt x="776" y="978"/>
                    </a:lnTo>
                    <a:lnTo>
                      <a:pt x="853" y="944"/>
                    </a:lnTo>
                    <a:lnTo>
                      <a:pt x="947" y="1094"/>
                    </a:lnTo>
                    <a:lnTo>
                      <a:pt x="1021" y="1118"/>
                    </a:lnTo>
                    <a:lnTo>
                      <a:pt x="1013" y="1034"/>
                    </a:lnTo>
                    <a:lnTo>
                      <a:pt x="1089" y="987"/>
                    </a:lnTo>
                    <a:lnTo>
                      <a:pt x="1097" y="944"/>
                    </a:lnTo>
                    <a:lnTo>
                      <a:pt x="1204" y="944"/>
                    </a:lnTo>
                    <a:lnTo>
                      <a:pt x="1303" y="978"/>
                    </a:lnTo>
                    <a:lnTo>
                      <a:pt x="1303" y="928"/>
                    </a:lnTo>
                    <a:lnTo>
                      <a:pt x="1265" y="921"/>
                    </a:lnTo>
                    <a:lnTo>
                      <a:pt x="1345" y="918"/>
                    </a:lnTo>
                    <a:lnTo>
                      <a:pt x="1350" y="898"/>
                    </a:lnTo>
                    <a:lnTo>
                      <a:pt x="1357" y="923"/>
                    </a:lnTo>
                    <a:lnTo>
                      <a:pt x="1504" y="936"/>
                    </a:lnTo>
                    <a:lnTo>
                      <a:pt x="1545" y="975"/>
                    </a:lnTo>
                    <a:lnTo>
                      <a:pt x="1551" y="1050"/>
                    </a:lnTo>
                    <a:lnTo>
                      <a:pt x="1601" y="1148"/>
                    </a:lnTo>
                    <a:lnTo>
                      <a:pt x="1630" y="1143"/>
                    </a:lnTo>
                    <a:lnTo>
                      <a:pt x="1643" y="1069"/>
                    </a:lnTo>
                    <a:lnTo>
                      <a:pt x="1592" y="898"/>
                    </a:lnTo>
                    <a:lnTo>
                      <a:pt x="1623" y="823"/>
                    </a:lnTo>
                    <a:lnTo>
                      <a:pt x="1809" y="681"/>
                    </a:lnTo>
                    <a:lnTo>
                      <a:pt x="1774" y="664"/>
                    </a:lnTo>
                    <a:lnTo>
                      <a:pt x="1807" y="660"/>
                    </a:lnTo>
                    <a:lnTo>
                      <a:pt x="1781" y="613"/>
                    </a:lnTo>
                    <a:lnTo>
                      <a:pt x="1786" y="571"/>
                    </a:lnTo>
                    <a:lnTo>
                      <a:pt x="1748" y="542"/>
                    </a:lnTo>
                    <a:lnTo>
                      <a:pt x="1786" y="564"/>
                    </a:lnTo>
                    <a:lnTo>
                      <a:pt x="1775" y="512"/>
                    </a:lnTo>
                    <a:lnTo>
                      <a:pt x="1802" y="496"/>
                    </a:lnTo>
                    <a:lnTo>
                      <a:pt x="1807" y="607"/>
                    </a:lnTo>
                    <a:lnTo>
                      <a:pt x="1833" y="543"/>
                    </a:lnTo>
                    <a:lnTo>
                      <a:pt x="1817" y="490"/>
                    </a:lnTo>
                    <a:lnTo>
                      <a:pt x="1836" y="521"/>
                    </a:lnTo>
                    <a:lnTo>
                      <a:pt x="1875" y="430"/>
                    </a:lnTo>
                    <a:lnTo>
                      <a:pt x="2026" y="390"/>
                    </a:lnTo>
                    <a:lnTo>
                      <a:pt x="1986" y="367"/>
                    </a:lnTo>
                    <a:lnTo>
                      <a:pt x="2015" y="294"/>
                    </a:lnTo>
                    <a:lnTo>
                      <a:pt x="2126" y="244"/>
                    </a:lnTo>
                    <a:lnTo>
                      <a:pt x="2129" y="214"/>
                    </a:lnTo>
                    <a:lnTo>
                      <a:pt x="2099" y="193"/>
                    </a:lnTo>
                    <a:lnTo>
                      <a:pt x="2099" y="126"/>
                    </a:lnTo>
                    <a:lnTo>
                      <a:pt x="2039" y="104"/>
                    </a:lnTo>
                    <a:lnTo>
                      <a:pt x="1994" y="213"/>
                    </a:lnTo>
                    <a:lnTo>
                      <a:pt x="1807" y="251"/>
                    </a:lnTo>
                    <a:lnTo>
                      <a:pt x="1793" y="301"/>
                    </a:lnTo>
                    <a:lnTo>
                      <a:pt x="1683" y="320"/>
                    </a:lnTo>
                    <a:lnTo>
                      <a:pt x="1691" y="333"/>
                    </a:lnTo>
                    <a:lnTo>
                      <a:pt x="1586" y="400"/>
                    </a:lnTo>
                    <a:lnTo>
                      <a:pt x="1534" y="397"/>
                    </a:lnTo>
                    <a:lnTo>
                      <a:pt x="1534" y="378"/>
                    </a:lnTo>
                    <a:lnTo>
                      <a:pt x="1541" y="357"/>
                    </a:lnTo>
                    <a:lnTo>
                      <a:pt x="1554" y="344"/>
                    </a:lnTo>
                    <a:lnTo>
                      <a:pt x="1558" y="324"/>
                    </a:lnTo>
                    <a:lnTo>
                      <a:pt x="1541" y="274"/>
                    </a:lnTo>
                    <a:lnTo>
                      <a:pt x="1503" y="293"/>
                    </a:lnTo>
                    <a:lnTo>
                      <a:pt x="1520" y="213"/>
                    </a:lnTo>
                    <a:lnTo>
                      <a:pt x="1460" y="193"/>
                    </a:lnTo>
                    <a:lnTo>
                      <a:pt x="1418" y="244"/>
                    </a:lnTo>
                    <a:lnTo>
                      <a:pt x="1400" y="382"/>
                    </a:lnTo>
                    <a:lnTo>
                      <a:pt x="1369" y="388"/>
                    </a:lnTo>
                    <a:lnTo>
                      <a:pt x="1357" y="321"/>
                    </a:lnTo>
                    <a:lnTo>
                      <a:pt x="1389" y="217"/>
                    </a:lnTo>
                    <a:lnTo>
                      <a:pt x="1360" y="235"/>
                    </a:lnTo>
                    <a:lnTo>
                      <a:pt x="1407" y="180"/>
                    </a:lnTo>
                    <a:lnTo>
                      <a:pt x="1503" y="179"/>
                    </a:lnTo>
                    <a:lnTo>
                      <a:pt x="1488" y="152"/>
                    </a:lnTo>
                    <a:lnTo>
                      <a:pt x="1480" y="152"/>
                    </a:lnTo>
                    <a:lnTo>
                      <a:pt x="1337" y="137"/>
                    </a:lnTo>
                    <a:lnTo>
                      <a:pt x="1360" y="103"/>
                    </a:lnTo>
                    <a:lnTo>
                      <a:pt x="1272" y="148"/>
                    </a:lnTo>
                    <a:lnTo>
                      <a:pt x="1201" y="148"/>
                    </a:lnTo>
                    <a:lnTo>
                      <a:pt x="1287" y="73"/>
                    </a:lnTo>
                    <a:lnTo>
                      <a:pt x="1111" y="35"/>
                    </a:lnTo>
                    <a:lnTo>
                      <a:pt x="1091" y="0"/>
                    </a:lnTo>
                    <a:lnTo>
                      <a:pt x="1089" y="25"/>
                    </a:lnTo>
                    <a:lnTo>
                      <a:pt x="70" y="25"/>
                    </a:lnTo>
                    <a:lnTo>
                      <a:pt x="90" y="68"/>
                    </a:lnTo>
                    <a:lnTo>
                      <a:pt x="69" y="104"/>
                    </a:lnTo>
                    <a:lnTo>
                      <a:pt x="73" y="66"/>
                    </a:lnTo>
                    <a:lnTo>
                      <a:pt x="0" y="63"/>
                    </a:lnTo>
                    <a:close/>
                  </a:path>
                </a:pathLst>
              </a:custGeom>
              <a:solidFill>
                <a:srgbClr val="B3B3B3"/>
              </a:solidFill>
              <a:ln w="0">
                <a:solidFill>
                  <a:srgbClr val="B3B3B3"/>
                </a:solidFill>
                <a:prstDash val="solid"/>
                <a:round/>
                <a:headEnd/>
                <a:tailEnd/>
              </a:ln>
            </p:spPr>
            <p:txBody>
              <a:bodyPr/>
              <a:lstStyle/>
              <a:p>
                <a:endParaRPr lang="en-US" dirty="0"/>
              </a:p>
            </p:txBody>
          </p:sp>
          <p:sp>
            <p:nvSpPr>
              <p:cNvPr id="258" name="Freeform 242">
                <a:extLst>
                  <a:ext uri="{FF2B5EF4-FFF2-40B4-BE49-F238E27FC236}">
                    <a16:creationId xmlns:a16="http://schemas.microsoft.com/office/drawing/2014/main" id="{C0E5CDA3-F91E-4640-A91D-A3FC100656FC}"/>
                  </a:ext>
                </a:extLst>
              </p:cNvPr>
              <p:cNvSpPr>
                <a:spLocks/>
              </p:cNvSpPr>
              <p:nvPr/>
            </p:nvSpPr>
            <p:spPr bwMode="gray">
              <a:xfrm>
                <a:off x="2099" y="2817"/>
                <a:ext cx="64" cy="73"/>
              </a:xfrm>
              <a:custGeom>
                <a:avLst/>
                <a:gdLst>
                  <a:gd name="T0" fmla="*/ 0 w 193"/>
                  <a:gd name="T1" fmla="*/ 178 h 220"/>
                  <a:gd name="T2" fmla="*/ 29 w 193"/>
                  <a:gd name="T3" fmla="*/ 9 h 220"/>
                  <a:gd name="T4" fmla="*/ 61 w 193"/>
                  <a:gd name="T5" fmla="*/ 0 h 220"/>
                  <a:gd name="T6" fmla="*/ 166 w 193"/>
                  <a:gd name="T7" fmla="*/ 85 h 220"/>
                  <a:gd name="T8" fmla="*/ 193 w 193"/>
                  <a:gd name="T9" fmla="*/ 122 h 220"/>
                  <a:gd name="T10" fmla="*/ 184 w 193"/>
                  <a:gd name="T11" fmla="*/ 166 h 220"/>
                  <a:gd name="T12" fmla="*/ 132 w 193"/>
                  <a:gd name="T13" fmla="*/ 220 h 220"/>
                  <a:gd name="T14" fmla="*/ 0 w 193"/>
                  <a:gd name="T15" fmla="*/ 178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20">
                    <a:moveTo>
                      <a:pt x="0" y="178"/>
                    </a:moveTo>
                    <a:lnTo>
                      <a:pt x="29" y="9"/>
                    </a:lnTo>
                    <a:lnTo>
                      <a:pt x="61" y="0"/>
                    </a:lnTo>
                    <a:lnTo>
                      <a:pt x="166" y="85"/>
                    </a:lnTo>
                    <a:lnTo>
                      <a:pt x="193" y="122"/>
                    </a:lnTo>
                    <a:lnTo>
                      <a:pt x="184" y="166"/>
                    </a:lnTo>
                    <a:lnTo>
                      <a:pt x="132" y="220"/>
                    </a:lnTo>
                    <a:lnTo>
                      <a:pt x="0" y="178"/>
                    </a:lnTo>
                    <a:close/>
                  </a:path>
                </a:pathLst>
              </a:custGeom>
              <a:solidFill>
                <a:srgbClr val="B3B3B3"/>
              </a:solidFill>
              <a:ln w="0">
                <a:solidFill>
                  <a:srgbClr val="B3B3B3"/>
                </a:solidFill>
                <a:prstDash val="solid"/>
                <a:round/>
                <a:headEnd/>
                <a:tailEnd/>
              </a:ln>
            </p:spPr>
            <p:txBody>
              <a:bodyPr/>
              <a:lstStyle/>
              <a:p>
                <a:endParaRPr lang="en-US" dirty="0"/>
              </a:p>
            </p:txBody>
          </p:sp>
          <p:sp>
            <p:nvSpPr>
              <p:cNvPr id="259" name="Freeform 243">
                <a:extLst>
                  <a:ext uri="{FF2B5EF4-FFF2-40B4-BE49-F238E27FC236}">
                    <a16:creationId xmlns:a16="http://schemas.microsoft.com/office/drawing/2014/main" id="{132E0B70-05B1-41FA-8D6A-FF41E23FF64A}"/>
                  </a:ext>
                </a:extLst>
              </p:cNvPr>
              <p:cNvSpPr>
                <a:spLocks/>
              </p:cNvSpPr>
              <p:nvPr/>
            </p:nvSpPr>
            <p:spPr bwMode="gray">
              <a:xfrm>
                <a:off x="1917" y="2228"/>
                <a:ext cx="165" cy="157"/>
              </a:xfrm>
              <a:custGeom>
                <a:avLst/>
                <a:gdLst>
                  <a:gd name="T0" fmla="*/ 0 w 494"/>
                  <a:gd name="T1" fmla="*/ 130 h 470"/>
                  <a:gd name="T2" fmla="*/ 48 w 494"/>
                  <a:gd name="T3" fmla="*/ 210 h 470"/>
                  <a:gd name="T4" fmla="*/ 118 w 494"/>
                  <a:gd name="T5" fmla="*/ 221 h 470"/>
                  <a:gd name="T6" fmla="*/ 140 w 494"/>
                  <a:gd name="T7" fmla="*/ 256 h 470"/>
                  <a:gd name="T8" fmla="*/ 213 w 494"/>
                  <a:gd name="T9" fmla="*/ 250 h 470"/>
                  <a:gd name="T10" fmla="*/ 200 w 494"/>
                  <a:gd name="T11" fmla="*/ 393 h 470"/>
                  <a:gd name="T12" fmla="*/ 235 w 494"/>
                  <a:gd name="T13" fmla="*/ 454 h 470"/>
                  <a:gd name="T14" fmla="*/ 276 w 494"/>
                  <a:gd name="T15" fmla="*/ 470 h 470"/>
                  <a:gd name="T16" fmla="*/ 367 w 494"/>
                  <a:gd name="T17" fmla="*/ 417 h 470"/>
                  <a:gd name="T18" fmla="*/ 332 w 494"/>
                  <a:gd name="T19" fmla="*/ 405 h 470"/>
                  <a:gd name="T20" fmla="*/ 315 w 494"/>
                  <a:gd name="T21" fmla="*/ 329 h 470"/>
                  <a:gd name="T22" fmla="*/ 377 w 494"/>
                  <a:gd name="T23" fmla="*/ 344 h 470"/>
                  <a:gd name="T24" fmla="*/ 471 w 494"/>
                  <a:gd name="T25" fmla="*/ 292 h 470"/>
                  <a:gd name="T26" fmla="*/ 443 w 494"/>
                  <a:gd name="T27" fmla="*/ 256 h 470"/>
                  <a:gd name="T28" fmla="*/ 475 w 494"/>
                  <a:gd name="T29" fmla="*/ 219 h 470"/>
                  <a:gd name="T30" fmla="*/ 460 w 494"/>
                  <a:gd name="T31" fmla="*/ 193 h 470"/>
                  <a:gd name="T32" fmla="*/ 494 w 494"/>
                  <a:gd name="T33" fmla="*/ 162 h 470"/>
                  <a:gd name="T34" fmla="*/ 451 w 494"/>
                  <a:gd name="T35" fmla="*/ 156 h 470"/>
                  <a:gd name="T36" fmla="*/ 451 w 494"/>
                  <a:gd name="T37" fmla="*/ 118 h 470"/>
                  <a:gd name="T38" fmla="*/ 379 w 494"/>
                  <a:gd name="T39" fmla="*/ 79 h 470"/>
                  <a:gd name="T40" fmla="*/ 413 w 494"/>
                  <a:gd name="T41" fmla="*/ 67 h 470"/>
                  <a:gd name="T42" fmla="*/ 194 w 494"/>
                  <a:gd name="T43" fmla="*/ 76 h 470"/>
                  <a:gd name="T44" fmla="*/ 126 w 494"/>
                  <a:gd name="T45" fmla="*/ 0 h 470"/>
                  <a:gd name="T46" fmla="*/ 130 w 494"/>
                  <a:gd name="T47" fmla="*/ 36 h 470"/>
                  <a:gd name="T48" fmla="*/ 66 w 494"/>
                  <a:gd name="T49" fmla="*/ 65 h 470"/>
                  <a:gd name="T50" fmla="*/ 83 w 494"/>
                  <a:gd name="T51" fmla="*/ 118 h 470"/>
                  <a:gd name="T52" fmla="*/ 61 w 494"/>
                  <a:gd name="T53" fmla="*/ 139 h 470"/>
                  <a:gd name="T54" fmla="*/ 48 w 494"/>
                  <a:gd name="T55" fmla="*/ 89 h 470"/>
                  <a:gd name="T56" fmla="*/ 71 w 494"/>
                  <a:gd name="T57" fmla="*/ 23 h 470"/>
                  <a:gd name="T58" fmla="*/ 0 w 494"/>
                  <a:gd name="T59" fmla="*/ 13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4" h="470">
                    <a:moveTo>
                      <a:pt x="0" y="130"/>
                    </a:moveTo>
                    <a:lnTo>
                      <a:pt x="48" y="210"/>
                    </a:lnTo>
                    <a:lnTo>
                      <a:pt x="118" y="221"/>
                    </a:lnTo>
                    <a:lnTo>
                      <a:pt x="140" y="256"/>
                    </a:lnTo>
                    <a:lnTo>
                      <a:pt x="213" y="250"/>
                    </a:lnTo>
                    <a:lnTo>
                      <a:pt x="200" y="393"/>
                    </a:lnTo>
                    <a:lnTo>
                      <a:pt x="235" y="454"/>
                    </a:lnTo>
                    <a:lnTo>
                      <a:pt x="276" y="470"/>
                    </a:lnTo>
                    <a:lnTo>
                      <a:pt x="367" y="417"/>
                    </a:lnTo>
                    <a:lnTo>
                      <a:pt x="332" y="405"/>
                    </a:lnTo>
                    <a:lnTo>
                      <a:pt x="315" y="329"/>
                    </a:lnTo>
                    <a:lnTo>
                      <a:pt x="377" y="344"/>
                    </a:lnTo>
                    <a:lnTo>
                      <a:pt x="471" y="292"/>
                    </a:lnTo>
                    <a:lnTo>
                      <a:pt x="443" y="256"/>
                    </a:lnTo>
                    <a:lnTo>
                      <a:pt x="475" y="219"/>
                    </a:lnTo>
                    <a:lnTo>
                      <a:pt x="460" y="193"/>
                    </a:lnTo>
                    <a:lnTo>
                      <a:pt x="494" y="162"/>
                    </a:lnTo>
                    <a:lnTo>
                      <a:pt x="451" y="156"/>
                    </a:lnTo>
                    <a:lnTo>
                      <a:pt x="451" y="118"/>
                    </a:lnTo>
                    <a:lnTo>
                      <a:pt x="379" y="79"/>
                    </a:lnTo>
                    <a:lnTo>
                      <a:pt x="413" y="67"/>
                    </a:lnTo>
                    <a:lnTo>
                      <a:pt x="194" y="76"/>
                    </a:lnTo>
                    <a:lnTo>
                      <a:pt x="126" y="0"/>
                    </a:lnTo>
                    <a:lnTo>
                      <a:pt x="130" y="36"/>
                    </a:lnTo>
                    <a:lnTo>
                      <a:pt x="66" y="65"/>
                    </a:lnTo>
                    <a:lnTo>
                      <a:pt x="83" y="118"/>
                    </a:lnTo>
                    <a:lnTo>
                      <a:pt x="61" y="139"/>
                    </a:lnTo>
                    <a:lnTo>
                      <a:pt x="48" y="89"/>
                    </a:lnTo>
                    <a:lnTo>
                      <a:pt x="71" y="23"/>
                    </a:lnTo>
                    <a:lnTo>
                      <a:pt x="0" y="130"/>
                    </a:lnTo>
                    <a:close/>
                  </a:path>
                </a:pathLst>
              </a:custGeom>
              <a:solidFill>
                <a:srgbClr val="B3B3B3"/>
              </a:solidFill>
              <a:ln w="0">
                <a:solidFill>
                  <a:srgbClr val="B3B3B3"/>
                </a:solidFill>
                <a:prstDash val="solid"/>
                <a:round/>
                <a:headEnd/>
                <a:tailEnd/>
              </a:ln>
            </p:spPr>
            <p:txBody>
              <a:bodyPr/>
              <a:lstStyle/>
              <a:p>
                <a:endParaRPr lang="en-US" dirty="0"/>
              </a:p>
            </p:txBody>
          </p:sp>
          <p:sp>
            <p:nvSpPr>
              <p:cNvPr id="260" name="Freeform 244">
                <a:extLst>
                  <a:ext uri="{FF2B5EF4-FFF2-40B4-BE49-F238E27FC236}">
                    <a16:creationId xmlns:a16="http://schemas.microsoft.com/office/drawing/2014/main" id="{39D84E33-2A3E-4144-B45E-0B7437B5AB01}"/>
                  </a:ext>
                </a:extLst>
              </p:cNvPr>
              <p:cNvSpPr>
                <a:spLocks/>
              </p:cNvSpPr>
              <p:nvPr/>
            </p:nvSpPr>
            <p:spPr bwMode="gray">
              <a:xfrm>
                <a:off x="2612" y="2209"/>
                <a:ext cx="37" cy="8"/>
              </a:xfrm>
              <a:custGeom>
                <a:avLst/>
                <a:gdLst>
                  <a:gd name="T0" fmla="*/ 0 w 110"/>
                  <a:gd name="T1" fmla="*/ 23 h 23"/>
                  <a:gd name="T2" fmla="*/ 5 w 110"/>
                  <a:gd name="T3" fmla="*/ 0 h 23"/>
                  <a:gd name="T4" fmla="*/ 110 w 110"/>
                  <a:gd name="T5" fmla="*/ 6 h 23"/>
                  <a:gd name="T6" fmla="*/ 0 w 110"/>
                  <a:gd name="T7" fmla="*/ 23 h 23"/>
                </a:gdLst>
                <a:ahLst/>
                <a:cxnLst>
                  <a:cxn ang="0">
                    <a:pos x="T0" y="T1"/>
                  </a:cxn>
                  <a:cxn ang="0">
                    <a:pos x="T2" y="T3"/>
                  </a:cxn>
                  <a:cxn ang="0">
                    <a:pos x="T4" y="T5"/>
                  </a:cxn>
                  <a:cxn ang="0">
                    <a:pos x="T6" y="T7"/>
                  </a:cxn>
                </a:cxnLst>
                <a:rect l="0" t="0" r="r" b="b"/>
                <a:pathLst>
                  <a:path w="110" h="23">
                    <a:moveTo>
                      <a:pt x="0" y="23"/>
                    </a:moveTo>
                    <a:lnTo>
                      <a:pt x="5" y="0"/>
                    </a:lnTo>
                    <a:lnTo>
                      <a:pt x="110" y="6"/>
                    </a:lnTo>
                    <a:lnTo>
                      <a:pt x="0" y="23"/>
                    </a:lnTo>
                    <a:close/>
                  </a:path>
                </a:pathLst>
              </a:custGeom>
              <a:solidFill>
                <a:srgbClr val="B3B3B3"/>
              </a:solidFill>
              <a:ln w="0">
                <a:solidFill>
                  <a:srgbClr val="B3B3B3"/>
                </a:solidFill>
                <a:prstDash val="solid"/>
                <a:round/>
                <a:headEnd/>
                <a:tailEnd/>
              </a:ln>
            </p:spPr>
            <p:txBody>
              <a:bodyPr/>
              <a:lstStyle/>
              <a:p>
                <a:endParaRPr lang="en-US" dirty="0"/>
              </a:p>
            </p:txBody>
          </p:sp>
          <p:sp>
            <p:nvSpPr>
              <p:cNvPr id="261" name="Freeform 245">
                <a:extLst>
                  <a:ext uri="{FF2B5EF4-FFF2-40B4-BE49-F238E27FC236}">
                    <a16:creationId xmlns:a16="http://schemas.microsoft.com/office/drawing/2014/main" id="{F5044B51-B56D-4768-AA2C-54011135527B}"/>
                  </a:ext>
                </a:extLst>
              </p:cNvPr>
              <p:cNvSpPr>
                <a:spLocks/>
              </p:cNvSpPr>
              <p:nvPr/>
            </p:nvSpPr>
            <p:spPr bwMode="gray">
              <a:xfrm>
                <a:off x="2612" y="2222"/>
                <a:ext cx="37" cy="25"/>
              </a:xfrm>
              <a:custGeom>
                <a:avLst/>
                <a:gdLst>
                  <a:gd name="T0" fmla="*/ 0 w 110"/>
                  <a:gd name="T1" fmla="*/ 9 h 73"/>
                  <a:gd name="T2" fmla="*/ 35 w 110"/>
                  <a:gd name="T3" fmla="*/ 42 h 73"/>
                  <a:gd name="T4" fmla="*/ 70 w 110"/>
                  <a:gd name="T5" fmla="*/ 31 h 73"/>
                  <a:gd name="T6" fmla="*/ 51 w 110"/>
                  <a:gd name="T7" fmla="*/ 42 h 73"/>
                  <a:gd name="T8" fmla="*/ 63 w 110"/>
                  <a:gd name="T9" fmla="*/ 73 h 73"/>
                  <a:gd name="T10" fmla="*/ 110 w 110"/>
                  <a:gd name="T11" fmla="*/ 42 h 73"/>
                  <a:gd name="T12" fmla="*/ 110 w 110"/>
                  <a:gd name="T13" fmla="*/ 0 h 73"/>
                  <a:gd name="T14" fmla="*/ 0 w 110"/>
                  <a:gd name="T15" fmla="*/ 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73">
                    <a:moveTo>
                      <a:pt x="0" y="9"/>
                    </a:moveTo>
                    <a:lnTo>
                      <a:pt x="35" y="42"/>
                    </a:lnTo>
                    <a:lnTo>
                      <a:pt x="70" y="31"/>
                    </a:lnTo>
                    <a:lnTo>
                      <a:pt x="51" y="42"/>
                    </a:lnTo>
                    <a:lnTo>
                      <a:pt x="63" y="73"/>
                    </a:lnTo>
                    <a:lnTo>
                      <a:pt x="110" y="42"/>
                    </a:lnTo>
                    <a:lnTo>
                      <a:pt x="110" y="0"/>
                    </a:lnTo>
                    <a:lnTo>
                      <a:pt x="0" y="9"/>
                    </a:lnTo>
                    <a:close/>
                  </a:path>
                </a:pathLst>
              </a:custGeom>
              <a:solidFill>
                <a:srgbClr val="B3B3B3"/>
              </a:solidFill>
              <a:ln w="0">
                <a:solidFill>
                  <a:srgbClr val="B3B3B3"/>
                </a:solidFill>
                <a:prstDash val="solid"/>
                <a:round/>
                <a:headEnd/>
                <a:tailEnd/>
              </a:ln>
            </p:spPr>
            <p:txBody>
              <a:bodyPr/>
              <a:lstStyle/>
              <a:p>
                <a:endParaRPr lang="en-US" dirty="0"/>
              </a:p>
            </p:txBody>
          </p:sp>
          <p:sp>
            <p:nvSpPr>
              <p:cNvPr id="262" name="Freeform 246">
                <a:extLst>
                  <a:ext uri="{FF2B5EF4-FFF2-40B4-BE49-F238E27FC236}">
                    <a16:creationId xmlns:a16="http://schemas.microsoft.com/office/drawing/2014/main" id="{9DCA4752-E22F-4558-9CD8-E33015188906}"/>
                  </a:ext>
                </a:extLst>
              </p:cNvPr>
              <p:cNvSpPr>
                <a:spLocks/>
              </p:cNvSpPr>
              <p:nvPr/>
            </p:nvSpPr>
            <p:spPr bwMode="gray">
              <a:xfrm>
                <a:off x="2054" y="2250"/>
                <a:ext cx="12" cy="9"/>
              </a:xfrm>
              <a:custGeom>
                <a:avLst/>
                <a:gdLst>
                  <a:gd name="T0" fmla="*/ 0 w 37"/>
                  <a:gd name="T1" fmla="*/ 27 h 27"/>
                  <a:gd name="T2" fmla="*/ 36 w 37"/>
                  <a:gd name="T3" fmla="*/ 23 h 27"/>
                  <a:gd name="T4" fmla="*/ 37 w 37"/>
                  <a:gd name="T5" fmla="*/ 0 h 27"/>
                  <a:gd name="T6" fmla="*/ 0 w 37"/>
                  <a:gd name="T7" fmla="*/ 27 h 27"/>
                </a:gdLst>
                <a:ahLst/>
                <a:cxnLst>
                  <a:cxn ang="0">
                    <a:pos x="T0" y="T1"/>
                  </a:cxn>
                  <a:cxn ang="0">
                    <a:pos x="T2" y="T3"/>
                  </a:cxn>
                  <a:cxn ang="0">
                    <a:pos x="T4" y="T5"/>
                  </a:cxn>
                  <a:cxn ang="0">
                    <a:pos x="T6" y="T7"/>
                  </a:cxn>
                </a:cxnLst>
                <a:rect l="0" t="0" r="r" b="b"/>
                <a:pathLst>
                  <a:path w="37" h="27">
                    <a:moveTo>
                      <a:pt x="0" y="27"/>
                    </a:moveTo>
                    <a:lnTo>
                      <a:pt x="36" y="23"/>
                    </a:lnTo>
                    <a:lnTo>
                      <a:pt x="37" y="0"/>
                    </a:lnTo>
                    <a:lnTo>
                      <a:pt x="0" y="27"/>
                    </a:lnTo>
                    <a:close/>
                  </a:path>
                </a:pathLst>
              </a:custGeom>
              <a:solidFill>
                <a:srgbClr val="B3B3B3"/>
              </a:solidFill>
              <a:ln w="0">
                <a:solidFill>
                  <a:srgbClr val="B3B3B3"/>
                </a:solidFill>
                <a:prstDash val="solid"/>
                <a:round/>
                <a:headEnd/>
                <a:tailEnd/>
              </a:ln>
            </p:spPr>
            <p:txBody>
              <a:bodyPr/>
              <a:lstStyle/>
              <a:p>
                <a:endParaRPr lang="en-US" dirty="0"/>
              </a:p>
            </p:txBody>
          </p:sp>
        </p:grpSp>
      </p:grpSp>
      <p:sp>
        <p:nvSpPr>
          <p:cNvPr id="4" name="TextBox 3">
            <a:extLst>
              <a:ext uri="{FF2B5EF4-FFF2-40B4-BE49-F238E27FC236}">
                <a16:creationId xmlns:a16="http://schemas.microsoft.com/office/drawing/2014/main" id="{5180C113-BC2B-40B4-82B8-88B6F7FDB610}"/>
              </a:ext>
            </a:extLst>
          </p:cNvPr>
          <p:cNvSpPr txBox="1"/>
          <p:nvPr/>
        </p:nvSpPr>
        <p:spPr>
          <a:xfrm>
            <a:off x="6072913" y="2749781"/>
            <a:ext cx="1326978" cy="923330"/>
          </a:xfrm>
          <a:prstGeom prst="rect">
            <a:avLst/>
          </a:prstGeom>
          <a:noFill/>
        </p:spPr>
        <p:txBody>
          <a:bodyPr wrap="square" rtlCol="0">
            <a:spAutoFit/>
          </a:bodyPr>
          <a:lstStyle/>
          <a:p>
            <a:pPr algn="ctr"/>
            <a:r>
              <a:rPr lang="en-US" b="1" dirty="0"/>
              <a:t>Asia</a:t>
            </a:r>
          </a:p>
          <a:p>
            <a:pPr algn="ctr"/>
            <a:r>
              <a:rPr lang="en-US" b="1" dirty="0">
                <a:solidFill>
                  <a:srgbClr val="C00000"/>
                </a:solidFill>
              </a:rPr>
              <a:t>315 mtpa</a:t>
            </a:r>
          </a:p>
          <a:p>
            <a:pPr algn="ctr"/>
            <a:r>
              <a:rPr lang="en-US" b="1" dirty="0">
                <a:solidFill>
                  <a:schemeClr val="accent5">
                    <a:lumMod val="75000"/>
                  </a:schemeClr>
                </a:solidFill>
              </a:rPr>
              <a:t>136 mtpa</a:t>
            </a:r>
          </a:p>
        </p:txBody>
      </p:sp>
      <p:sp>
        <p:nvSpPr>
          <p:cNvPr id="5" name="TextBox 4">
            <a:extLst>
              <a:ext uri="{FF2B5EF4-FFF2-40B4-BE49-F238E27FC236}">
                <a16:creationId xmlns:a16="http://schemas.microsoft.com/office/drawing/2014/main" id="{05B780CF-3D30-4767-9593-E99F8E119CE6}"/>
              </a:ext>
            </a:extLst>
          </p:cNvPr>
          <p:cNvSpPr txBox="1"/>
          <p:nvPr/>
        </p:nvSpPr>
        <p:spPr>
          <a:xfrm>
            <a:off x="1820986" y="3500806"/>
            <a:ext cx="1843269" cy="1200329"/>
          </a:xfrm>
          <a:prstGeom prst="rect">
            <a:avLst/>
          </a:prstGeom>
          <a:noFill/>
        </p:spPr>
        <p:txBody>
          <a:bodyPr wrap="square" rtlCol="0">
            <a:spAutoFit/>
          </a:bodyPr>
          <a:lstStyle/>
          <a:p>
            <a:pPr algn="ctr"/>
            <a:r>
              <a:rPr lang="en-US" b="1" dirty="0"/>
              <a:t>Central and South America</a:t>
            </a:r>
          </a:p>
          <a:p>
            <a:pPr algn="ctr"/>
            <a:r>
              <a:rPr lang="en-US" b="1" dirty="0">
                <a:solidFill>
                  <a:srgbClr val="C00000"/>
                </a:solidFill>
              </a:rPr>
              <a:t>14 mtpa</a:t>
            </a:r>
          </a:p>
          <a:p>
            <a:pPr algn="ctr"/>
            <a:r>
              <a:rPr lang="en-US" b="1" dirty="0">
                <a:solidFill>
                  <a:schemeClr val="accent5">
                    <a:lumMod val="75000"/>
                  </a:schemeClr>
                </a:solidFill>
              </a:rPr>
              <a:t>(4 mtpa)</a:t>
            </a:r>
          </a:p>
        </p:txBody>
      </p:sp>
      <p:sp>
        <p:nvSpPr>
          <p:cNvPr id="6" name="TextBox 5">
            <a:extLst>
              <a:ext uri="{FF2B5EF4-FFF2-40B4-BE49-F238E27FC236}">
                <a16:creationId xmlns:a16="http://schemas.microsoft.com/office/drawing/2014/main" id="{3E7678C9-E118-4E20-8093-0C256615A954}"/>
              </a:ext>
            </a:extLst>
          </p:cNvPr>
          <p:cNvSpPr txBox="1"/>
          <p:nvPr/>
        </p:nvSpPr>
        <p:spPr>
          <a:xfrm>
            <a:off x="3787813" y="1981251"/>
            <a:ext cx="1411280" cy="954107"/>
          </a:xfrm>
          <a:prstGeom prst="rect">
            <a:avLst/>
          </a:prstGeom>
          <a:noFill/>
        </p:spPr>
        <p:txBody>
          <a:bodyPr wrap="square" rtlCol="0">
            <a:spAutoFit/>
          </a:bodyPr>
          <a:lstStyle/>
          <a:p>
            <a:pPr algn="ctr"/>
            <a:r>
              <a:rPr lang="en-US" b="1" dirty="0"/>
              <a:t>Europe</a:t>
            </a:r>
          </a:p>
          <a:p>
            <a:pPr algn="ctr"/>
            <a:r>
              <a:rPr lang="en-US" sz="2000" b="1" dirty="0">
                <a:solidFill>
                  <a:srgbClr val="C00000"/>
                </a:solidFill>
              </a:rPr>
              <a:t>121 mtpa</a:t>
            </a:r>
          </a:p>
          <a:p>
            <a:pPr algn="ctr"/>
            <a:r>
              <a:rPr lang="en-US" b="1" dirty="0">
                <a:solidFill>
                  <a:schemeClr val="accent5">
                    <a:lumMod val="75000"/>
                  </a:schemeClr>
                </a:solidFill>
              </a:rPr>
              <a:t>28 mtpa</a:t>
            </a:r>
          </a:p>
        </p:txBody>
      </p:sp>
      <p:sp>
        <p:nvSpPr>
          <p:cNvPr id="263" name="TextBox 262">
            <a:extLst>
              <a:ext uri="{FF2B5EF4-FFF2-40B4-BE49-F238E27FC236}">
                <a16:creationId xmlns:a16="http://schemas.microsoft.com/office/drawing/2014/main" id="{59B92066-5076-4F54-BF6F-9F1CF465CDA6}"/>
              </a:ext>
            </a:extLst>
          </p:cNvPr>
          <p:cNvSpPr txBox="1"/>
          <p:nvPr/>
        </p:nvSpPr>
        <p:spPr>
          <a:xfrm>
            <a:off x="25566" y="4214438"/>
            <a:ext cx="2428024" cy="1631216"/>
          </a:xfrm>
          <a:prstGeom prst="rect">
            <a:avLst/>
          </a:prstGeom>
          <a:noFill/>
        </p:spPr>
        <p:txBody>
          <a:bodyPr wrap="square" rtlCol="0">
            <a:spAutoFit/>
          </a:bodyPr>
          <a:lstStyle/>
          <a:p>
            <a:pPr algn="ctr"/>
            <a:r>
              <a:rPr lang="en-US" sz="2000" b="1" dirty="0">
                <a:solidFill>
                  <a:srgbClr val="C00000"/>
                </a:solidFill>
              </a:rPr>
              <a:t>Projected 2035 Range of Trade</a:t>
            </a:r>
          </a:p>
          <a:p>
            <a:pPr algn="ctr"/>
            <a:r>
              <a:rPr lang="en-US" sz="2000" b="1" dirty="0">
                <a:solidFill>
                  <a:srgbClr val="C00000"/>
                </a:solidFill>
              </a:rPr>
              <a:t>(Exports) – 430 mtpa</a:t>
            </a:r>
          </a:p>
          <a:p>
            <a:pPr algn="ctr"/>
            <a:r>
              <a:rPr lang="en-US" sz="2000" b="1" dirty="0">
                <a:solidFill>
                  <a:srgbClr val="C00000"/>
                </a:solidFill>
              </a:rPr>
              <a:t>Imports – 450 mtpa</a:t>
            </a:r>
          </a:p>
          <a:p>
            <a:pPr algn="ctr"/>
            <a:endParaRPr lang="en-US" sz="2000" b="1" dirty="0">
              <a:solidFill>
                <a:srgbClr val="C00000"/>
              </a:solidFill>
            </a:endParaRPr>
          </a:p>
        </p:txBody>
      </p:sp>
      <p:sp>
        <p:nvSpPr>
          <p:cNvPr id="264" name="TextBox 263">
            <a:extLst>
              <a:ext uri="{FF2B5EF4-FFF2-40B4-BE49-F238E27FC236}">
                <a16:creationId xmlns:a16="http://schemas.microsoft.com/office/drawing/2014/main" id="{7984BD25-CB81-4794-93EC-9CDB9D0744FD}"/>
              </a:ext>
            </a:extLst>
          </p:cNvPr>
          <p:cNvSpPr txBox="1"/>
          <p:nvPr/>
        </p:nvSpPr>
        <p:spPr>
          <a:xfrm>
            <a:off x="1230480" y="2301751"/>
            <a:ext cx="1645920" cy="954107"/>
          </a:xfrm>
          <a:prstGeom prst="rect">
            <a:avLst/>
          </a:prstGeom>
          <a:noFill/>
        </p:spPr>
        <p:txBody>
          <a:bodyPr wrap="square" rtlCol="0">
            <a:spAutoFit/>
          </a:bodyPr>
          <a:lstStyle/>
          <a:p>
            <a:pPr algn="ctr"/>
            <a:r>
              <a:rPr lang="en-US" b="1" dirty="0">
                <a:solidFill>
                  <a:srgbClr val="000000"/>
                </a:solidFill>
              </a:rPr>
              <a:t>North America</a:t>
            </a:r>
          </a:p>
          <a:p>
            <a:pPr algn="ctr"/>
            <a:r>
              <a:rPr lang="en-US" b="1" dirty="0">
                <a:solidFill>
                  <a:srgbClr val="C00000"/>
                </a:solidFill>
              </a:rPr>
              <a:t>(</a:t>
            </a:r>
            <a:r>
              <a:rPr lang="en-US" sz="2000" b="1" dirty="0">
                <a:solidFill>
                  <a:srgbClr val="C00000"/>
                </a:solidFill>
              </a:rPr>
              <a:t>158</a:t>
            </a:r>
            <a:r>
              <a:rPr lang="en-US" b="1" dirty="0">
                <a:solidFill>
                  <a:srgbClr val="C00000"/>
                </a:solidFill>
              </a:rPr>
              <a:t> mtpa)</a:t>
            </a:r>
          </a:p>
          <a:p>
            <a:pPr algn="ctr"/>
            <a:r>
              <a:rPr lang="en-US" b="1" dirty="0">
                <a:solidFill>
                  <a:schemeClr val="accent5">
                    <a:lumMod val="75000"/>
                  </a:schemeClr>
                </a:solidFill>
              </a:rPr>
              <a:t>3 mtpa</a:t>
            </a:r>
          </a:p>
        </p:txBody>
      </p:sp>
      <p:sp>
        <p:nvSpPr>
          <p:cNvPr id="265" name="TextBox 264">
            <a:extLst>
              <a:ext uri="{FF2B5EF4-FFF2-40B4-BE49-F238E27FC236}">
                <a16:creationId xmlns:a16="http://schemas.microsoft.com/office/drawing/2014/main" id="{071FCC36-0844-4B53-A119-EC3F18386A81}"/>
              </a:ext>
            </a:extLst>
          </p:cNvPr>
          <p:cNvSpPr txBox="1"/>
          <p:nvPr/>
        </p:nvSpPr>
        <p:spPr>
          <a:xfrm>
            <a:off x="3828997" y="3304690"/>
            <a:ext cx="1241048" cy="923330"/>
          </a:xfrm>
          <a:prstGeom prst="rect">
            <a:avLst/>
          </a:prstGeom>
          <a:noFill/>
        </p:spPr>
        <p:txBody>
          <a:bodyPr wrap="square" rtlCol="0">
            <a:spAutoFit/>
          </a:bodyPr>
          <a:lstStyle/>
          <a:p>
            <a:pPr algn="ctr"/>
            <a:r>
              <a:rPr lang="en-US" b="1" dirty="0"/>
              <a:t>Africa</a:t>
            </a:r>
          </a:p>
          <a:p>
            <a:pPr algn="ctr"/>
            <a:r>
              <a:rPr lang="en-US" b="1" dirty="0">
                <a:solidFill>
                  <a:srgbClr val="C00000"/>
                </a:solidFill>
              </a:rPr>
              <a:t>(50 mtpa)</a:t>
            </a:r>
          </a:p>
          <a:p>
            <a:pPr algn="ctr"/>
            <a:r>
              <a:rPr lang="en-US" b="1" dirty="0">
                <a:solidFill>
                  <a:schemeClr val="accent5">
                    <a:lumMod val="75000"/>
                  </a:schemeClr>
                </a:solidFill>
              </a:rPr>
              <a:t>(27 mtpa)</a:t>
            </a:r>
          </a:p>
        </p:txBody>
      </p:sp>
      <p:sp>
        <p:nvSpPr>
          <p:cNvPr id="266" name="TextBox 265">
            <a:extLst>
              <a:ext uri="{FF2B5EF4-FFF2-40B4-BE49-F238E27FC236}">
                <a16:creationId xmlns:a16="http://schemas.microsoft.com/office/drawing/2014/main" id="{2B179623-F469-4D73-84D7-E811F21F12AB}"/>
              </a:ext>
            </a:extLst>
          </p:cNvPr>
          <p:cNvSpPr txBox="1"/>
          <p:nvPr/>
        </p:nvSpPr>
        <p:spPr>
          <a:xfrm>
            <a:off x="4896152" y="2605232"/>
            <a:ext cx="1244709" cy="1200329"/>
          </a:xfrm>
          <a:prstGeom prst="rect">
            <a:avLst/>
          </a:prstGeom>
          <a:noFill/>
        </p:spPr>
        <p:txBody>
          <a:bodyPr wrap="square" rtlCol="0">
            <a:spAutoFit/>
          </a:bodyPr>
          <a:lstStyle/>
          <a:p>
            <a:pPr algn="ctr"/>
            <a:r>
              <a:rPr lang="en-US" b="1" dirty="0"/>
              <a:t>Middle East</a:t>
            </a:r>
          </a:p>
          <a:p>
            <a:pPr algn="ctr"/>
            <a:r>
              <a:rPr lang="en-US" b="1" dirty="0">
                <a:solidFill>
                  <a:srgbClr val="C00000"/>
                </a:solidFill>
              </a:rPr>
              <a:t>(64 mtpa)</a:t>
            </a:r>
          </a:p>
          <a:p>
            <a:pPr algn="ctr"/>
            <a:r>
              <a:rPr lang="en-US" b="1" dirty="0">
                <a:solidFill>
                  <a:schemeClr val="accent5">
                    <a:lumMod val="75000"/>
                  </a:schemeClr>
                </a:solidFill>
              </a:rPr>
              <a:t>(81 mtpa)</a:t>
            </a:r>
          </a:p>
        </p:txBody>
      </p:sp>
      <p:sp>
        <p:nvSpPr>
          <p:cNvPr id="267" name="TextBox 266">
            <a:extLst>
              <a:ext uri="{FF2B5EF4-FFF2-40B4-BE49-F238E27FC236}">
                <a16:creationId xmlns:a16="http://schemas.microsoft.com/office/drawing/2014/main" id="{C4A51538-9612-48E4-99C4-83CE56072068}"/>
              </a:ext>
            </a:extLst>
          </p:cNvPr>
          <p:cNvSpPr txBox="1"/>
          <p:nvPr/>
        </p:nvSpPr>
        <p:spPr>
          <a:xfrm>
            <a:off x="6078699" y="1771437"/>
            <a:ext cx="1246394" cy="923330"/>
          </a:xfrm>
          <a:prstGeom prst="rect">
            <a:avLst/>
          </a:prstGeom>
          <a:noFill/>
        </p:spPr>
        <p:txBody>
          <a:bodyPr wrap="square" rtlCol="0">
            <a:spAutoFit/>
          </a:bodyPr>
          <a:lstStyle/>
          <a:p>
            <a:pPr algn="ctr"/>
            <a:r>
              <a:rPr lang="en-US" b="1" dirty="0"/>
              <a:t>Russia</a:t>
            </a:r>
          </a:p>
          <a:p>
            <a:pPr algn="ctr"/>
            <a:r>
              <a:rPr lang="en-US" b="1" dirty="0">
                <a:solidFill>
                  <a:srgbClr val="C00000"/>
                </a:solidFill>
              </a:rPr>
              <a:t>(36 mtpa)</a:t>
            </a:r>
          </a:p>
          <a:p>
            <a:pPr algn="ctr"/>
            <a:r>
              <a:rPr lang="en-US" b="1" dirty="0">
                <a:solidFill>
                  <a:schemeClr val="accent5">
                    <a:lumMod val="75000"/>
                  </a:schemeClr>
                </a:solidFill>
              </a:rPr>
              <a:t>(11 mtpa)</a:t>
            </a:r>
          </a:p>
        </p:txBody>
      </p:sp>
      <p:sp>
        <p:nvSpPr>
          <p:cNvPr id="268" name="TextBox 267">
            <a:extLst>
              <a:ext uri="{FF2B5EF4-FFF2-40B4-BE49-F238E27FC236}">
                <a16:creationId xmlns:a16="http://schemas.microsoft.com/office/drawing/2014/main" id="{AC7E8E4A-CEE3-4785-8051-7635B7222EB0}"/>
              </a:ext>
            </a:extLst>
          </p:cNvPr>
          <p:cNvSpPr txBox="1"/>
          <p:nvPr/>
        </p:nvSpPr>
        <p:spPr>
          <a:xfrm>
            <a:off x="6714664" y="4233051"/>
            <a:ext cx="1325248" cy="923330"/>
          </a:xfrm>
          <a:prstGeom prst="rect">
            <a:avLst/>
          </a:prstGeom>
          <a:noFill/>
        </p:spPr>
        <p:txBody>
          <a:bodyPr wrap="square" rtlCol="0">
            <a:spAutoFit/>
          </a:bodyPr>
          <a:lstStyle/>
          <a:p>
            <a:pPr algn="ctr"/>
            <a:r>
              <a:rPr lang="en-US" b="1" dirty="0"/>
              <a:t>Australia</a:t>
            </a:r>
          </a:p>
          <a:p>
            <a:pPr algn="ctr"/>
            <a:r>
              <a:rPr lang="en-US" b="1" dirty="0">
                <a:solidFill>
                  <a:srgbClr val="C00000"/>
                </a:solidFill>
              </a:rPr>
              <a:t>(122 mtpa)</a:t>
            </a:r>
          </a:p>
          <a:p>
            <a:pPr algn="ctr"/>
            <a:r>
              <a:rPr lang="en-US" b="1" dirty="0">
                <a:solidFill>
                  <a:schemeClr val="accent5">
                    <a:lumMod val="75000"/>
                  </a:schemeClr>
                </a:solidFill>
              </a:rPr>
              <a:t>(44 mtpa) </a:t>
            </a:r>
          </a:p>
        </p:txBody>
      </p:sp>
      <p:sp>
        <p:nvSpPr>
          <p:cNvPr id="269" name="TextBox 268">
            <a:extLst>
              <a:ext uri="{FF2B5EF4-FFF2-40B4-BE49-F238E27FC236}">
                <a16:creationId xmlns:a16="http://schemas.microsoft.com/office/drawing/2014/main" id="{E084E2F6-830C-4199-A1CC-0BFFC606F46C}"/>
              </a:ext>
            </a:extLst>
          </p:cNvPr>
          <p:cNvSpPr txBox="1"/>
          <p:nvPr/>
        </p:nvSpPr>
        <p:spPr>
          <a:xfrm>
            <a:off x="6561866" y="5308700"/>
            <a:ext cx="2057431" cy="553998"/>
          </a:xfrm>
          <a:prstGeom prst="rect">
            <a:avLst/>
          </a:prstGeom>
          <a:noFill/>
        </p:spPr>
        <p:txBody>
          <a:bodyPr wrap="square" rtlCol="0">
            <a:spAutoFit/>
          </a:bodyPr>
          <a:lstStyle/>
          <a:p>
            <a:r>
              <a:rPr lang="en-US" sz="1000" dirty="0"/>
              <a:t>Sources: LNGL interpretation of data from BP, Shell, Wood Mackenzie, and Poten &amp; Partners</a:t>
            </a:r>
          </a:p>
        </p:txBody>
      </p:sp>
      <p:sp>
        <p:nvSpPr>
          <p:cNvPr id="270" name="TextBox 269">
            <a:extLst>
              <a:ext uri="{FF2B5EF4-FFF2-40B4-BE49-F238E27FC236}">
                <a16:creationId xmlns:a16="http://schemas.microsoft.com/office/drawing/2014/main" id="{A954D3EF-DD04-4F8F-A2F8-9C472855B43E}"/>
              </a:ext>
            </a:extLst>
          </p:cNvPr>
          <p:cNvSpPr txBox="1"/>
          <p:nvPr/>
        </p:nvSpPr>
        <p:spPr>
          <a:xfrm>
            <a:off x="3643490" y="4982519"/>
            <a:ext cx="2651760" cy="707886"/>
          </a:xfrm>
          <a:prstGeom prst="rect">
            <a:avLst/>
          </a:prstGeom>
          <a:noFill/>
        </p:spPr>
        <p:txBody>
          <a:bodyPr wrap="square" rtlCol="0">
            <a:spAutoFit/>
          </a:bodyPr>
          <a:lstStyle/>
          <a:p>
            <a:pPr algn="ctr"/>
            <a:r>
              <a:rPr lang="en-US" sz="2000" b="1" u="sng" dirty="0">
                <a:solidFill>
                  <a:schemeClr val="accent5">
                    <a:lumMod val="75000"/>
                  </a:schemeClr>
                </a:solidFill>
              </a:rPr>
              <a:t>Actual 2016 LNG Trade</a:t>
            </a:r>
          </a:p>
          <a:p>
            <a:pPr algn="ctr"/>
            <a:r>
              <a:rPr lang="en-US" sz="2000" b="1" dirty="0">
                <a:solidFill>
                  <a:schemeClr val="accent5">
                    <a:lumMod val="75000"/>
                  </a:schemeClr>
                </a:solidFill>
              </a:rPr>
              <a:t>Imports (Exports)</a:t>
            </a:r>
          </a:p>
        </p:txBody>
      </p:sp>
      <p:sp>
        <p:nvSpPr>
          <p:cNvPr id="275" name="TextBox 274">
            <a:extLst>
              <a:ext uri="{FF2B5EF4-FFF2-40B4-BE49-F238E27FC236}">
                <a16:creationId xmlns:a16="http://schemas.microsoft.com/office/drawing/2014/main" id="{F7DF653B-5344-4240-A944-85A4A4EE8C7F}"/>
              </a:ext>
            </a:extLst>
          </p:cNvPr>
          <p:cNvSpPr txBox="1"/>
          <p:nvPr/>
        </p:nvSpPr>
        <p:spPr>
          <a:xfrm flipH="1">
            <a:off x="475225" y="5668165"/>
            <a:ext cx="4120376" cy="215444"/>
          </a:xfrm>
          <a:prstGeom prst="rect">
            <a:avLst/>
          </a:prstGeom>
          <a:noFill/>
        </p:spPr>
        <p:txBody>
          <a:bodyPr wrap="square" rtlCol="0">
            <a:spAutoFit/>
          </a:bodyPr>
          <a:lstStyle/>
          <a:p>
            <a:r>
              <a:rPr lang="en-US" sz="800" dirty="0"/>
              <a:t>Note: Differences in supply vs. demand results from variations in estimates</a:t>
            </a:r>
          </a:p>
        </p:txBody>
      </p:sp>
      <p:cxnSp>
        <p:nvCxnSpPr>
          <p:cNvPr id="272" name="Straight Arrow Connector 271">
            <a:extLst>
              <a:ext uri="{FF2B5EF4-FFF2-40B4-BE49-F238E27FC236}">
                <a16:creationId xmlns:a16="http://schemas.microsoft.com/office/drawing/2014/main" id="{D3E601C7-0949-486E-B8D2-2920166B93E0}"/>
              </a:ext>
            </a:extLst>
          </p:cNvPr>
          <p:cNvCxnSpPr>
            <a:cxnSpLocks/>
          </p:cNvCxnSpPr>
          <p:nvPr/>
        </p:nvCxnSpPr>
        <p:spPr>
          <a:xfrm flipV="1">
            <a:off x="2770994" y="2497365"/>
            <a:ext cx="1219584" cy="267668"/>
          </a:xfrm>
          <a:prstGeom prst="straightConnector1">
            <a:avLst/>
          </a:prstGeom>
          <a:ln w="952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437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US LNG contractual advantages</a:t>
            </a:r>
          </a:p>
        </p:txBody>
      </p:sp>
      <p:sp>
        <p:nvSpPr>
          <p:cNvPr id="3" name="Content Placeholder 2"/>
          <p:cNvSpPr>
            <a:spLocks noGrp="1"/>
          </p:cNvSpPr>
          <p:nvPr>
            <p:ph idx="1"/>
          </p:nvPr>
        </p:nvSpPr>
        <p:spPr>
          <a:xfrm>
            <a:off x="462874" y="1151095"/>
            <a:ext cx="8229600" cy="4807276"/>
          </a:xfrm>
        </p:spPr>
        <p:txBody>
          <a:bodyPr/>
          <a:lstStyle/>
          <a:p>
            <a:pPr>
              <a:spcAft>
                <a:spcPts val="1200"/>
              </a:spcAft>
            </a:pPr>
            <a:r>
              <a:rPr lang="en-US" sz="2000" dirty="0"/>
              <a:t>Level negotiating field</a:t>
            </a:r>
          </a:p>
          <a:p>
            <a:pPr>
              <a:spcAft>
                <a:spcPts val="1200"/>
              </a:spcAft>
            </a:pPr>
            <a:r>
              <a:rPr lang="en-US" sz="2000" dirty="0"/>
              <a:t>Transparent market driven pricing</a:t>
            </a:r>
          </a:p>
          <a:p>
            <a:pPr>
              <a:spcAft>
                <a:spcPts val="1200"/>
              </a:spcAft>
            </a:pPr>
            <a:r>
              <a:rPr lang="en-US" sz="2000" dirty="0"/>
              <a:t>Legal certainty</a:t>
            </a:r>
          </a:p>
          <a:p>
            <a:pPr>
              <a:spcAft>
                <a:spcPts val="1200"/>
              </a:spcAft>
            </a:pPr>
            <a:r>
              <a:rPr lang="en-US" sz="2000" dirty="0"/>
              <a:t>Independent court system</a:t>
            </a:r>
          </a:p>
          <a:p>
            <a:pPr>
              <a:spcAft>
                <a:spcPts val="1200"/>
              </a:spcAft>
            </a:pPr>
            <a:r>
              <a:rPr lang="en-US" sz="2000" dirty="0"/>
              <a:t>Cancellation rights</a:t>
            </a:r>
          </a:p>
          <a:p>
            <a:pPr>
              <a:spcAft>
                <a:spcPts val="1200"/>
              </a:spcAft>
            </a:pPr>
            <a:r>
              <a:rPr lang="en-US" sz="2000" dirty="0"/>
              <a:t>Flexible deliveries / no destination clause</a:t>
            </a:r>
          </a:p>
          <a:p>
            <a:pPr>
              <a:spcAft>
                <a:spcPts val="1200"/>
              </a:spcAft>
            </a:pPr>
            <a:r>
              <a:rPr lang="en-US" sz="2000" dirty="0"/>
              <a:t>Make-up rights</a:t>
            </a:r>
          </a:p>
          <a:p>
            <a:pPr>
              <a:spcAft>
                <a:spcPts val="1200"/>
              </a:spcAft>
            </a:pPr>
            <a:endParaRPr lang="en-US" sz="2000" dirty="0"/>
          </a:p>
          <a:p>
            <a:pPr>
              <a:spcAft>
                <a:spcPts val="1200"/>
              </a:spcAft>
            </a:pPr>
            <a:endParaRPr lang="en-US" sz="2000" dirty="0"/>
          </a:p>
          <a:p>
            <a:pPr>
              <a:spcAft>
                <a:spcPts val="1200"/>
              </a:spcAft>
            </a:pPr>
            <a:endParaRPr lang="en-US" sz="2000" dirty="0"/>
          </a:p>
          <a:p>
            <a:pPr>
              <a:spcAft>
                <a:spcPts val="1200"/>
              </a:spcAft>
            </a:pPr>
            <a:endParaRPr lang="en-US" sz="2000" dirty="0"/>
          </a:p>
          <a:p>
            <a:pPr>
              <a:spcAft>
                <a:spcPts val="1200"/>
              </a:spcAft>
            </a:pPr>
            <a:endParaRPr lang="en-US" sz="2000" dirty="0"/>
          </a:p>
          <a:p>
            <a:pPr>
              <a:spcAft>
                <a:spcPts val="1200"/>
              </a:spcAft>
            </a:pPr>
            <a:endParaRPr lang="en-US" sz="2000" dirty="0"/>
          </a:p>
        </p:txBody>
      </p:sp>
      <p:sp>
        <p:nvSpPr>
          <p:cNvPr id="6" name="Text Placeholder 5"/>
          <p:cNvSpPr>
            <a:spLocks noGrp="1"/>
          </p:cNvSpPr>
          <p:nvPr>
            <p:ph type="body" sz="quarter" idx="11"/>
          </p:nvPr>
        </p:nvSpPr>
        <p:spPr/>
        <p:txBody>
          <a:bodyPr>
            <a:normAutofit/>
          </a:bodyPr>
          <a:lstStyle/>
          <a:p>
            <a:endParaRPr lang="en-US" dirty="0"/>
          </a:p>
        </p:txBody>
      </p:sp>
      <p:sp>
        <p:nvSpPr>
          <p:cNvPr id="5" name="Text Placeholder 4"/>
          <p:cNvSpPr>
            <a:spLocks noGrp="1"/>
          </p:cNvSpPr>
          <p:nvPr>
            <p:ph type="body" sz="quarter" idx="12"/>
          </p:nvPr>
        </p:nvSpPr>
        <p:spPr>
          <a:xfrm>
            <a:off x="472018" y="6213172"/>
            <a:ext cx="7955280" cy="411480"/>
          </a:xfrm>
          <a:solidFill>
            <a:srgbClr val="DDD9C3"/>
          </a:solidFill>
        </p:spPr>
        <p:txBody>
          <a:bodyPr/>
          <a:lstStyle/>
          <a:p>
            <a:pPr algn="ctr"/>
            <a:r>
              <a:rPr lang="en-US" sz="2000" dirty="0">
                <a:solidFill>
                  <a:srgbClr val="C00000"/>
                </a:solidFill>
              </a:rPr>
              <a:t>The choice is obvious</a:t>
            </a:r>
          </a:p>
        </p:txBody>
      </p:sp>
    </p:spTree>
    <p:extLst>
      <p:ext uri="{BB962C8B-B14F-4D97-AF65-F5344CB8AC3E}">
        <p14:creationId xmlns:p14="http://schemas.microsoft.com/office/powerpoint/2010/main" val="106933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Magnolia LNG competitive advantages</a:t>
            </a:r>
          </a:p>
        </p:txBody>
      </p:sp>
      <p:sp>
        <p:nvSpPr>
          <p:cNvPr id="3" name="Content Placeholder 2"/>
          <p:cNvSpPr>
            <a:spLocks noGrp="1"/>
          </p:cNvSpPr>
          <p:nvPr>
            <p:ph idx="1"/>
          </p:nvPr>
        </p:nvSpPr>
        <p:spPr>
          <a:xfrm>
            <a:off x="462874" y="1151095"/>
            <a:ext cx="8229600" cy="4807276"/>
          </a:xfrm>
        </p:spPr>
        <p:txBody>
          <a:bodyPr/>
          <a:lstStyle/>
          <a:p>
            <a:pPr marL="228600" lvl="1">
              <a:spcAft>
                <a:spcPts val="1200"/>
              </a:spcAft>
              <a:buFont typeface="Arial" panose="020B0604020202020204" pitchFamily="34" charset="0"/>
              <a:buChar char="•"/>
            </a:pPr>
            <a:r>
              <a:rPr lang="en-US" sz="2000" dirty="0"/>
              <a:t>LSTK EPC contract</a:t>
            </a:r>
          </a:p>
          <a:p>
            <a:pPr marL="228600" lvl="1">
              <a:spcAft>
                <a:spcPts val="1200"/>
              </a:spcAft>
              <a:buFont typeface="Arial" panose="020B0604020202020204" pitchFamily="34" charset="0"/>
              <a:buChar char="•"/>
            </a:pPr>
            <a:r>
              <a:rPr lang="en-US" sz="2000" dirty="0"/>
              <a:t>All FERC permits</a:t>
            </a:r>
          </a:p>
          <a:p>
            <a:pPr marL="228600" lvl="1">
              <a:spcAft>
                <a:spcPts val="1200"/>
              </a:spcAft>
              <a:buFont typeface="Arial" panose="020B0604020202020204" pitchFamily="34" charset="0"/>
              <a:buChar char="•"/>
            </a:pPr>
            <a:r>
              <a:rPr lang="en-US" sz="2000" dirty="0"/>
              <a:t>All environmental permits</a:t>
            </a:r>
          </a:p>
          <a:p>
            <a:pPr marL="228600" lvl="1">
              <a:spcAft>
                <a:spcPts val="1200"/>
              </a:spcAft>
              <a:buFont typeface="Arial" panose="020B0604020202020204" pitchFamily="34" charset="0"/>
              <a:buChar char="•"/>
            </a:pPr>
            <a:r>
              <a:rPr lang="en-US" sz="2000" dirty="0"/>
              <a:t>DOE Non-FTA approval</a:t>
            </a:r>
          </a:p>
          <a:p>
            <a:pPr marL="228600" lvl="1">
              <a:spcAft>
                <a:spcPts val="1200"/>
              </a:spcAft>
              <a:buFont typeface="Arial" panose="020B0604020202020204" pitchFamily="34" charset="0"/>
              <a:buChar char="•"/>
            </a:pPr>
            <a:r>
              <a:rPr lang="en-US" sz="2000" dirty="0"/>
              <a:t>Pipeline Precedent Agreement</a:t>
            </a:r>
          </a:p>
          <a:p>
            <a:pPr marL="228600" lvl="1">
              <a:spcAft>
                <a:spcPts val="1200"/>
              </a:spcAft>
              <a:buFont typeface="Arial" panose="020B0604020202020204" pitchFamily="34" charset="0"/>
              <a:buChar char="•"/>
            </a:pPr>
            <a:r>
              <a:rPr lang="en-US" sz="2000" dirty="0"/>
              <a:t>Equity commitment</a:t>
            </a:r>
          </a:p>
          <a:p>
            <a:pPr marL="228600" lvl="1">
              <a:spcAft>
                <a:spcPts val="1200"/>
              </a:spcAft>
              <a:buFont typeface="Arial" panose="020B0604020202020204" pitchFamily="34" charset="0"/>
              <a:buChar char="•"/>
            </a:pPr>
            <a:r>
              <a:rPr lang="en-US" sz="2000" dirty="0"/>
              <a:t>Operations and maintenance contract</a:t>
            </a:r>
          </a:p>
          <a:p>
            <a:pPr marL="0" indent="0">
              <a:spcAft>
                <a:spcPts val="1200"/>
              </a:spcAft>
              <a:buNone/>
            </a:pPr>
            <a:endParaRPr lang="en-US" sz="2000" dirty="0"/>
          </a:p>
        </p:txBody>
      </p:sp>
      <p:sp>
        <p:nvSpPr>
          <p:cNvPr id="6" name="Text Placeholder 5"/>
          <p:cNvSpPr>
            <a:spLocks noGrp="1"/>
          </p:cNvSpPr>
          <p:nvPr>
            <p:ph type="body" sz="quarter" idx="11"/>
          </p:nvPr>
        </p:nvSpPr>
        <p:spPr/>
        <p:txBody>
          <a:bodyPr>
            <a:normAutofit/>
          </a:bodyPr>
          <a:lstStyle/>
          <a:p>
            <a:endParaRPr lang="en-US" dirty="0"/>
          </a:p>
        </p:txBody>
      </p:sp>
      <p:sp>
        <p:nvSpPr>
          <p:cNvPr id="5" name="Text Placeholder 4"/>
          <p:cNvSpPr>
            <a:spLocks noGrp="1"/>
          </p:cNvSpPr>
          <p:nvPr>
            <p:ph type="body" sz="quarter" idx="12"/>
          </p:nvPr>
        </p:nvSpPr>
        <p:spPr>
          <a:xfrm>
            <a:off x="475488" y="6210300"/>
            <a:ext cx="7955280" cy="411480"/>
          </a:xfrm>
          <a:solidFill>
            <a:srgbClr val="DDD9C3"/>
          </a:solidFill>
        </p:spPr>
        <p:txBody>
          <a:bodyPr/>
          <a:lstStyle/>
          <a:p>
            <a:pPr algn="ctr"/>
            <a:r>
              <a:rPr lang="en-US" sz="2000" dirty="0">
                <a:solidFill>
                  <a:srgbClr val="C00000"/>
                </a:solidFill>
              </a:rPr>
              <a:t>Fully de-risked contracting certainty</a:t>
            </a:r>
          </a:p>
        </p:txBody>
      </p:sp>
    </p:spTree>
    <p:extLst>
      <p:ext uri="{BB962C8B-B14F-4D97-AF65-F5344CB8AC3E}">
        <p14:creationId xmlns:p14="http://schemas.microsoft.com/office/powerpoint/2010/main" val="13634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3550" y="483810"/>
            <a:ext cx="7666462" cy="441703"/>
          </a:xfrm>
        </p:spPr>
        <p:txBody>
          <a:bodyPr>
            <a:noAutofit/>
          </a:bodyPr>
          <a:lstStyle/>
          <a:p>
            <a:r>
              <a:rPr lang="en-US" sz="2400" dirty="0"/>
              <a:t>Forward looking statement / Non-GAAP financial measures</a:t>
            </a:r>
          </a:p>
        </p:txBody>
      </p:sp>
      <p:sp>
        <p:nvSpPr>
          <p:cNvPr id="3" name="Content Placeholder 2"/>
          <p:cNvSpPr>
            <a:spLocks noGrp="1"/>
          </p:cNvSpPr>
          <p:nvPr>
            <p:ph idx="1"/>
          </p:nvPr>
        </p:nvSpPr>
        <p:spPr/>
        <p:txBody>
          <a:bodyPr/>
          <a:lstStyle/>
          <a:p>
            <a:pPr marL="0" lvl="0" indent="0" defTabSz="457200">
              <a:spcBef>
                <a:spcPts val="0"/>
              </a:spcBef>
              <a:spcAft>
                <a:spcPts val="600"/>
              </a:spcAft>
              <a:buClrTx/>
              <a:buNone/>
            </a:pPr>
            <a:r>
              <a:rPr lang="en-US" sz="900" dirty="0">
                <a:solidFill>
                  <a:srgbClr val="5E5E5E"/>
                </a:solidFill>
              </a:rPr>
              <a:t>The following presentation, together with all information and data contained in verbal and other written statements or presentations made by or on behalf of Liquefied National Gas Limited (“LNGL”) (ASX: LNG) (OTC ADR: LNGLY), whether related to LNGL or any of its assets, affiliates or subsidiaries, including, without limitation, Magnolia LNG, LLC (“Magnolia LNG”), LNG Technology Pty Ltd (“LNG Technology”), Gladstone LNG Pty Ltd (“Gladstone LNG”), Bear Head LNG Corporation (“Bear head LNG”) (LNGL, Magnolia LNG, LNG Technology, Gladstone LNG, Bear Head LNG and any other assets, affiliates or subsidiaries, whether named or unnamed, are referred to herein as the” LNGL Group”), contains forward-looking statements concerning LNGL Group’s strategy, operations, financial performance, plans, projections and expectations, all of which are subject to uncertain conditions and circumstances in the various countries, sectors and markets in which LNGL Group operates or is planning to operate.  </a:t>
            </a:r>
          </a:p>
          <a:p>
            <a:pPr marL="0" lvl="0" indent="0" defTabSz="457200">
              <a:spcBef>
                <a:spcPts val="0"/>
              </a:spcBef>
              <a:spcAft>
                <a:spcPts val="600"/>
              </a:spcAft>
              <a:buClrTx/>
              <a:buNone/>
            </a:pPr>
            <a:r>
              <a:rPr lang="en-US" sz="900" dirty="0">
                <a:solidFill>
                  <a:srgbClr val="5E5E5E"/>
                </a:solidFill>
              </a:rPr>
              <a:t>The Private Securities Litigation Reform Act of 1995 (“PSLRA”) provides safe harbor protections for forward-looking statements in order to encourage companies to provide prospective information about their business. LNGL Group intends to rely on the benefits of the safe harbor provisions of the PSLRA and includes this cautionary statement for purposes of disclosure and disclaimer.  Forward-looking statements are based on assumptions involving judgments and predictions concerning the future and are not statements of historical facts.  Without limitation, the words "anticipate," “assumptions,” "believe," “could,” “enable,” "estimate," “estimated,” "expect," "expected," "forecast," “formulated,” "intends," "may," “on track,” “opportunity,” "pending," "plan," "potential," “progress,” "project," “ready,” “replicate,” "should," “targeting,” “tracking,” and similar expressions identify forward-looking statements. Forward-looking statements are not guarantees of outcome, results, performance or any projections, and involve significant risks, uncertainties and assumptions, the results of which often differ materially from those expressed in the forward-looking statements.  Factors influencing these results are beyond LNGL Group’s ability to control or predict.</a:t>
            </a:r>
          </a:p>
          <a:p>
            <a:pPr marL="0" lvl="0" indent="0" defTabSz="457200">
              <a:spcBef>
                <a:spcPts val="0"/>
              </a:spcBef>
              <a:spcAft>
                <a:spcPts val="600"/>
              </a:spcAft>
              <a:buClrTx/>
              <a:buNone/>
            </a:pPr>
            <a:r>
              <a:rPr lang="en-US" sz="900" dirty="0">
                <a:solidFill>
                  <a:srgbClr val="5E5E5E"/>
                </a:solidFill>
              </a:rPr>
              <a:t>LNGL Group’s ability to fulfill its objectives, goals, strategies, synergies and revenue, income or cash flow are subject to significant national, international, regional and local economic, competitive and regulatory conditions and developments, as well as technological competitive developments; energy, credit and capital markets conditions; inflation and interest rates; political and economic instability of oil producing and consuming nations; business and regulatory or legal challenges, decisions and outcomes; timing and success of business development efforts and opportunities; as well as weather conditions and other uncertainties. No person or company should put undue reliance on forward-looking statements.  Nothing in this presentation or any forward-looking statement should be used as a substitute for any party’s own due diligence investigation, nor relied upon by any party in deciding to invest in LNGL Group or any of its projects, or to retain or sell any securities in any one or more of the entities in the LNGL Group.  No person acting directly or indirectly for LNGL Group is authorized to make any representation or warranty, express or implied, concerning the accuracy or completeness of the information in this presentation and any forward-looking statements.   </a:t>
            </a:r>
          </a:p>
          <a:p>
            <a:pPr marL="0" lvl="0" indent="0" defTabSz="457200">
              <a:spcBef>
                <a:spcPts val="0"/>
              </a:spcBef>
              <a:spcAft>
                <a:spcPts val="600"/>
              </a:spcAft>
              <a:buClrTx/>
              <a:buNone/>
            </a:pPr>
            <a:r>
              <a:rPr lang="en-US" sz="900" dirty="0">
                <a:solidFill>
                  <a:srgbClr val="5E5E5E"/>
                </a:solidFill>
              </a:rPr>
              <a:t>LNGL Group undertakes no obligation to update any forward-looking statements, and does no assume or accept any responsibility or liability for any inaccuracies in this presentation or forward-looking statements.  Neither this presentation nor any forward-looking statement made by or on behalf of LNGL Group shall constitute an offer to sell or the solicitation of an offer to sell any securities in any jurisdiction in which such offer, solicitation or sale would be unlawful prior to registration or qualification under application securities laws of such jurisdiction.  No offer of securities in LNGL Group shall be made except by means of a prospectus satisfying the standards of the Securities Act of 1933, as amended or other applicable law.</a:t>
            </a:r>
          </a:p>
          <a:p>
            <a:pPr marL="0" lvl="0" indent="0" defTabSz="457200">
              <a:spcBef>
                <a:spcPts val="0"/>
              </a:spcBef>
              <a:spcAft>
                <a:spcPts val="600"/>
              </a:spcAft>
              <a:buClrTx/>
              <a:buNone/>
            </a:pPr>
            <a:r>
              <a:rPr lang="en-US" sz="900" dirty="0">
                <a:solidFill>
                  <a:srgbClr val="5E5E5E"/>
                </a:solidFill>
              </a:rPr>
              <a:t>LNGL Group may use or express non-generally accepted accounting principles (“non-GAAP”) financial measures in this presentation and forward-looking statements.  LNGL Group undertakes no obligation to reconcile non-GAAP financial measure to comparable GAAP measures.  Non-GAAP measures should not be considered an alternative to or substitute for GAAP financial measures.</a:t>
            </a:r>
          </a:p>
          <a:p>
            <a:pPr marL="0" lvl="0" indent="0" defTabSz="457200">
              <a:spcBef>
                <a:spcPts val="0"/>
              </a:spcBef>
              <a:spcAft>
                <a:spcPts val="600"/>
              </a:spcAft>
              <a:buClrTx/>
              <a:buNone/>
            </a:pPr>
            <a:r>
              <a:rPr lang="en-US" sz="900" dirty="0">
                <a:solidFill>
                  <a:srgbClr val="5E5E5E"/>
                </a:solidFill>
              </a:rPr>
              <a:t>NOTHING IN THIS PRESENTATION OR FORWARD-LOOKING STATEMENTS SHALL SERVE AS A SUBSTITUTE FOR ANY REGISTRATION STATEMENT, PROXY STATEMENT OR PROSPECTUS, IF ANY, FILED BY LNGL GROUP WITH APPLICABLE SECURITIES EXCHANGES.  INVESTORS AND INTERESTED PARTIES ARE URGED TO CAREFULLY REVIEW ANY REGISTRATION STATEMENTS, PROXY STATEMENTS AND PROSPECTUS, IF ANY, FILED WITH APPLICABLE SECURITIES EXCHANGES.  </a:t>
            </a:r>
          </a:p>
          <a:p>
            <a:pPr marL="0" indent="0">
              <a:buNone/>
            </a:pPr>
            <a:endParaRPr lang="en-US" dirty="0"/>
          </a:p>
        </p:txBody>
      </p:sp>
      <p:sp>
        <p:nvSpPr>
          <p:cNvPr id="5" name="Text Placeholder 4"/>
          <p:cNvSpPr>
            <a:spLocks noGrp="1"/>
          </p:cNvSpPr>
          <p:nvPr>
            <p:ph type="body" sz="quarter" idx="12"/>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7254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Contacts</a:t>
            </a:r>
          </a:p>
        </p:txBody>
      </p:sp>
      <p:sp>
        <p:nvSpPr>
          <p:cNvPr id="4" name="Text Placeholder 3"/>
          <p:cNvSpPr>
            <a:spLocks noGrp="1"/>
          </p:cNvSpPr>
          <p:nvPr>
            <p:ph type="body" sz="quarter" idx="11"/>
          </p:nvPr>
        </p:nvSpPr>
        <p:spPr/>
        <p:txBody>
          <a:bodyPr>
            <a:noAutofit/>
          </a:bodyPr>
          <a:lstStyle/>
          <a:p>
            <a:endParaRPr lang="en-US" sz="1600" dirty="0"/>
          </a:p>
        </p:txBody>
      </p:sp>
      <p:sp>
        <p:nvSpPr>
          <p:cNvPr id="7" name="Text Placeholder 6"/>
          <p:cNvSpPr>
            <a:spLocks noGrp="1"/>
          </p:cNvSpPr>
          <p:nvPr>
            <p:ph type="body" sz="quarter" idx="12"/>
          </p:nvPr>
        </p:nvSpPr>
        <p:spPr/>
        <p:txBody>
          <a:bodyPr/>
          <a:lstStyle/>
          <a:p>
            <a:endParaRPr lang="en-US" dirty="0"/>
          </a:p>
        </p:txBody>
      </p:sp>
      <p:sp>
        <p:nvSpPr>
          <p:cNvPr id="6" name="Rectangle 5"/>
          <p:cNvSpPr/>
          <p:nvPr/>
        </p:nvSpPr>
        <p:spPr>
          <a:xfrm>
            <a:off x="804766" y="1149562"/>
            <a:ext cx="7536180" cy="5016758"/>
          </a:xfrm>
          <a:prstGeom prst="rect">
            <a:avLst/>
          </a:prstGeom>
          <a:ln w="38100">
            <a:solidFill>
              <a:srgbClr val="C00000"/>
            </a:solidFill>
          </a:ln>
        </p:spPr>
        <p:txBody>
          <a:bodyPr wrap="square">
            <a:spAutoFit/>
          </a:bodyPr>
          <a:lstStyle/>
          <a:p>
            <a:pPr algn="ctr"/>
            <a:endParaRPr lang="en-AU" b="1" dirty="0">
              <a:solidFill>
                <a:srgbClr val="5E5E5E"/>
              </a:solidFill>
            </a:endParaRPr>
          </a:p>
          <a:p>
            <a:pPr algn="ctr"/>
            <a:endParaRPr lang="en-AU" b="1" dirty="0">
              <a:solidFill>
                <a:srgbClr val="5E5E5E"/>
              </a:solidFill>
            </a:endParaRPr>
          </a:p>
          <a:p>
            <a:r>
              <a:rPr lang="en-AU" b="1" dirty="0">
                <a:solidFill>
                  <a:srgbClr val="5E5E5E"/>
                </a:solidFill>
              </a:rPr>
              <a:t>     </a:t>
            </a:r>
            <a:endParaRPr lang="en-AU" sz="800" b="1" dirty="0">
              <a:solidFill>
                <a:srgbClr val="5E5E5E"/>
              </a:solidFill>
            </a:endParaRPr>
          </a:p>
          <a:p>
            <a:pPr algn="ctr"/>
            <a:endParaRPr lang="en-AU" b="1" dirty="0">
              <a:solidFill>
                <a:srgbClr val="5E5E5E"/>
              </a:solidFill>
            </a:endParaRPr>
          </a:p>
          <a:p>
            <a:pPr algn="ctr"/>
            <a:endParaRPr lang="en-AU" b="1" dirty="0">
              <a:solidFill>
                <a:srgbClr val="5E5E5E"/>
              </a:solidFill>
            </a:endParaRPr>
          </a:p>
          <a:p>
            <a:pPr algn="ctr"/>
            <a:endParaRPr lang="en-AU" b="1" dirty="0">
              <a:solidFill>
                <a:srgbClr val="5E5E5E"/>
              </a:solidFill>
            </a:endParaRPr>
          </a:p>
          <a:p>
            <a:pPr algn="ctr"/>
            <a:endParaRPr lang="en-AU" b="1" dirty="0">
              <a:solidFill>
                <a:srgbClr val="5E5E5E"/>
              </a:solidFill>
            </a:endParaRPr>
          </a:p>
          <a:p>
            <a:pPr algn="ctr"/>
            <a:endParaRPr lang="en-AU" b="1" dirty="0">
              <a:solidFill>
                <a:srgbClr val="5E5E5E"/>
              </a:solidFill>
            </a:endParaRPr>
          </a:p>
          <a:p>
            <a:r>
              <a:rPr lang="en-US" b="1" dirty="0"/>
              <a:t>						</a:t>
            </a:r>
            <a:endParaRPr lang="en-AU" b="1" dirty="0">
              <a:solidFill>
                <a:srgbClr val="5E5E5E"/>
              </a:solidFill>
            </a:endParaRPr>
          </a:p>
          <a:p>
            <a:pPr algn="ctr"/>
            <a:br>
              <a:rPr lang="en-AU" b="1" dirty="0">
                <a:solidFill>
                  <a:srgbClr val="5E5E5E"/>
                </a:solidFill>
              </a:rPr>
            </a:br>
            <a:r>
              <a:rPr lang="en-AU" b="1" dirty="0">
                <a:solidFill>
                  <a:srgbClr val="5E5E5E"/>
                </a:solidFill>
              </a:rPr>
              <a:t>Liquefied Natural Gas Limited</a:t>
            </a:r>
            <a:endParaRPr lang="en-AU" dirty="0">
              <a:solidFill>
                <a:srgbClr val="5E5E5E"/>
              </a:solidFill>
            </a:endParaRPr>
          </a:p>
          <a:p>
            <a:pPr algn="ctr"/>
            <a:r>
              <a:rPr lang="en-AU" dirty="0">
                <a:solidFill>
                  <a:srgbClr val="5E5E5E"/>
                </a:solidFill>
              </a:rPr>
              <a:t>45 Ventnor Avenue, West Perth WA 6005, Australia</a:t>
            </a:r>
          </a:p>
          <a:p>
            <a:pPr algn="ctr"/>
            <a:r>
              <a:rPr lang="en-AU" b="1" dirty="0">
                <a:solidFill>
                  <a:srgbClr val="5E5E5E"/>
                </a:solidFill>
              </a:rPr>
              <a:t>Telephone:</a:t>
            </a:r>
            <a:r>
              <a:rPr lang="en-AU" dirty="0">
                <a:solidFill>
                  <a:srgbClr val="5E5E5E"/>
                </a:solidFill>
              </a:rPr>
              <a:t> (08) 9366 3700; Facsimile</a:t>
            </a:r>
            <a:r>
              <a:rPr lang="en-AU" b="1" dirty="0">
                <a:solidFill>
                  <a:srgbClr val="5E5E5E"/>
                </a:solidFill>
              </a:rPr>
              <a:t>:</a:t>
            </a:r>
            <a:r>
              <a:rPr lang="en-AU" dirty="0">
                <a:solidFill>
                  <a:srgbClr val="5E5E5E"/>
                </a:solidFill>
              </a:rPr>
              <a:t> (08) 9429 8800</a:t>
            </a:r>
          </a:p>
          <a:p>
            <a:pPr algn="ctr"/>
            <a:r>
              <a:rPr lang="en-AU" dirty="0">
                <a:solidFill>
                  <a:srgbClr val="5E5E5E"/>
                </a:solidFill>
              </a:rPr>
              <a:t>1001 McKinney, Suite 600</a:t>
            </a:r>
            <a:br>
              <a:rPr lang="en-AU" dirty="0">
                <a:solidFill>
                  <a:srgbClr val="5E5E5E"/>
                </a:solidFill>
              </a:rPr>
            </a:br>
            <a:r>
              <a:rPr lang="en-AU" dirty="0">
                <a:solidFill>
                  <a:srgbClr val="5E5E5E"/>
                </a:solidFill>
              </a:rPr>
              <a:t>Houston, Texas 77002, USA</a:t>
            </a:r>
          </a:p>
          <a:p>
            <a:pPr algn="ctr"/>
            <a:r>
              <a:rPr lang="en-AU" b="1" dirty="0">
                <a:solidFill>
                  <a:srgbClr val="5E5E5E"/>
                </a:solidFill>
              </a:rPr>
              <a:t>Telephone: </a:t>
            </a:r>
            <a:r>
              <a:rPr lang="en-AU" dirty="0">
                <a:solidFill>
                  <a:srgbClr val="5E5E5E"/>
                </a:solidFill>
              </a:rPr>
              <a:t>+1 713 815 6900; Facsimile: +1 713 815 6905</a:t>
            </a:r>
          </a:p>
          <a:p>
            <a:pPr algn="ctr"/>
            <a:r>
              <a:rPr lang="en-AU" dirty="0">
                <a:solidFill>
                  <a:srgbClr val="5E5E5E"/>
                </a:solidFill>
              </a:rPr>
              <a:t>Email: </a:t>
            </a:r>
            <a:r>
              <a:rPr lang="en-AU" u="sng" dirty="0">
                <a:solidFill>
                  <a:srgbClr val="5E5E5E"/>
                </a:solidFill>
                <a:hlinkClick r:id="rId3"/>
              </a:rPr>
              <a:t>LNG@LNGLimited.com.au</a:t>
            </a:r>
            <a:r>
              <a:rPr lang="en-AU" dirty="0">
                <a:solidFill>
                  <a:srgbClr val="5E5E5E"/>
                </a:solidFill>
              </a:rPr>
              <a:t>    Web site: </a:t>
            </a:r>
            <a:r>
              <a:rPr lang="en-AU" u="sng" dirty="0">
                <a:solidFill>
                  <a:srgbClr val="5E5E5E"/>
                </a:solidFill>
                <a:hlinkClick r:id="rId4"/>
              </a:rPr>
              <a:t>www.LNGLimited.com.au</a:t>
            </a:r>
            <a:endParaRPr lang="en-AU" u="sng" dirty="0"/>
          </a:p>
          <a:p>
            <a:pPr algn="ctr"/>
            <a:r>
              <a:rPr lang="en-AU" sz="1400" b="1" dirty="0">
                <a:solidFill>
                  <a:schemeClr val="bg1"/>
                </a:solidFill>
              </a:rPr>
              <a:t>ASX: LNG; OTC ADR: LNGLY</a:t>
            </a:r>
          </a:p>
        </p:txBody>
      </p:sp>
      <p:graphicFrame>
        <p:nvGraphicFramePr>
          <p:cNvPr id="8" name="Table 7">
            <a:extLst>
              <a:ext uri="{FF2B5EF4-FFF2-40B4-BE49-F238E27FC236}">
                <a16:creationId xmlns:a16="http://schemas.microsoft.com/office/drawing/2014/main" id="{029C029A-D5C0-4CC9-B7B6-067CB0D23D25}"/>
              </a:ext>
            </a:extLst>
          </p:cNvPr>
          <p:cNvGraphicFramePr>
            <a:graphicFrameLocks noGrp="1"/>
          </p:cNvGraphicFramePr>
          <p:nvPr>
            <p:extLst>
              <p:ext uri="{D42A27DB-BD31-4B8C-83A1-F6EECF244321}">
                <p14:modId xmlns:p14="http://schemas.microsoft.com/office/powerpoint/2010/main" val="2021506775"/>
              </p:ext>
            </p:extLst>
          </p:nvPr>
        </p:nvGraphicFramePr>
        <p:xfrm>
          <a:off x="1524000" y="1397000"/>
          <a:ext cx="6096000" cy="201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922363048"/>
                    </a:ext>
                  </a:extLst>
                </a:gridCol>
                <a:gridCol w="3048000">
                  <a:extLst>
                    <a:ext uri="{9D8B030D-6E8A-4147-A177-3AD203B41FA5}">
                      <a16:colId xmlns:a16="http://schemas.microsoft.com/office/drawing/2014/main" val="2013057760"/>
                    </a:ext>
                  </a:extLst>
                </a:gridCol>
              </a:tblGrid>
              <a:tr h="370840">
                <a:tc>
                  <a:txBody>
                    <a:bodyPr/>
                    <a:lstStyle/>
                    <a:p>
                      <a:pPr marL="0" algn="ctr" defTabSz="914400" rtl="0" eaLnBrk="1" latinLnBrk="0" hangingPunct="1"/>
                      <a:r>
                        <a:rPr lang="en-AU" sz="1800" b="1" kern="1200" dirty="0">
                          <a:solidFill>
                            <a:srgbClr val="C00000"/>
                          </a:solidFill>
                          <a:latin typeface="+mn-lt"/>
                          <a:ea typeface="+mn-ea"/>
                          <a:cs typeface="+mn-cs"/>
                        </a:rPr>
                        <a:t>Americas/Europe</a:t>
                      </a:r>
                    </a:p>
                    <a:p>
                      <a:pPr marL="0" algn="ctr" defTabSz="914400" rtl="0" eaLnBrk="1" latinLnBrk="0" hangingPunct="1"/>
                      <a:r>
                        <a:rPr lang="en-AU" sz="1800" b="1" kern="1200" dirty="0">
                          <a:solidFill>
                            <a:srgbClr val="5E5E5E"/>
                          </a:solidFill>
                          <a:latin typeface="+mn-lt"/>
                          <a:ea typeface="+mn-ea"/>
                          <a:cs typeface="+mn-cs"/>
                        </a:rPr>
                        <a:t>Mr.</a:t>
                      </a:r>
                      <a:r>
                        <a:rPr lang="en-AU" sz="1800" b="1" kern="1200" baseline="0" dirty="0">
                          <a:solidFill>
                            <a:srgbClr val="5E5E5E"/>
                          </a:solidFill>
                          <a:latin typeface="+mn-lt"/>
                          <a:ea typeface="+mn-ea"/>
                          <a:cs typeface="+mn-cs"/>
                        </a:rPr>
                        <a:t> Micah Hirschfield</a:t>
                      </a:r>
                      <a:endParaRPr lang="en-AU" sz="1800" b="1" kern="1200" dirty="0">
                        <a:solidFill>
                          <a:srgbClr val="5E5E5E"/>
                        </a:solidFill>
                        <a:latin typeface="+mn-lt"/>
                        <a:ea typeface="+mn-ea"/>
                        <a:cs typeface="+mn-cs"/>
                      </a:endParaRPr>
                    </a:p>
                    <a:p>
                      <a:pPr marL="0" algn="ctr" defTabSz="914400" rtl="0" eaLnBrk="1" latinLnBrk="0" hangingPunct="1"/>
                      <a:r>
                        <a:rPr lang="en-US" sz="1800" b="1" kern="1200" dirty="0">
                          <a:solidFill>
                            <a:srgbClr val="5E5E5E"/>
                          </a:solidFill>
                          <a:latin typeface="+mn-lt"/>
                          <a:ea typeface="+mn-ea"/>
                          <a:cs typeface="+mn-cs"/>
                        </a:rPr>
                        <a:t>Sr.</a:t>
                      </a:r>
                      <a:r>
                        <a:rPr lang="en-US" sz="1800" b="1" kern="1200" baseline="0" dirty="0">
                          <a:solidFill>
                            <a:srgbClr val="5E5E5E"/>
                          </a:solidFill>
                          <a:latin typeface="+mn-lt"/>
                          <a:ea typeface="+mn-ea"/>
                          <a:cs typeface="+mn-cs"/>
                        </a:rPr>
                        <a:t> Manager, Communications and Investor Relations</a:t>
                      </a:r>
                      <a:endParaRPr lang="en-US" sz="1800" b="1" kern="1200" dirty="0">
                        <a:solidFill>
                          <a:srgbClr val="5E5E5E"/>
                        </a:solidFill>
                        <a:latin typeface="+mn-lt"/>
                        <a:ea typeface="+mn-ea"/>
                        <a:cs typeface="+mn-cs"/>
                      </a:endParaRPr>
                    </a:p>
                    <a:p>
                      <a:pPr algn="ctr"/>
                      <a:r>
                        <a:rPr lang="en-US" sz="1800" b="1" kern="1200" baseline="0" dirty="0">
                          <a:solidFill>
                            <a:srgbClr val="5E5E5E"/>
                          </a:solidFill>
                          <a:latin typeface="+mn-lt"/>
                          <a:ea typeface="+mn-ea"/>
                          <a:cs typeface="+mn-cs"/>
                        </a:rPr>
                        <a:t>+1 713 815 6920</a:t>
                      </a:r>
                    </a:p>
                    <a:p>
                      <a:pPr algn="ctr"/>
                      <a:r>
                        <a:rPr lang="en-US" u="sng" dirty="0">
                          <a:hlinkClick r:id="rId5"/>
                        </a:rPr>
                        <a:t>mhirschfield@lnglimited.com</a:t>
                      </a:r>
                      <a:r>
                        <a:rPr lang="en-US" b="1" dirty="0"/>
                        <a:t>	</a:t>
                      </a:r>
                      <a:endParaRPr lang="en-US" dirty="0"/>
                    </a:p>
                  </a:txBody>
                  <a:tcPr>
                    <a:noFill/>
                  </a:tcPr>
                </a:tc>
                <a:tc>
                  <a:txBody>
                    <a:bodyPr/>
                    <a:lstStyle/>
                    <a:p>
                      <a:pPr marL="0" algn="ctr" defTabSz="914400" rtl="0" eaLnBrk="1" latinLnBrk="0" hangingPunct="1"/>
                      <a:r>
                        <a:rPr lang="en-AU" sz="1800" b="1" kern="1200" dirty="0">
                          <a:solidFill>
                            <a:srgbClr val="C00000"/>
                          </a:solidFill>
                          <a:latin typeface="+mn-lt"/>
                          <a:ea typeface="+mn-ea"/>
                          <a:cs typeface="+mn-cs"/>
                        </a:rPr>
                        <a:t>Australia/Asia</a:t>
                      </a:r>
                    </a:p>
                    <a:p>
                      <a:pPr marL="0" algn="ctr" defTabSz="914400" rtl="0" eaLnBrk="1" latinLnBrk="0" hangingPunct="1"/>
                      <a:r>
                        <a:rPr lang="en-AU" sz="1800" b="1" kern="1200" dirty="0">
                          <a:solidFill>
                            <a:srgbClr val="5E5E5E"/>
                          </a:solidFill>
                          <a:latin typeface="+mn-lt"/>
                          <a:ea typeface="+mn-ea"/>
                          <a:cs typeface="+mn-cs"/>
                        </a:rPr>
                        <a:t>Mr.</a:t>
                      </a:r>
                      <a:r>
                        <a:rPr lang="en-AU" sz="1800" b="1" kern="1200" baseline="0" dirty="0">
                          <a:solidFill>
                            <a:srgbClr val="5E5E5E"/>
                          </a:solidFill>
                          <a:latin typeface="+mn-lt"/>
                          <a:ea typeface="+mn-ea"/>
                          <a:cs typeface="+mn-cs"/>
                        </a:rPr>
                        <a:t> Andrew Gould</a:t>
                      </a:r>
                      <a:endParaRPr lang="en-AU" sz="1800" b="1" kern="1200" dirty="0">
                        <a:solidFill>
                          <a:srgbClr val="5E5E5E"/>
                        </a:solidFill>
                        <a:latin typeface="+mn-lt"/>
                        <a:ea typeface="+mn-ea"/>
                        <a:cs typeface="+mn-cs"/>
                      </a:endParaRPr>
                    </a:p>
                    <a:p>
                      <a:pPr marL="0" algn="ctr" defTabSz="914400" rtl="0" eaLnBrk="1" latinLnBrk="0" hangingPunct="1"/>
                      <a:r>
                        <a:rPr lang="en-AU" sz="1800" b="1" kern="1200" dirty="0">
                          <a:solidFill>
                            <a:srgbClr val="5E5E5E"/>
                          </a:solidFill>
                          <a:latin typeface="+mn-lt"/>
                          <a:ea typeface="+mn-ea"/>
                          <a:cs typeface="+mn-cs"/>
                        </a:rPr>
                        <a:t>Group</a:t>
                      </a:r>
                      <a:r>
                        <a:rPr lang="en-AU" sz="1800" b="1" kern="1200" baseline="0" dirty="0">
                          <a:solidFill>
                            <a:srgbClr val="5E5E5E"/>
                          </a:solidFill>
                          <a:latin typeface="+mn-lt"/>
                          <a:ea typeface="+mn-ea"/>
                          <a:cs typeface="+mn-cs"/>
                        </a:rPr>
                        <a:t> Development Manager and Joint Company Secretary</a:t>
                      </a:r>
                    </a:p>
                    <a:p>
                      <a:pPr marL="0" algn="ctr" defTabSz="914400" rtl="0" eaLnBrk="1" latinLnBrk="0" hangingPunct="1"/>
                      <a:r>
                        <a:rPr lang="en-US" sz="1800" b="1" kern="1200" baseline="0" dirty="0">
                          <a:solidFill>
                            <a:srgbClr val="5E5E5E"/>
                          </a:solidFill>
                          <a:latin typeface="+mn-lt"/>
                          <a:ea typeface="+mn-ea"/>
                          <a:cs typeface="+mn-cs"/>
                        </a:rPr>
                        <a:t>+61 (0)8 9366 3700 </a:t>
                      </a:r>
                    </a:p>
                    <a:p>
                      <a:pPr algn="ctr"/>
                      <a:r>
                        <a:rPr lang="en-US" u="sng" dirty="0">
                          <a:hlinkClick r:id="rId6"/>
                        </a:rPr>
                        <a:t>AGould@lnglimited.com.au</a:t>
                      </a:r>
                      <a:r>
                        <a:rPr lang="en-US" b="1" dirty="0"/>
                        <a:t> </a:t>
                      </a:r>
                      <a:endParaRPr lang="en-US" dirty="0"/>
                    </a:p>
                  </a:txBody>
                  <a:tcPr>
                    <a:noFill/>
                  </a:tcPr>
                </a:tc>
                <a:extLst>
                  <a:ext uri="{0D108BD9-81ED-4DB2-BD59-A6C34878D82A}">
                    <a16:rowId xmlns:a16="http://schemas.microsoft.com/office/drawing/2014/main" val="3081768436"/>
                  </a:ext>
                </a:extLst>
              </a:tr>
            </a:tbl>
          </a:graphicData>
        </a:graphic>
      </p:graphicFrame>
    </p:spTree>
    <p:extLst>
      <p:ext uri="{BB962C8B-B14F-4D97-AF65-F5344CB8AC3E}">
        <p14:creationId xmlns:p14="http://schemas.microsoft.com/office/powerpoint/2010/main" val="29020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Forward looking statement</a:t>
            </a:r>
          </a:p>
        </p:txBody>
      </p:sp>
      <p:sp>
        <p:nvSpPr>
          <p:cNvPr id="6" name="Content Placeholder 2"/>
          <p:cNvSpPr>
            <a:spLocks noGrp="1"/>
          </p:cNvSpPr>
          <p:nvPr>
            <p:ph idx="1"/>
          </p:nvPr>
        </p:nvSpPr>
        <p:spPr/>
        <p:txBody>
          <a:bodyPr/>
          <a:lstStyle/>
          <a:p>
            <a:pPr marL="0" lvl="0" indent="0" defTabSz="457200">
              <a:spcBef>
                <a:spcPts val="0"/>
              </a:spcBef>
              <a:spcAft>
                <a:spcPts val="600"/>
              </a:spcAft>
              <a:buClrTx/>
              <a:buNone/>
            </a:pPr>
            <a:r>
              <a:rPr lang="en-US" sz="900" dirty="0">
                <a:solidFill>
                  <a:srgbClr val="5E5E5E"/>
                </a:solidFill>
              </a:rPr>
              <a:t>The information in this presentation is not an offer or recommendation to purchase or subscribe for securities in any one or more entities in the LNGL Group or to retain or sell any securities currently being held. This presentation does not take into account, nor is it intended to take into account, the potential and/or current individual investment objectives and/or the financial situation of investors.</a:t>
            </a:r>
          </a:p>
          <a:p>
            <a:pPr marL="0" lvl="0" indent="0" defTabSz="457200">
              <a:spcBef>
                <a:spcPts val="0"/>
              </a:spcBef>
              <a:spcAft>
                <a:spcPts val="600"/>
              </a:spcAft>
              <a:buClrTx/>
              <a:buNone/>
            </a:pPr>
            <a:r>
              <a:rPr lang="en-US" sz="900" dirty="0">
                <a:solidFill>
                  <a:srgbClr val="5E5E5E"/>
                </a:solidFill>
              </a:rPr>
              <a:t>This presentation was prepared with due care and attention and the information contained herein is, to the best of LNGL Group’s knowledge, as of the date of the presentation.  </a:t>
            </a:r>
          </a:p>
          <a:p>
            <a:pPr marL="0" lvl="0" indent="0" defTabSz="457200">
              <a:spcBef>
                <a:spcPts val="0"/>
              </a:spcBef>
              <a:spcAft>
                <a:spcPts val="600"/>
              </a:spcAft>
              <a:buClrTx/>
              <a:buNone/>
            </a:pPr>
            <a:r>
              <a:rPr lang="en-US" sz="900" dirty="0">
                <a:solidFill>
                  <a:srgbClr val="5E5E5E"/>
                </a:solidFill>
              </a:rPr>
              <a:t>This presentation contains forward-looking statements that are subject to risk factors associated with the gas and energy industry. The expectations reflected in these statements are currently considered reasonably based, but they may be affected by a range of variables that could cause actual results or trends to differ materially, including but not limited to: price and currency fluctuations, the ability to obtain reliable gas supply, gas reserve estimates, the ability to locate markets for LNG, fluctuations in gas and LNG prices, project site latent conditions, approvals and cost estimates, development progress, operating results, legislative, fiscal and regulatory developments, economic and financial markets conditions, including availability of financing. </a:t>
            </a:r>
          </a:p>
          <a:p>
            <a:pPr marL="0" lvl="0" indent="0" defTabSz="457200">
              <a:spcBef>
                <a:spcPts val="0"/>
              </a:spcBef>
              <a:spcAft>
                <a:spcPts val="600"/>
              </a:spcAft>
              <a:buClrTx/>
              <a:buNone/>
            </a:pPr>
            <a:r>
              <a:rPr lang="en-US" sz="900" dirty="0">
                <a:solidFill>
                  <a:srgbClr val="5E5E5E"/>
                </a:solidFill>
              </a:rPr>
              <a:t>No representation or warranty (express or implied) is or will be made by any person (including LNGL Group and its officers, directors, employees, advisers and agents) in relation to the accuracy or completeness of all or part of this document, or any constituent or associated presentation, information or material (collectively, the Information), or the accuracy, likelihood of achievement or reasonableness of any projections, prospects or returns contained in, or implied by, the Information or any part of it. The Information includes information derived from third party sources that has not necessarily been independently verified.</a:t>
            </a:r>
          </a:p>
          <a:p>
            <a:pPr marL="0" lvl="0" indent="0" defTabSz="457200">
              <a:spcBef>
                <a:spcPts val="0"/>
              </a:spcBef>
              <a:spcAft>
                <a:spcPts val="600"/>
              </a:spcAft>
              <a:buClrTx/>
              <a:buNone/>
            </a:pPr>
            <a:r>
              <a:rPr lang="en-US" sz="900" dirty="0">
                <a:solidFill>
                  <a:srgbClr val="5E5E5E"/>
                </a:solidFill>
              </a:rPr>
              <a:t>Subject to any continuing obligations under applicable law or any relevant stock exchange listing rules, LNGL Group disclaims any obligation or undertaking to disseminate any updates or revisions to any forward looking statements in this presentation to reflect any change in expectations in relation to any forward looking statements or any change in events, conditions or circumstances on which any such statements were based.</a:t>
            </a:r>
          </a:p>
          <a:p>
            <a:pPr marL="0" lvl="0" indent="0" defTabSz="457200">
              <a:spcBef>
                <a:spcPts val="0"/>
              </a:spcBef>
              <a:spcAft>
                <a:spcPts val="600"/>
              </a:spcAft>
              <a:buClrTx/>
              <a:buNone/>
            </a:pPr>
            <a:r>
              <a:rPr lang="en-US" sz="900" dirty="0">
                <a:solidFill>
                  <a:srgbClr val="5E5E5E"/>
                </a:solidFill>
              </a:rPr>
              <a:t>To the maximum extent permitted by law, each entity in the LNGL Group, along with each entity’s respective officers, employees and advisers, excludes all liability (including in negligence) for any loss or damage which may be suffered by any person as a consequence of any information in this presentation or any error or omission there from.</a:t>
            </a:r>
          </a:p>
          <a:p>
            <a:pPr marL="0" lvl="0" indent="0" defTabSz="457200">
              <a:spcBef>
                <a:spcPts val="0"/>
              </a:spcBef>
              <a:spcAft>
                <a:spcPts val="600"/>
              </a:spcAft>
              <a:buClrTx/>
              <a:buNone/>
            </a:pPr>
            <a:r>
              <a:rPr lang="en-US" sz="900" dirty="0">
                <a:solidFill>
                  <a:srgbClr val="5E5E5E"/>
                </a:solidFill>
              </a:rPr>
              <a:t>All references to dollars, cents or $ in this document is a reference to US Dollars, unless otherwise stated.</a:t>
            </a:r>
          </a:p>
          <a:p>
            <a:pPr marL="0" lvl="0" indent="0" defTabSz="457200">
              <a:spcBef>
                <a:spcPts val="0"/>
              </a:spcBef>
              <a:spcAft>
                <a:spcPts val="600"/>
              </a:spcAft>
              <a:buClrTx/>
              <a:buNone/>
            </a:pPr>
            <a:endParaRPr lang="en-US" sz="900" dirty="0">
              <a:solidFill>
                <a:srgbClr val="5E5E5E"/>
              </a:solidFill>
            </a:endParaRPr>
          </a:p>
          <a:p>
            <a:pPr marL="0" indent="0">
              <a:buNone/>
            </a:pPr>
            <a:endParaRPr lang="en-US" dirty="0"/>
          </a:p>
        </p:txBody>
      </p:sp>
      <p:sp>
        <p:nvSpPr>
          <p:cNvPr id="8" name="Text Placeholder 7"/>
          <p:cNvSpPr>
            <a:spLocks noGrp="1"/>
          </p:cNvSpPr>
          <p:nvPr>
            <p:ph type="body" sz="quarter" idx="12"/>
          </p:nvPr>
        </p:nvSpPr>
        <p:spPr/>
        <p:txBody>
          <a:bodyPr>
            <a:noAutofit/>
          </a:bodyPr>
          <a:lstStyle/>
          <a:p>
            <a:endParaRPr lang="en-US" sz="1600" dirty="0"/>
          </a:p>
        </p:txBody>
      </p:sp>
      <p:sp>
        <p:nvSpPr>
          <p:cNvPr id="4" name="Text Placeholder 3"/>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306487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Corporate structure</a:t>
            </a:r>
          </a:p>
        </p:txBody>
      </p:sp>
      <p:sp>
        <p:nvSpPr>
          <p:cNvPr id="27" name="Content Placeholder 5"/>
          <p:cNvSpPr>
            <a:spLocks noGrp="1"/>
          </p:cNvSpPr>
          <p:nvPr>
            <p:ph idx="1"/>
          </p:nvPr>
        </p:nvSpPr>
        <p:spPr>
          <a:xfrm>
            <a:off x="3831336" y="4462454"/>
            <a:ext cx="4907310" cy="1536010"/>
          </a:xfrm>
        </p:spPr>
        <p:txBody>
          <a:bodyPr rIns="0">
            <a:noAutofit/>
          </a:bodyPr>
          <a:lstStyle/>
          <a:p>
            <a:pPr marL="0" indent="0" algn="ctr">
              <a:spcBef>
                <a:spcPts val="0"/>
              </a:spcBef>
              <a:spcAft>
                <a:spcPts val="600"/>
              </a:spcAft>
              <a:buNone/>
            </a:pPr>
            <a:r>
              <a:rPr lang="en-US" sz="1800" dirty="0"/>
              <a:t>LNGL is an Australian public company (ASX: LNG U.S OTC sponsored ADR: LNGLY)</a:t>
            </a:r>
          </a:p>
          <a:p>
            <a:pPr marL="227013" indent="-227013">
              <a:spcBef>
                <a:spcPts val="0"/>
              </a:spcBef>
              <a:spcAft>
                <a:spcPts val="1000"/>
              </a:spcAft>
            </a:pPr>
            <a:r>
              <a:rPr lang="en-US" sz="1800" dirty="0"/>
              <a:t>Developer of mid-scale LNG export terminals</a:t>
            </a:r>
          </a:p>
          <a:p>
            <a:pPr marL="227013" indent="-227013">
              <a:spcBef>
                <a:spcPts val="0"/>
              </a:spcBef>
              <a:spcAft>
                <a:spcPts val="1000"/>
              </a:spcAft>
            </a:pPr>
            <a:r>
              <a:rPr lang="en-US" sz="1800" dirty="0"/>
              <a:t>Projects are indirect wholly owned subsidiaries</a:t>
            </a:r>
          </a:p>
          <a:p>
            <a:pPr marL="0" indent="0">
              <a:spcBef>
                <a:spcPts val="0"/>
              </a:spcBef>
              <a:spcAft>
                <a:spcPts val="600"/>
              </a:spcAft>
              <a:buNone/>
            </a:pPr>
            <a:endParaRPr lang="en-US" dirty="0"/>
          </a:p>
        </p:txBody>
      </p:sp>
      <p:sp>
        <p:nvSpPr>
          <p:cNvPr id="5" name="Text Placeholder 4"/>
          <p:cNvSpPr>
            <a:spLocks noGrp="1"/>
          </p:cNvSpPr>
          <p:nvPr>
            <p:ph type="body" sz="quarter" idx="11"/>
          </p:nvPr>
        </p:nvSpPr>
        <p:spPr>
          <a:xfrm>
            <a:off x="-2116" y="4588"/>
            <a:ext cx="4565649" cy="273687"/>
          </a:xfrm>
        </p:spPr>
        <p:txBody>
          <a:bodyPr>
            <a:noAutofit/>
          </a:bodyPr>
          <a:lstStyle/>
          <a:p>
            <a:endParaRPr lang="en-US" sz="1600" dirty="0"/>
          </a:p>
        </p:txBody>
      </p:sp>
      <p:sp>
        <p:nvSpPr>
          <p:cNvPr id="3" name="Text Placeholder 2"/>
          <p:cNvSpPr>
            <a:spLocks noGrp="1"/>
          </p:cNvSpPr>
          <p:nvPr>
            <p:ph type="body" sz="quarter" idx="12"/>
          </p:nvPr>
        </p:nvSpPr>
        <p:spPr>
          <a:xfrm>
            <a:off x="495300" y="6220879"/>
            <a:ext cx="7955280" cy="411480"/>
          </a:xfrm>
          <a:solidFill>
            <a:srgbClr val="DDD9C3"/>
          </a:solidFill>
        </p:spPr>
        <p:txBody>
          <a:bodyPr anchor="ctr">
            <a:noAutofit/>
          </a:bodyPr>
          <a:lstStyle/>
          <a:p>
            <a:pPr algn="ctr"/>
            <a:endParaRPr lang="en-US" sz="2000" dirty="0">
              <a:solidFill>
                <a:srgbClr val="C00000"/>
              </a:solidFill>
            </a:endParaRPr>
          </a:p>
          <a:p>
            <a:pPr algn="ctr"/>
            <a:r>
              <a:rPr lang="en-US" sz="2000" dirty="0">
                <a:solidFill>
                  <a:srgbClr val="C00000"/>
                </a:solidFill>
              </a:rPr>
              <a:t>Developing 20 </a:t>
            </a:r>
            <a:r>
              <a:rPr lang="en-US" sz="2000" dirty="0" err="1">
                <a:solidFill>
                  <a:srgbClr val="C00000"/>
                </a:solidFill>
              </a:rPr>
              <a:t>mtpa</a:t>
            </a:r>
            <a:r>
              <a:rPr lang="en-US" sz="2000" dirty="0">
                <a:solidFill>
                  <a:srgbClr val="C00000"/>
                </a:solidFill>
              </a:rPr>
              <a:t> of capacity using OSMR® process technology</a:t>
            </a:r>
          </a:p>
          <a:p>
            <a:pPr lvl="0" algn="ctr"/>
            <a:endParaRPr lang="en-US" sz="2000" dirty="0">
              <a:solidFill>
                <a:srgbClr val="C00000"/>
              </a:solidFill>
            </a:endParaRPr>
          </a:p>
        </p:txBody>
      </p:sp>
      <p:grpSp>
        <p:nvGrpSpPr>
          <p:cNvPr id="4" name="Group 3"/>
          <p:cNvGrpSpPr/>
          <p:nvPr/>
        </p:nvGrpSpPr>
        <p:grpSpPr>
          <a:xfrm>
            <a:off x="3831336" y="1161776"/>
            <a:ext cx="4921755" cy="3282572"/>
            <a:chOff x="4540254" y="1161776"/>
            <a:chExt cx="4206240" cy="3282572"/>
          </a:xfrm>
        </p:grpSpPr>
        <p:pic>
          <p:nvPicPr>
            <p:cNvPr id="30" name="Picture 29" descr="World map1-01.png"/>
            <p:cNvPicPr>
              <a:picLocks noChangeAspect="1"/>
            </p:cNvPicPr>
            <p:nvPr/>
          </p:nvPicPr>
          <p:blipFill>
            <a:blip r:embed="rId3"/>
            <a:srcRect l="21152" t="21674" r="60586" b="54389"/>
            <a:stretch>
              <a:fillRect/>
            </a:stretch>
          </p:blipFill>
          <p:spPr>
            <a:xfrm>
              <a:off x="4540254" y="1161776"/>
              <a:ext cx="4149614" cy="3282572"/>
            </a:xfrm>
            <a:prstGeom prst="rect">
              <a:avLst/>
            </a:prstGeom>
            <a:ln>
              <a:solidFill>
                <a:schemeClr val="tx2">
                  <a:lumMod val="75000"/>
                </a:schemeClr>
              </a:solidFill>
            </a:ln>
            <a:effectLst/>
          </p:spPr>
        </p:pic>
        <p:sp>
          <p:nvSpPr>
            <p:cNvPr id="31" name="TextBox 30"/>
            <p:cNvSpPr txBox="1"/>
            <p:nvPr/>
          </p:nvSpPr>
          <p:spPr>
            <a:xfrm>
              <a:off x="7630086" y="2391657"/>
              <a:ext cx="1116408" cy="646931"/>
            </a:xfrm>
            <a:prstGeom prst="rect">
              <a:avLst/>
            </a:prstGeom>
            <a:noFill/>
          </p:spPr>
          <p:txBody>
            <a:bodyPr wrap="square" rtlCol="0">
              <a:spAutoFit/>
            </a:bodyPr>
            <a:lstStyle/>
            <a:p>
              <a:pPr algn="ctr">
                <a:lnSpc>
                  <a:spcPts val="1500"/>
                </a:lnSpc>
              </a:pPr>
              <a:r>
                <a:rPr lang="en-US" b="1" i="1" dirty="0">
                  <a:solidFill>
                    <a:srgbClr val="0065A4"/>
                  </a:solidFill>
                </a:rPr>
                <a:t>BEAR </a:t>
              </a:r>
            </a:p>
            <a:p>
              <a:pPr algn="ctr">
                <a:lnSpc>
                  <a:spcPts val="1500"/>
                </a:lnSpc>
              </a:pPr>
              <a:r>
                <a:rPr lang="en-US" b="1" i="1" dirty="0">
                  <a:solidFill>
                    <a:srgbClr val="0065A4"/>
                  </a:solidFill>
                </a:rPr>
                <a:t>HEAD </a:t>
              </a:r>
            </a:p>
            <a:p>
              <a:pPr algn="ctr">
                <a:lnSpc>
                  <a:spcPts val="1500"/>
                </a:lnSpc>
              </a:pPr>
              <a:r>
                <a:rPr lang="en-US" b="1" i="1" dirty="0">
                  <a:solidFill>
                    <a:srgbClr val="0065A4"/>
                  </a:solidFill>
                </a:rPr>
                <a:t>LNG</a:t>
              </a:r>
            </a:p>
          </p:txBody>
        </p:sp>
        <p:sp>
          <p:nvSpPr>
            <p:cNvPr id="32" name="Oval 31"/>
            <p:cNvSpPr/>
            <p:nvPr/>
          </p:nvSpPr>
          <p:spPr>
            <a:xfrm>
              <a:off x="7824564" y="2226468"/>
              <a:ext cx="111435" cy="111435"/>
            </a:xfrm>
            <a:prstGeom prst="ellipse">
              <a:avLst/>
            </a:prstGeom>
            <a:solidFill>
              <a:srgbClr val="FFFF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928506" y="3257240"/>
              <a:ext cx="111435" cy="111435"/>
            </a:xfrm>
            <a:prstGeom prst="ellipse">
              <a:avLst/>
            </a:prstGeom>
            <a:solidFill>
              <a:srgbClr val="FFFF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5262978" y="2823989"/>
              <a:ext cx="1284147" cy="477054"/>
            </a:xfrm>
            <a:prstGeom prst="rect">
              <a:avLst/>
            </a:prstGeom>
            <a:noFill/>
          </p:spPr>
          <p:txBody>
            <a:bodyPr wrap="square" rtlCol="0">
              <a:spAutoFit/>
            </a:bodyPr>
            <a:lstStyle/>
            <a:p>
              <a:pPr algn="ctr">
                <a:lnSpc>
                  <a:spcPts val="1500"/>
                </a:lnSpc>
              </a:pPr>
              <a:r>
                <a:rPr lang="en-US" b="1" i="1" dirty="0">
                  <a:solidFill>
                    <a:srgbClr val="0065A4"/>
                  </a:solidFill>
                </a:rPr>
                <a:t>MAGNOLIA</a:t>
              </a:r>
            </a:p>
            <a:p>
              <a:pPr algn="ctr">
                <a:lnSpc>
                  <a:spcPts val="1500"/>
                </a:lnSpc>
              </a:pPr>
              <a:r>
                <a:rPr lang="en-US" b="1" i="1" dirty="0">
                  <a:solidFill>
                    <a:srgbClr val="0065A4"/>
                  </a:solidFill>
                </a:rPr>
                <a:t>LNG</a:t>
              </a:r>
            </a:p>
          </p:txBody>
        </p:sp>
      </p:grpSp>
      <p:pic>
        <p:nvPicPr>
          <p:cNvPr id="49" name="Picture 48" descr="Red Ant logo-01.jpg"/>
          <p:cNvPicPr>
            <a:picLocks noChangeAspect="1"/>
          </p:cNvPicPr>
          <p:nvPr/>
        </p:nvPicPr>
        <p:blipFill>
          <a:blip r:embed="rId4"/>
          <a:stretch>
            <a:fillRect/>
          </a:stretch>
        </p:blipFill>
        <p:spPr>
          <a:xfrm>
            <a:off x="723260" y="2092684"/>
            <a:ext cx="2373156" cy="2496958"/>
          </a:xfrm>
          <a:prstGeom prst="rect">
            <a:avLst/>
          </a:prstGeom>
        </p:spPr>
      </p:pic>
    </p:spTree>
    <p:extLst>
      <p:ext uri="{BB962C8B-B14F-4D97-AF65-F5344CB8AC3E}">
        <p14:creationId xmlns:p14="http://schemas.microsoft.com/office/powerpoint/2010/main" val="84722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B2CEE-E8D3-4922-97F8-E78DCDD51DE0}"/>
              </a:ext>
            </a:extLst>
          </p:cNvPr>
          <p:cNvSpPr>
            <a:spLocks noGrp="1"/>
          </p:cNvSpPr>
          <p:nvPr>
            <p:ph type="body" sz="quarter" idx="10"/>
          </p:nvPr>
        </p:nvSpPr>
        <p:spPr/>
        <p:txBody>
          <a:bodyPr>
            <a:noAutofit/>
          </a:bodyPr>
          <a:lstStyle/>
          <a:p>
            <a:r>
              <a:rPr lang="en-US" sz="2800" dirty="0"/>
              <a:t>Competitive strengths</a:t>
            </a:r>
          </a:p>
        </p:txBody>
      </p:sp>
      <p:sp>
        <p:nvSpPr>
          <p:cNvPr id="3" name="Content Placeholder 2">
            <a:extLst>
              <a:ext uri="{FF2B5EF4-FFF2-40B4-BE49-F238E27FC236}">
                <a16:creationId xmlns:a16="http://schemas.microsoft.com/office/drawing/2014/main" id="{A3C7532F-E576-4620-A44A-B48844912D30}"/>
              </a:ext>
            </a:extLst>
          </p:cNvPr>
          <p:cNvSpPr>
            <a:spLocks noGrp="1"/>
          </p:cNvSpPr>
          <p:nvPr>
            <p:ph idx="1"/>
          </p:nvPr>
        </p:nvSpPr>
        <p:spPr>
          <a:xfrm>
            <a:off x="457201" y="1145116"/>
            <a:ext cx="3820152" cy="5454031"/>
          </a:xfrm>
        </p:spPr>
        <p:txBody>
          <a:bodyPr/>
          <a:lstStyle/>
          <a:p>
            <a:pPr>
              <a:spcBef>
                <a:spcPts val="0"/>
              </a:spcBef>
              <a:spcAft>
                <a:spcPts val="600"/>
              </a:spcAft>
            </a:pPr>
            <a:r>
              <a:rPr lang="en-US" sz="2000" dirty="0"/>
              <a:t>Full cycle cost and energy efficient OSMR® technology and implementation strategy</a:t>
            </a:r>
          </a:p>
          <a:p>
            <a:pPr>
              <a:spcBef>
                <a:spcPts val="0"/>
              </a:spcBef>
              <a:spcAft>
                <a:spcPts val="600"/>
              </a:spcAft>
            </a:pPr>
            <a:r>
              <a:rPr lang="en-US" sz="2000" dirty="0"/>
              <a:t>Approach to site selection</a:t>
            </a:r>
          </a:p>
          <a:p>
            <a:pPr>
              <a:spcBef>
                <a:spcPts val="0"/>
              </a:spcBef>
              <a:spcAft>
                <a:spcPts val="600"/>
              </a:spcAft>
            </a:pPr>
            <a:r>
              <a:rPr lang="en-US" sz="2000" dirty="0"/>
              <a:t>Mature regulatory, engineering, contracting, and financing status</a:t>
            </a:r>
          </a:p>
          <a:p>
            <a:pPr>
              <a:spcBef>
                <a:spcPts val="0"/>
              </a:spcBef>
              <a:spcAft>
                <a:spcPts val="600"/>
              </a:spcAft>
            </a:pPr>
            <a:r>
              <a:rPr lang="en-US" sz="2000" dirty="0"/>
              <a:t>Focus on minimizing ecological impacts</a:t>
            </a:r>
          </a:p>
          <a:p>
            <a:pPr>
              <a:spcBef>
                <a:spcPts val="0"/>
              </a:spcBef>
              <a:spcAft>
                <a:spcPts val="600"/>
              </a:spcAft>
            </a:pPr>
            <a:r>
              <a:rPr lang="en-US" sz="2000" dirty="0"/>
              <a:t>Stakeholder relations</a:t>
            </a:r>
          </a:p>
          <a:p>
            <a:pPr>
              <a:spcBef>
                <a:spcPts val="0"/>
              </a:spcBef>
              <a:spcAft>
                <a:spcPts val="600"/>
              </a:spcAft>
            </a:pPr>
            <a:r>
              <a:rPr lang="en-US" sz="2000" dirty="0"/>
              <a:t>Experienced management team and highly capable technical and operational personnel</a:t>
            </a:r>
          </a:p>
          <a:p>
            <a:pPr marL="0" indent="0">
              <a:spcBef>
                <a:spcPts val="0"/>
              </a:spcBef>
              <a:spcAft>
                <a:spcPts val="600"/>
              </a:spcAft>
              <a:buNone/>
            </a:pPr>
            <a:endParaRPr lang="en-US" dirty="0"/>
          </a:p>
        </p:txBody>
      </p:sp>
      <p:sp>
        <p:nvSpPr>
          <p:cNvPr id="4" name="Text Placeholder 3">
            <a:extLst>
              <a:ext uri="{FF2B5EF4-FFF2-40B4-BE49-F238E27FC236}">
                <a16:creationId xmlns:a16="http://schemas.microsoft.com/office/drawing/2014/main" id="{2BF25DFA-A4B4-4287-B3D2-495005ABB06C}"/>
              </a:ext>
            </a:extLst>
          </p:cNvPr>
          <p:cNvSpPr>
            <a:spLocks noGrp="1"/>
          </p:cNvSpPr>
          <p:nvPr>
            <p:ph type="body" sz="quarter" idx="11"/>
          </p:nvPr>
        </p:nvSpPr>
        <p:spPr/>
        <p:txBody>
          <a:bodyPr>
            <a:normAutofit/>
          </a:bodyPr>
          <a:lstStyle/>
          <a:p>
            <a:endParaRPr lang="en-US" dirty="0"/>
          </a:p>
        </p:txBody>
      </p:sp>
      <p:pic>
        <p:nvPicPr>
          <p:cNvPr id="6" name="Picture 5">
            <a:extLst>
              <a:ext uri="{FF2B5EF4-FFF2-40B4-BE49-F238E27FC236}">
                <a16:creationId xmlns:a16="http://schemas.microsoft.com/office/drawing/2014/main" id="{BD3D6EC9-95EB-4024-9298-4DAAB8CD13C8}"/>
              </a:ext>
            </a:extLst>
          </p:cNvPr>
          <p:cNvPicPr>
            <a:picLocks noChangeAspect="1"/>
          </p:cNvPicPr>
          <p:nvPr/>
        </p:nvPicPr>
        <p:blipFill>
          <a:blip r:embed="rId2"/>
          <a:stretch>
            <a:fillRect/>
          </a:stretch>
        </p:blipFill>
        <p:spPr>
          <a:xfrm>
            <a:off x="4277352" y="1262532"/>
            <a:ext cx="4126626" cy="3362222"/>
          </a:xfrm>
          <a:prstGeom prst="rect">
            <a:avLst/>
          </a:prstGeom>
        </p:spPr>
      </p:pic>
      <p:sp>
        <p:nvSpPr>
          <p:cNvPr id="9" name="Text Placeholder 7">
            <a:extLst>
              <a:ext uri="{FF2B5EF4-FFF2-40B4-BE49-F238E27FC236}">
                <a16:creationId xmlns:a16="http://schemas.microsoft.com/office/drawing/2014/main" id="{667C37F3-0216-4E32-A309-6B2D137605DD}"/>
              </a:ext>
            </a:extLst>
          </p:cNvPr>
          <p:cNvSpPr txBox="1">
            <a:spLocks/>
          </p:cNvSpPr>
          <p:nvPr/>
        </p:nvSpPr>
        <p:spPr>
          <a:xfrm>
            <a:off x="495300" y="6205955"/>
            <a:ext cx="7956550" cy="411480"/>
          </a:xfrm>
          <a:prstGeom prst="rect">
            <a:avLst/>
          </a:prstGeom>
          <a:solidFill>
            <a:srgbClr val="DDD9C3"/>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C00000"/>
                </a:solidFill>
              </a:rPr>
              <a:t>LNG Limited is favorably differentiated from the competition</a:t>
            </a:r>
          </a:p>
        </p:txBody>
      </p:sp>
    </p:spTree>
    <p:extLst>
      <p:ext uri="{BB962C8B-B14F-4D97-AF65-F5344CB8AC3E}">
        <p14:creationId xmlns:p14="http://schemas.microsoft.com/office/powerpoint/2010/main" val="398070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E1FA6-3104-4BAE-8472-E02E75C8F41A}"/>
              </a:ext>
            </a:extLst>
          </p:cNvPr>
          <p:cNvSpPr>
            <a:spLocks noGrp="1"/>
          </p:cNvSpPr>
          <p:nvPr>
            <p:ph type="body" sz="quarter" idx="10"/>
          </p:nvPr>
        </p:nvSpPr>
        <p:spPr/>
        <p:txBody>
          <a:bodyPr>
            <a:noAutofit/>
          </a:bodyPr>
          <a:lstStyle/>
          <a:p>
            <a:r>
              <a:rPr lang="en-US" sz="2800" dirty="0"/>
              <a:t>U.S. lower 48 natural gas reserves</a:t>
            </a:r>
          </a:p>
        </p:txBody>
      </p:sp>
      <p:graphicFrame>
        <p:nvGraphicFramePr>
          <p:cNvPr id="8" name="Content Placeholder 7">
            <a:extLst>
              <a:ext uri="{FF2B5EF4-FFF2-40B4-BE49-F238E27FC236}">
                <a16:creationId xmlns:a16="http://schemas.microsoft.com/office/drawing/2014/main" id="{F7F91319-37FF-4D8C-A116-B28D303059C9}"/>
              </a:ext>
            </a:extLst>
          </p:cNvPr>
          <p:cNvGraphicFramePr>
            <a:graphicFrameLocks noGrp="1"/>
          </p:cNvGraphicFramePr>
          <p:nvPr>
            <p:ph idx="1"/>
            <p:extLst>
              <p:ext uri="{D42A27DB-BD31-4B8C-83A1-F6EECF244321}">
                <p14:modId xmlns:p14="http://schemas.microsoft.com/office/powerpoint/2010/main" val="2694618825"/>
              </p:ext>
            </p:extLst>
          </p:nvPr>
        </p:nvGraphicFramePr>
        <p:xfrm>
          <a:off x="4563533" y="1143064"/>
          <a:ext cx="4114800" cy="47822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75146B29-589D-4946-9698-7E5F41E2D791}"/>
              </a:ext>
            </a:extLst>
          </p:cNvPr>
          <p:cNvSpPr>
            <a:spLocks noGrp="1"/>
          </p:cNvSpPr>
          <p:nvPr>
            <p:ph type="body" sz="quarter" idx="11"/>
          </p:nvPr>
        </p:nvSpPr>
        <p:spPr/>
        <p:txBody>
          <a:bodyPr/>
          <a:lstStyle/>
          <a:p>
            <a:endParaRPr lang="en-US"/>
          </a:p>
        </p:txBody>
      </p:sp>
      <p:sp>
        <p:nvSpPr>
          <p:cNvPr id="9" name="TextBox 1">
            <a:extLst>
              <a:ext uri="{FF2B5EF4-FFF2-40B4-BE49-F238E27FC236}">
                <a16:creationId xmlns:a16="http://schemas.microsoft.com/office/drawing/2014/main" id="{B2C23B89-DA58-40D9-BDC5-8AB1D6ED598C}"/>
              </a:ext>
            </a:extLst>
          </p:cNvPr>
          <p:cNvSpPr txBox="1"/>
          <p:nvPr/>
        </p:nvSpPr>
        <p:spPr>
          <a:xfrm>
            <a:off x="469422" y="5960731"/>
            <a:ext cx="3054087" cy="2163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U.S. Energy </a:t>
            </a:r>
            <a:r>
              <a:rPr lang="en-US" dirty="0"/>
              <a:t>Information Administration – 2016 data published in Feb 2018</a:t>
            </a:r>
            <a:endParaRPr lang="en-US" sz="1100" dirty="0"/>
          </a:p>
        </p:txBody>
      </p:sp>
      <p:graphicFrame>
        <p:nvGraphicFramePr>
          <p:cNvPr id="11" name="Content Placeholder 7">
            <a:extLst>
              <a:ext uri="{FF2B5EF4-FFF2-40B4-BE49-F238E27FC236}">
                <a16:creationId xmlns:a16="http://schemas.microsoft.com/office/drawing/2014/main" id="{BF485119-B451-4F7F-94FE-AECD72005256}"/>
              </a:ext>
            </a:extLst>
          </p:cNvPr>
          <p:cNvGraphicFramePr>
            <a:graphicFrameLocks/>
          </p:cNvGraphicFramePr>
          <p:nvPr>
            <p:extLst>
              <p:ext uri="{D42A27DB-BD31-4B8C-83A1-F6EECF244321}">
                <p14:modId xmlns:p14="http://schemas.microsoft.com/office/powerpoint/2010/main" val="349702798"/>
              </p:ext>
            </p:extLst>
          </p:nvPr>
        </p:nvGraphicFramePr>
        <p:xfrm>
          <a:off x="454829" y="1140016"/>
          <a:ext cx="4114800" cy="47822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51FC0CFD-B397-467A-9F06-EE2D837A066C}"/>
              </a:ext>
            </a:extLst>
          </p:cNvPr>
          <p:cNvSpPr txBox="1">
            <a:spLocks/>
          </p:cNvSpPr>
          <p:nvPr/>
        </p:nvSpPr>
        <p:spPr>
          <a:xfrm>
            <a:off x="469422" y="6215594"/>
            <a:ext cx="7955280" cy="411480"/>
          </a:xfrm>
          <a:prstGeom prst="rect">
            <a:avLst/>
          </a:prstGeom>
          <a:solidFill>
            <a:srgbClr val="DDD9C3"/>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solidFill>
                  <a:srgbClr val="C00000"/>
                </a:solidFill>
              </a:rPr>
              <a:t>Technically recoverable resource equals 84 years of current production</a:t>
            </a:r>
          </a:p>
        </p:txBody>
      </p:sp>
    </p:spTree>
    <p:extLst>
      <p:ext uri="{BB962C8B-B14F-4D97-AF65-F5344CB8AC3E}">
        <p14:creationId xmlns:p14="http://schemas.microsoft.com/office/powerpoint/2010/main" val="55569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3550" y="483811"/>
            <a:ext cx="7373938" cy="414984"/>
          </a:xfrm>
        </p:spPr>
        <p:txBody>
          <a:bodyPr>
            <a:noAutofit/>
          </a:bodyPr>
          <a:lstStyle/>
          <a:p>
            <a:r>
              <a:rPr lang="en-US" sz="2800" dirty="0"/>
              <a:t>Gas supply basin access</a:t>
            </a:r>
          </a:p>
        </p:txBody>
      </p:sp>
      <p:pic>
        <p:nvPicPr>
          <p:cNvPr id="11" name="Content Placeholder 20">
            <a:extLst>
              <a:ext uri="{FF2B5EF4-FFF2-40B4-BE49-F238E27FC236}">
                <a16:creationId xmlns:a16="http://schemas.microsoft.com/office/drawing/2014/main" id="{09A56346-F6C4-4E5E-9AC8-8F8A3B44846B}"/>
              </a:ext>
            </a:extLst>
          </p:cNvPr>
          <p:cNvPicPr>
            <a:picLocks noGrp="1" noChangeAspect="1"/>
          </p:cNvPicPr>
          <p:nvPr>
            <p:ph idx="1"/>
          </p:nvPr>
        </p:nvPicPr>
        <p:blipFill>
          <a:blip r:embed="rId3"/>
          <a:stretch>
            <a:fillRect/>
          </a:stretch>
        </p:blipFill>
        <p:spPr>
          <a:xfrm>
            <a:off x="448733" y="1163607"/>
            <a:ext cx="8229600" cy="4825875"/>
          </a:xfrm>
          <a:ln>
            <a:solidFill>
              <a:schemeClr val="tx1"/>
            </a:solidFill>
          </a:ln>
        </p:spPr>
      </p:pic>
      <p:sp>
        <p:nvSpPr>
          <p:cNvPr id="8" name="Text Placeholder 4"/>
          <p:cNvSpPr>
            <a:spLocks noGrp="1"/>
          </p:cNvSpPr>
          <p:nvPr>
            <p:ph type="body" sz="quarter" idx="11"/>
          </p:nvPr>
        </p:nvSpPr>
        <p:spPr/>
        <p:txBody>
          <a:bodyPr>
            <a:noAutofit/>
          </a:bodyPr>
          <a:lstStyle/>
          <a:p>
            <a:endParaRPr lang="en-US" sz="1600" dirty="0"/>
          </a:p>
        </p:txBody>
      </p:sp>
      <p:sp>
        <p:nvSpPr>
          <p:cNvPr id="6" name="Content Placeholder 2"/>
          <p:cNvSpPr txBox="1">
            <a:spLocks/>
          </p:cNvSpPr>
          <p:nvPr/>
        </p:nvSpPr>
        <p:spPr>
          <a:xfrm>
            <a:off x="466914" y="1162785"/>
            <a:ext cx="5667186" cy="531565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Clr>
                <a:srgbClr val="C00000"/>
              </a:buClr>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rgbClr val="C00000"/>
              </a:buClr>
              <a:buFont typeface="Calibri" panose="020F050202020403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rgbClr val="C00000"/>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600"/>
              </a:spcAft>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009F5A07-CCB5-4D9C-8C30-62CBD8659567}"/>
              </a:ext>
            </a:extLst>
          </p:cNvPr>
          <p:cNvSpPr txBox="1">
            <a:spLocks/>
          </p:cNvSpPr>
          <p:nvPr/>
        </p:nvSpPr>
        <p:spPr>
          <a:xfrm>
            <a:off x="469422" y="6211475"/>
            <a:ext cx="7955280" cy="411480"/>
          </a:xfrm>
          <a:prstGeom prst="rect">
            <a:avLst/>
          </a:prstGeom>
          <a:solidFill>
            <a:srgbClr val="DDD9C3"/>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solidFill>
                  <a:srgbClr val="C00000"/>
                </a:solidFill>
              </a:rPr>
              <a:t>Magnolia LNG is well-positioned for feed gas supply optionality</a:t>
            </a:r>
          </a:p>
        </p:txBody>
      </p:sp>
      <p:sp>
        <p:nvSpPr>
          <p:cNvPr id="16" name="Cylinder 15">
            <a:extLst>
              <a:ext uri="{FF2B5EF4-FFF2-40B4-BE49-F238E27FC236}">
                <a16:creationId xmlns:a16="http://schemas.microsoft.com/office/drawing/2014/main" id="{99F0EC28-0FAD-4CD5-94DF-7C8843F4C317}"/>
              </a:ext>
            </a:extLst>
          </p:cNvPr>
          <p:cNvSpPr/>
          <p:nvPr/>
        </p:nvSpPr>
        <p:spPr>
          <a:xfrm>
            <a:off x="3435333" y="5157578"/>
            <a:ext cx="90557" cy="79095"/>
          </a:xfrm>
          <a:prstGeom prst="can">
            <a:avLst/>
          </a:prstGeom>
          <a:solidFill>
            <a:srgbClr val="0709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04E6E99-E9E9-4DC4-8D25-A13441CC9383}"/>
              </a:ext>
            </a:extLst>
          </p:cNvPr>
          <p:cNvSpPr/>
          <p:nvPr/>
        </p:nvSpPr>
        <p:spPr>
          <a:xfrm>
            <a:off x="4412467" y="5458001"/>
            <a:ext cx="1192695" cy="297660"/>
          </a:xfrm>
          <a:prstGeom prst="roundRect">
            <a:avLst/>
          </a:prstGeom>
          <a:solidFill>
            <a:srgbClr val="0709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Magnolia LNG</a:t>
            </a:r>
          </a:p>
        </p:txBody>
      </p:sp>
      <p:cxnSp>
        <p:nvCxnSpPr>
          <p:cNvPr id="18" name="Straight Arrow Connector 17">
            <a:extLst>
              <a:ext uri="{FF2B5EF4-FFF2-40B4-BE49-F238E27FC236}">
                <a16:creationId xmlns:a16="http://schemas.microsoft.com/office/drawing/2014/main" id="{2346620F-7267-4D10-ADE8-A8A76E1CDEC0}"/>
              </a:ext>
            </a:extLst>
          </p:cNvPr>
          <p:cNvCxnSpPr>
            <a:cxnSpLocks/>
            <a:stCxn id="17" idx="1"/>
          </p:cNvCxnSpPr>
          <p:nvPr/>
        </p:nvCxnSpPr>
        <p:spPr>
          <a:xfrm flipH="1" flipV="1">
            <a:off x="3525890" y="5236673"/>
            <a:ext cx="886577" cy="370158"/>
          </a:xfrm>
          <a:prstGeom prst="straightConnector1">
            <a:avLst/>
          </a:prstGeom>
          <a:ln w="25400">
            <a:solidFill>
              <a:srgbClr val="0709FE"/>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65A411B-1C34-4098-A15B-F22633AC714E}"/>
              </a:ext>
            </a:extLst>
          </p:cNvPr>
          <p:cNvSpPr/>
          <p:nvPr/>
        </p:nvSpPr>
        <p:spPr>
          <a:xfrm>
            <a:off x="6449327" y="1825580"/>
            <a:ext cx="1056190" cy="214665"/>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Marcellus/Utica</a:t>
            </a:r>
          </a:p>
        </p:txBody>
      </p:sp>
      <p:sp>
        <p:nvSpPr>
          <p:cNvPr id="20" name="Rectangle: Rounded Corners 19">
            <a:extLst>
              <a:ext uri="{FF2B5EF4-FFF2-40B4-BE49-F238E27FC236}">
                <a16:creationId xmlns:a16="http://schemas.microsoft.com/office/drawing/2014/main" id="{317D5D7C-3C5A-41A6-B57A-0984ECC175A4}"/>
              </a:ext>
            </a:extLst>
          </p:cNvPr>
          <p:cNvSpPr/>
          <p:nvPr/>
        </p:nvSpPr>
        <p:spPr>
          <a:xfrm>
            <a:off x="901956" y="4196395"/>
            <a:ext cx="759350" cy="214665"/>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Permian</a:t>
            </a:r>
          </a:p>
        </p:txBody>
      </p:sp>
      <p:sp>
        <p:nvSpPr>
          <p:cNvPr id="21" name="Rectangle: Rounded Corners 20">
            <a:extLst>
              <a:ext uri="{FF2B5EF4-FFF2-40B4-BE49-F238E27FC236}">
                <a16:creationId xmlns:a16="http://schemas.microsoft.com/office/drawing/2014/main" id="{54755D89-FD9F-4A34-A13C-324A83AA1957}"/>
              </a:ext>
            </a:extLst>
          </p:cNvPr>
          <p:cNvSpPr/>
          <p:nvPr/>
        </p:nvSpPr>
        <p:spPr>
          <a:xfrm>
            <a:off x="1620374" y="5397768"/>
            <a:ext cx="767289" cy="234743"/>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Eagle Ford</a:t>
            </a:r>
          </a:p>
        </p:txBody>
      </p:sp>
      <p:sp>
        <p:nvSpPr>
          <p:cNvPr id="22" name="Rectangle: Rounded Corners 21">
            <a:extLst>
              <a:ext uri="{FF2B5EF4-FFF2-40B4-BE49-F238E27FC236}">
                <a16:creationId xmlns:a16="http://schemas.microsoft.com/office/drawing/2014/main" id="{3F5D89D3-58B8-47F1-8508-C0D0DF3599A3}"/>
              </a:ext>
            </a:extLst>
          </p:cNvPr>
          <p:cNvSpPr/>
          <p:nvPr/>
        </p:nvSpPr>
        <p:spPr>
          <a:xfrm>
            <a:off x="1831177" y="4456960"/>
            <a:ext cx="641163" cy="214665"/>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Barnett</a:t>
            </a:r>
          </a:p>
        </p:txBody>
      </p:sp>
      <p:sp>
        <p:nvSpPr>
          <p:cNvPr id="23" name="Rectangle: Rounded Corners 22">
            <a:extLst>
              <a:ext uri="{FF2B5EF4-FFF2-40B4-BE49-F238E27FC236}">
                <a16:creationId xmlns:a16="http://schemas.microsoft.com/office/drawing/2014/main" id="{16336F56-613F-45DD-80E1-245F040C0772}"/>
              </a:ext>
            </a:extLst>
          </p:cNvPr>
          <p:cNvSpPr/>
          <p:nvPr/>
        </p:nvSpPr>
        <p:spPr>
          <a:xfrm>
            <a:off x="2763632" y="4338088"/>
            <a:ext cx="820300" cy="214665"/>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Haynesville</a:t>
            </a:r>
          </a:p>
        </p:txBody>
      </p:sp>
      <p:sp>
        <p:nvSpPr>
          <p:cNvPr id="24" name="Freeform: Shape 23">
            <a:extLst>
              <a:ext uri="{FF2B5EF4-FFF2-40B4-BE49-F238E27FC236}">
                <a16:creationId xmlns:a16="http://schemas.microsoft.com/office/drawing/2014/main" id="{D8D69640-AF33-4712-88AC-5BFA63F53B7D}"/>
              </a:ext>
            </a:extLst>
          </p:cNvPr>
          <p:cNvSpPr/>
          <p:nvPr/>
        </p:nvSpPr>
        <p:spPr>
          <a:xfrm>
            <a:off x="3621701" y="2199447"/>
            <a:ext cx="3310128" cy="2791925"/>
          </a:xfrm>
          <a:custGeom>
            <a:avLst/>
            <a:gdLst>
              <a:gd name="connsiteX0" fmla="*/ 2962656 w 2962656"/>
              <a:gd name="connsiteY0" fmla="*/ 0 h 2432304"/>
              <a:gd name="connsiteX1" fmla="*/ 2185416 w 2962656"/>
              <a:gd name="connsiteY1" fmla="*/ 832104 h 2432304"/>
              <a:gd name="connsiteX2" fmla="*/ 0 w 2962656"/>
              <a:gd name="connsiteY2" fmla="*/ 2432304 h 2432304"/>
            </a:gdLst>
            <a:ahLst/>
            <a:cxnLst>
              <a:cxn ang="0">
                <a:pos x="connsiteX0" y="connsiteY0"/>
              </a:cxn>
              <a:cxn ang="0">
                <a:pos x="connsiteX1" y="connsiteY1"/>
              </a:cxn>
              <a:cxn ang="0">
                <a:pos x="connsiteX2" y="connsiteY2"/>
              </a:cxn>
            </a:cxnLst>
            <a:rect l="l" t="t" r="r" b="b"/>
            <a:pathLst>
              <a:path w="2962656" h="2432304">
                <a:moveTo>
                  <a:pt x="2962656" y="0"/>
                </a:moveTo>
                <a:cubicBezTo>
                  <a:pt x="2820924" y="213360"/>
                  <a:pt x="2679192" y="426720"/>
                  <a:pt x="2185416" y="832104"/>
                </a:cubicBezTo>
                <a:cubicBezTo>
                  <a:pt x="1691640" y="1237488"/>
                  <a:pt x="845820" y="1834896"/>
                  <a:pt x="0" y="2432304"/>
                </a:cubicBezTo>
              </a:path>
            </a:pathLst>
          </a:custGeom>
          <a:noFill/>
          <a:ln w="127000">
            <a:solidFill>
              <a:srgbClr val="000000"/>
            </a:solidFill>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C64A8C4D-7998-449F-ACE7-4E69F8C8C245}"/>
              </a:ext>
            </a:extLst>
          </p:cNvPr>
          <p:cNvSpPr/>
          <p:nvPr/>
        </p:nvSpPr>
        <p:spPr>
          <a:xfrm>
            <a:off x="1463717" y="4643900"/>
            <a:ext cx="1773936" cy="493776"/>
          </a:xfrm>
          <a:custGeom>
            <a:avLst/>
            <a:gdLst>
              <a:gd name="connsiteX0" fmla="*/ 0 w 1773936"/>
              <a:gd name="connsiteY0" fmla="*/ 0 h 493776"/>
              <a:gd name="connsiteX1" fmla="*/ 374904 w 1773936"/>
              <a:gd name="connsiteY1" fmla="*/ 356616 h 493776"/>
              <a:gd name="connsiteX2" fmla="*/ 1773936 w 1773936"/>
              <a:gd name="connsiteY2" fmla="*/ 493776 h 493776"/>
            </a:gdLst>
            <a:ahLst/>
            <a:cxnLst>
              <a:cxn ang="0">
                <a:pos x="connsiteX0" y="connsiteY0"/>
              </a:cxn>
              <a:cxn ang="0">
                <a:pos x="connsiteX1" y="connsiteY1"/>
              </a:cxn>
              <a:cxn ang="0">
                <a:pos x="connsiteX2" y="connsiteY2"/>
              </a:cxn>
            </a:cxnLst>
            <a:rect l="l" t="t" r="r" b="b"/>
            <a:pathLst>
              <a:path w="1773936" h="493776">
                <a:moveTo>
                  <a:pt x="0" y="0"/>
                </a:moveTo>
                <a:cubicBezTo>
                  <a:pt x="39624" y="137160"/>
                  <a:pt x="79248" y="274320"/>
                  <a:pt x="374904" y="356616"/>
                </a:cubicBezTo>
                <a:cubicBezTo>
                  <a:pt x="670560" y="438912"/>
                  <a:pt x="1222248" y="466344"/>
                  <a:pt x="1773936" y="493776"/>
                </a:cubicBezTo>
              </a:path>
            </a:pathLst>
          </a:custGeom>
          <a:noFill/>
          <a:ln w="127000">
            <a:solidFill>
              <a:srgbClr val="000000"/>
            </a:solidFill>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Shape 25">
            <a:extLst>
              <a:ext uri="{FF2B5EF4-FFF2-40B4-BE49-F238E27FC236}">
                <a16:creationId xmlns:a16="http://schemas.microsoft.com/office/drawing/2014/main" id="{131E33F1-3D21-4834-AFA7-94795DFD7F2D}"/>
              </a:ext>
            </a:extLst>
          </p:cNvPr>
          <p:cNvSpPr/>
          <p:nvPr/>
        </p:nvSpPr>
        <p:spPr>
          <a:xfrm>
            <a:off x="3228509" y="4662188"/>
            <a:ext cx="182880" cy="365760"/>
          </a:xfrm>
          <a:custGeom>
            <a:avLst/>
            <a:gdLst>
              <a:gd name="connsiteX0" fmla="*/ 0 w 182880"/>
              <a:gd name="connsiteY0" fmla="*/ 0 h 365760"/>
              <a:gd name="connsiteX1" fmla="*/ 182880 w 182880"/>
              <a:gd name="connsiteY1" fmla="*/ 365760 h 365760"/>
            </a:gdLst>
            <a:ahLst/>
            <a:cxnLst>
              <a:cxn ang="0">
                <a:pos x="connsiteX0" y="connsiteY0"/>
              </a:cxn>
              <a:cxn ang="0">
                <a:pos x="connsiteX1" y="connsiteY1"/>
              </a:cxn>
            </a:cxnLst>
            <a:rect l="l" t="t" r="r" b="b"/>
            <a:pathLst>
              <a:path w="182880" h="365760">
                <a:moveTo>
                  <a:pt x="0" y="0"/>
                </a:moveTo>
                <a:lnTo>
                  <a:pt x="182880" y="365760"/>
                </a:lnTo>
              </a:path>
            </a:pathLst>
          </a:custGeom>
          <a:noFill/>
          <a:ln w="127000">
            <a:solidFill>
              <a:srgbClr val="000000"/>
            </a:solidFill>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Shape 26">
            <a:extLst>
              <a:ext uri="{FF2B5EF4-FFF2-40B4-BE49-F238E27FC236}">
                <a16:creationId xmlns:a16="http://schemas.microsoft.com/office/drawing/2014/main" id="{936AF119-67E3-44D1-8FB1-A2F2A33652BE}"/>
              </a:ext>
            </a:extLst>
          </p:cNvPr>
          <p:cNvSpPr/>
          <p:nvPr/>
        </p:nvSpPr>
        <p:spPr>
          <a:xfrm rot="15482346">
            <a:off x="2705125" y="5100608"/>
            <a:ext cx="211437" cy="888616"/>
          </a:xfrm>
          <a:custGeom>
            <a:avLst/>
            <a:gdLst>
              <a:gd name="connsiteX0" fmla="*/ 0 w 182880"/>
              <a:gd name="connsiteY0" fmla="*/ 0 h 365760"/>
              <a:gd name="connsiteX1" fmla="*/ 182880 w 182880"/>
              <a:gd name="connsiteY1" fmla="*/ 365760 h 365760"/>
            </a:gdLst>
            <a:ahLst/>
            <a:cxnLst>
              <a:cxn ang="0">
                <a:pos x="connsiteX0" y="connsiteY0"/>
              </a:cxn>
              <a:cxn ang="0">
                <a:pos x="connsiteX1" y="connsiteY1"/>
              </a:cxn>
            </a:cxnLst>
            <a:rect l="l" t="t" r="r" b="b"/>
            <a:pathLst>
              <a:path w="182880" h="365760">
                <a:moveTo>
                  <a:pt x="0" y="0"/>
                </a:moveTo>
                <a:lnTo>
                  <a:pt x="182880" y="365760"/>
                </a:lnTo>
              </a:path>
            </a:pathLst>
          </a:custGeom>
          <a:noFill/>
          <a:ln w="127000">
            <a:solidFill>
              <a:srgbClr val="000000"/>
            </a:solidFill>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335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KMLP feed gas supply access for Magnolia LNG</a:t>
            </a:r>
          </a:p>
        </p:txBody>
      </p:sp>
      <p:pic>
        <p:nvPicPr>
          <p:cNvPr id="40" name="Content Placeholder 6">
            <a:extLst>
              <a:ext uri="{FF2B5EF4-FFF2-40B4-BE49-F238E27FC236}">
                <a16:creationId xmlns:a16="http://schemas.microsoft.com/office/drawing/2014/main" id="{7D5F77D4-404A-4AAE-9A2B-23F7F2FADD9C}"/>
              </a:ext>
            </a:extLst>
          </p:cNvPr>
          <p:cNvPicPr>
            <a:picLocks noGrp="1" noChangeAspect="1"/>
          </p:cNvPicPr>
          <p:nvPr>
            <p:ph idx="1"/>
          </p:nvPr>
        </p:nvPicPr>
        <p:blipFill>
          <a:blip r:embed="rId3"/>
          <a:stretch>
            <a:fillRect/>
          </a:stretch>
        </p:blipFill>
        <p:spPr>
          <a:xfrm>
            <a:off x="457200" y="1153899"/>
            <a:ext cx="8229600" cy="4445110"/>
          </a:xfrm>
          <a:ln>
            <a:solidFill>
              <a:schemeClr val="tx1"/>
            </a:solidFill>
          </a:ln>
        </p:spPr>
      </p:pic>
      <p:sp>
        <p:nvSpPr>
          <p:cNvPr id="8" name="Text Placeholder 4"/>
          <p:cNvSpPr>
            <a:spLocks noGrp="1"/>
          </p:cNvSpPr>
          <p:nvPr>
            <p:ph type="body" sz="quarter" idx="11"/>
          </p:nvPr>
        </p:nvSpPr>
        <p:spPr/>
        <p:txBody>
          <a:bodyPr>
            <a:noAutofit/>
          </a:bodyPr>
          <a:lstStyle/>
          <a:p>
            <a:endParaRPr lang="en-US" sz="1600" dirty="0"/>
          </a:p>
        </p:txBody>
      </p:sp>
      <p:sp>
        <p:nvSpPr>
          <p:cNvPr id="6" name="Content Placeholder 2"/>
          <p:cNvSpPr txBox="1">
            <a:spLocks/>
          </p:cNvSpPr>
          <p:nvPr/>
        </p:nvSpPr>
        <p:spPr>
          <a:xfrm>
            <a:off x="469422" y="1154159"/>
            <a:ext cx="5629086" cy="50065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C00000"/>
              </a:buClr>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rgbClr val="C00000"/>
              </a:buClr>
              <a:buFont typeface="Calibri" panose="020F050202020403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rgbClr val="C00000"/>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spcBef>
                <a:spcPts val="0"/>
              </a:spcBef>
              <a:spcAft>
                <a:spcPts val="1200"/>
              </a:spcAft>
              <a:buClr>
                <a:srgbClr val="C00000"/>
              </a:buClr>
              <a:buSzTx/>
              <a:buNone/>
              <a:tabLst/>
              <a:defRPr/>
            </a:pPr>
            <a:endParaRPr kumimoji="1" lang="en-US" sz="2000" dirty="0">
              <a:ea typeface="돋움" pitchFamily="34" charset="-127"/>
              <a:cs typeface="Arial" pitchFamily="34" charset="0"/>
            </a:endParaRPr>
          </a:p>
          <a:p>
            <a:pPr marL="228600" marR="0" lvl="1" indent="-228600" algn="l" defTabSz="914400" rtl="0" eaLnBrk="1" fontAlgn="auto" latinLnBrk="0" hangingPunct="1">
              <a:spcBef>
                <a:spcPts val="0"/>
              </a:spcBef>
              <a:spcAft>
                <a:spcPts val="1200"/>
              </a:spcAft>
              <a:buClr>
                <a:srgbClr val="C00000"/>
              </a:buClr>
              <a:buSzTx/>
              <a:buFont typeface="Arial" panose="020B0604020202020204" pitchFamily="34" charset="0"/>
              <a:buChar char="•"/>
              <a:tabLst/>
              <a:defRPr/>
            </a:pPr>
            <a:endParaRPr kumimoji="1" lang="en-US" sz="2000" dirty="0">
              <a:ea typeface="돋움" pitchFamily="34" charset="-127"/>
              <a:cs typeface="Arial" pitchFamily="34" charset="0"/>
            </a:endParaRPr>
          </a:p>
          <a:p>
            <a:pPr marL="228600" marR="0" lvl="1" indent="-228600" algn="l" defTabSz="914400" rtl="0" eaLnBrk="1" fontAlgn="auto" latinLnBrk="0" hangingPunct="1">
              <a:lnSpc>
                <a:spcPct val="110000"/>
              </a:lnSpc>
              <a:spcBef>
                <a:spcPts val="0"/>
              </a:spcBef>
              <a:spcAft>
                <a:spcPts val="500"/>
              </a:spcAft>
              <a:buClr>
                <a:srgbClr val="C0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endParaRPr>
          </a:p>
        </p:txBody>
      </p:sp>
      <p:pic>
        <p:nvPicPr>
          <p:cNvPr id="3" name="Picture 2"/>
          <p:cNvPicPr>
            <a:picLocks noChangeAspect="1"/>
          </p:cNvPicPr>
          <p:nvPr/>
        </p:nvPicPr>
        <p:blipFill>
          <a:blip r:embed="rId4"/>
          <a:stretch>
            <a:fillRect/>
          </a:stretch>
        </p:blipFill>
        <p:spPr>
          <a:xfrm>
            <a:off x="2407920" y="2282190"/>
            <a:ext cx="0" cy="0"/>
          </a:xfrm>
          <a:prstGeom prst="rect">
            <a:avLst/>
          </a:prstGeom>
        </p:spPr>
      </p:pic>
      <p:sp>
        <p:nvSpPr>
          <p:cNvPr id="13" name="Text Placeholder 2">
            <a:extLst>
              <a:ext uri="{FF2B5EF4-FFF2-40B4-BE49-F238E27FC236}">
                <a16:creationId xmlns:a16="http://schemas.microsoft.com/office/drawing/2014/main" id="{600202F8-6B48-486E-8BA4-C98394244CD8}"/>
              </a:ext>
            </a:extLst>
          </p:cNvPr>
          <p:cNvSpPr txBox="1">
            <a:spLocks/>
          </p:cNvSpPr>
          <p:nvPr/>
        </p:nvSpPr>
        <p:spPr>
          <a:xfrm>
            <a:off x="469422" y="6215594"/>
            <a:ext cx="7955280" cy="411480"/>
          </a:xfrm>
          <a:prstGeom prst="rect">
            <a:avLst/>
          </a:prstGeom>
          <a:solidFill>
            <a:srgbClr val="DDD9C3"/>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solidFill>
                  <a:srgbClr val="C00000"/>
                </a:solidFill>
              </a:rPr>
              <a:t>KMLP’s interconnects access Gulf Coast and Northeast gas supply basins </a:t>
            </a:r>
          </a:p>
        </p:txBody>
      </p:sp>
      <p:sp>
        <p:nvSpPr>
          <p:cNvPr id="41" name="Text Placeholder 3">
            <a:extLst>
              <a:ext uri="{FF2B5EF4-FFF2-40B4-BE49-F238E27FC236}">
                <a16:creationId xmlns:a16="http://schemas.microsoft.com/office/drawing/2014/main" id="{E4086044-4C1F-4F48-AECD-4A2D29AE9234}"/>
              </a:ext>
            </a:extLst>
          </p:cNvPr>
          <p:cNvSpPr txBox="1">
            <a:spLocks/>
          </p:cNvSpPr>
          <p:nvPr/>
        </p:nvSpPr>
        <p:spPr>
          <a:xfrm>
            <a:off x="463550" y="483810"/>
            <a:ext cx="7373938" cy="44170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800" b="1" kern="1200">
                <a:solidFill>
                  <a:srgbClr val="C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43" name="Graphic 42" descr="Factory">
            <a:extLst>
              <a:ext uri="{FF2B5EF4-FFF2-40B4-BE49-F238E27FC236}">
                <a16:creationId xmlns:a16="http://schemas.microsoft.com/office/drawing/2014/main" id="{7B6C04CF-EFAA-4100-8D9D-38CE31340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3602" y="2187344"/>
            <a:ext cx="226194" cy="226194"/>
          </a:xfrm>
          <a:prstGeom prst="rect">
            <a:avLst/>
          </a:prstGeom>
        </p:spPr>
      </p:pic>
      <p:sp>
        <p:nvSpPr>
          <p:cNvPr id="44" name="Cylinder 43">
            <a:extLst>
              <a:ext uri="{FF2B5EF4-FFF2-40B4-BE49-F238E27FC236}">
                <a16:creationId xmlns:a16="http://schemas.microsoft.com/office/drawing/2014/main" id="{FC02C4CE-5DCA-4B7B-8D41-A32459B6942E}"/>
              </a:ext>
            </a:extLst>
          </p:cNvPr>
          <p:cNvSpPr/>
          <p:nvPr/>
        </p:nvSpPr>
        <p:spPr>
          <a:xfrm>
            <a:off x="3080085" y="3751446"/>
            <a:ext cx="192505" cy="173255"/>
          </a:xfrm>
          <a:prstGeom prst="can">
            <a:avLst/>
          </a:prstGeom>
          <a:solidFill>
            <a:srgbClr val="0709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1A84D8D5-F9D7-478E-A19C-C49F964CED55}"/>
              </a:ext>
            </a:extLst>
          </p:cNvPr>
          <p:cNvSpPr/>
          <p:nvPr/>
        </p:nvSpPr>
        <p:spPr>
          <a:xfrm>
            <a:off x="7036068" y="1547262"/>
            <a:ext cx="91440" cy="9144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3EB87154-C442-4C4E-9993-563BA1A2EB8C}"/>
              </a:ext>
            </a:extLst>
          </p:cNvPr>
          <p:cNvSpPr/>
          <p:nvPr/>
        </p:nvSpPr>
        <p:spPr>
          <a:xfrm>
            <a:off x="6360696" y="1836598"/>
            <a:ext cx="91440" cy="9144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EBD92264-73C0-4F9B-8302-BB93BE5740AA}"/>
              </a:ext>
            </a:extLst>
          </p:cNvPr>
          <p:cNvSpPr/>
          <p:nvPr/>
        </p:nvSpPr>
        <p:spPr>
          <a:xfrm>
            <a:off x="6056699" y="2191355"/>
            <a:ext cx="91440" cy="9144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D93A7D99-A2CA-437D-BA8E-B4A477A1CFA1}"/>
              </a:ext>
            </a:extLst>
          </p:cNvPr>
          <p:cNvSpPr/>
          <p:nvPr/>
        </p:nvSpPr>
        <p:spPr>
          <a:xfrm>
            <a:off x="5978118" y="2202320"/>
            <a:ext cx="91440" cy="9144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8B3EF16B-1C30-419E-A72C-A56702B23E12}"/>
              </a:ext>
            </a:extLst>
          </p:cNvPr>
          <p:cNvSpPr/>
          <p:nvPr/>
        </p:nvSpPr>
        <p:spPr>
          <a:xfrm>
            <a:off x="5908711" y="2262209"/>
            <a:ext cx="91440" cy="9144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0D68F282-A4B3-4DAC-8BE6-EE79855836B3}"/>
              </a:ext>
            </a:extLst>
          </p:cNvPr>
          <p:cNvSpPr/>
          <p:nvPr/>
        </p:nvSpPr>
        <p:spPr>
          <a:xfrm>
            <a:off x="6206335" y="1957895"/>
            <a:ext cx="91440" cy="9144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Extract 50">
            <a:extLst>
              <a:ext uri="{FF2B5EF4-FFF2-40B4-BE49-F238E27FC236}">
                <a16:creationId xmlns:a16="http://schemas.microsoft.com/office/drawing/2014/main" id="{52759EF5-1E39-458D-BABC-54187C8829E8}"/>
              </a:ext>
            </a:extLst>
          </p:cNvPr>
          <p:cNvSpPr/>
          <p:nvPr/>
        </p:nvSpPr>
        <p:spPr>
          <a:xfrm>
            <a:off x="6365503" y="1153899"/>
            <a:ext cx="91440" cy="91440"/>
          </a:xfrm>
          <a:prstGeom prst="flowChartExtra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DD6538B4-7598-4958-9178-A76641DAAAE2}"/>
              </a:ext>
            </a:extLst>
          </p:cNvPr>
          <p:cNvCxnSpPr>
            <a:cxnSpLocks/>
            <a:endCxn id="47" idx="2"/>
          </p:cNvCxnSpPr>
          <p:nvPr/>
        </p:nvCxnSpPr>
        <p:spPr>
          <a:xfrm flipH="1">
            <a:off x="6056699" y="1245339"/>
            <a:ext cx="349718" cy="991736"/>
          </a:xfrm>
          <a:prstGeom prst="line">
            <a:avLst/>
          </a:prstGeom>
          <a:ln w="22225">
            <a:solidFill>
              <a:schemeClr val="accent6">
                <a:lumMod val="75000"/>
              </a:schemeClr>
            </a:solidFill>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53" name="Speech Bubble: Rectangle 52">
            <a:extLst>
              <a:ext uri="{FF2B5EF4-FFF2-40B4-BE49-F238E27FC236}">
                <a16:creationId xmlns:a16="http://schemas.microsoft.com/office/drawing/2014/main" id="{1C8E098A-B4FE-4E01-8F44-C177C4307959}"/>
              </a:ext>
            </a:extLst>
          </p:cNvPr>
          <p:cNvSpPr/>
          <p:nvPr/>
        </p:nvSpPr>
        <p:spPr>
          <a:xfrm>
            <a:off x="7121495" y="1784207"/>
            <a:ext cx="1095517" cy="172189"/>
          </a:xfrm>
          <a:prstGeom prst="wedgeRectCallout">
            <a:avLst>
              <a:gd name="adj1" fmla="val -47019"/>
              <a:gd name="adj2" fmla="val -131652"/>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Columbia Gulf</a:t>
            </a:r>
          </a:p>
        </p:txBody>
      </p:sp>
      <p:sp>
        <p:nvSpPr>
          <p:cNvPr id="54" name="Speech Bubble: Rectangle 53">
            <a:extLst>
              <a:ext uri="{FF2B5EF4-FFF2-40B4-BE49-F238E27FC236}">
                <a16:creationId xmlns:a16="http://schemas.microsoft.com/office/drawing/2014/main" id="{54AF022F-1A3A-4876-9B94-B01D0992E5AA}"/>
              </a:ext>
            </a:extLst>
          </p:cNvPr>
          <p:cNvSpPr/>
          <p:nvPr/>
        </p:nvSpPr>
        <p:spPr>
          <a:xfrm>
            <a:off x="4073131" y="1753094"/>
            <a:ext cx="850224" cy="183513"/>
          </a:xfrm>
          <a:prstGeom prst="wedgeRectCallout">
            <a:avLst>
              <a:gd name="adj1" fmla="val 163401"/>
              <a:gd name="adj2" fmla="val 236639"/>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Florida Gas</a:t>
            </a:r>
          </a:p>
        </p:txBody>
      </p:sp>
      <p:sp>
        <p:nvSpPr>
          <p:cNvPr id="55" name="Speech Bubble: Rectangle 54">
            <a:extLst>
              <a:ext uri="{FF2B5EF4-FFF2-40B4-BE49-F238E27FC236}">
                <a16:creationId xmlns:a16="http://schemas.microsoft.com/office/drawing/2014/main" id="{FDA515A1-C1D3-4D29-82B0-31DE5CA79C04}"/>
              </a:ext>
            </a:extLst>
          </p:cNvPr>
          <p:cNvSpPr/>
          <p:nvPr/>
        </p:nvSpPr>
        <p:spPr>
          <a:xfrm>
            <a:off x="5127747" y="1376197"/>
            <a:ext cx="1103811" cy="165236"/>
          </a:xfrm>
          <a:prstGeom prst="wedgeRectCallout">
            <a:avLst>
              <a:gd name="adj1" fmla="val 49307"/>
              <a:gd name="adj2" fmla="val 28429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Texas Eastern</a:t>
            </a:r>
          </a:p>
        </p:txBody>
      </p:sp>
      <p:sp>
        <p:nvSpPr>
          <p:cNvPr id="56" name="Speech Bubble: Rectangle 55">
            <a:extLst>
              <a:ext uri="{FF2B5EF4-FFF2-40B4-BE49-F238E27FC236}">
                <a16:creationId xmlns:a16="http://schemas.microsoft.com/office/drawing/2014/main" id="{A27CDB88-05C6-483C-AD92-2CEAFFDB35EA}"/>
              </a:ext>
            </a:extLst>
          </p:cNvPr>
          <p:cNvSpPr/>
          <p:nvPr/>
        </p:nvSpPr>
        <p:spPr>
          <a:xfrm>
            <a:off x="6415044" y="2085497"/>
            <a:ext cx="850224" cy="183513"/>
          </a:xfrm>
          <a:prstGeom prst="wedgeRectCallout">
            <a:avLst>
              <a:gd name="adj1" fmla="val -47019"/>
              <a:gd name="adj2" fmla="val -131652"/>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Transco</a:t>
            </a:r>
          </a:p>
        </p:txBody>
      </p:sp>
      <p:sp>
        <p:nvSpPr>
          <p:cNvPr id="57" name="Speech Bubble: Rectangle 56">
            <a:extLst>
              <a:ext uri="{FF2B5EF4-FFF2-40B4-BE49-F238E27FC236}">
                <a16:creationId xmlns:a16="http://schemas.microsoft.com/office/drawing/2014/main" id="{46F64173-8854-422F-8B4A-678676596F6E}"/>
              </a:ext>
            </a:extLst>
          </p:cNvPr>
          <p:cNvSpPr/>
          <p:nvPr/>
        </p:nvSpPr>
        <p:spPr>
          <a:xfrm>
            <a:off x="5001936" y="1680875"/>
            <a:ext cx="850224" cy="183513"/>
          </a:xfrm>
          <a:prstGeom prst="wedgeRectCallout">
            <a:avLst>
              <a:gd name="adj1" fmla="val 65205"/>
              <a:gd name="adj2" fmla="val 227973"/>
            </a:avLst>
          </a:prstGeom>
          <a:solidFill>
            <a:srgbClr val="6666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Texas Gas</a:t>
            </a:r>
          </a:p>
        </p:txBody>
      </p:sp>
      <p:sp>
        <p:nvSpPr>
          <p:cNvPr id="58" name="Speech Bubble: Rectangle 57">
            <a:extLst>
              <a:ext uri="{FF2B5EF4-FFF2-40B4-BE49-F238E27FC236}">
                <a16:creationId xmlns:a16="http://schemas.microsoft.com/office/drawing/2014/main" id="{F9FC4FAD-B4BB-44FF-BE9D-2B419FADA987}"/>
              </a:ext>
            </a:extLst>
          </p:cNvPr>
          <p:cNvSpPr/>
          <p:nvPr/>
        </p:nvSpPr>
        <p:spPr>
          <a:xfrm>
            <a:off x="6277284" y="2586704"/>
            <a:ext cx="850224" cy="183513"/>
          </a:xfrm>
          <a:prstGeom prst="wedgeRectCallout">
            <a:avLst>
              <a:gd name="adj1" fmla="val -62917"/>
              <a:gd name="adj2" fmla="val -226974"/>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ANR</a:t>
            </a:r>
          </a:p>
        </p:txBody>
      </p:sp>
      <p:sp>
        <p:nvSpPr>
          <p:cNvPr id="59" name="Speech Bubble: Rectangle 58">
            <a:extLst>
              <a:ext uri="{FF2B5EF4-FFF2-40B4-BE49-F238E27FC236}">
                <a16:creationId xmlns:a16="http://schemas.microsoft.com/office/drawing/2014/main" id="{05BABE45-514F-4C2D-9F4B-FF94D7075906}"/>
              </a:ext>
            </a:extLst>
          </p:cNvPr>
          <p:cNvSpPr/>
          <p:nvPr/>
        </p:nvSpPr>
        <p:spPr>
          <a:xfrm>
            <a:off x="6687039" y="1171686"/>
            <a:ext cx="1426658" cy="375576"/>
          </a:xfrm>
          <a:prstGeom prst="wedgeRectCallout">
            <a:avLst>
              <a:gd name="adj1" fmla="val -72273"/>
              <a:gd name="adj2" fmla="val -333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Pine Prairie Storage</a:t>
            </a:r>
          </a:p>
        </p:txBody>
      </p:sp>
      <p:sp>
        <p:nvSpPr>
          <p:cNvPr id="60" name="Freeform: Shape 59">
            <a:extLst>
              <a:ext uri="{FF2B5EF4-FFF2-40B4-BE49-F238E27FC236}">
                <a16:creationId xmlns:a16="http://schemas.microsoft.com/office/drawing/2014/main" id="{CCFECFDF-2A0D-49A7-987C-C605D1698B1D}"/>
              </a:ext>
            </a:extLst>
          </p:cNvPr>
          <p:cNvSpPr/>
          <p:nvPr/>
        </p:nvSpPr>
        <p:spPr>
          <a:xfrm>
            <a:off x="3307743" y="2415209"/>
            <a:ext cx="2600076" cy="1335819"/>
          </a:xfrm>
          <a:custGeom>
            <a:avLst/>
            <a:gdLst>
              <a:gd name="connsiteX0" fmla="*/ 2600076 w 2600076"/>
              <a:gd name="connsiteY0" fmla="*/ 0 h 1335819"/>
              <a:gd name="connsiteX1" fmla="*/ 2456953 w 2600076"/>
              <a:gd name="connsiteY1" fmla="*/ 238539 h 1335819"/>
              <a:gd name="connsiteX2" fmla="*/ 1820848 w 2600076"/>
              <a:gd name="connsiteY2" fmla="*/ 326003 h 1335819"/>
              <a:gd name="connsiteX3" fmla="*/ 580445 w 2600076"/>
              <a:gd name="connsiteY3" fmla="*/ 914400 h 1335819"/>
              <a:gd name="connsiteX4" fmla="*/ 389614 w 2600076"/>
              <a:gd name="connsiteY4" fmla="*/ 1176793 h 1335819"/>
              <a:gd name="connsiteX5" fmla="*/ 0 w 2600076"/>
              <a:gd name="connsiteY5" fmla="*/ 1335819 h 13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076" h="1335819">
                <a:moveTo>
                  <a:pt x="2600076" y="0"/>
                </a:moveTo>
                <a:cubicBezTo>
                  <a:pt x="2593450" y="92102"/>
                  <a:pt x="2586824" y="184205"/>
                  <a:pt x="2456953" y="238539"/>
                </a:cubicBezTo>
                <a:cubicBezTo>
                  <a:pt x="2327082" y="292873"/>
                  <a:pt x="2133599" y="213360"/>
                  <a:pt x="1820848" y="326003"/>
                </a:cubicBezTo>
                <a:cubicBezTo>
                  <a:pt x="1508097" y="438647"/>
                  <a:pt x="818984" y="772602"/>
                  <a:pt x="580445" y="914400"/>
                </a:cubicBezTo>
                <a:cubicBezTo>
                  <a:pt x="341906" y="1056198"/>
                  <a:pt x="486355" y="1106557"/>
                  <a:pt x="389614" y="1176793"/>
                </a:cubicBezTo>
                <a:cubicBezTo>
                  <a:pt x="292873" y="1247029"/>
                  <a:pt x="56984" y="1304014"/>
                  <a:pt x="0" y="1335819"/>
                </a:cubicBezTo>
              </a:path>
            </a:pathLst>
          </a:custGeom>
          <a:noFill/>
          <a:ln w="508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472880D9-8AEE-431A-9569-E929C477ED7D}"/>
              </a:ext>
            </a:extLst>
          </p:cNvPr>
          <p:cNvSpPr/>
          <p:nvPr/>
        </p:nvSpPr>
        <p:spPr>
          <a:xfrm>
            <a:off x="1672507" y="1646786"/>
            <a:ext cx="1210924" cy="626102"/>
          </a:xfrm>
          <a:prstGeom prst="roundRect">
            <a:avLst/>
          </a:prstGeom>
          <a:solidFill>
            <a:srgbClr val="92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1.4 </a:t>
            </a:r>
            <a:r>
              <a:rPr lang="en-US" sz="1200" b="1" dirty="0" err="1"/>
              <a:t>Bcfd</a:t>
            </a:r>
            <a:r>
              <a:rPr lang="en-US" sz="1200" b="1" dirty="0"/>
              <a:t> of Capacity to Magnolia LNG</a:t>
            </a:r>
          </a:p>
        </p:txBody>
      </p:sp>
      <p:sp>
        <p:nvSpPr>
          <p:cNvPr id="62" name="Rectangle: Rounded Corners 61">
            <a:extLst>
              <a:ext uri="{FF2B5EF4-FFF2-40B4-BE49-F238E27FC236}">
                <a16:creationId xmlns:a16="http://schemas.microsoft.com/office/drawing/2014/main" id="{AA66F4AD-F468-4685-A225-FED2E2662474}"/>
              </a:ext>
            </a:extLst>
          </p:cNvPr>
          <p:cNvSpPr/>
          <p:nvPr/>
        </p:nvSpPr>
        <p:spPr>
          <a:xfrm>
            <a:off x="1937161" y="4452902"/>
            <a:ext cx="1192695" cy="297660"/>
          </a:xfrm>
          <a:prstGeom prst="roundRect">
            <a:avLst/>
          </a:prstGeom>
          <a:solidFill>
            <a:srgbClr val="0709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Magnolia LNG</a:t>
            </a:r>
          </a:p>
        </p:txBody>
      </p:sp>
      <p:sp>
        <p:nvSpPr>
          <p:cNvPr id="63" name="Rectangle: Rounded Corners 62">
            <a:extLst>
              <a:ext uri="{FF2B5EF4-FFF2-40B4-BE49-F238E27FC236}">
                <a16:creationId xmlns:a16="http://schemas.microsoft.com/office/drawing/2014/main" id="{A82BA38E-7995-4DF0-AA76-12AA7FE679C1}"/>
              </a:ext>
            </a:extLst>
          </p:cNvPr>
          <p:cNvSpPr/>
          <p:nvPr/>
        </p:nvSpPr>
        <p:spPr>
          <a:xfrm>
            <a:off x="5890033" y="3095691"/>
            <a:ext cx="1146035" cy="84004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Proposed New Compressor Station on KMLP</a:t>
            </a:r>
          </a:p>
        </p:txBody>
      </p:sp>
      <p:cxnSp>
        <p:nvCxnSpPr>
          <p:cNvPr id="64" name="Straight Arrow Connector 63">
            <a:extLst>
              <a:ext uri="{FF2B5EF4-FFF2-40B4-BE49-F238E27FC236}">
                <a16:creationId xmlns:a16="http://schemas.microsoft.com/office/drawing/2014/main" id="{475A2BBD-DD07-4C96-A2B4-18959E657C05}"/>
              </a:ext>
            </a:extLst>
          </p:cNvPr>
          <p:cNvCxnSpPr>
            <a:cxnSpLocks/>
            <a:stCxn id="63" idx="0"/>
            <a:endCxn id="43" idx="2"/>
          </p:cNvCxnSpPr>
          <p:nvPr/>
        </p:nvCxnSpPr>
        <p:spPr>
          <a:xfrm flipH="1" flipV="1">
            <a:off x="6056699" y="2413538"/>
            <a:ext cx="406352" cy="682153"/>
          </a:xfrm>
          <a:prstGeom prst="straightConnector1">
            <a:avLst/>
          </a:prstGeom>
          <a:ln w="254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FDC0454-AC12-490F-B9EE-16714E56263D}"/>
              </a:ext>
            </a:extLst>
          </p:cNvPr>
          <p:cNvCxnSpPr>
            <a:cxnSpLocks/>
            <a:stCxn id="62" idx="0"/>
          </p:cNvCxnSpPr>
          <p:nvPr/>
        </p:nvCxnSpPr>
        <p:spPr>
          <a:xfrm flipV="1">
            <a:off x="2533509" y="3935731"/>
            <a:ext cx="546576" cy="517171"/>
          </a:xfrm>
          <a:prstGeom prst="straightConnector1">
            <a:avLst/>
          </a:prstGeom>
          <a:ln w="25400">
            <a:solidFill>
              <a:srgbClr val="0709F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191DDD8-50B3-43D1-A716-AFBCCE7B27AF}"/>
              </a:ext>
            </a:extLst>
          </p:cNvPr>
          <p:cNvCxnSpPr>
            <a:cxnSpLocks/>
            <a:stCxn id="61" idx="3"/>
          </p:cNvCxnSpPr>
          <p:nvPr/>
        </p:nvCxnSpPr>
        <p:spPr>
          <a:xfrm>
            <a:off x="2883431" y="1959837"/>
            <a:ext cx="1465988" cy="111117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2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Henry Hub pricing</a:t>
            </a:r>
          </a:p>
        </p:txBody>
      </p:sp>
      <p:sp>
        <p:nvSpPr>
          <p:cNvPr id="8" name="Text Placeholder 4"/>
          <p:cNvSpPr>
            <a:spLocks noGrp="1"/>
          </p:cNvSpPr>
          <p:nvPr>
            <p:ph type="body" sz="quarter" idx="11"/>
          </p:nvPr>
        </p:nvSpPr>
        <p:spPr/>
        <p:txBody>
          <a:bodyPr>
            <a:noAutofit/>
          </a:bodyPr>
          <a:lstStyle/>
          <a:p>
            <a:endParaRPr lang="en-US" sz="1600" dirty="0"/>
          </a:p>
        </p:txBody>
      </p:sp>
      <p:sp>
        <p:nvSpPr>
          <p:cNvPr id="6" name="Content Placeholder 2"/>
          <p:cNvSpPr txBox="1">
            <a:spLocks/>
          </p:cNvSpPr>
          <p:nvPr/>
        </p:nvSpPr>
        <p:spPr>
          <a:xfrm>
            <a:off x="469422" y="1154159"/>
            <a:ext cx="5629086" cy="50065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C00000"/>
              </a:buClr>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rgbClr val="C00000"/>
              </a:buClr>
              <a:buFont typeface="Calibri" panose="020F050202020403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rgbClr val="C00000"/>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spcBef>
                <a:spcPts val="0"/>
              </a:spcBef>
              <a:spcAft>
                <a:spcPts val="1200"/>
              </a:spcAft>
              <a:buClr>
                <a:srgbClr val="C00000"/>
              </a:buClr>
              <a:buSzTx/>
              <a:buNone/>
              <a:tabLst/>
              <a:defRPr/>
            </a:pPr>
            <a:endParaRPr kumimoji="1" lang="en-US" sz="2000" dirty="0">
              <a:ea typeface="돋움" pitchFamily="34" charset="-127"/>
              <a:cs typeface="Arial" pitchFamily="34" charset="0"/>
            </a:endParaRPr>
          </a:p>
          <a:p>
            <a:pPr marL="228600" marR="0" lvl="1" indent="-228600" algn="l" defTabSz="914400" rtl="0" eaLnBrk="1" fontAlgn="auto" latinLnBrk="0" hangingPunct="1">
              <a:spcBef>
                <a:spcPts val="0"/>
              </a:spcBef>
              <a:spcAft>
                <a:spcPts val="1200"/>
              </a:spcAft>
              <a:buClr>
                <a:srgbClr val="C00000"/>
              </a:buClr>
              <a:buSzTx/>
              <a:buFont typeface="Arial" panose="020B0604020202020204" pitchFamily="34" charset="0"/>
              <a:buChar char="•"/>
              <a:tabLst/>
              <a:defRPr/>
            </a:pPr>
            <a:endParaRPr kumimoji="1" lang="en-US" sz="2000" dirty="0">
              <a:ea typeface="돋움" pitchFamily="34" charset="-127"/>
              <a:cs typeface="Arial" pitchFamily="34" charset="0"/>
            </a:endParaRPr>
          </a:p>
          <a:p>
            <a:pPr marL="228600" marR="0" lvl="1" indent="-228600" algn="l" defTabSz="914400" rtl="0" eaLnBrk="1" fontAlgn="auto" latinLnBrk="0" hangingPunct="1">
              <a:lnSpc>
                <a:spcPct val="110000"/>
              </a:lnSpc>
              <a:spcBef>
                <a:spcPts val="0"/>
              </a:spcBef>
              <a:spcAft>
                <a:spcPts val="500"/>
              </a:spcAft>
              <a:buClr>
                <a:srgbClr val="C0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endParaRPr>
          </a:p>
        </p:txBody>
      </p:sp>
      <p:sp>
        <p:nvSpPr>
          <p:cNvPr id="13" name="Text Placeholder 2">
            <a:extLst>
              <a:ext uri="{FF2B5EF4-FFF2-40B4-BE49-F238E27FC236}">
                <a16:creationId xmlns:a16="http://schemas.microsoft.com/office/drawing/2014/main" id="{600202F8-6B48-486E-8BA4-C98394244CD8}"/>
              </a:ext>
            </a:extLst>
          </p:cNvPr>
          <p:cNvSpPr txBox="1">
            <a:spLocks/>
          </p:cNvSpPr>
          <p:nvPr/>
        </p:nvSpPr>
        <p:spPr>
          <a:xfrm>
            <a:off x="469422" y="6215594"/>
            <a:ext cx="7955280" cy="411480"/>
          </a:xfrm>
          <a:prstGeom prst="rect">
            <a:avLst/>
          </a:prstGeom>
          <a:solidFill>
            <a:srgbClr val="DDD9C3"/>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solidFill>
                  <a:srgbClr val="C00000"/>
                </a:solidFill>
              </a:rPr>
              <a:t>Henry Hub is and will remain a stable price band </a:t>
            </a:r>
          </a:p>
        </p:txBody>
      </p:sp>
      <p:sp>
        <p:nvSpPr>
          <p:cNvPr id="41" name="Text Placeholder 3">
            <a:extLst>
              <a:ext uri="{FF2B5EF4-FFF2-40B4-BE49-F238E27FC236}">
                <a16:creationId xmlns:a16="http://schemas.microsoft.com/office/drawing/2014/main" id="{E4086044-4C1F-4F48-AECD-4A2D29AE9234}"/>
              </a:ext>
            </a:extLst>
          </p:cNvPr>
          <p:cNvSpPr txBox="1">
            <a:spLocks/>
          </p:cNvSpPr>
          <p:nvPr/>
        </p:nvSpPr>
        <p:spPr>
          <a:xfrm>
            <a:off x="463550" y="483810"/>
            <a:ext cx="7373938" cy="44170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800" b="1" kern="1200">
                <a:solidFill>
                  <a:srgbClr val="C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9" name="Content Placeholder 8">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2563989742"/>
              </p:ext>
            </p:extLst>
          </p:nvPr>
        </p:nvGraphicFramePr>
        <p:xfrm>
          <a:off x="457200" y="1051560"/>
          <a:ext cx="8229600" cy="5196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07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dirty="0"/>
              <a:t>A LNG buyer’s future LNG portfolio</a:t>
            </a:r>
          </a:p>
        </p:txBody>
      </p:sp>
      <p:sp>
        <p:nvSpPr>
          <p:cNvPr id="3" name="Content Placeholder 2"/>
          <p:cNvSpPr>
            <a:spLocks noGrp="1"/>
          </p:cNvSpPr>
          <p:nvPr>
            <p:ph idx="1"/>
          </p:nvPr>
        </p:nvSpPr>
        <p:spPr>
          <a:xfrm>
            <a:off x="465652" y="1145117"/>
            <a:ext cx="8229600" cy="4807276"/>
          </a:xfrm>
        </p:spPr>
        <p:txBody>
          <a:bodyPr/>
          <a:lstStyle/>
          <a:p>
            <a:pPr>
              <a:spcAft>
                <a:spcPts val="1200"/>
              </a:spcAft>
            </a:pPr>
            <a:r>
              <a:rPr lang="en-US" sz="2400" b="1" dirty="0"/>
              <a:t>40% – 20 year contract</a:t>
            </a:r>
          </a:p>
          <a:p>
            <a:pPr lvl="1">
              <a:spcAft>
                <a:spcPts val="1200"/>
              </a:spcAft>
              <a:buFont typeface="Calibri" panose="020F0502020204030204" pitchFamily="34" charset="0"/>
              <a:buChar char="‒"/>
            </a:pPr>
            <a:r>
              <a:rPr lang="en-US" sz="2000" dirty="0"/>
              <a:t>There is continued demand for long term contracts with LNG spot prices expected to increase</a:t>
            </a:r>
          </a:p>
          <a:p>
            <a:pPr lvl="1">
              <a:spcAft>
                <a:spcPts val="1200"/>
              </a:spcAft>
              <a:buFont typeface="Calibri" panose="020F0502020204030204" pitchFamily="34" charset="0"/>
              <a:buChar char="‒"/>
            </a:pPr>
            <a:r>
              <a:rPr lang="en-US" sz="2000" dirty="0"/>
              <a:t>LNG demand may continue to increase as additional uses are found for the fuel such as LNG bunkering</a:t>
            </a:r>
          </a:p>
          <a:p>
            <a:pPr>
              <a:spcAft>
                <a:spcPts val="1200"/>
              </a:spcAft>
            </a:pPr>
            <a:r>
              <a:rPr lang="en-US" sz="2400" b="1" dirty="0"/>
              <a:t>40% – three to five year contracts</a:t>
            </a:r>
          </a:p>
          <a:p>
            <a:pPr>
              <a:spcAft>
                <a:spcPts val="1200"/>
              </a:spcAft>
            </a:pPr>
            <a:r>
              <a:rPr lang="en-US" sz="2400" b="1" dirty="0"/>
              <a:t>20% – spot pricing</a:t>
            </a:r>
          </a:p>
          <a:p>
            <a:pPr lvl="1">
              <a:spcAft>
                <a:spcPts val="1200"/>
              </a:spcAft>
              <a:buFont typeface="Calibri" panose="020F0502020204030204" pitchFamily="34" charset="0"/>
              <a:buChar char="‒"/>
            </a:pPr>
            <a:r>
              <a:rPr lang="en-US" sz="2000" dirty="0" err="1"/>
              <a:t>Offtakers</a:t>
            </a:r>
            <a:r>
              <a:rPr lang="en-US" sz="2000" dirty="0"/>
              <a:t> without long-term agreements leave themselves open to price volatility and unknown market dynamics</a:t>
            </a:r>
          </a:p>
        </p:txBody>
      </p:sp>
      <p:sp>
        <p:nvSpPr>
          <p:cNvPr id="6" name="Text Placeholder 5"/>
          <p:cNvSpPr>
            <a:spLocks noGrp="1"/>
          </p:cNvSpPr>
          <p:nvPr>
            <p:ph type="body" sz="quarter" idx="11"/>
          </p:nvPr>
        </p:nvSpPr>
        <p:spPr/>
        <p:txBody>
          <a:bodyPr>
            <a:normAutofit/>
          </a:bodyPr>
          <a:lstStyle/>
          <a:p>
            <a:endParaRPr lang="en-US" dirty="0"/>
          </a:p>
        </p:txBody>
      </p:sp>
      <p:sp>
        <p:nvSpPr>
          <p:cNvPr id="5" name="Text Placeholder 4"/>
          <p:cNvSpPr>
            <a:spLocks noGrp="1"/>
          </p:cNvSpPr>
          <p:nvPr>
            <p:ph type="body" sz="quarter" idx="12"/>
          </p:nvPr>
        </p:nvSpPr>
        <p:spPr>
          <a:xfrm>
            <a:off x="472018" y="6218751"/>
            <a:ext cx="7955280" cy="411480"/>
          </a:xfrm>
          <a:solidFill>
            <a:srgbClr val="DDD9C3"/>
          </a:solidFill>
        </p:spPr>
        <p:txBody>
          <a:bodyPr/>
          <a:lstStyle/>
          <a:p>
            <a:pPr algn="ctr"/>
            <a:r>
              <a:rPr lang="en-US" sz="2000" dirty="0">
                <a:solidFill>
                  <a:srgbClr val="C00000"/>
                </a:solidFill>
              </a:rPr>
              <a:t>Future LNG project portfolios allow for buyer’s distinct and diverse needs</a:t>
            </a:r>
          </a:p>
          <a:p>
            <a:endParaRPr lang="en-US" sz="1400" dirty="0"/>
          </a:p>
        </p:txBody>
      </p:sp>
    </p:spTree>
    <p:extLst>
      <p:ext uri="{BB962C8B-B14F-4D97-AF65-F5344CB8AC3E}">
        <p14:creationId xmlns:p14="http://schemas.microsoft.com/office/powerpoint/2010/main" val="2391623701"/>
      </p:ext>
    </p:extLst>
  </p:cSld>
  <p:clrMapOvr>
    <a:masterClrMapping/>
  </p:clrMapOvr>
</p:sld>
</file>

<file path=ppt/theme/theme1.xml><?xml version="1.0" encoding="utf-8"?>
<a:theme xmlns:a="http://schemas.openxmlformats.org/drawingml/2006/main" name="LNGL Slide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eaLnBrk="0" hangingPunct="0">
          <a:spcAft>
            <a:spcPct val="40000"/>
          </a:spcAft>
          <a:buClr>
            <a:schemeClr val="tx1"/>
          </a:buClr>
          <a:buSzPct val="120000"/>
          <a:defRPr sz="1200" dirty="0"/>
        </a:defPPr>
      </a:lstStyle>
    </a:txDef>
  </a:objectDefaults>
  <a:extraClrSchemeLst/>
  <a:extLst>
    <a:ext uri="{05A4C25C-085E-4340-85A3-A5531E510DB2}">
      <thm15:themeFamily xmlns:thm15="http://schemas.microsoft.com/office/thememl/2012/main" name="LNGL Template.potx" id="{7693B897-2FA9-4F34-BA5F-727DBFC6DAC0}" vid="{2034F2AC-1A95-4738-95A3-B5472446D7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58252</TotalTime>
  <Words>1726</Words>
  <Application>Microsoft Office PowerPoint</Application>
  <PresentationFormat>On-screen Show (4:3)</PresentationFormat>
  <Paragraphs>176</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돋움</vt:lpstr>
      <vt:lpstr>Arial</vt:lpstr>
      <vt:lpstr>Calibri</vt:lpstr>
      <vt:lpstr>Calibri Light</vt:lpstr>
      <vt:lpstr>Wingdings</vt:lpstr>
      <vt:lpstr>LNGL Slide Design</vt:lpstr>
      <vt:lpstr>3_Title Slides</vt:lpstr>
      <vt:lpstr>LNG Diversification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Morgan</dc:creator>
  <cp:lastModifiedBy>mike mott</cp:lastModifiedBy>
  <cp:revision>2389</cp:revision>
  <cp:lastPrinted>2018-04-25T14:24:29Z</cp:lastPrinted>
  <dcterms:created xsi:type="dcterms:W3CDTF">2014-03-13T02:45:15Z</dcterms:created>
  <dcterms:modified xsi:type="dcterms:W3CDTF">2018-04-26T18:14:40Z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