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5" r:id="rId1"/>
  </p:sldMasterIdLst>
  <p:notesMasterIdLst>
    <p:notesMasterId r:id="rId13"/>
  </p:notesMasterIdLst>
  <p:handoutMasterIdLst>
    <p:handoutMasterId r:id="rId14"/>
  </p:handoutMasterIdLst>
  <p:sldIdLst>
    <p:sldId id="1006" r:id="rId2"/>
    <p:sldId id="990" r:id="rId3"/>
    <p:sldId id="989" r:id="rId4"/>
    <p:sldId id="1008" r:id="rId5"/>
    <p:sldId id="1001" r:id="rId6"/>
    <p:sldId id="1010" r:id="rId7"/>
    <p:sldId id="991" r:id="rId8"/>
    <p:sldId id="999" r:id="rId9"/>
    <p:sldId id="992" r:id="rId10"/>
    <p:sldId id="1009" r:id="rId11"/>
    <p:sldId id="945" r:id="rId12"/>
  </p:sldIdLst>
  <p:sldSz cx="12192000" cy="6858000"/>
  <p:notesSz cx="6881813" cy="97107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kcja domyślna" id="{261456ED-3F4E-4C78-8F76-AD6362527EF8}">
          <p14:sldIdLst>
            <p14:sldId id="1006"/>
            <p14:sldId id="990"/>
            <p14:sldId id="989"/>
            <p14:sldId id="1008"/>
            <p14:sldId id="1001"/>
            <p14:sldId id="1010"/>
            <p14:sldId id="991"/>
            <p14:sldId id="999"/>
            <p14:sldId id="992"/>
            <p14:sldId id="1009"/>
            <p14:sldId id="9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008AB3"/>
    <a:srgbClr val="004C72"/>
    <a:srgbClr val="00B7BF"/>
    <a:srgbClr val="DEDEDE"/>
    <a:srgbClr val="A1A1A1"/>
    <a:srgbClr val="9D9D9C"/>
    <a:srgbClr val="FF5D23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75" autoAdjust="0"/>
    <p:restoredTop sz="97446" autoAdjust="0"/>
  </p:normalViewPr>
  <p:slideViewPr>
    <p:cSldViewPr>
      <p:cViewPr varScale="1">
        <p:scale>
          <a:sx n="90" d="100"/>
          <a:sy n="90" d="100"/>
        </p:scale>
        <p:origin x="510" y="90"/>
      </p:cViewPr>
      <p:guideLst>
        <p:guide orient="horz" pos="193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3834" y="108"/>
      </p:cViewPr>
      <p:guideLst>
        <p:guide orient="horz" pos="305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tur.wozniak\AppData\Local\Microsoft\Windows\Temporary%20Internet%20Files\Content.Outlook\G892GTZ1\Wyk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ciej.wawrzkowicz\Desktop\Natural_gas_consumption_statistics_2016_update_20_07_17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Arkusz1!$I$20</c:f>
              <c:strCache>
                <c:ptCount val="1"/>
                <c:pt idx="0">
                  <c:v>CEE&amp;Baltic (left axis)</c:v>
                </c:pt>
              </c:strCache>
            </c:strRef>
          </c:tx>
          <c:spPr>
            <a:solidFill>
              <a:srgbClr val="008AB3"/>
            </a:solidFill>
            <a:ln>
              <a:noFill/>
            </a:ln>
            <a:effectLst/>
          </c:spPr>
          <c:invertIfNegative val="0"/>
          <c:cat>
            <c:numRef>
              <c:f>Arkusz1!$I$21:$M$21</c:f>
              <c:numCache>
                <c:formatCode>General</c:formatCode>
                <c:ptCount val="5"/>
                <c:pt idx="0">
                  <c:v>2017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</c:numCache>
            </c:numRef>
          </c:cat>
          <c:val>
            <c:numRef>
              <c:f>Arkusz1!$I$22:$M$22</c:f>
              <c:numCache>
                <c:formatCode>0.0</c:formatCode>
                <c:ptCount val="5"/>
                <c:pt idx="0">
                  <c:v>81.001419304910712</c:v>
                </c:pt>
                <c:pt idx="1">
                  <c:v>84.419392122321426</c:v>
                </c:pt>
                <c:pt idx="2">
                  <c:v>86.48382668035714</c:v>
                </c:pt>
                <c:pt idx="3">
                  <c:v>89.474369859821422</c:v>
                </c:pt>
                <c:pt idx="4">
                  <c:v>91.53785661116072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6-4A55-8C3C-06EF3199D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96107664"/>
        <c:axId val="396106680"/>
      </c:barChart>
      <c:lineChart>
        <c:grouping val="standard"/>
        <c:varyColors val="0"/>
        <c:ser>
          <c:idx val="1"/>
          <c:order val="1"/>
          <c:tx>
            <c:strRef>
              <c:f>Arkusz1!$A$20</c:f>
              <c:strCache>
                <c:ptCount val="1"/>
                <c:pt idx="0">
                  <c:v>NW (right axis)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Arkusz1!$A$22:$E$22</c:f>
              <c:numCache>
                <c:formatCode>0.0</c:formatCode>
                <c:ptCount val="5"/>
                <c:pt idx="0">
                  <c:v>212.71050157253222</c:v>
                </c:pt>
                <c:pt idx="1">
                  <c:v>204.56620214866953</c:v>
                </c:pt>
                <c:pt idx="2">
                  <c:v>197.05586304721027</c:v>
                </c:pt>
                <c:pt idx="3">
                  <c:v>191.44141774635193</c:v>
                </c:pt>
                <c:pt idx="4">
                  <c:v>182.25229901502144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26-4A55-8C3C-06EF3199D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4277824"/>
        <c:axId val="394278808"/>
      </c:lineChart>
      <c:catAx>
        <c:axId val="39610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  <c:crossAx val="396106680"/>
        <c:crosses val="autoZero"/>
        <c:auto val="1"/>
        <c:lblAlgn val="ctr"/>
        <c:lblOffset val="100"/>
        <c:noMultiLvlLbl val="0"/>
      </c:catAx>
      <c:valAx>
        <c:axId val="396106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pl-PL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bcm/y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pl-PL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  <c:crossAx val="396107664"/>
        <c:crosses val="autoZero"/>
        <c:crossBetween val="between"/>
        <c:majorUnit val="5"/>
      </c:valAx>
      <c:valAx>
        <c:axId val="394278808"/>
        <c:scaling>
          <c:orientation val="minMax"/>
          <c:min val="50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  <c:crossAx val="394277824"/>
        <c:crosses val="max"/>
        <c:crossBetween val="between"/>
        <c:majorUnit val="50"/>
      </c:valAx>
      <c:catAx>
        <c:axId val="394277824"/>
        <c:scaling>
          <c:orientation val="minMax"/>
        </c:scaling>
        <c:delete val="1"/>
        <c:axPos val="b"/>
        <c:majorTickMark val="out"/>
        <c:minorTickMark val="none"/>
        <c:tickLblPos val="nextTo"/>
        <c:crossAx val="394278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/>
              <a:t>Konsumpcja gazu ziemnego w Polsce</a:t>
            </a:r>
          </a:p>
        </c:rich>
      </c:tx>
      <c:layout>
        <c:manualLayout>
          <c:xMode val="edge"/>
          <c:yMode val="edge"/>
          <c:x val="0.27548952780698571"/>
          <c:y val="6.04812545812367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0530110309637869"/>
          <c:y val="0.21437810945273636"/>
          <c:w val="0.84779913000385443"/>
          <c:h val="0.6702076233008187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50699912510939E-2"/>
                  <c:y val="-7.6354257801108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CA-435E-9255-5EFCF42DCCD0}"/>
                </c:ext>
              </c:extLst>
            </c:dLbl>
            <c:dLbl>
              <c:idx val="6"/>
              <c:layout>
                <c:manualLayout>
                  <c:x val="-6.2395888013998251E-2"/>
                  <c:y val="-5.7835739282589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CA-435E-9255-5EFCF42DCC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'Fig 3'!$C$52:$C$59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xVal>
          <c:yVal>
            <c:numRef>
              <c:f>'Fig 3'!$D$52:$D$59</c:f>
              <c:numCache>
                <c:formatCode>General</c:formatCode>
                <c:ptCount val="8"/>
                <c:pt idx="0">
                  <c:v>14.4</c:v>
                </c:pt>
                <c:pt idx="1">
                  <c:v>15.5</c:v>
                </c:pt>
                <c:pt idx="2">
                  <c:v>15.7</c:v>
                </c:pt>
                <c:pt idx="3">
                  <c:v>16.600000000000001</c:v>
                </c:pt>
                <c:pt idx="4">
                  <c:v>16.600000000000001</c:v>
                </c:pt>
                <c:pt idx="5">
                  <c:v>16.3</c:v>
                </c:pt>
                <c:pt idx="6">
                  <c:v>16.3</c:v>
                </c:pt>
                <c:pt idx="7">
                  <c:v>17.3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DCA-435E-9255-5EFCF42DCCD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435225504"/>
        <c:axId val="435221240"/>
      </c:scatterChart>
      <c:valAx>
        <c:axId val="43522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5221240"/>
        <c:crossesAt val="0"/>
        <c:crossBetween val="midCat"/>
      </c:valAx>
      <c:valAx>
        <c:axId val="435221240"/>
        <c:scaling>
          <c:orientation val="minMax"/>
          <c:min val="14"/>
        </c:scaling>
        <c:delete val="0"/>
        <c:axPos val="l"/>
        <c:majorGridlines>
          <c:spPr>
            <a:ln w="9525" cap="rnd" cmpd="sng" algn="ctr">
              <a:solidFill>
                <a:schemeClr val="tx1">
                  <a:lumMod val="15000"/>
                  <a:lumOff val="85000"/>
                  <a:alpha val="40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100" dirty="0"/>
                  <a:t>Mld</a:t>
                </a:r>
                <a:r>
                  <a:rPr lang="pl-PL" sz="1100" baseline="0" dirty="0"/>
                  <a:t> Nm3/r</a:t>
                </a:r>
                <a:endParaRPr lang="pl-PL" sz="1100" dirty="0"/>
              </a:p>
            </c:rich>
          </c:tx>
          <c:layout>
            <c:manualLayout>
              <c:xMode val="edge"/>
              <c:yMode val="edge"/>
              <c:x val="0"/>
              <c:y val="0.361826451260928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522550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82655" cy="485847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97553" y="1"/>
            <a:ext cx="2982655" cy="485847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pPr>
              <a:defRPr/>
            </a:pPr>
            <a:fld id="{7D8368F6-D091-4E42-B9E3-84658F20AF69}" type="datetimeFigureOut">
              <a:rPr lang="pl-PL"/>
              <a:pPr>
                <a:defRPr/>
              </a:pPr>
              <a:t>2018-05-02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3" y="9223339"/>
            <a:ext cx="2982655" cy="48584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97553" y="9223339"/>
            <a:ext cx="2982655" cy="48584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pPr>
              <a:defRPr/>
            </a:pPr>
            <a:fld id="{469FEDB6-D2ED-434C-8341-74CD7DAA24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056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82655" cy="485847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97553" y="1"/>
            <a:ext cx="2982655" cy="485847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0231170D-419B-4EE0-A631-836E0E5A63AA}" type="datetimeFigureOut">
              <a:rPr lang="pl-PL" smtClean="0"/>
              <a:pPr/>
              <a:t>2018-05-02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03200" y="727075"/>
            <a:ext cx="6475413" cy="3643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182" y="4613224"/>
            <a:ext cx="5505450" cy="4369522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3" y="9223339"/>
            <a:ext cx="2982655" cy="48584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97553" y="9223339"/>
            <a:ext cx="2982655" cy="48584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824085C8-E1A6-4943-A286-31E50FD7E3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62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rgbClr val="F8F8F8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6" b="399"/>
          <a:stretch/>
        </p:blipFill>
        <p:spPr>
          <a:xfrm>
            <a:off x="0" y="-49696"/>
            <a:ext cx="12200481" cy="6957392"/>
          </a:xfrm>
          <a:prstGeom prst="rect">
            <a:avLst/>
          </a:prstGeom>
        </p:spPr>
      </p:pic>
      <p:sp>
        <p:nvSpPr>
          <p:cNvPr id="12" name="Prostokąt 11"/>
          <p:cNvSpPr/>
          <p:nvPr userDrawn="1"/>
        </p:nvSpPr>
        <p:spPr>
          <a:xfrm>
            <a:off x="-29751" y="5229200"/>
            <a:ext cx="2381335" cy="100811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199456" y="1268760"/>
            <a:ext cx="9144000" cy="1089075"/>
          </a:xfrm>
        </p:spPr>
        <p:txBody>
          <a:bodyPr anchor="b">
            <a:normAutofit/>
          </a:bodyPr>
          <a:lstStyle>
            <a:lvl1pPr algn="ctr">
              <a:defRPr sz="3000" b="1" cap="all" spc="8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pl-PL" dirty="0"/>
              <a:t>Kliknij, aby edytować tytuł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199456" y="2601119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spc="22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889206-0902-43F0-936A-5E64CC8CDDA7}" type="slidenum">
              <a:rPr lang="pl-PL" smtClean="0"/>
              <a:t>‹#›</a:t>
            </a:fld>
            <a:endParaRPr lang="pl-PL"/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25FC16A6-843B-40AE-9246-B02C867D08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368" y="5502871"/>
            <a:ext cx="1336366" cy="51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4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FD31-7E89-4BB8-BA7D-04BFAF475A5B}" type="datetimeFigureOut">
              <a:rPr lang="pl-PL" smtClean="0"/>
              <a:t>2018-05-02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A5D3-1F4F-4190-887E-8231FC8EC0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104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FD31-7E89-4BB8-BA7D-04BFAF475A5B}" type="datetimeFigureOut">
              <a:rPr lang="pl-PL" smtClean="0"/>
              <a:t>2018-05-02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A5D3-1F4F-4190-887E-8231FC8EC0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6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FD31-7E89-4BB8-BA7D-04BFAF475A5B}" type="datetimeFigureOut">
              <a:rPr lang="pl-PL" smtClean="0"/>
              <a:t>2018-05-02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A5D3-1F4F-4190-887E-8231FC8EC0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95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FD31-7E89-4BB8-BA7D-04BFAF475A5B}" type="datetimeFigureOut">
              <a:rPr lang="pl-PL" smtClean="0"/>
              <a:t>2018-05-02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A5D3-1F4F-4190-887E-8231FC8EC0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3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FD31-7E89-4BB8-BA7D-04BFAF475A5B}" type="datetimeFigureOut">
              <a:rPr lang="pl-PL" smtClean="0"/>
              <a:t>2018-05-02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A5D3-1F4F-4190-887E-8231FC8EC0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230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FD31-7E89-4BB8-BA7D-04BFAF475A5B}" type="datetimeFigureOut">
              <a:rPr lang="pl-PL" smtClean="0"/>
              <a:t>2018-05-02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A5D3-1F4F-4190-887E-8231FC8EC0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836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FD31-7E89-4BB8-BA7D-04BFAF475A5B}" type="datetimeFigureOut">
              <a:rPr lang="pl-PL" smtClean="0"/>
              <a:t>2018-05-02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A5D3-1F4F-4190-887E-8231FC8EC0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568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FD31-7E89-4BB8-BA7D-04BFAF475A5B}" type="datetimeFigureOut">
              <a:rPr lang="pl-PL" smtClean="0"/>
              <a:t>2018-05-02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A5D3-1F4F-4190-887E-8231FC8EC0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114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FD31-7E89-4BB8-BA7D-04BFAF475A5B}" type="datetimeFigureOut">
              <a:rPr lang="pl-PL" smtClean="0"/>
              <a:t>2018-05-02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A5D3-1F4F-4190-887E-8231FC8EC0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958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FD31-7E89-4BB8-BA7D-04BFAF475A5B}" type="datetimeFigureOut">
              <a:rPr lang="pl-PL" smtClean="0"/>
              <a:t>2018-05-02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A5D3-1F4F-4190-887E-8231FC8EC0C2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818BD65-8828-401D-A62C-F5F2C6355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12005" r="-288" b="13657"/>
          <a:stretch/>
        </p:blipFill>
        <p:spPr>
          <a:xfrm>
            <a:off x="1" y="0"/>
            <a:ext cx="12360695" cy="6858000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-24680" y="1974607"/>
            <a:ext cx="12385376" cy="38712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1524000" y="2005980"/>
            <a:ext cx="9144000" cy="1089075"/>
          </a:xfrm>
        </p:spPr>
        <p:txBody>
          <a:bodyPr anchor="b">
            <a:normAutofit/>
          </a:bodyPr>
          <a:lstStyle>
            <a:lvl1pPr algn="ctr">
              <a:defRPr sz="3000" b="1" cap="all" spc="80" baseline="0">
                <a:solidFill>
                  <a:schemeClr val="accent3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pl-PL" dirty="0"/>
              <a:t>Kliknij, aby edytować tytuł</a:t>
            </a:r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292897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spc="220" baseline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0" name="Symbol zastępczy numeru slajdu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1C889206-0902-43F0-936A-5E64CC8CDDA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8" name="Grafika 18">
            <a:extLst>
              <a:ext uri="{FF2B5EF4-FFF2-40B4-BE49-F238E27FC236}">
                <a16:creationId xmlns:a16="http://schemas.microsoft.com/office/drawing/2014/main" id="{25FC16A6-843B-40AE-9246-B02C867D08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0216" y="4455552"/>
            <a:ext cx="1951568" cy="7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4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bg>
      <p:bgPr>
        <a:solidFill>
          <a:srgbClr val="F8F8F8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>
            <a:off x="-11013" y="0"/>
            <a:ext cx="12385376" cy="688538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</a:t>
            </a:r>
          </a:p>
        </p:txBody>
      </p:sp>
      <p:sp>
        <p:nvSpPr>
          <p:cNvPr id="2" name="Tytuł 1"/>
          <p:cNvSpPr>
            <a:spLocks noGrp="1"/>
          </p:cNvSpPr>
          <p:nvPr userDrawn="1">
            <p:ph type="ctrTitle" hasCustomPrompt="1"/>
          </p:nvPr>
        </p:nvSpPr>
        <p:spPr>
          <a:xfrm>
            <a:off x="1631504" y="1732108"/>
            <a:ext cx="9144000" cy="1089075"/>
          </a:xfrm>
        </p:spPr>
        <p:txBody>
          <a:bodyPr anchor="b">
            <a:normAutofit/>
          </a:bodyPr>
          <a:lstStyle>
            <a:lvl1pPr algn="ctr">
              <a:defRPr sz="3000" b="1" cap="all" spc="80" baseline="0">
                <a:solidFill>
                  <a:schemeClr val="accent3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pl-PL" dirty="0"/>
              <a:t>Kliknij, aby edytować tytuł</a:t>
            </a:r>
          </a:p>
        </p:txBody>
      </p:sp>
      <p:sp>
        <p:nvSpPr>
          <p:cNvPr id="3" name="Podtytuł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609674" y="306107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spc="220" baseline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/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889206-0902-43F0-936A-5E64CC8CDDA7}" type="slidenum">
              <a:rPr lang="pl-PL" smtClean="0"/>
              <a:t>‹#›</a:t>
            </a:fld>
            <a:endParaRPr lang="pl-PL"/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25FC16A6-843B-40AE-9246-B02C867D08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888" y="555002"/>
            <a:ext cx="2016224" cy="782155"/>
          </a:xfrm>
          <a:prstGeom prst="rect">
            <a:avLst/>
          </a:prstGeom>
        </p:spPr>
      </p:pic>
      <p:pic>
        <p:nvPicPr>
          <p:cNvPr id="30" name="Grafika 29">
            <a:extLst>
              <a:ext uri="{FF2B5EF4-FFF2-40B4-BE49-F238E27FC236}">
                <a16:creationId xmlns:a16="http://schemas.microsoft.com/office/drawing/2014/main" id="{2D9445B5-276E-4A94-91D0-A5D1E2CD89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4476" y="5684410"/>
            <a:ext cx="1334397" cy="320255"/>
          </a:xfrm>
          <a:prstGeom prst="rect">
            <a:avLst/>
          </a:prstGeom>
        </p:spPr>
      </p:pic>
      <p:pic>
        <p:nvPicPr>
          <p:cNvPr id="50" name="Grafika 49">
            <a:extLst>
              <a:ext uri="{FF2B5EF4-FFF2-40B4-BE49-F238E27FC236}">
                <a16:creationId xmlns:a16="http://schemas.microsoft.com/office/drawing/2014/main" id="{2BBCCB60-6EAA-4E07-99D2-2312F3A0761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29426" y="4138855"/>
            <a:ext cx="19556598" cy="2123534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5447928" y="5661248"/>
            <a:ext cx="1656184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808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2"/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899665"/>
          </a:xfrm>
        </p:spPr>
        <p:txBody>
          <a:bodyPr/>
          <a:lstStyle>
            <a:lvl1pPr algn="ctr">
              <a:defRPr lang="pl-PL" sz="2206" b="1" kern="1200" cap="all" spc="221" dirty="0">
                <a:ln w="3175">
                  <a:noFill/>
                </a:ln>
                <a:solidFill>
                  <a:srgbClr val="50505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pl-PL" dirty="0"/>
              <a:t>Kliknij, aby edytować tytuł</a:t>
            </a:r>
            <a:br>
              <a:rPr lang="pl-PL" dirty="0"/>
            </a:br>
            <a:endParaRPr lang="pl-PL" dirty="0"/>
          </a:p>
        </p:txBody>
      </p:sp>
      <p:cxnSp>
        <p:nvCxnSpPr>
          <p:cNvPr id="9" name="Łącznik prosty 8"/>
          <p:cNvCxnSpPr/>
          <p:nvPr userDrawn="1"/>
        </p:nvCxnSpPr>
        <p:spPr>
          <a:xfrm>
            <a:off x="2423592" y="6381328"/>
            <a:ext cx="9145016" cy="0"/>
          </a:xfrm>
          <a:prstGeom prst="line">
            <a:avLst/>
          </a:prstGeom>
          <a:ln w="19050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7" y="1540527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9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452684"/>
            <a:ext cx="5157786" cy="34163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pic>
        <p:nvPicPr>
          <p:cNvPr id="18" name="Grafika 17">
            <a:extLst>
              <a:ext uri="{FF2B5EF4-FFF2-40B4-BE49-F238E27FC236}">
                <a16:creationId xmlns:a16="http://schemas.microsoft.com/office/drawing/2014/main" id="{02A7A511-F8CE-40A8-8315-8328865124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5976918"/>
            <a:ext cx="1533072" cy="59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76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2"/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899665"/>
          </a:xfrm>
        </p:spPr>
        <p:txBody>
          <a:bodyPr/>
          <a:lstStyle>
            <a:lvl1pPr algn="ctr">
              <a:defRPr lang="pl-PL" sz="2206" b="1" kern="1200" cap="all" spc="221" dirty="0">
                <a:ln w="3175">
                  <a:noFill/>
                </a:ln>
                <a:solidFill>
                  <a:srgbClr val="50505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pl-PL" dirty="0"/>
              <a:t>Kliknij, aby edytować tytuł</a:t>
            </a:r>
            <a:br>
              <a:rPr lang="pl-PL" dirty="0"/>
            </a:br>
            <a:endParaRPr lang="pl-PL" dirty="0"/>
          </a:p>
        </p:txBody>
      </p:sp>
      <p:sp>
        <p:nvSpPr>
          <p:cNvPr id="17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7" y="1540527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452684"/>
            <a:ext cx="5157786" cy="34163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5FCB8AFB-FF34-42E7-A90B-C9128D713CB1}"/>
              </a:ext>
            </a:extLst>
          </p:cNvPr>
          <p:cNvCxnSpPr/>
          <p:nvPr userDrawn="1"/>
        </p:nvCxnSpPr>
        <p:spPr>
          <a:xfrm>
            <a:off x="2423592" y="6381328"/>
            <a:ext cx="9145016" cy="0"/>
          </a:xfrm>
          <a:prstGeom prst="line">
            <a:avLst/>
          </a:prstGeom>
          <a:ln w="19050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a 19">
            <a:extLst>
              <a:ext uri="{FF2B5EF4-FFF2-40B4-BE49-F238E27FC236}">
                <a16:creationId xmlns:a16="http://schemas.microsoft.com/office/drawing/2014/main" id="{0041D61D-2BD9-4804-A908-35B27B1BFC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87" y="6021288"/>
            <a:ext cx="1386959" cy="53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0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899665"/>
          </a:xfrm>
        </p:spPr>
        <p:txBody>
          <a:bodyPr/>
          <a:lstStyle>
            <a:lvl1pPr algn="ctr">
              <a:defRPr lang="pl-PL" sz="2206" b="1" kern="1200" cap="all" spc="221" dirty="0">
                <a:ln w="3175">
                  <a:noFill/>
                </a:ln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pl-PL" dirty="0"/>
              <a:t>Kliknij, aby edytować tytuł</a:t>
            </a:r>
            <a:br>
              <a:rPr lang="pl-PL" dirty="0"/>
            </a:br>
            <a:endParaRPr lang="pl-PL" dirty="0"/>
          </a:p>
        </p:txBody>
      </p:sp>
      <p:sp>
        <p:nvSpPr>
          <p:cNvPr id="8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7" y="1540527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9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452684"/>
            <a:ext cx="5157786" cy="34163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191DCF4-B172-4547-B53E-F7ADBF8CE17A}"/>
              </a:ext>
            </a:extLst>
          </p:cNvPr>
          <p:cNvCxnSpPr/>
          <p:nvPr userDrawn="1"/>
        </p:nvCxnSpPr>
        <p:spPr>
          <a:xfrm>
            <a:off x="2423592" y="6381328"/>
            <a:ext cx="9145016" cy="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a 2">
            <a:extLst>
              <a:ext uri="{FF2B5EF4-FFF2-40B4-BE49-F238E27FC236}">
                <a16:creationId xmlns:a16="http://schemas.microsoft.com/office/drawing/2014/main" id="{2BEA0CAD-178B-4023-9731-3A96081FBD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174" y="6021288"/>
            <a:ext cx="1424495" cy="5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06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899665"/>
          </a:xfrm>
        </p:spPr>
        <p:txBody>
          <a:bodyPr/>
          <a:lstStyle>
            <a:lvl1pPr algn="ctr">
              <a:defRPr lang="pl-PL" sz="2206" b="1" kern="1200" cap="all" spc="221" dirty="0">
                <a:ln w="3175">
                  <a:noFill/>
                </a:ln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pl-PL" dirty="0"/>
              <a:t>Kliknij, aby edytować tytuł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cxnSp>
        <p:nvCxnSpPr>
          <p:cNvPr id="6" name="Łącznik prosty 5"/>
          <p:cNvCxnSpPr/>
          <p:nvPr userDrawn="1"/>
        </p:nvCxnSpPr>
        <p:spPr>
          <a:xfrm>
            <a:off x="2423592" y="6381328"/>
            <a:ext cx="9145016" cy="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7" y="1540527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9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452684"/>
            <a:ext cx="5157786" cy="34163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0AE7ACE7-31DA-4D0E-A3F8-A6A79A93F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87" y="6021288"/>
            <a:ext cx="1424495" cy="5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95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lajd tytułowy">
    <p:bg>
      <p:bgPr>
        <a:pattFill prst="pct5">
          <a:fgClr>
            <a:srgbClr val="F8F8F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87DEDAD-35CF-4B50-9661-34DFFAF39C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28773" r="137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6049EB76-70AD-4811-B838-D0F98B9149BD}"/>
              </a:ext>
            </a:extLst>
          </p:cNvPr>
          <p:cNvSpPr/>
          <p:nvPr userDrawn="1"/>
        </p:nvSpPr>
        <p:spPr>
          <a:xfrm>
            <a:off x="-27805" y="1916832"/>
            <a:ext cx="12219805" cy="40324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983432" y="2853358"/>
            <a:ext cx="102971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cap="all" spc="220" baseline="0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treść slajdu końcowego</a:t>
            </a:r>
          </a:p>
        </p:txBody>
      </p:sp>
      <p:pic>
        <p:nvPicPr>
          <p:cNvPr id="13" name="Grafika 18">
            <a:extLst>
              <a:ext uri="{FF2B5EF4-FFF2-40B4-BE49-F238E27FC236}">
                <a16:creationId xmlns:a16="http://schemas.microsoft.com/office/drawing/2014/main" id="{25FC16A6-843B-40AE-9246-B02C867D08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5880" y="4472126"/>
            <a:ext cx="1951568" cy="7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5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lajd tytułowy">
    <p:bg>
      <p:bgPr>
        <a:pattFill prst="pct5">
          <a:fgClr>
            <a:srgbClr val="F8F8F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0" y="2853358"/>
            <a:ext cx="12192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cap="all" spc="220" baseline="0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treść slajdu końcowego</a:t>
            </a:r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2801B3D8-6401-4F39-A917-D9E7B6052E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5880" y="709011"/>
            <a:ext cx="2016224" cy="782155"/>
          </a:xfrm>
          <a:prstGeom prst="rect">
            <a:avLst/>
          </a:prstGeom>
        </p:spPr>
      </p:pic>
      <p:pic>
        <p:nvPicPr>
          <p:cNvPr id="25" name="Grafika 24">
            <a:extLst>
              <a:ext uri="{FF2B5EF4-FFF2-40B4-BE49-F238E27FC236}">
                <a16:creationId xmlns:a16="http://schemas.microsoft.com/office/drawing/2014/main" id="{877241D3-39C6-4BB0-AFB4-DC262253B9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4476" y="5684410"/>
            <a:ext cx="1334397" cy="320255"/>
          </a:xfrm>
          <a:prstGeom prst="rect">
            <a:avLst/>
          </a:prstGeom>
        </p:spPr>
      </p:pic>
      <p:pic>
        <p:nvPicPr>
          <p:cNvPr id="26" name="Grafika 25">
            <a:extLst>
              <a:ext uri="{FF2B5EF4-FFF2-40B4-BE49-F238E27FC236}">
                <a16:creationId xmlns:a16="http://schemas.microsoft.com/office/drawing/2014/main" id="{3C548357-369A-45EF-86F0-BDBF35DDAAF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29426" y="4138855"/>
            <a:ext cx="19556598" cy="2123534"/>
          </a:xfrm>
          <a:prstGeom prst="rect">
            <a:avLst/>
          </a:prstGeom>
        </p:spPr>
      </p:pic>
      <p:sp>
        <p:nvSpPr>
          <p:cNvPr id="2" name="Prostokąt 1"/>
          <p:cNvSpPr/>
          <p:nvPr userDrawn="1"/>
        </p:nvSpPr>
        <p:spPr>
          <a:xfrm>
            <a:off x="5447928" y="5661248"/>
            <a:ext cx="1656184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416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BFD31-7E89-4BB8-BA7D-04BFAF475A5B}" type="datetimeFigureOut">
              <a:rPr lang="pl-PL" smtClean="0"/>
              <a:t>2018-05-02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EA5D3-1F4F-4190-887E-8231FC8EC0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765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821" r:id="rId2"/>
    <p:sldLayoutId id="2147483819" r:id="rId3"/>
    <p:sldLayoutId id="2147483807" r:id="rId4"/>
    <p:sldLayoutId id="2147483817" r:id="rId5"/>
    <p:sldLayoutId id="2147483802" r:id="rId6"/>
    <p:sldLayoutId id="2147483804" r:id="rId7"/>
    <p:sldLayoutId id="2147483799" r:id="rId8"/>
    <p:sldLayoutId id="2147483820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89075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pl-PL" sz="2800" dirty="0"/>
              <a:t>Strategia rozwoju </a:t>
            </a:r>
            <a:br>
              <a:rPr lang="pl-PL" sz="2800" dirty="0"/>
            </a:br>
            <a:r>
              <a:rPr lang="pl-PL" sz="2800" dirty="0" err="1"/>
              <a:t>TerminalU</a:t>
            </a:r>
            <a:r>
              <a:rPr lang="pl-PL" sz="2800" dirty="0"/>
              <a:t> LNG w Świnoujściu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67761" y="1412776"/>
            <a:ext cx="7848872" cy="720080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/>
              <a:t>Paweł Jakubowski, Prezes Zarządu</a:t>
            </a:r>
          </a:p>
          <a:p>
            <a:r>
              <a:rPr lang="pl-PL" b="1" dirty="0"/>
              <a:t>Polskie LNG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80F851EF-42A9-41A0-B288-2067204811E6}"/>
              </a:ext>
            </a:extLst>
          </p:cNvPr>
          <p:cNvSpPr txBox="1">
            <a:spLocks/>
          </p:cNvSpPr>
          <p:nvPr/>
        </p:nvSpPr>
        <p:spPr>
          <a:xfrm>
            <a:off x="2063552" y="5661248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cap="none" spc="22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b="1" dirty="0"/>
              <a:t>Międzyzdroje, 7 maja 2018 r.</a:t>
            </a:r>
          </a:p>
        </p:txBody>
      </p:sp>
    </p:spTree>
    <p:extLst>
      <p:ext uri="{BB962C8B-B14F-4D97-AF65-F5344CB8AC3E}">
        <p14:creationId xmlns:p14="http://schemas.microsoft.com/office/powerpoint/2010/main" val="283527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solidFill>
                  <a:schemeClr val="tx1"/>
                </a:solidFill>
              </a:rPr>
              <a:t>Nowe możliwości rozwoju rynku LNG</a:t>
            </a:r>
          </a:p>
        </p:txBody>
      </p:sp>
      <p:sp>
        <p:nvSpPr>
          <p:cNvPr id="23" name="Prostokąt 22"/>
          <p:cNvSpPr/>
          <p:nvPr/>
        </p:nvSpPr>
        <p:spPr bwMode="auto">
          <a:xfrm>
            <a:off x="0" y="1340768"/>
            <a:ext cx="7274474" cy="4590727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7AB681B4-60E6-4B61-97E4-D5584292E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9" y="1556792"/>
            <a:ext cx="6050063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b="1" dirty="0">
                <a:solidFill>
                  <a:schemeClr val="accent1"/>
                </a:solidFill>
                <a:latin typeface="Century Gothic" pitchFamily="34" charset="0"/>
              </a:rPr>
              <a:t>Region Bałtycki</a:t>
            </a:r>
          </a:p>
          <a:p>
            <a:pPr marL="817200" lvl="1" indent="-360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prstClr val="black"/>
                </a:solidFill>
                <a:latin typeface="Century Gothic" pitchFamily="34" charset="0"/>
              </a:rPr>
              <a:t>Bunkrowanie LNG</a:t>
            </a:r>
          </a:p>
          <a:p>
            <a:pPr marL="817200" lvl="1" indent="-360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prstClr val="black"/>
                </a:solidFill>
                <a:latin typeface="Century Gothic" pitchFamily="34" charset="0"/>
              </a:rPr>
              <a:t>Załadunek </a:t>
            </a:r>
            <a:r>
              <a:rPr lang="pl-PL" sz="1400" dirty="0" err="1">
                <a:solidFill>
                  <a:prstClr val="black"/>
                </a:solidFill>
                <a:latin typeface="Century Gothic" pitchFamily="34" charset="0"/>
              </a:rPr>
              <a:t>bunkierek</a:t>
            </a:r>
            <a:r>
              <a:rPr lang="pl-PL" sz="1400" dirty="0">
                <a:solidFill>
                  <a:prstClr val="black"/>
                </a:solidFill>
                <a:latin typeface="Century Gothic" pitchFamily="34" charset="0"/>
              </a:rPr>
              <a:t> LNG</a:t>
            </a:r>
          </a:p>
          <a:p>
            <a:pPr marL="817200" lvl="1" indent="-360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prstClr val="black"/>
                </a:solidFill>
                <a:latin typeface="Century Gothic" pitchFamily="34" charset="0"/>
              </a:rPr>
              <a:t>Załadunek LNG na mniejsze jednostki</a:t>
            </a:r>
          </a:p>
          <a:p>
            <a:pPr marL="817200" lvl="1" indent="-360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prstClr val="black"/>
                </a:solidFill>
                <a:latin typeface="Century Gothic" pitchFamily="34" charset="0"/>
              </a:rPr>
              <a:t>Przeładunek LNG (</a:t>
            </a:r>
            <a:r>
              <a:rPr lang="pl-PL" sz="1400" dirty="0" err="1">
                <a:solidFill>
                  <a:prstClr val="black"/>
                </a:solidFill>
                <a:latin typeface="Century Gothic" pitchFamily="34" charset="0"/>
              </a:rPr>
              <a:t>transshipment</a:t>
            </a:r>
            <a:r>
              <a:rPr lang="pl-PL" sz="1400" dirty="0">
                <a:solidFill>
                  <a:prstClr val="black"/>
                </a:solidFill>
                <a:latin typeface="Century Gothic" pitchFamily="34" charset="0"/>
              </a:rPr>
              <a:t>)</a:t>
            </a:r>
          </a:p>
          <a:p>
            <a:pPr marL="817200" lvl="1" indent="-360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endParaRPr lang="pl-PL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b="1" dirty="0">
                <a:solidFill>
                  <a:schemeClr val="accent1"/>
                </a:solidFill>
                <a:latin typeface="Century Gothic" pitchFamily="34" charset="0"/>
              </a:rPr>
              <a:t>Region </a:t>
            </a:r>
            <a:r>
              <a:rPr lang="en-GB" sz="1400" b="1" dirty="0">
                <a:solidFill>
                  <a:schemeClr val="accent1"/>
                </a:solidFill>
                <a:latin typeface="Century Gothic" pitchFamily="34" charset="0"/>
              </a:rPr>
              <a:t>CEE</a:t>
            </a:r>
            <a:endParaRPr lang="pl-PL" sz="1400" b="1" dirty="0">
              <a:solidFill>
                <a:schemeClr val="accent1"/>
              </a:solidFill>
              <a:latin typeface="Century Gothic" pitchFamily="34" charset="0"/>
            </a:endParaRPr>
          </a:p>
          <a:p>
            <a:pPr marL="817200" lvl="1" indent="-360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prstClr val="black"/>
                </a:solidFill>
                <a:latin typeface="Century Gothic" pitchFamily="34" charset="0"/>
              </a:rPr>
              <a:t>Logistyka intermodalna LNG</a:t>
            </a:r>
          </a:p>
          <a:p>
            <a:pPr marL="817200" lvl="1" indent="-360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prstClr val="black"/>
                </a:solidFill>
                <a:latin typeface="Century Gothic" pitchFamily="34" charset="0"/>
              </a:rPr>
              <a:t>Transport drogowy LNG</a:t>
            </a:r>
          </a:p>
          <a:p>
            <a:pPr marL="817200" lvl="1" indent="-360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prstClr val="black"/>
                </a:solidFill>
                <a:latin typeface="Century Gothic" pitchFamily="34" charset="0"/>
              </a:rPr>
              <a:t>Zastosowanie LNG jako paliwa</a:t>
            </a:r>
          </a:p>
          <a:p>
            <a:pPr marL="817200" lvl="1" indent="-360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 err="1">
                <a:solidFill>
                  <a:prstClr val="black"/>
                </a:solidFill>
                <a:latin typeface="Century Gothic" pitchFamily="34" charset="0"/>
              </a:rPr>
              <a:t>Regazyfikacja</a:t>
            </a:r>
            <a:r>
              <a:rPr lang="pl-PL" sz="1400" dirty="0">
                <a:solidFill>
                  <a:prstClr val="black"/>
                </a:solidFill>
                <a:latin typeface="Century Gothic" pitchFamily="34" charset="0"/>
              </a:rPr>
              <a:t> typu </a:t>
            </a:r>
            <a:r>
              <a:rPr lang="pl-PL" sz="1400" i="1" dirty="0" err="1">
                <a:solidFill>
                  <a:prstClr val="black"/>
                </a:solidFill>
                <a:latin typeface="Century Gothic" pitchFamily="34" charset="0"/>
              </a:rPr>
              <a:t>peak</a:t>
            </a:r>
            <a:r>
              <a:rPr lang="pl-PL" sz="1400" i="1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pl-PL" sz="1400" i="1" dirty="0" err="1">
                <a:solidFill>
                  <a:prstClr val="black"/>
                </a:solidFill>
                <a:latin typeface="Century Gothic" pitchFamily="34" charset="0"/>
              </a:rPr>
              <a:t>shaving</a:t>
            </a:r>
            <a:r>
              <a:rPr lang="pl-PL" sz="1400" i="1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pl-PL" sz="1400" dirty="0">
                <a:solidFill>
                  <a:prstClr val="black"/>
                </a:solidFill>
                <a:latin typeface="Century Gothic" pitchFamily="34" charset="0"/>
              </a:rPr>
              <a:t>oraz </a:t>
            </a:r>
            <a:r>
              <a:rPr lang="pl-PL" sz="1400" i="1" dirty="0" err="1">
                <a:solidFill>
                  <a:prstClr val="black"/>
                </a:solidFill>
                <a:latin typeface="Century Gothic" pitchFamily="34" charset="0"/>
              </a:rPr>
              <a:t>satellite</a:t>
            </a:r>
            <a:r>
              <a:rPr lang="pl-PL" sz="1400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pl-PL" sz="1400" i="1" dirty="0" err="1">
                <a:solidFill>
                  <a:prstClr val="black"/>
                </a:solidFill>
                <a:latin typeface="Century Gothic" pitchFamily="34" charset="0"/>
              </a:rPr>
              <a:t>station</a:t>
            </a:r>
            <a:endParaRPr lang="pl-PL" sz="1400" i="1" dirty="0">
              <a:solidFill>
                <a:schemeClr val="tx2"/>
              </a:solidFill>
              <a:latin typeface="Century Gothic" pitchFamily="34" charset="0"/>
            </a:endParaRPr>
          </a:p>
          <a:p>
            <a:pPr marL="0" lvl="1" algn="ctr">
              <a:spcBef>
                <a:spcPts val="0"/>
              </a:spcBef>
              <a:spcAft>
                <a:spcPts val="12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endParaRPr lang="pl-PL" sz="1400" b="1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grpSp>
        <p:nvGrpSpPr>
          <p:cNvPr id="64" name="Grupa 63">
            <a:extLst>
              <a:ext uri="{FF2B5EF4-FFF2-40B4-BE49-F238E27FC236}">
                <a16:creationId xmlns:a16="http://schemas.microsoft.com/office/drawing/2014/main" id="{0836BA8D-86E6-42A0-8040-0B20DC42F145}"/>
              </a:ext>
            </a:extLst>
          </p:cNvPr>
          <p:cNvGrpSpPr/>
          <p:nvPr/>
        </p:nvGrpSpPr>
        <p:grpSpPr>
          <a:xfrm>
            <a:off x="6590983" y="1196752"/>
            <a:ext cx="5337665" cy="4896544"/>
            <a:chOff x="6096000" y="980728"/>
            <a:chExt cx="5337665" cy="4896544"/>
          </a:xfrm>
        </p:grpSpPr>
        <p:pic>
          <p:nvPicPr>
            <p:cNvPr id="65" name="Picture 3">
              <a:extLst>
                <a:ext uri="{FF2B5EF4-FFF2-40B4-BE49-F238E27FC236}">
                  <a16:creationId xmlns:a16="http://schemas.microsoft.com/office/drawing/2014/main" id="{2570AA89-D265-4DC4-9A77-5231DA1D7C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5" t="29260" r="21852" b="16297"/>
            <a:stretch/>
          </p:blipFill>
          <p:spPr bwMode="auto">
            <a:xfrm>
              <a:off x="6096000" y="980728"/>
              <a:ext cx="5337665" cy="4896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Elipsa 1">
              <a:extLst>
                <a:ext uri="{FF2B5EF4-FFF2-40B4-BE49-F238E27FC236}">
                  <a16:creationId xmlns:a16="http://schemas.microsoft.com/office/drawing/2014/main" id="{EAF58954-0331-4A5D-BD2C-DA6832D9777F}"/>
                </a:ext>
              </a:extLst>
            </p:cNvPr>
            <p:cNvSpPr/>
            <p:nvPr/>
          </p:nvSpPr>
          <p:spPr>
            <a:xfrm rot="18860137">
              <a:off x="8073027" y="2272334"/>
              <a:ext cx="2395022" cy="902344"/>
            </a:xfrm>
            <a:prstGeom prst="ellipse">
              <a:avLst/>
            </a:prstGeom>
            <a:solidFill>
              <a:srgbClr val="558ED5">
                <a:alpha val="2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Elipsa 47">
              <a:extLst>
                <a:ext uri="{FF2B5EF4-FFF2-40B4-BE49-F238E27FC236}">
                  <a16:creationId xmlns:a16="http://schemas.microsoft.com/office/drawing/2014/main" id="{E25ED856-9FC2-4D0C-9289-F4EBCF6272FE}"/>
                </a:ext>
              </a:extLst>
            </p:cNvPr>
            <p:cNvSpPr/>
            <p:nvPr/>
          </p:nvSpPr>
          <p:spPr>
            <a:xfrm rot="12520150">
              <a:off x="7548803" y="2825540"/>
              <a:ext cx="1434237" cy="681575"/>
            </a:xfrm>
            <a:prstGeom prst="ellipse">
              <a:avLst/>
            </a:prstGeom>
            <a:solidFill>
              <a:srgbClr val="558ED5">
                <a:alpha val="2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Dowolny kształt 9">
              <a:extLst>
                <a:ext uri="{FF2B5EF4-FFF2-40B4-BE49-F238E27FC236}">
                  <a16:creationId xmlns:a16="http://schemas.microsoft.com/office/drawing/2014/main" id="{56C1C1FE-F090-4471-814A-E016F5D53863}"/>
                </a:ext>
              </a:extLst>
            </p:cNvPr>
            <p:cNvSpPr/>
            <p:nvPr/>
          </p:nvSpPr>
          <p:spPr>
            <a:xfrm>
              <a:off x="7617241" y="3077587"/>
              <a:ext cx="943192" cy="511637"/>
            </a:xfrm>
            <a:custGeom>
              <a:avLst/>
              <a:gdLst>
                <a:gd name="connsiteX0" fmla="*/ 856648 w 856648"/>
                <a:gd name="connsiteY0" fmla="*/ 433137 h 433137"/>
                <a:gd name="connsiteX1" fmla="*/ 346509 w 856648"/>
                <a:gd name="connsiteY1" fmla="*/ 259882 h 433137"/>
                <a:gd name="connsiteX2" fmla="*/ 0 w 856648"/>
                <a:gd name="connsiteY2" fmla="*/ 0 h 43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648" h="433137">
                  <a:moveTo>
                    <a:pt x="856648" y="433137"/>
                  </a:moveTo>
                  <a:cubicBezTo>
                    <a:pt x="672966" y="382604"/>
                    <a:pt x="489284" y="332071"/>
                    <a:pt x="346509" y="259882"/>
                  </a:cubicBezTo>
                  <a:cubicBezTo>
                    <a:pt x="203734" y="187693"/>
                    <a:pt x="101867" y="93846"/>
                    <a:pt x="0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Dowolny kształt 23">
              <a:extLst>
                <a:ext uri="{FF2B5EF4-FFF2-40B4-BE49-F238E27FC236}">
                  <a16:creationId xmlns:a16="http://schemas.microsoft.com/office/drawing/2014/main" id="{D88BE2C2-7179-425D-BABF-71860C384BF4}"/>
                </a:ext>
              </a:extLst>
            </p:cNvPr>
            <p:cNvSpPr/>
            <p:nvPr/>
          </p:nvSpPr>
          <p:spPr>
            <a:xfrm>
              <a:off x="8625353" y="3636711"/>
              <a:ext cx="2232248" cy="1010284"/>
            </a:xfrm>
            <a:custGeom>
              <a:avLst/>
              <a:gdLst>
                <a:gd name="connsiteX0" fmla="*/ 0 w 1644503"/>
                <a:gd name="connsiteY0" fmla="*/ 0 h 744279"/>
                <a:gd name="connsiteX1" fmla="*/ 637954 w 1644503"/>
                <a:gd name="connsiteY1" fmla="*/ 559982 h 744279"/>
                <a:gd name="connsiteX2" fmla="*/ 1644503 w 1644503"/>
                <a:gd name="connsiteY2" fmla="*/ 744279 h 74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503" h="744279">
                  <a:moveTo>
                    <a:pt x="0" y="0"/>
                  </a:moveTo>
                  <a:cubicBezTo>
                    <a:pt x="181935" y="217968"/>
                    <a:pt x="363870" y="435936"/>
                    <a:pt x="637954" y="559982"/>
                  </a:cubicBezTo>
                  <a:cubicBezTo>
                    <a:pt x="912038" y="684028"/>
                    <a:pt x="1278270" y="714153"/>
                    <a:pt x="1644503" y="744279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Dowolny kształt 24">
              <a:extLst>
                <a:ext uri="{FF2B5EF4-FFF2-40B4-BE49-F238E27FC236}">
                  <a16:creationId xmlns:a16="http://schemas.microsoft.com/office/drawing/2014/main" id="{2DAA8E2E-90EB-409A-B02E-9A7FA3765192}"/>
                </a:ext>
              </a:extLst>
            </p:cNvPr>
            <p:cNvSpPr/>
            <p:nvPr/>
          </p:nvSpPr>
          <p:spPr>
            <a:xfrm>
              <a:off x="9507849" y="4399040"/>
              <a:ext cx="290908" cy="601209"/>
            </a:xfrm>
            <a:custGeom>
              <a:avLst/>
              <a:gdLst>
                <a:gd name="connsiteX0" fmla="*/ 0 w 214313"/>
                <a:gd name="connsiteY0" fmla="*/ 0 h 442912"/>
                <a:gd name="connsiteX1" fmla="*/ 152400 w 214313"/>
                <a:gd name="connsiteY1" fmla="*/ 238125 h 442912"/>
                <a:gd name="connsiteX2" fmla="*/ 214313 w 214313"/>
                <a:gd name="connsiteY2" fmla="*/ 442912 h 44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313" h="442912">
                  <a:moveTo>
                    <a:pt x="0" y="0"/>
                  </a:moveTo>
                  <a:cubicBezTo>
                    <a:pt x="58340" y="82153"/>
                    <a:pt x="116681" y="164306"/>
                    <a:pt x="152400" y="238125"/>
                  </a:cubicBezTo>
                  <a:cubicBezTo>
                    <a:pt x="188119" y="311944"/>
                    <a:pt x="201216" y="377428"/>
                    <a:pt x="214313" y="442912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Dowolny kształt 25">
              <a:extLst>
                <a:ext uri="{FF2B5EF4-FFF2-40B4-BE49-F238E27FC236}">
                  <a16:creationId xmlns:a16="http://schemas.microsoft.com/office/drawing/2014/main" id="{C4E6EB56-2B29-4E20-AEF6-FF7DE27272DA}"/>
                </a:ext>
              </a:extLst>
            </p:cNvPr>
            <p:cNvSpPr/>
            <p:nvPr/>
          </p:nvSpPr>
          <p:spPr>
            <a:xfrm>
              <a:off x="8887247" y="3940052"/>
              <a:ext cx="96988" cy="743430"/>
            </a:xfrm>
            <a:custGeom>
              <a:avLst/>
              <a:gdLst>
                <a:gd name="connsiteX0" fmla="*/ 0 w 71451"/>
                <a:gd name="connsiteY0" fmla="*/ 0 h 547687"/>
                <a:gd name="connsiteX1" fmla="*/ 71438 w 71451"/>
                <a:gd name="connsiteY1" fmla="*/ 285750 h 547687"/>
                <a:gd name="connsiteX2" fmla="*/ 4763 w 71451"/>
                <a:gd name="connsiteY2" fmla="*/ 547687 h 5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51" h="547687">
                  <a:moveTo>
                    <a:pt x="0" y="0"/>
                  </a:moveTo>
                  <a:cubicBezTo>
                    <a:pt x="35322" y="97234"/>
                    <a:pt x="70644" y="194469"/>
                    <a:pt x="71438" y="285750"/>
                  </a:cubicBezTo>
                  <a:cubicBezTo>
                    <a:pt x="72232" y="377031"/>
                    <a:pt x="38497" y="462359"/>
                    <a:pt x="4763" y="547687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Dowolny kształt 26">
              <a:extLst>
                <a:ext uri="{FF2B5EF4-FFF2-40B4-BE49-F238E27FC236}">
                  <a16:creationId xmlns:a16="http://schemas.microsoft.com/office/drawing/2014/main" id="{301210BA-A715-4595-81A3-39B5691B622B}"/>
                </a:ext>
              </a:extLst>
            </p:cNvPr>
            <p:cNvSpPr/>
            <p:nvPr/>
          </p:nvSpPr>
          <p:spPr>
            <a:xfrm>
              <a:off x="8717940" y="3374336"/>
              <a:ext cx="1616454" cy="546373"/>
            </a:xfrm>
            <a:custGeom>
              <a:avLst/>
              <a:gdLst>
                <a:gd name="connsiteX0" fmla="*/ 0 w 1190846"/>
                <a:gd name="connsiteY0" fmla="*/ 269358 h 402514"/>
                <a:gd name="connsiteX1" fmla="*/ 687572 w 1190846"/>
                <a:gd name="connsiteY1" fmla="*/ 389861 h 402514"/>
                <a:gd name="connsiteX2" fmla="*/ 1190846 w 1190846"/>
                <a:gd name="connsiteY2" fmla="*/ 0 h 40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846" h="402514">
                  <a:moveTo>
                    <a:pt x="0" y="269358"/>
                  </a:moveTo>
                  <a:cubicBezTo>
                    <a:pt x="244549" y="352056"/>
                    <a:pt x="489098" y="434754"/>
                    <a:pt x="687572" y="389861"/>
                  </a:cubicBezTo>
                  <a:cubicBezTo>
                    <a:pt x="886046" y="344968"/>
                    <a:pt x="1038446" y="172484"/>
                    <a:pt x="1190846" y="0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Pięciokąt foremny 49">
              <a:extLst>
                <a:ext uri="{FF2B5EF4-FFF2-40B4-BE49-F238E27FC236}">
                  <a16:creationId xmlns:a16="http://schemas.microsoft.com/office/drawing/2014/main" id="{975D41DC-A0E0-4CFB-8624-79D08020B15E}"/>
                </a:ext>
              </a:extLst>
            </p:cNvPr>
            <p:cNvSpPr/>
            <p:nvPr/>
          </p:nvSpPr>
          <p:spPr>
            <a:xfrm>
              <a:off x="8509713" y="3530942"/>
              <a:ext cx="216000" cy="144000"/>
            </a:xfrm>
            <a:prstGeom prst="pentagon">
              <a:avLst/>
            </a:prstGeom>
            <a:solidFill>
              <a:srgbClr val="FF5D23"/>
            </a:solidFill>
            <a:ln w="19050">
              <a:solidFill>
                <a:schemeClr val="tx1">
                  <a:lumMod val="65000"/>
                  <a:lumOff val="35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4" name="Pięciokąt foremny 22">
              <a:extLst>
                <a:ext uri="{FF2B5EF4-FFF2-40B4-BE49-F238E27FC236}">
                  <a16:creationId xmlns:a16="http://schemas.microsoft.com/office/drawing/2014/main" id="{291A50FD-3B0E-43C4-9717-20B26B94AE30}"/>
                </a:ext>
              </a:extLst>
            </p:cNvPr>
            <p:cNvSpPr/>
            <p:nvPr/>
          </p:nvSpPr>
          <p:spPr>
            <a:xfrm>
              <a:off x="9618757" y="3094327"/>
              <a:ext cx="180000" cy="144000"/>
            </a:xfrm>
            <a:prstGeom prst="pentagon">
              <a:avLst/>
            </a:prstGeom>
            <a:solidFill>
              <a:srgbClr val="558ED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Pięciokąt foremny 27">
              <a:extLst>
                <a:ext uri="{FF2B5EF4-FFF2-40B4-BE49-F238E27FC236}">
                  <a16:creationId xmlns:a16="http://schemas.microsoft.com/office/drawing/2014/main" id="{4D926F07-C698-4323-95F8-D09C9BDA642A}"/>
                </a:ext>
              </a:extLst>
            </p:cNvPr>
            <p:cNvSpPr/>
            <p:nvPr/>
          </p:nvSpPr>
          <p:spPr>
            <a:xfrm>
              <a:off x="10103557" y="2430881"/>
              <a:ext cx="180000" cy="144000"/>
            </a:xfrm>
            <a:prstGeom prst="pentagon">
              <a:avLst/>
            </a:prstGeom>
            <a:solidFill>
              <a:srgbClr val="558ED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Pięciokąt foremny 28">
              <a:extLst>
                <a:ext uri="{FF2B5EF4-FFF2-40B4-BE49-F238E27FC236}">
                  <a16:creationId xmlns:a16="http://schemas.microsoft.com/office/drawing/2014/main" id="{3191B8F3-F7E8-431B-B16F-9B2117089513}"/>
                </a:ext>
              </a:extLst>
            </p:cNvPr>
            <p:cNvSpPr/>
            <p:nvPr/>
          </p:nvSpPr>
          <p:spPr>
            <a:xfrm>
              <a:off x="9138644" y="2102410"/>
              <a:ext cx="180000" cy="144000"/>
            </a:xfrm>
            <a:prstGeom prst="pentagon">
              <a:avLst/>
            </a:prstGeom>
            <a:solidFill>
              <a:srgbClr val="558ED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Pięciokąt foremny 29">
              <a:extLst>
                <a:ext uri="{FF2B5EF4-FFF2-40B4-BE49-F238E27FC236}">
                  <a16:creationId xmlns:a16="http://schemas.microsoft.com/office/drawing/2014/main" id="{61A414DD-D4DC-42BE-9696-00AD82B15966}"/>
                </a:ext>
              </a:extLst>
            </p:cNvPr>
            <p:cNvSpPr/>
            <p:nvPr/>
          </p:nvSpPr>
          <p:spPr>
            <a:xfrm>
              <a:off x="10075957" y="2786478"/>
              <a:ext cx="180000" cy="144000"/>
            </a:xfrm>
            <a:prstGeom prst="pentagon">
              <a:avLst/>
            </a:prstGeom>
            <a:solidFill>
              <a:srgbClr val="558ED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Pięciokąt foremny 30">
              <a:extLst>
                <a:ext uri="{FF2B5EF4-FFF2-40B4-BE49-F238E27FC236}">
                  <a16:creationId xmlns:a16="http://schemas.microsoft.com/office/drawing/2014/main" id="{2DC4C6BA-308B-4B66-AF5F-7F4EEA8477E8}"/>
                </a:ext>
              </a:extLst>
            </p:cNvPr>
            <p:cNvSpPr/>
            <p:nvPr/>
          </p:nvSpPr>
          <p:spPr>
            <a:xfrm>
              <a:off x="9985957" y="2030214"/>
              <a:ext cx="180000" cy="144000"/>
            </a:xfrm>
            <a:prstGeom prst="pentagon">
              <a:avLst/>
            </a:prstGeom>
            <a:solidFill>
              <a:srgbClr val="558ED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Elipsa 36">
              <a:extLst>
                <a:ext uri="{FF2B5EF4-FFF2-40B4-BE49-F238E27FC236}">
                  <a16:creationId xmlns:a16="http://schemas.microsoft.com/office/drawing/2014/main" id="{DD4F5BC5-55E8-4525-A342-8A93A8C41CDF}"/>
                </a:ext>
              </a:extLst>
            </p:cNvPr>
            <p:cNvSpPr/>
            <p:nvPr/>
          </p:nvSpPr>
          <p:spPr>
            <a:xfrm>
              <a:off x="7545233" y="1551671"/>
              <a:ext cx="3168352" cy="2343672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Elipsa 37">
              <a:extLst>
                <a:ext uri="{FF2B5EF4-FFF2-40B4-BE49-F238E27FC236}">
                  <a16:creationId xmlns:a16="http://schemas.microsoft.com/office/drawing/2014/main" id="{17668783-9E27-4C4D-95F2-9EA1D1C2B718}"/>
                </a:ext>
              </a:extLst>
            </p:cNvPr>
            <p:cNvSpPr/>
            <p:nvPr/>
          </p:nvSpPr>
          <p:spPr>
            <a:xfrm>
              <a:off x="7905273" y="3333405"/>
              <a:ext cx="2962685" cy="2005045"/>
            </a:xfrm>
            <a:prstGeom prst="ellipse">
              <a:avLst/>
            </a:prstGeom>
            <a:noFill/>
            <a:ln w="19050">
              <a:solidFill>
                <a:srgbClr val="FF5D2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62F40552-A1CF-4B5C-BB18-5B6D5F4D6748}"/>
                </a:ext>
              </a:extLst>
            </p:cNvPr>
            <p:cNvSpPr/>
            <p:nvPr/>
          </p:nvSpPr>
          <p:spPr>
            <a:xfrm>
              <a:off x="10488568" y="1731526"/>
              <a:ext cx="720000" cy="288000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latin typeface="Century Gothic" pitchFamily="34" charset="0"/>
                </a:rPr>
                <a:t>BALTIC</a:t>
              </a:r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11D32418-2F75-4127-BCB5-997CC30617D8}"/>
                </a:ext>
              </a:extLst>
            </p:cNvPr>
            <p:cNvSpPr/>
            <p:nvPr/>
          </p:nvSpPr>
          <p:spPr>
            <a:xfrm>
              <a:off x="10581274" y="5000249"/>
              <a:ext cx="720000" cy="288000"/>
            </a:xfrm>
            <a:prstGeom prst="rect">
              <a:avLst/>
            </a:prstGeom>
            <a:solidFill>
              <a:srgbClr val="FF5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latin typeface="Century Gothic" pitchFamily="34" charset="0"/>
                </a:rPr>
                <a:t>CEE</a:t>
              </a:r>
            </a:p>
          </p:txBody>
        </p:sp>
      </p:grpSp>
      <p:sp>
        <p:nvSpPr>
          <p:cNvPr id="83" name="Dowolny kształt 25">
            <a:extLst>
              <a:ext uri="{FF2B5EF4-FFF2-40B4-BE49-F238E27FC236}">
                <a16:creationId xmlns:a16="http://schemas.microsoft.com/office/drawing/2014/main" id="{AE2A8A00-1F26-4B3F-8920-EDF53B284BE2}"/>
              </a:ext>
            </a:extLst>
          </p:cNvPr>
          <p:cNvSpPr/>
          <p:nvPr/>
        </p:nvSpPr>
        <p:spPr>
          <a:xfrm rot="1862393">
            <a:off x="9042487" y="3922994"/>
            <a:ext cx="193634" cy="380660"/>
          </a:xfrm>
          <a:custGeom>
            <a:avLst/>
            <a:gdLst>
              <a:gd name="connsiteX0" fmla="*/ 0 w 71451"/>
              <a:gd name="connsiteY0" fmla="*/ 0 h 547687"/>
              <a:gd name="connsiteX1" fmla="*/ 71438 w 71451"/>
              <a:gd name="connsiteY1" fmla="*/ 285750 h 547687"/>
              <a:gd name="connsiteX2" fmla="*/ 4763 w 71451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51" h="547687">
                <a:moveTo>
                  <a:pt x="0" y="0"/>
                </a:moveTo>
                <a:cubicBezTo>
                  <a:pt x="35322" y="97234"/>
                  <a:pt x="70644" y="194469"/>
                  <a:pt x="71438" y="285750"/>
                </a:cubicBezTo>
                <a:cubicBezTo>
                  <a:pt x="72232" y="377031"/>
                  <a:pt x="38497" y="462359"/>
                  <a:pt x="4763" y="547687"/>
                </a:cubicBezTo>
              </a:path>
            </a:pathLst>
          </a:custGeom>
          <a:noFill/>
          <a:ln w="158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30420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79376" y="1113705"/>
            <a:ext cx="6362497" cy="495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1EB9C614-CFC7-4AE2-B31F-66123CFC4132}"/>
              </a:ext>
            </a:extLst>
          </p:cNvPr>
          <p:cNvSpPr txBox="1">
            <a:spLocks/>
          </p:cNvSpPr>
          <p:nvPr/>
        </p:nvSpPr>
        <p:spPr>
          <a:xfrm>
            <a:off x="-24680" y="441103"/>
            <a:ext cx="1219200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rmAutofit/>
          </a:bodyPr>
          <a:lstStyle>
            <a:lvl1pPr algn="ctr" defTabSz="6858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l-PL" sz="2206" b="1" kern="1200" cap="all" spc="221" baseline="0" dirty="0">
                <a:ln w="3175">
                  <a:noFill/>
                </a:ln>
                <a:solidFill>
                  <a:srgbClr val="505050"/>
                </a:solidFill>
                <a:effectLst/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200" dirty="0"/>
              <a:t>Polskie </a:t>
            </a:r>
            <a:r>
              <a:rPr lang="pl-PL" sz="2200" dirty="0" err="1"/>
              <a:t>lng</a:t>
            </a:r>
            <a:r>
              <a:rPr lang="pl-PL" sz="2200" dirty="0"/>
              <a:t> </a:t>
            </a:r>
            <a:r>
              <a:rPr lang="pl-PL" sz="2200" dirty="0" err="1"/>
              <a:t>s.a.</a:t>
            </a:r>
            <a:endParaRPr lang="pl-PL" sz="2200" dirty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F73E8049-4D3A-4471-A883-460731674338}"/>
              </a:ext>
            </a:extLst>
          </p:cNvPr>
          <p:cNvGrpSpPr/>
          <p:nvPr/>
        </p:nvGrpSpPr>
        <p:grpSpPr>
          <a:xfrm>
            <a:off x="4151784" y="1412776"/>
            <a:ext cx="3816424" cy="3940806"/>
            <a:chOff x="3430278" y="1750513"/>
            <a:chExt cx="4843813" cy="5001680"/>
          </a:xfrm>
        </p:grpSpPr>
        <p:sp>
          <p:nvSpPr>
            <p:cNvPr id="8" name="Freeform 24">
              <a:extLst>
                <a:ext uri="{FF2B5EF4-FFF2-40B4-BE49-F238E27FC236}">
                  <a16:creationId xmlns:a16="http://schemas.microsoft.com/office/drawing/2014/main" id="{D7FABCA3-BF25-4922-A525-7C7E81A07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181" y="1868389"/>
              <a:ext cx="1449531" cy="563884"/>
            </a:xfrm>
            <a:custGeom>
              <a:avLst/>
              <a:gdLst>
                <a:gd name="T0" fmla="*/ 12 w 257"/>
                <a:gd name="T1" fmla="*/ 100 h 100"/>
                <a:gd name="T2" fmla="*/ 0 w 257"/>
                <a:gd name="T3" fmla="*/ 84 h 100"/>
                <a:gd name="T4" fmla="*/ 257 w 257"/>
                <a:gd name="T5" fmla="*/ 0 h 100"/>
                <a:gd name="T6" fmla="*/ 257 w 257"/>
                <a:gd name="T7" fmla="*/ 20 h 100"/>
                <a:gd name="T8" fmla="*/ 12 w 257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00">
                  <a:moveTo>
                    <a:pt x="12" y="100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75" y="29"/>
                    <a:pt x="164" y="0"/>
                    <a:pt x="257" y="0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168" y="20"/>
                    <a:pt x="83" y="48"/>
                    <a:pt x="12" y="100"/>
                  </a:cubicBezTo>
                  <a:close/>
                </a:path>
              </a:pathLst>
            </a:custGeom>
            <a:solidFill>
              <a:srgbClr val="008A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id="{F9422D86-558A-4DE0-9F84-EE06F53FD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021" y="2339885"/>
              <a:ext cx="930248" cy="1242455"/>
            </a:xfrm>
            <a:custGeom>
              <a:avLst/>
              <a:gdLst>
                <a:gd name="T0" fmla="*/ 19 w 165"/>
                <a:gd name="T1" fmla="*/ 220 h 220"/>
                <a:gd name="T2" fmla="*/ 0 w 165"/>
                <a:gd name="T3" fmla="*/ 214 h 220"/>
                <a:gd name="T4" fmla="*/ 153 w 165"/>
                <a:gd name="T5" fmla="*/ 0 h 220"/>
                <a:gd name="T6" fmla="*/ 165 w 165"/>
                <a:gd name="T7" fmla="*/ 16 h 220"/>
                <a:gd name="T8" fmla="*/ 19 w 165"/>
                <a:gd name="T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20">
                  <a:moveTo>
                    <a:pt x="19" y="220"/>
                  </a:moveTo>
                  <a:cubicBezTo>
                    <a:pt x="0" y="214"/>
                    <a:pt x="0" y="214"/>
                    <a:pt x="0" y="214"/>
                  </a:cubicBezTo>
                  <a:cubicBezTo>
                    <a:pt x="27" y="130"/>
                    <a:pt x="81" y="54"/>
                    <a:pt x="153" y="0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96" y="67"/>
                    <a:pt x="44" y="140"/>
                    <a:pt x="19" y="220"/>
                  </a:cubicBezTo>
                  <a:close/>
                </a:path>
              </a:pathLst>
            </a:custGeom>
            <a:solidFill>
              <a:srgbClr val="008A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8AC2928D-8626-4271-B27C-9F654DD35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704" y="3547297"/>
              <a:ext cx="232563" cy="1481389"/>
            </a:xfrm>
            <a:custGeom>
              <a:avLst/>
              <a:gdLst>
                <a:gd name="T0" fmla="*/ 23 w 41"/>
                <a:gd name="T1" fmla="*/ 263 h 263"/>
                <a:gd name="T2" fmla="*/ 0 w 41"/>
                <a:gd name="T3" fmla="*/ 126 h 263"/>
                <a:gd name="T4" fmla="*/ 19 w 41"/>
                <a:gd name="T5" fmla="*/ 0 h 263"/>
                <a:gd name="T6" fmla="*/ 38 w 41"/>
                <a:gd name="T7" fmla="*/ 6 h 263"/>
                <a:gd name="T8" fmla="*/ 20 w 41"/>
                <a:gd name="T9" fmla="*/ 126 h 263"/>
                <a:gd name="T10" fmla="*/ 41 w 41"/>
                <a:gd name="T11" fmla="*/ 257 h 263"/>
                <a:gd name="T12" fmla="*/ 23 w 41"/>
                <a:gd name="T13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63">
                  <a:moveTo>
                    <a:pt x="23" y="263"/>
                  </a:moveTo>
                  <a:cubicBezTo>
                    <a:pt x="7" y="219"/>
                    <a:pt x="0" y="173"/>
                    <a:pt x="0" y="126"/>
                  </a:cubicBezTo>
                  <a:cubicBezTo>
                    <a:pt x="0" y="83"/>
                    <a:pt x="6" y="41"/>
                    <a:pt x="19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26" y="45"/>
                    <a:pt x="20" y="85"/>
                    <a:pt x="20" y="126"/>
                  </a:cubicBezTo>
                  <a:cubicBezTo>
                    <a:pt x="20" y="171"/>
                    <a:pt x="27" y="215"/>
                    <a:pt x="41" y="257"/>
                  </a:cubicBezTo>
                  <a:lnTo>
                    <a:pt x="23" y="263"/>
                  </a:lnTo>
                  <a:close/>
                </a:path>
              </a:pathLst>
            </a:custGeom>
            <a:solidFill>
              <a:srgbClr val="008A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5D29E048-2A6C-40E7-ADBA-3461A52A8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322" y="4996826"/>
              <a:ext cx="933435" cy="1197854"/>
            </a:xfrm>
            <a:custGeom>
              <a:avLst/>
              <a:gdLst>
                <a:gd name="T0" fmla="*/ 154 w 166"/>
                <a:gd name="T1" fmla="*/ 213 h 213"/>
                <a:gd name="T2" fmla="*/ 0 w 166"/>
                <a:gd name="T3" fmla="*/ 6 h 213"/>
                <a:gd name="T4" fmla="*/ 18 w 166"/>
                <a:gd name="T5" fmla="*/ 0 h 213"/>
                <a:gd name="T6" fmla="*/ 166 w 166"/>
                <a:gd name="T7" fmla="*/ 197 h 213"/>
                <a:gd name="T8" fmla="*/ 154 w 166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13">
                  <a:moveTo>
                    <a:pt x="154" y="213"/>
                  </a:moveTo>
                  <a:cubicBezTo>
                    <a:pt x="82" y="161"/>
                    <a:pt x="28" y="90"/>
                    <a:pt x="0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46" y="79"/>
                    <a:pt x="97" y="147"/>
                    <a:pt x="166" y="197"/>
                  </a:cubicBezTo>
                  <a:lnTo>
                    <a:pt x="154" y="213"/>
                  </a:lnTo>
                  <a:close/>
                </a:path>
              </a:pathLst>
            </a:custGeom>
            <a:solidFill>
              <a:srgbClr val="008A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200219FF-4FE5-4B96-B432-B15DC2521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854" y="6105478"/>
              <a:ext cx="1420858" cy="547954"/>
            </a:xfrm>
            <a:custGeom>
              <a:avLst/>
              <a:gdLst>
                <a:gd name="T0" fmla="*/ 252 w 252"/>
                <a:gd name="T1" fmla="*/ 97 h 97"/>
                <a:gd name="T2" fmla="*/ 0 w 252"/>
                <a:gd name="T3" fmla="*/ 16 h 97"/>
                <a:gd name="T4" fmla="*/ 12 w 252"/>
                <a:gd name="T5" fmla="*/ 0 h 97"/>
                <a:gd name="T6" fmla="*/ 252 w 252"/>
                <a:gd name="T7" fmla="*/ 77 h 97"/>
                <a:gd name="T8" fmla="*/ 252 w 252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7">
                  <a:moveTo>
                    <a:pt x="252" y="97"/>
                  </a:moveTo>
                  <a:cubicBezTo>
                    <a:pt x="161" y="97"/>
                    <a:pt x="74" y="69"/>
                    <a:pt x="0" y="1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2" y="50"/>
                    <a:pt x="165" y="77"/>
                    <a:pt x="252" y="77"/>
                  </a:cubicBezTo>
                  <a:lnTo>
                    <a:pt x="252" y="97"/>
                  </a:lnTo>
                  <a:close/>
                </a:path>
              </a:pathLst>
            </a:custGeom>
            <a:solidFill>
              <a:srgbClr val="008A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61D31780-ECE8-43F7-A04F-076FB3A97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713" y="6099106"/>
              <a:ext cx="1427230" cy="554326"/>
            </a:xfrm>
            <a:custGeom>
              <a:avLst/>
              <a:gdLst>
                <a:gd name="T0" fmla="*/ 0 w 253"/>
                <a:gd name="T1" fmla="*/ 98 h 98"/>
                <a:gd name="T2" fmla="*/ 0 w 253"/>
                <a:gd name="T3" fmla="*/ 78 h 98"/>
                <a:gd name="T4" fmla="*/ 241 w 253"/>
                <a:gd name="T5" fmla="*/ 0 h 98"/>
                <a:gd name="T6" fmla="*/ 253 w 253"/>
                <a:gd name="T7" fmla="*/ 16 h 98"/>
                <a:gd name="T8" fmla="*/ 0 w 253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98">
                  <a:moveTo>
                    <a:pt x="0" y="98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88" y="78"/>
                    <a:pt x="171" y="51"/>
                    <a:pt x="241" y="0"/>
                  </a:cubicBezTo>
                  <a:cubicBezTo>
                    <a:pt x="253" y="16"/>
                    <a:pt x="253" y="16"/>
                    <a:pt x="253" y="16"/>
                  </a:cubicBezTo>
                  <a:cubicBezTo>
                    <a:pt x="179" y="70"/>
                    <a:pt x="92" y="98"/>
                    <a:pt x="0" y="98"/>
                  </a:cubicBezTo>
                  <a:close/>
                </a:path>
              </a:pathLst>
            </a:custGeom>
            <a:solidFill>
              <a:srgbClr val="008A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A46F9E8F-5628-421E-93CC-BAA29277F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6855" y="5006384"/>
              <a:ext cx="930248" cy="1185110"/>
            </a:xfrm>
            <a:custGeom>
              <a:avLst/>
              <a:gdLst>
                <a:gd name="T0" fmla="*/ 12 w 165"/>
                <a:gd name="T1" fmla="*/ 210 h 210"/>
                <a:gd name="T2" fmla="*/ 0 w 165"/>
                <a:gd name="T3" fmla="*/ 194 h 210"/>
                <a:gd name="T4" fmla="*/ 146 w 165"/>
                <a:gd name="T5" fmla="*/ 0 h 210"/>
                <a:gd name="T6" fmla="*/ 165 w 165"/>
                <a:gd name="T7" fmla="*/ 7 h 210"/>
                <a:gd name="T8" fmla="*/ 12 w 165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10">
                  <a:moveTo>
                    <a:pt x="12" y="210"/>
                  </a:moveTo>
                  <a:cubicBezTo>
                    <a:pt x="0" y="194"/>
                    <a:pt x="0" y="194"/>
                    <a:pt x="0" y="194"/>
                  </a:cubicBezTo>
                  <a:cubicBezTo>
                    <a:pt x="68" y="145"/>
                    <a:pt x="119" y="78"/>
                    <a:pt x="146" y="0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36" y="89"/>
                    <a:pt x="83" y="159"/>
                    <a:pt x="12" y="210"/>
                  </a:cubicBezTo>
                  <a:close/>
                </a:path>
              </a:pathLst>
            </a:custGeom>
            <a:solidFill>
              <a:srgbClr val="008A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D5171988-3BE5-4E87-BA77-1FD848A80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1972" y="3509068"/>
              <a:ext cx="242119" cy="1535546"/>
            </a:xfrm>
            <a:custGeom>
              <a:avLst/>
              <a:gdLst>
                <a:gd name="T0" fmla="*/ 19 w 43"/>
                <a:gd name="T1" fmla="*/ 273 h 273"/>
                <a:gd name="T2" fmla="*/ 0 w 43"/>
                <a:gd name="T3" fmla="*/ 266 h 273"/>
                <a:gd name="T4" fmla="*/ 23 w 43"/>
                <a:gd name="T5" fmla="*/ 133 h 273"/>
                <a:gd name="T6" fmla="*/ 2 w 43"/>
                <a:gd name="T7" fmla="*/ 7 h 273"/>
                <a:gd name="T8" fmla="*/ 21 w 43"/>
                <a:gd name="T9" fmla="*/ 0 h 273"/>
                <a:gd name="T10" fmla="*/ 43 w 43"/>
                <a:gd name="T11" fmla="*/ 133 h 273"/>
                <a:gd name="T12" fmla="*/ 19 w 43"/>
                <a:gd name="T13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73">
                  <a:moveTo>
                    <a:pt x="19" y="273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15" y="223"/>
                    <a:pt x="23" y="179"/>
                    <a:pt x="23" y="133"/>
                  </a:cubicBezTo>
                  <a:cubicBezTo>
                    <a:pt x="23" y="90"/>
                    <a:pt x="16" y="47"/>
                    <a:pt x="2" y="7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6" y="43"/>
                    <a:pt x="43" y="88"/>
                    <a:pt x="43" y="133"/>
                  </a:cubicBezTo>
                  <a:cubicBezTo>
                    <a:pt x="43" y="181"/>
                    <a:pt x="35" y="228"/>
                    <a:pt x="19" y="273"/>
                  </a:cubicBezTo>
                  <a:close/>
                </a:path>
              </a:pathLst>
            </a:custGeom>
            <a:solidFill>
              <a:srgbClr val="008A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EEA12366-727E-42EF-82D8-CBA4B2776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297" y="2314399"/>
              <a:ext cx="952549" cy="1232898"/>
            </a:xfrm>
            <a:custGeom>
              <a:avLst/>
              <a:gdLst>
                <a:gd name="T0" fmla="*/ 150 w 169"/>
                <a:gd name="T1" fmla="*/ 219 h 219"/>
                <a:gd name="T2" fmla="*/ 0 w 169"/>
                <a:gd name="T3" fmla="*/ 16 h 219"/>
                <a:gd name="T4" fmla="*/ 11 w 169"/>
                <a:gd name="T5" fmla="*/ 0 h 219"/>
                <a:gd name="T6" fmla="*/ 169 w 169"/>
                <a:gd name="T7" fmla="*/ 212 h 219"/>
                <a:gd name="T8" fmla="*/ 150 w 169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219">
                  <a:moveTo>
                    <a:pt x="150" y="219"/>
                  </a:moveTo>
                  <a:cubicBezTo>
                    <a:pt x="123" y="138"/>
                    <a:pt x="70" y="66"/>
                    <a:pt x="0" y="1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5" y="52"/>
                    <a:pt x="141" y="128"/>
                    <a:pt x="169" y="212"/>
                  </a:cubicBezTo>
                  <a:lnTo>
                    <a:pt x="150" y="219"/>
                  </a:lnTo>
                  <a:close/>
                </a:path>
              </a:pathLst>
            </a:custGeom>
            <a:solidFill>
              <a:srgbClr val="008A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23EF8376-3167-4357-9573-373C23519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713" y="1868389"/>
              <a:ext cx="1408115" cy="535211"/>
            </a:xfrm>
            <a:custGeom>
              <a:avLst/>
              <a:gdLst>
                <a:gd name="T0" fmla="*/ 239 w 250"/>
                <a:gd name="T1" fmla="*/ 95 h 95"/>
                <a:gd name="T2" fmla="*/ 0 w 250"/>
                <a:gd name="T3" fmla="*/ 20 h 95"/>
                <a:gd name="T4" fmla="*/ 0 w 250"/>
                <a:gd name="T5" fmla="*/ 0 h 95"/>
                <a:gd name="T6" fmla="*/ 250 w 250"/>
                <a:gd name="T7" fmla="*/ 79 h 95"/>
                <a:gd name="T8" fmla="*/ 239 w 25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95">
                  <a:moveTo>
                    <a:pt x="239" y="95"/>
                  </a:moveTo>
                  <a:cubicBezTo>
                    <a:pt x="169" y="46"/>
                    <a:pt x="86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1" y="0"/>
                    <a:pt x="177" y="27"/>
                    <a:pt x="250" y="79"/>
                  </a:cubicBezTo>
                  <a:lnTo>
                    <a:pt x="239" y="95"/>
                  </a:lnTo>
                  <a:close/>
                </a:path>
              </a:pathLst>
            </a:custGeom>
            <a:solidFill>
              <a:srgbClr val="008A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" name="Owal 17">
              <a:extLst>
                <a:ext uri="{FF2B5EF4-FFF2-40B4-BE49-F238E27FC236}">
                  <a16:creationId xmlns:a16="http://schemas.microsoft.com/office/drawing/2014/main" id="{308AA4F5-32E5-4E3D-8F5A-339A4F451F9A}"/>
                </a:ext>
              </a:extLst>
            </p:cNvPr>
            <p:cNvSpPr/>
            <p:nvPr/>
          </p:nvSpPr>
          <p:spPr bwMode="auto">
            <a:xfrm>
              <a:off x="4288811" y="2241390"/>
              <a:ext cx="280086" cy="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8AB3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entury Gothic" panose="020F0302020204030204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Owal 18">
              <a:extLst>
                <a:ext uri="{FF2B5EF4-FFF2-40B4-BE49-F238E27FC236}">
                  <a16:creationId xmlns:a16="http://schemas.microsoft.com/office/drawing/2014/main" id="{70EC57FE-77A3-403B-9354-7876BD7AFA98}"/>
                </a:ext>
              </a:extLst>
            </p:cNvPr>
            <p:cNvSpPr/>
            <p:nvPr/>
          </p:nvSpPr>
          <p:spPr bwMode="auto">
            <a:xfrm>
              <a:off x="5731281" y="1750513"/>
              <a:ext cx="280086" cy="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8AB3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entury Gothic" panose="020F0302020204030204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" name="Owal 19">
              <a:extLst>
                <a:ext uri="{FF2B5EF4-FFF2-40B4-BE49-F238E27FC236}">
                  <a16:creationId xmlns:a16="http://schemas.microsoft.com/office/drawing/2014/main" id="{BB165F6F-303E-40BD-8B90-5A9266D118CB}"/>
                </a:ext>
              </a:extLst>
            </p:cNvPr>
            <p:cNvSpPr/>
            <p:nvPr/>
          </p:nvSpPr>
          <p:spPr bwMode="auto">
            <a:xfrm>
              <a:off x="7100203" y="2237746"/>
              <a:ext cx="280086" cy="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8AB3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entury Gothic" panose="020F0302020204030204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" name="Owal 20">
              <a:extLst>
                <a:ext uri="{FF2B5EF4-FFF2-40B4-BE49-F238E27FC236}">
                  <a16:creationId xmlns:a16="http://schemas.microsoft.com/office/drawing/2014/main" id="{7F9BC563-9481-4F75-A23A-2B869DECBA50}"/>
                </a:ext>
              </a:extLst>
            </p:cNvPr>
            <p:cNvSpPr/>
            <p:nvPr/>
          </p:nvSpPr>
          <p:spPr bwMode="auto">
            <a:xfrm>
              <a:off x="7925381" y="3407254"/>
              <a:ext cx="280086" cy="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8AB3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entury Gothic" panose="020F0302020204030204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2" name="Owal 21">
              <a:extLst>
                <a:ext uri="{FF2B5EF4-FFF2-40B4-BE49-F238E27FC236}">
                  <a16:creationId xmlns:a16="http://schemas.microsoft.com/office/drawing/2014/main" id="{0B0661F9-E01F-472E-A21E-52D66DB535CA}"/>
                </a:ext>
              </a:extLst>
            </p:cNvPr>
            <p:cNvSpPr/>
            <p:nvPr/>
          </p:nvSpPr>
          <p:spPr bwMode="auto">
            <a:xfrm>
              <a:off x="7898170" y="4901254"/>
              <a:ext cx="280086" cy="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8AB3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entury Gothic" panose="020F0302020204030204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Owal 22">
              <a:extLst>
                <a:ext uri="{FF2B5EF4-FFF2-40B4-BE49-F238E27FC236}">
                  <a16:creationId xmlns:a16="http://schemas.microsoft.com/office/drawing/2014/main" id="{44200ADD-4F32-424C-8071-CA0425E51D31}"/>
                </a:ext>
              </a:extLst>
            </p:cNvPr>
            <p:cNvSpPr/>
            <p:nvPr/>
          </p:nvSpPr>
          <p:spPr bwMode="auto">
            <a:xfrm>
              <a:off x="7066811" y="6023117"/>
              <a:ext cx="280086" cy="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8AB3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entury Gothic" panose="020F0302020204030204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Owal 23">
              <a:extLst>
                <a:ext uri="{FF2B5EF4-FFF2-40B4-BE49-F238E27FC236}">
                  <a16:creationId xmlns:a16="http://schemas.microsoft.com/office/drawing/2014/main" id="{C89B5D54-144F-4F5B-B2A0-49A6368B572C}"/>
                </a:ext>
              </a:extLst>
            </p:cNvPr>
            <p:cNvSpPr/>
            <p:nvPr/>
          </p:nvSpPr>
          <p:spPr bwMode="auto">
            <a:xfrm>
              <a:off x="5726644" y="6472107"/>
              <a:ext cx="280086" cy="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8AB3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entury Gothic" panose="020F0302020204030204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5" name="Owal 24">
              <a:extLst>
                <a:ext uri="{FF2B5EF4-FFF2-40B4-BE49-F238E27FC236}">
                  <a16:creationId xmlns:a16="http://schemas.microsoft.com/office/drawing/2014/main" id="{F8C47C5E-197A-45C7-98B2-DB26CA16C53C}"/>
                </a:ext>
              </a:extLst>
            </p:cNvPr>
            <p:cNvSpPr/>
            <p:nvPr/>
          </p:nvSpPr>
          <p:spPr bwMode="auto">
            <a:xfrm>
              <a:off x="4330226" y="6027711"/>
              <a:ext cx="280086" cy="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8AB3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entury Gothic" panose="020F0302020204030204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Owal 25">
              <a:extLst>
                <a:ext uri="{FF2B5EF4-FFF2-40B4-BE49-F238E27FC236}">
                  <a16:creationId xmlns:a16="http://schemas.microsoft.com/office/drawing/2014/main" id="{0B47B165-315E-4A49-9AAB-98542A0C2C04}"/>
                </a:ext>
              </a:extLst>
            </p:cNvPr>
            <p:cNvSpPr/>
            <p:nvPr/>
          </p:nvSpPr>
          <p:spPr bwMode="auto">
            <a:xfrm>
              <a:off x="3467795" y="4882541"/>
              <a:ext cx="280086" cy="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8AB3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entury Gothic" panose="020F0302020204030204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16B816EF-027B-4DC2-98D8-269A65CDD90B}"/>
                </a:ext>
              </a:extLst>
            </p:cNvPr>
            <p:cNvSpPr/>
            <p:nvPr/>
          </p:nvSpPr>
          <p:spPr bwMode="auto">
            <a:xfrm>
              <a:off x="3430278" y="3442297"/>
              <a:ext cx="280086" cy="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8AB3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entury Gothic" panose="020F0302020204030204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8" name="Owal 27">
            <a:extLst>
              <a:ext uri="{FF2B5EF4-FFF2-40B4-BE49-F238E27FC236}">
                <a16:creationId xmlns:a16="http://schemas.microsoft.com/office/drawing/2014/main" id="{C50F2290-1DB5-41C7-B10D-83AEEFCE152C}"/>
              </a:ext>
            </a:extLst>
          </p:cNvPr>
          <p:cNvSpPr/>
          <p:nvPr/>
        </p:nvSpPr>
        <p:spPr bwMode="auto">
          <a:xfrm>
            <a:off x="4655702" y="1988630"/>
            <a:ext cx="2808971" cy="2808971"/>
          </a:xfrm>
          <a:prstGeom prst="ellipse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406400" dist="50800" sx="102000" sy="102000" algn="ctr" rotWithShape="0">
              <a:schemeClr val="bg1">
                <a:lumMod val="75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Century Gothic" panose="020F0302020204030204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ECCAD3E7-0BEB-4C19-A6EB-6E3296AAE735}"/>
              </a:ext>
            </a:extLst>
          </p:cNvPr>
          <p:cNvSpPr/>
          <p:nvPr/>
        </p:nvSpPr>
        <p:spPr>
          <a:xfrm>
            <a:off x="916095" y="1410161"/>
            <a:ext cx="344497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Właściciel i operator terminalu LNG w Świnoujściu </a:t>
            </a:r>
            <a:endParaRPr lang="pl-PL" sz="1600" dirty="0">
              <a:solidFill>
                <a:srgbClr val="595959"/>
              </a:solidFill>
              <a:latin typeface="Century Gothic" panose="020F030202020403020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buFontTx/>
              <a:buNone/>
              <a:tabLst>
                <a:tab pos="179388" algn="l"/>
                <a:tab pos="360363" algn="l"/>
              </a:tabLst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8622849E-3F48-405E-9452-DB1537496105}"/>
              </a:ext>
            </a:extLst>
          </p:cNvPr>
          <p:cNvSpPr/>
          <p:nvPr/>
        </p:nvSpPr>
        <p:spPr>
          <a:xfrm>
            <a:off x="511611" y="3110872"/>
            <a:ext cx="3159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buFontTx/>
              <a:buNone/>
              <a:tabLst>
                <a:tab pos="179388" algn="l"/>
                <a:tab pos="360363" algn="l"/>
              </a:tabLst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Stabilny i przewidywalny partner biznesowy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6C2F9ECA-DC9A-4441-A267-678236F7015E}"/>
              </a:ext>
            </a:extLst>
          </p:cNvPr>
          <p:cNvSpPr/>
          <p:nvPr/>
        </p:nvSpPr>
        <p:spPr>
          <a:xfrm>
            <a:off x="674081" y="4597097"/>
            <a:ext cx="3469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r>
              <a:rPr lang="pl-PL" sz="1600" dirty="0">
                <a:solidFill>
                  <a:srgbClr val="595959"/>
                </a:solidFill>
                <a:latin typeface="Century Gothic" panose="020F0302020204030204"/>
              </a:rPr>
              <a:t>Przychód regulowany oparty na taryfie</a:t>
            </a: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A53A2E2A-C6FB-4073-8C26-E64E8A989EA6}"/>
              </a:ext>
            </a:extLst>
          </p:cNvPr>
          <p:cNvSpPr/>
          <p:nvPr/>
        </p:nvSpPr>
        <p:spPr>
          <a:xfrm>
            <a:off x="7777443" y="1301859"/>
            <a:ext cx="397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buFontTx/>
              <a:buNone/>
              <a:tabLst>
                <a:tab pos="179388" algn="l"/>
                <a:tab pos="360363" algn="l"/>
              </a:tabLst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Świadczenie usług bazujących na zasadzie TPA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CC9B105E-AA38-4A54-961A-9C5D7EE7CA42}"/>
              </a:ext>
            </a:extLst>
          </p:cNvPr>
          <p:cNvSpPr/>
          <p:nvPr/>
        </p:nvSpPr>
        <p:spPr>
          <a:xfrm>
            <a:off x="8356413" y="3053639"/>
            <a:ext cx="33562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r>
              <a:rPr lang="pl-PL" sz="1600" dirty="0">
                <a:solidFill>
                  <a:srgbClr val="595959"/>
                </a:solidFill>
                <a:latin typeface="Century Gothic" panose="020F0302020204030204"/>
              </a:rPr>
              <a:t>Współpraca z organizacjami branżowymi w kraju i zagranicą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3106826E-63AE-444E-8757-24F1F912FEC5}"/>
              </a:ext>
            </a:extLst>
          </p:cNvPr>
          <p:cNvSpPr/>
          <p:nvPr/>
        </p:nvSpPr>
        <p:spPr>
          <a:xfrm>
            <a:off x="7693461" y="4860449"/>
            <a:ext cx="4057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buFontTx/>
              <a:buNone/>
              <a:tabLst>
                <a:tab pos="179388" algn="l"/>
                <a:tab pos="360363" algn="l"/>
              </a:tabLst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Wartość środków trwałych - 3 mld PLN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56" name="Freeform 7">
            <a:extLst>
              <a:ext uri="{FF2B5EF4-FFF2-40B4-BE49-F238E27FC236}">
                <a16:creationId xmlns:a16="http://schemas.microsoft.com/office/drawing/2014/main" id="{4009B8CF-6BDC-46D2-A618-F72E90EA21FB}"/>
              </a:ext>
            </a:extLst>
          </p:cNvPr>
          <p:cNvSpPr>
            <a:spLocks noEditPoints="1"/>
          </p:cNvSpPr>
          <p:nvPr/>
        </p:nvSpPr>
        <p:spPr bwMode="auto">
          <a:xfrm>
            <a:off x="6234834" y="3199478"/>
            <a:ext cx="490666" cy="569006"/>
          </a:xfrm>
          <a:custGeom>
            <a:avLst/>
            <a:gdLst>
              <a:gd name="T0" fmla="*/ 39 w 58"/>
              <a:gd name="T1" fmla="*/ 25 h 70"/>
              <a:gd name="T2" fmla="*/ 31 w 58"/>
              <a:gd name="T3" fmla="*/ 25 h 70"/>
              <a:gd name="T4" fmla="*/ 31 w 58"/>
              <a:gd name="T5" fmla="*/ 31 h 70"/>
              <a:gd name="T6" fmla="*/ 39 w 58"/>
              <a:gd name="T7" fmla="*/ 31 h 70"/>
              <a:gd name="T8" fmla="*/ 39 w 58"/>
              <a:gd name="T9" fmla="*/ 25 h 70"/>
              <a:gd name="T10" fmla="*/ 39 w 58"/>
              <a:gd name="T11" fmla="*/ 37 h 70"/>
              <a:gd name="T12" fmla="*/ 31 w 58"/>
              <a:gd name="T13" fmla="*/ 37 h 70"/>
              <a:gd name="T14" fmla="*/ 31 w 58"/>
              <a:gd name="T15" fmla="*/ 43 h 70"/>
              <a:gd name="T16" fmla="*/ 39 w 58"/>
              <a:gd name="T17" fmla="*/ 43 h 70"/>
              <a:gd name="T18" fmla="*/ 39 w 58"/>
              <a:gd name="T19" fmla="*/ 37 h 70"/>
              <a:gd name="T20" fmla="*/ 57 w 58"/>
              <a:gd name="T21" fmla="*/ 60 h 70"/>
              <a:gd name="T22" fmla="*/ 52 w 58"/>
              <a:gd name="T23" fmla="*/ 60 h 70"/>
              <a:gd name="T24" fmla="*/ 52 w 58"/>
              <a:gd name="T25" fmla="*/ 5 h 70"/>
              <a:gd name="T26" fmla="*/ 52 w 58"/>
              <a:gd name="T27" fmla="*/ 5 h 70"/>
              <a:gd name="T28" fmla="*/ 44 w 58"/>
              <a:gd name="T29" fmla="*/ 1 h 70"/>
              <a:gd name="T30" fmla="*/ 44 w 58"/>
              <a:gd name="T31" fmla="*/ 60 h 70"/>
              <a:gd name="T32" fmla="*/ 39 w 58"/>
              <a:gd name="T33" fmla="*/ 60 h 70"/>
              <a:gd name="T34" fmla="*/ 39 w 58"/>
              <a:gd name="T35" fmla="*/ 48 h 70"/>
              <a:gd name="T36" fmla="*/ 31 w 58"/>
              <a:gd name="T37" fmla="*/ 48 h 70"/>
              <a:gd name="T38" fmla="*/ 31 w 58"/>
              <a:gd name="T39" fmla="*/ 60 h 70"/>
              <a:gd name="T40" fmla="*/ 25 w 58"/>
              <a:gd name="T41" fmla="*/ 60 h 70"/>
              <a:gd name="T42" fmla="*/ 25 w 58"/>
              <a:gd name="T43" fmla="*/ 0 h 70"/>
              <a:gd name="T44" fmla="*/ 0 w 58"/>
              <a:gd name="T45" fmla="*/ 4 h 70"/>
              <a:gd name="T46" fmla="*/ 0 w 58"/>
              <a:gd name="T47" fmla="*/ 44 h 70"/>
              <a:gd name="T48" fmla="*/ 1 w 58"/>
              <a:gd name="T49" fmla="*/ 44 h 70"/>
              <a:gd name="T50" fmla="*/ 12 w 58"/>
              <a:gd name="T51" fmla="*/ 55 h 70"/>
              <a:gd name="T52" fmla="*/ 12 w 58"/>
              <a:gd name="T53" fmla="*/ 66 h 70"/>
              <a:gd name="T54" fmla="*/ 11 w 58"/>
              <a:gd name="T55" fmla="*/ 70 h 70"/>
              <a:gd name="T56" fmla="*/ 57 w 58"/>
              <a:gd name="T57" fmla="*/ 70 h 70"/>
              <a:gd name="T58" fmla="*/ 58 w 58"/>
              <a:gd name="T59" fmla="*/ 68 h 70"/>
              <a:gd name="T60" fmla="*/ 58 w 58"/>
              <a:gd name="T61" fmla="*/ 62 h 70"/>
              <a:gd name="T62" fmla="*/ 57 w 58"/>
              <a:gd name="T63" fmla="*/ 60 h 70"/>
              <a:gd name="T64" fmla="*/ 39 w 58"/>
              <a:gd name="T65" fmla="*/ 0 h 70"/>
              <a:gd name="T66" fmla="*/ 31 w 58"/>
              <a:gd name="T67" fmla="*/ 0 h 70"/>
              <a:gd name="T68" fmla="*/ 31 w 58"/>
              <a:gd name="T69" fmla="*/ 8 h 70"/>
              <a:gd name="T70" fmla="*/ 39 w 58"/>
              <a:gd name="T71" fmla="*/ 8 h 70"/>
              <a:gd name="T72" fmla="*/ 39 w 58"/>
              <a:gd name="T73" fmla="*/ 0 h 70"/>
              <a:gd name="T74" fmla="*/ 39 w 58"/>
              <a:gd name="T75" fmla="*/ 20 h 70"/>
              <a:gd name="T76" fmla="*/ 31 w 58"/>
              <a:gd name="T77" fmla="*/ 20 h 70"/>
              <a:gd name="T78" fmla="*/ 31 w 58"/>
              <a:gd name="T79" fmla="*/ 14 h 70"/>
              <a:gd name="T80" fmla="*/ 39 w 58"/>
              <a:gd name="T81" fmla="*/ 14 h 70"/>
              <a:gd name="T82" fmla="*/ 39 w 58"/>
              <a:gd name="T83" fmla="*/ 2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8" h="70">
                <a:moveTo>
                  <a:pt x="39" y="25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31"/>
                  <a:pt x="31" y="31"/>
                  <a:pt x="31" y="31"/>
                </a:cubicBezTo>
                <a:cubicBezTo>
                  <a:pt x="39" y="31"/>
                  <a:pt x="39" y="31"/>
                  <a:pt x="39" y="31"/>
                </a:cubicBezTo>
                <a:lnTo>
                  <a:pt x="39" y="25"/>
                </a:lnTo>
                <a:close/>
                <a:moveTo>
                  <a:pt x="39" y="37"/>
                </a:moveTo>
                <a:cubicBezTo>
                  <a:pt x="31" y="37"/>
                  <a:pt x="31" y="37"/>
                  <a:pt x="31" y="37"/>
                </a:cubicBezTo>
                <a:cubicBezTo>
                  <a:pt x="31" y="43"/>
                  <a:pt x="31" y="43"/>
                  <a:pt x="31" y="43"/>
                </a:cubicBezTo>
                <a:cubicBezTo>
                  <a:pt x="39" y="43"/>
                  <a:pt x="39" y="43"/>
                  <a:pt x="39" y="43"/>
                </a:cubicBezTo>
                <a:lnTo>
                  <a:pt x="39" y="37"/>
                </a:lnTo>
                <a:close/>
                <a:moveTo>
                  <a:pt x="57" y="60"/>
                </a:moveTo>
                <a:cubicBezTo>
                  <a:pt x="52" y="60"/>
                  <a:pt x="52" y="60"/>
                  <a:pt x="52" y="60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3"/>
                  <a:pt x="49" y="2"/>
                  <a:pt x="44" y="1"/>
                </a:cubicBezTo>
                <a:cubicBezTo>
                  <a:pt x="44" y="60"/>
                  <a:pt x="44" y="60"/>
                  <a:pt x="44" y="60"/>
                </a:cubicBezTo>
                <a:cubicBezTo>
                  <a:pt x="39" y="60"/>
                  <a:pt x="39" y="60"/>
                  <a:pt x="39" y="60"/>
                </a:cubicBezTo>
                <a:cubicBezTo>
                  <a:pt x="39" y="48"/>
                  <a:pt x="39" y="48"/>
                  <a:pt x="39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60"/>
                  <a:pt x="31" y="60"/>
                  <a:pt x="31" y="60"/>
                </a:cubicBezTo>
                <a:cubicBezTo>
                  <a:pt x="25" y="60"/>
                  <a:pt x="25" y="60"/>
                  <a:pt x="25" y="60"/>
                </a:cubicBezTo>
                <a:cubicBezTo>
                  <a:pt x="25" y="0"/>
                  <a:pt x="25" y="0"/>
                  <a:pt x="25" y="0"/>
                </a:cubicBezTo>
                <a:cubicBezTo>
                  <a:pt x="12" y="0"/>
                  <a:pt x="2" y="2"/>
                  <a:pt x="0" y="4"/>
                </a:cubicBezTo>
                <a:cubicBezTo>
                  <a:pt x="0" y="44"/>
                  <a:pt x="0" y="44"/>
                  <a:pt x="0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7" y="44"/>
                  <a:pt x="12" y="49"/>
                  <a:pt x="12" y="55"/>
                </a:cubicBezTo>
                <a:cubicBezTo>
                  <a:pt x="12" y="66"/>
                  <a:pt x="12" y="66"/>
                  <a:pt x="12" y="66"/>
                </a:cubicBezTo>
                <a:cubicBezTo>
                  <a:pt x="12" y="68"/>
                  <a:pt x="11" y="69"/>
                  <a:pt x="11" y="70"/>
                </a:cubicBezTo>
                <a:cubicBezTo>
                  <a:pt x="57" y="70"/>
                  <a:pt x="57" y="70"/>
                  <a:pt x="57" y="70"/>
                </a:cubicBezTo>
                <a:cubicBezTo>
                  <a:pt x="58" y="70"/>
                  <a:pt x="58" y="69"/>
                  <a:pt x="58" y="68"/>
                </a:cubicBezTo>
                <a:cubicBezTo>
                  <a:pt x="58" y="62"/>
                  <a:pt x="58" y="62"/>
                  <a:pt x="58" y="62"/>
                </a:cubicBezTo>
                <a:cubicBezTo>
                  <a:pt x="58" y="61"/>
                  <a:pt x="58" y="60"/>
                  <a:pt x="57" y="60"/>
                </a:cubicBezTo>
                <a:close/>
                <a:moveTo>
                  <a:pt x="39" y="0"/>
                </a:moveTo>
                <a:cubicBezTo>
                  <a:pt x="36" y="0"/>
                  <a:pt x="34" y="0"/>
                  <a:pt x="31" y="0"/>
                </a:cubicBezTo>
                <a:cubicBezTo>
                  <a:pt x="31" y="8"/>
                  <a:pt x="31" y="8"/>
                  <a:pt x="31" y="8"/>
                </a:cubicBezTo>
                <a:cubicBezTo>
                  <a:pt x="39" y="8"/>
                  <a:pt x="39" y="8"/>
                  <a:pt x="39" y="8"/>
                </a:cubicBezTo>
                <a:lnTo>
                  <a:pt x="39" y="0"/>
                </a:lnTo>
                <a:close/>
                <a:moveTo>
                  <a:pt x="39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14"/>
                  <a:pt x="31" y="14"/>
                  <a:pt x="31" y="14"/>
                </a:cubicBezTo>
                <a:cubicBezTo>
                  <a:pt x="39" y="14"/>
                  <a:pt x="39" y="14"/>
                  <a:pt x="39" y="14"/>
                </a:cubicBezTo>
                <a:lnTo>
                  <a:pt x="39" y="20"/>
                </a:lnTo>
                <a:close/>
              </a:path>
            </a:pathLst>
          </a:custGeom>
          <a:solidFill>
            <a:schemeClr val="bg2"/>
          </a:solidFill>
          <a:ln w="19050" cap="flat">
            <a:solidFill>
              <a:srgbClr val="008AB3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7" name="Freeform 9">
            <a:extLst>
              <a:ext uri="{FF2B5EF4-FFF2-40B4-BE49-F238E27FC236}">
                <a16:creationId xmlns:a16="http://schemas.microsoft.com/office/drawing/2014/main" id="{265E9CDF-BC55-4A59-8C2F-1DD76AB7CCC1}"/>
              </a:ext>
            </a:extLst>
          </p:cNvPr>
          <p:cNvSpPr>
            <a:spLocks noEditPoints="1"/>
          </p:cNvSpPr>
          <p:nvPr/>
        </p:nvSpPr>
        <p:spPr bwMode="auto">
          <a:xfrm>
            <a:off x="5303912" y="2996952"/>
            <a:ext cx="964527" cy="771532"/>
          </a:xfrm>
          <a:custGeom>
            <a:avLst/>
            <a:gdLst>
              <a:gd name="T0" fmla="*/ 88 w 114"/>
              <a:gd name="T1" fmla="*/ 48 h 95"/>
              <a:gd name="T2" fmla="*/ 74 w 114"/>
              <a:gd name="T3" fmla="*/ 48 h 95"/>
              <a:gd name="T4" fmla="*/ 74 w 114"/>
              <a:gd name="T5" fmla="*/ 58 h 95"/>
              <a:gd name="T6" fmla="*/ 88 w 114"/>
              <a:gd name="T7" fmla="*/ 58 h 95"/>
              <a:gd name="T8" fmla="*/ 88 w 114"/>
              <a:gd name="T9" fmla="*/ 48 h 95"/>
              <a:gd name="T10" fmla="*/ 88 w 114"/>
              <a:gd name="T11" fmla="*/ 33 h 95"/>
              <a:gd name="T12" fmla="*/ 74 w 114"/>
              <a:gd name="T13" fmla="*/ 33 h 95"/>
              <a:gd name="T14" fmla="*/ 74 w 114"/>
              <a:gd name="T15" fmla="*/ 42 h 95"/>
              <a:gd name="T16" fmla="*/ 88 w 114"/>
              <a:gd name="T17" fmla="*/ 42 h 95"/>
              <a:gd name="T18" fmla="*/ 88 w 114"/>
              <a:gd name="T19" fmla="*/ 33 h 95"/>
              <a:gd name="T20" fmla="*/ 88 w 114"/>
              <a:gd name="T21" fmla="*/ 17 h 95"/>
              <a:gd name="T22" fmla="*/ 74 w 114"/>
              <a:gd name="T23" fmla="*/ 17 h 95"/>
              <a:gd name="T24" fmla="*/ 74 w 114"/>
              <a:gd name="T25" fmla="*/ 27 h 95"/>
              <a:gd name="T26" fmla="*/ 88 w 114"/>
              <a:gd name="T27" fmla="*/ 27 h 95"/>
              <a:gd name="T28" fmla="*/ 88 w 114"/>
              <a:gd name="T29" fmla="*/ 17 h 95"/>
              <a:gd name="T30" fmla="*/ 88 w 114"/>
              <a:gd name="T31" fmla="*/ 2 h 95"/>
              <a:gd name="T32" fmla="*/ 74 w 114"/>
              <a:gd name="T33" fmla="*/ 1 h 95"/>
              <a:gd name="T34" fmla="*/ 74 w 114"/>
              <a:gd name="T35" fmla="*/ 11 h 95"/>
              <a:gd name="T36" fmla="*/ 88 w 114"/>
              <a:gd name="T37" fmla="*/ 11 h 95"/>
              <a:gd name="T38" fmla="*/ 88 w 114"/>
              <a:gd name="T39" fmla="*/ 2 h 95"/>
              <a:gd name="T40" fmla="*/ 114 w 114"/>
              <a:gd name="T41" fmla="*/ 83 h 95"/>
              <a:gd name="T42" fmla="*/ 114 w 114"/>
              <a:gd name="T43" fmla="*/ 92 h 95"/>
              <a:gd name="T44" fmla="*/ 111 w 114"/>
              <a:gd name="T45" fmla="*/ 95 h 95"/>
              <a:gd name="T46" fmla="*/ 3 w 114"/>
              <a:gd name="T47" fmla="*/ 95 h 95"/>
              <a:gd name="T48" fmla="*/ 0 w 114"/>
              <a:gd name="T49" fmla="*/ 92 h 95"/>
              <a:gd name="T50" fmla="*/ 0 w 114"/>
              <a:gd name="T51" fmla="*/ 83 h 95"/>
              <a:gd name="T52" fmla="*/ 3 w 114"/>
              <a:gd name="T53" fmla="*/ 81 h 95"/>
              <a:gd name="T54" fmla="*/ 11 w 114"/>
              <a:gd name="T55" fmla="*/ 81 h 95"/>
              <a:gd name="T56" fmla="*/ 11 w 114"/>
              <a:gd name="T57" fmla="*/ 7 h 95"/>
              <a:gd name="T58" fmla="*/ 57 w 114"/>
              <a:gd name="T59" fmla="*/ 0 h 95"/>
              <a:gd name="T60" fmla="*/ 66 w 114"/>
              <a:gd name="T61" fmla="*/ 0 h 95"/>
              <a:gd name="T62" fmla="*/ 66 w 114"/>
              <a:gd name="T63" fmla="*/ 81 h 95"/>
              <a:gd name="T64" fmla="*/ 74 w 114"/>
              <a:gd name="T65" fmla="*/ 81 h 95"/>
              <a:gd name="T66" fmla="*/ 74 w 114"/>
              <a:gd name="T67" fmla="*/ 64 h 95"/>
              <a:gd name="T68" fmla="*/ 88 w 114"/>
              <a:gd name="T69" fmla="*/ 64 h 95"/>
              <a:gd name="T70" fmla="*/ 88 w 114"/>
              <a:gd name="T71" fmla="*/ 81 h 95"/>
              <a:gd name="T72" fmla="*/ 95 w 114"/>
              <a:gd name="T73" fmla="*/ 81 h 95"/>
              <a:gd name="T74" fmla="*/ 95 w 114"/>
              <a:gd name="T75" fmla="*/ 3 h 95"/>
              <a:gd name="T76" fmla="*/ 103 w 114"/>
              <a:gd name="T77" fmla="*/ 7 h 95"/>
              <a:gd name="T78" fmla="*/ 103 w 114"/>
              <a:gd name="T79" fmla="*/ 81 h 95"/>
              <a:gd name="T80" fmla="*/ 111 w 114"/>
              <a:gd name="T81" fmla="*/ 81 h 95"/>
              <a:gd name="T82" fmla="*/ 114 w 114"/>
              <a:gd name="T83" fmla="*/ 83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4" h="95">
                <a:moveTo>
                  <a:pt x="88" y="48"/>
                </a:moveTo>
                <a:cubicBezTo>
                  <a:pt x="74" y="48"/>
                  <a:pt x="74" y="48"/>
                  <a:pt x="74" y="48"/>
                </a:cubicBezTo>
                <a:cubicBezTo>
                  <a:pt x="74" y="58"/>
                  <a:pt x="74" y="58"/>
                  <a:pt x="74" y="58"/>
                </a:cubicBezTo>
                <a:cubicBezTo>
                  <a:pt x="88" y="58"/>
                  <a:pt x="88" y="58"/>
                  <a:pt x="88" y="58"/>
                </a:cubicBezTo>
                <a:lnTo>
                  <a:pt x="88" y="48"/>
                </a:lnTo>
                <a:close/>
                <a:moveTo>
                  <a:pt x="88" y="33"/>
                </a:moveTo>
                <a:cubicBezTo>
                  <a:pt x="74" y="33"/>
                  <a:pt x="74" y="33"/>
                  <a:pt x="74" y="33"/>
                </a:cubicBezTo>
                <a:cubicBezTo>
                  <a:pt x="74" y="42"/>
                  <a:pt x="74" y="42"/>
                  <a:pt x="74" y="42"/>
                </a:cubicBezTo>
                <a:cubicBezTo>
                  <a:pt x="88" y="42"/>
                  <a:pt x="88" y="42"/>
                  <a:pt x="88" y="42"/>
                </a:cubicBezTo>
                <a:lnTo>
                  <a:pt x="88" y="33"/>
                </a:lnTo>
                <a:close/>
                <a:moveTo>
                  <a:pt x="88" y="17"/>
                </a:moveTo>
                <a:cubicBezTo>
                  <a:pt x="74" y="17"/>
                  <a:pt x="74" y="17"/>
                  <a:pt x="74" y="17"/>
                </a:cubicBezTo>
                <a:cubicBezTo>
                  <a:pt x="74" y="27"/>
                  <a:pt x="74" y="27"/>
                  <a:pt x="74" y="27"/>
                </a:cubicBezTo>
                <a:cubicBezTo>
                  <a:pt x="88" y="27"/>
                  <a:pt x="88" y="27"/>
                  <a:pt x="88" y="27"/>
                </a:cubicBezTo>
                <a:lnTo>
                  <a:pt x="88" y="17"/>
                </a:lnTo>
                <a:close/>
                <a:moveTo>
                  <a:pt x="88" y="2"/>
                </a:moveTo>
                <a:cubicBezTo>
                  <a:pt x="84" y="2"/>
                  <a:pt x="79" y="1"/>
                  <a:pt x="74" y="1"/>
                </a:cubicBezTo>
                <a:cubicBezTo>
                  <a:pt x="74" y="11"/>
                  <a:pt x="74" y="11"/>
                  <a:pt x="74" y="11"/>
                </a:cubicBezTo>
                <a:cubicBezTo>
                  <a:pt x="88" y="11"/>
                  <a:pt x="88" y="11"/>
                  <a:pt x="88" y="11"/>
                </a:cubicBezTo>
                <a:lnTo>
                  <a:pt x="88" y="2"/>
                </a:lnTo>
                <a:close/>
                <a:moveTo>
                  <a:pt x="114" y="83"/>
                </a:moveTo>
                <a:cubicBezTo>
                  <a:pt x="114" y="92"/>
                  <a:pt x="114" y="92"/>
                  <a:pt x="114" y="92"/>
                </a:cubicBezTo>
                <a:cubicBezTo>
                  <a:pt x="114" y="93"/>
                  <a:pt x="113" y="95"/>
                  <a:pt x="111" y="95"/>
                </a:cubicBezTo>
                <a:cubicBezTo>
                  <a:pt x="3" y="95"/>
                  <a:pt x="3" y="95"/>
                  <a:pt x="3" y="95"/>
                </a:cubicBezTo>
                <a:cubicBezTo>
                  <a:pt x="2" y="95"/>
                  <a:pt x="0" y="93"/>
                  <a:pt x="0" y="92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2"/>
                  <a:pt x="2" y="81"/>
                  <a:pt x="3" y="81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3"/>
                  <a:pt x="32" y="0"/>
                  <a:pt x="57" y="0"/>
                </a:cubicBezTo>
                <a:cubicBezTo>
                  <a:pt x="60" y="0"/>
                  <a:pt x="63" y="0"/>
                  <a:pt x="66" y="0"/>
                </a:cubicBezTo>
                <a:cubicBezTo>
                  <a:pt x="66" y="81"/>
                  <a:pt x="66" y="81"/>
                  <a:pt x="66" y="81"/>
                </a:cubicBezTo>
                <a:cubicBezTo>
                  <a:pt x="74" y="81"/>
                  <a:pt x="74" y="81"/>
                  <a:pt x="74" y="81"/>
                </a:cubicBezTo>
                <a:cubicBezTo>
                  <a:pt x="74" y="64"/>
                  <a:pt x="74" y="64"/>
                  <a:pt x="7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81"/>
                  <a:pt x="88" y="81"/>
                  <a:pt x="88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3"/>
                  <a:pt x="95" y="3"/>
                  <a:pt x="95" y="3"/>
                </a:cubicBezTo>
                <a:cubicBezTo>
                  <a:pt x="100" y="4"/>
                  <a:pt x="103" y="6"/>
                  <a:pt x="103" y="7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11" y="81"/>
                  <a:pt x="111" y="81"/>
                  <a:pt x="111" y="81"/>
                </a:cubicBezTo>
                <a:cubicBezTo>
                  <a:pt x="113" y="81"/>
                  <a:pt x="114" y="82"/>
                  <a:pt x="114" y="83"/>
                </a:cubicBezTo>
                <a:close/>
              </a:path>
            </a:pathLst>
          </a:custGeom>
          <a:solidFill>
            <a:schemeClr val="bg2"/>
          </a:solidFill>
          <a:ln w="19050" cap="flat">
            <a:solidFill>
              <a:srgbClr val="008AB3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D69887C6-E474-48CB-A6A7-26C42A865BFB}"/>
              </a:ext>
            </a:extLst>
          </p:cNvPr>
          <p:cNvSpPr/>
          <p:nvPr/>
        </p:nvSpPr>
        <p:spPr>
          <a:xfrm>
            <a:off x="4323328" y="5490025"/>
            <a:ext cx="3469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r>
              <a:rPr lang="pl-PL" sz="1600" dirty="0">
                <a:solidFill>
                  <a:srgbClr val="595959"/>
                </a:solidFill>
                <a:latin typeface="Century Gothic" panose="020F0302020204030204"/>
              </a:rPr>
              <a:t>Odpowiedzialny za program rozbudowy terminalu LNG</a:t>
            </a:r>
          </a:p>
        </p:txBody>
      </p:sp>
    </p:spTree>
    <p:extLst>
      <p:ext uri="{BB962C8B-B14F-4D97-AF65-F5344CB8AC3E}">
        <p14:creationId xmlns:p14="http://schemas.microsoft.com/office/powerpoint/2010/main" val="3840440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Rynek gazu ziemnego w krajach regionu</a:t>
            </a:r>
            <a:r>
              <a:rPr lang="en-GB" dirty="0"/>
              <a:t> CEE &amp; BALTI</a:t>
            </a:r>
            <a:r>
              <a:rPr lang="pl-PL" dirty="0"/>
              <a:t>c</a:t>
            </a:r>
            <a:endParaRPr lang="en-GB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3392" y="1382504"/>
            <a:ext cx="6362497" cy="495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r>
              <a:rPr lang="en-GB" sz="1400" b="1" dirty="0">
                <a:solidFill>
                  <a:srgbClr val="008AB3"/>
                </a:solidFill>
                <a:latin typeface="Century Gothic" pitchFamily="34" charset="0"/>
              </a:rPr>
              <a:t> </a:t>
            </a:r>
            <a:r>
              <a:rPr lang="pl-PL" sz="1400" b="1" dirty="0">
                <a:solidFill>
                  <a:srgbClr val="008AB3"/>
                </a:solidFill>
                <a:latin typeface="Century Gothic" pitchFamily="34" charset="0"/>
              </a:rPr>
              <a:t>PROGNOZA POPYTU DO ROKU</a:t>
            </a:r>
            <a:r>
              <a:rPr lang="en-GB" sz="1400" b="1" dirty="0">
                <a:solidFill>
                  <a:srgbClr val="008AB3"/>
                </a:solidFill>
                <a:latin typeface="Century Gothic" pitchFamily="34" charset="0"/>
              </a:rPr>
              <a:t> 2035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Aktualne zapotrzebowanie na surowiec w Regionie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CEE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&amp;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Baltic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wynosi około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81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mld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m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3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/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rok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Popyt na gaz ziemny wzrośnie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do 9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1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mld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m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3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/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rok w 2035 r.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r>
              <a:rPr lang="pl-PL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Źródło</a:t>
            </a:r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: ENTSOG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r>
              <a:rPr lang="pl-PL" sz="1400" b="1" dirty="0">
                <a:solidFill>
                  <a:srgbClr val="008AB3"/>
                </a:solidFill>
                <a:latin typeface="Century Gothic" pitchFamily="34" charset="0"/>
              </a:rPr>
              <a:t>GŁÓWNE CZYNNIKI WZROSTU RYNKU</a:t>
            </a:r>
            <a:endParaRPr lang="en-GB" sz="1400" b="1" dirty="0">
              <a:solidFill>
                <a:srgbClr val="008AB3"/>
              </a:solidFill>
              <a:latin typeface="Century Gothic" pitchFamily="34" charset="0"/>
            </a:endParaRP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Zwiększona konkurencja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vis-a-vis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pozostałe źródła energii dostępne na rynku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Uwarunkowania prawne i środowiskowe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–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zwrot ku niskoemisyjnym źródłom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Gaz ziemny jako surowiec do produkcji energii elektrycznej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Sektor morski i transportu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(LNG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jako paliwo alternatywne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)</a:t>
            </a:r>
          </a:p>
        </p:txBody>
      </p:sp>
      <p:graphicFrame>
        <p:nvGraphicFramePr>
          <p:cNvPr id="6" name="Wykres 5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146876"/>
              </p:ext>
            </p:extLst>
          </p:nvPr>
        </p:nvGraphicFramePr>
        <p:xfrm>
          <a:off x="479376" y="2348880"/>
          <a:ext cx="493200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623FAA1F-60C2-4691-9D89-F30060E30E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814" y="950549"/>
            <a:ext cx="4238556" cy="54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1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AB8B2F2A-3415-47E9-9640-89B0F4A2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9"/>
            <a:ext cx="12192000" cy="455128"/>
          </a:xfrm>
        </p:spPr>
        <p:txBody>
          <a:bodyPr>
            <a:normAutofit/>
          </a:bodyPr>
          <a:lstStyle/>
          <a:p>
            <a:r>
              <a:rPr lang="pl-PL" dirty="0"/>
              <a:t>Rynek Gazu ziemnego w </a:t>
            </a:r>
            <a:r>
              <a:rPr lang="pl-PL" dirty="0" err="1"/>
              <a:t>polsce</a:t>
            </a:r>
            <a:endParaRPr lang="pl-PL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5903483-E31A-44AE-AE0E-3097A0790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958" y="1363532"/>
            <a:ext cx="5492341" cy="166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Konsumpcja gazu ziemnego w Polsce w 2016 r. wyniosła 17,3 mld Nm3 (wzrost 5,7% r/r) 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Projekt Bramy Północnej jako katalizator rozwoju rynku gazu ziemnego w regionie CEE &amp; </a:t>
            </a:r>
            <a:r>
              <a:rPr lang="pl-P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Baltic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Stabilny i stały wzrost rynku gazu w Polsce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Ok. 40 % kraju jest niezgazyfikowane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521E2337-C5A1-46C7-84E2-CB547D57F1E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4615" y="2997443"/>
          <a:ext cx="5580684" cy="2663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id="{9702D599-3D25-494D-9F08-5D84B12ECCE2}"/>
              </a:ext>
            </a:extLst>
          </p:cNvPr>
          <p:cNvSpPr/>
          <p:nvPr/>
        </p:nvSpPr>
        <p:spPr>
          <a:xfrm>
            <a:off x="407368" y="5599859"/>
            <a:ext cx="7729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Source</a:t>
            </a:r>
            <a:r>
              <a:rPr lang="pl-PL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: BP</a:t>
            </a:r>
            <a:endParaRPr lang="en-GB" sz="900" i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0B05BD3-6CC6-4F3D-9849-B4E138428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024" y="1124744"/>
            <a:ext cx="5492341" cy="360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Rozwój rynku LNG w Polsce: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Plany budowy floty statków z napędem LNG </a:t>
            </a:r>
            <a:b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</a:b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(np. </a:t>
            </a:r>
            <a:r>
              <a:rPr lang="pl-P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Polferries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) na Bałtyku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Wykorzystanie LNG w transporcie publicznym 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49 stacji regazyfikacyjnych Small </a:t>
            </a:r>
            <a:r>
              <a:rPr lang="pl-P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Scale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LNG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3 stacje tankowania LNG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Projekt </a:t>
            </a:r>
            <a:r>
              <a:rPr lang="pl-P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bunkierki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LNG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Plany budowy instalacji bunkrujących w portach do 2025 r. (ust. o </a:t>
            </a:r>
            <a:r>
              <a:rPr lang="pl-P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elektromobilności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i paliwach alternatywnych)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06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pl-PL" dirty="0"/>
              <a:t>Koncepcja Bramy północnej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F5329D17-4F58-4ABB-8E22-C85F26755EFF}"/>
              </a:ext>
            </a:extLst>
          </p:cNvPr>
          <p:cNvGrpSpPr/>
          <p:nvPr/>
        </p:nvGrpSpPr>
        <p:grpSpPr>
          <a:xfrm>
            <a:off x="7320136" y="1052736"/>
            <a:ext cx="4373486" cy="5110702"/>
            <a:chOff x="6888088" y="982594"/>
            <a:chExt cx="4373486" cy="5110702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38D568F4-4C44-4226-917A-26289B2044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91" t="31608" r="17583" b="7181"/>
            <a:stretch/>
          </p:blipFill>
          <p:spPr bwMode="auto">
            <a:xfrm>
              <a:off x="6888088" y="982594"/>
              <a:ext cx="4373486" cy="4572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upa 7">
              <a:extLst>
                <a:ext uri="{FF2B5EF4-FFF2-40B4-BE49-F238E27FC236}">
                  <a16:creationId xmlns:a16="http://schemas.microsoft.com/office/drawing/2014/main" id="{81461D74-4BD2-4718-9B9E-3E7EBB3CA942}"/>
                </a:ext>
              </a:extLst>
            </p:cNvPr>
            <p:cNvGrpSpPr/>
            <p:nvPr/>
          </p:nvGrpSpPr>
          <p:grpSpPr>
            <a:xfrm>
              <a:off x="7027273" y="2134722"/>
              <a:ext cx="1685080" cy="861755"/>
              <a:chOff x="185714" y="2276872"/>
              <a:chExt cx="1685080" cy="861755"/>
            </a:xfrm>
          </p:grpSpPr>
          <p:sp>
            <p:nvSpPr>
              <p:cNvPr id="9" name="Pięciokąt foremny 37">
                <a:extLst>
                  <a:ext uri="{FF2B5EF4-FFF2-40B4-BE49-F238E27FC236}">
                    <a16:creationId xmlns:a16="http://schemas.microsoft.com/office/drawing/2014/main" id="{2616A573-1B71-4E4D-8821-19806A576BDE}"/>
                  </a:ext>
                </a:extLst>
              </p:cNvPr>
              <p:cNvSpPr/>
              <p:nvPr/>
            </p:nvSpPr>
            <p:spPr>
              <a:xfrm>
                <a:off x="1690794" y="2994627"/>
                <a:ext cx="180000" cy="144000"/>
              </a:xfrm>
              <a:prstGeom prst="pentagon">
                <a:avLst/>
              </a:prstGeom>
              <a:solidFill>
                <a:srgbClr val="0070C0"/>
              </a:solidFill>
              <a:ln w="19050" cap="flat" cmpd="sng" algn="ctr">
                <a:solidFill>
                  <a:srgbClr val="595959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charset="0"/>
                </a:endParaRPr>
              </a:p>
            </p:txBody>
          </p:sp>
          <p:sp>
            <p:nvSpPr>
              <p:cNvPr id="10" name="Dowolny kształt 57">
                <a:extLst>
                  <a:ext uri="{FF2B5EF4-FFF2-40B4-BE49-F238E27FC236}">
                    <a16:creationId xmlns:a16="http://schemas.microsoft.com/office/drawing/2014/main" id="{77221DF5-09A1-48F6-A737-DA83E1D6FA28}"/>
                  </a:ext>
                </a:extLst>
              </p:cNvPr>
              <p:cNvSpPr/>
              <p:nvPr/>
            </p:nvSpPr>
            <p:spPr>
              <a:xfrm>
                <a:off x="185714" y="2276872"/>
                <a:ext cx="1512414" cy="717755"/>
              </a:xfrm>
              <a:custGeom>
                <a:avLst/>
                <a:gdLst>
                  <a:gd name="connsiteX0" fmla="*/ 0 w 1828800"/>
                  <a:gd name="connsiteY0" fmla="*/ 424375 h 863854"/>
                  <a:gd name="connsiteX1" fmla="*/ 1084521 w 1828800"/>
                  <a:gd name="connsiteY1" fmla="*/ 6161 h 863854"/>
                  <a:gd name="connsiteX2" fmla="*/ 1630326 w 1828800"/>
                  <a:gd name="connsiteY2" fmla="*/ 707910 h 863854"/>
                  <a:gd name="connsiteX3" fmla="*/ 1828800 w 1828800"/>
                  <a:gd name="connsiteY3" fmla="*/ 863854 h 86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0" h="863854">
                    <a:moveTo>
                      <a:pt x="0" y="424375"/>
                    </a:moveTo>
                    <a:cubicBezTo>
                      <a:pt x="406400" y="191640"/>
                      <a:pt x="812800" y="-41095"/>
                      <a:pt x="1084521" y="6161"/>
                    </a:cubicBezTo>
                    <a:cubicBezTo>
                      <a:pt x="1356242" y="53417"/>
                      <a:pt x="1506280" y="564961"/>
                      <a:pt x="1630326" y="707910"/>
                    </a:cubicBezTo>
                    <a:cubicBezTo>
                      <a:pt x="1754372" y="850859"/>
                      <a:pt x="1791586" y="857356"/>
                      <a:pt x="1828800" y="863854"/>
                    </a:cubicBezTo>
                  </a:path>
                </a:pathLst>
              </a:custGeom>
              <a:noFill/>
              <a:ln w="15875" cap="flat" cmpd="sng" algn="ctr">
                <a:solidFill>
                  <a:srgbClr val="00B0F0"/>
                </a:solidFill>
                <a:prstDash val="solid"/>
                <a:miter lim="800000"/>
                <a:tail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id="{86B470DF-BEDD-45BE-8A88-4E9D934E9922}"/>
                </a:ext>
              </a:extLst>
            </p:cNvPr>
            <p:cNvGrpSpPr/>
            <p:nvPr/>
          </p:nvGrpSpPr>
          <p:grpSpPr>
            <a:xfrm>
              <a:off x="7027273" y="1702674"/>
              <a:ext cx="1842714" cy="1231210"/>
              <a:chOff x="185714" y="1844824"/>
              <a:chExt cx="1842714" cy="1231210"/>
            </a:xfrm>
          </p:grpSpPr>
          <p:sp>
            <p:nvSpPr>
              <p:cNvPr id="12" name="Dowolny kształt 58">
                <a:extLst>
                  <a:ext uri="{FF2B5EF4-FFF2-40B4-BE49-F238E27FC236}">
                    <a16:creationId xmlns:a16="http://schemas.microsoft.com/office/drawing/2014/main" id="{5855AED4-D686-48B3-BB56-BA1E29D0F3D4}"/>
                  </a:ext>
                </a:extLst>
              </p:cNvPr>
              <p:cNvSpPr/>
              <p:nvPr/>
            </p:nvSpPr>
            <p:spPr>
              <a:xfrm>
                <a:off x="185714" y="1844824"/>
                <a:ext cx="1685080" cy="1087210"/>
              </a:xfrm>
              <a:custGeom>
                <a:avLst/>
                <a:gdLst>
                  <a:gd name="connsiteX0" fmla="*/ 57919 w 1943426"/>
                  <a:gd name="connsiteY0" fmla="*/ 0 h 1715386"/>
                  <a:gd name="connsiteX1" fmla="*/ 150068 w 1943426"/>
                  <a:gd name="connsiteY1" fmla="*/ 1049079 h 1715386"/>
                  <a:gd name="connsiteX2" fmla="*/ 1348003 w 1943426"/>
                  <a:gd name="connsiteY2" fmla="*/ 1516912 h 1715386"/>
                  <a:gd name="connsiteX3" fmla="*/ 1943426 w 1943426"/>
                  <a:gd name="connsiteY3" fmla="*/ 1715386 h 171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3426" h="1715386">
                    <a:moveTo>
                      <a:pt x="57919" y="0"/>
                    </a:moveTo>
                    <a:cubicBezTo>
                      <a:pt x="-3514" y="398130"/>
                      <a:pt x="-64946" y="796260"/>
                      <a:pt x="150068" y="1049079"/>
                    </a:cubicBezTo>
                    <a:cubicBezTo>
                      <a:pt x="365082" y="1301898"/>
                      <a:pt x="1049110" y="1405861"/>
                      <a:pt x="1348003" y="1516912"/>
                    </a:cubicBezTo>
                    <a:cubicBezTo>
                      <a:pt x="1646896" y="1627963"/>
                      <a:pt x="1795161" y="1671674"/>
                      <a:pt x="1943426" y="1715386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5D23"/>
                </a:solidFill>
                <a:prstDash val="solid"/>
                <a:miter lim="800000"/>
                <a:tail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" name="Elipsa 1">
                <a:extLst>
                  <a:ext uri="{FF2B5EF4-FFF2-40B4-BE49-F238E27FC236}">
                    <a16:creationId xmlns:a16="http://schemas.microsoft.com/office/drawing/2014/main" id="{4B4AC04E-8814-4128-B23E-CFF0928B7396}"/>
                  </a:ext>
                </a:extLst>
              </p:cNvPr>
              <p:cNvSpPr/>
              <p:nvPr/>
            </p:nvSpPr>
            <p:spPr>
              <a:xfrm>
                <a:off x="1884428" y="2932034"/>
                <a:ext cx="144000" cy="144000"/>
              </a:xfrm>
              <a:prstGeom prst="ellipse">
                <a:avLst/>
              </a:prstGeom>
              <a:solidFill>
                <a:srgbClr val="FF5D23"/>
              </a:solidFill>
              <a:ln w="19050" cap="flat" cmpd="sng" algn="ctr">
                <a:solidFill>
                  <a:srgbClr val="595959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69E5BB12-65AE-49E9-906E-9C96A10F5658}"/>
                </a:ext>
              </a:extLst>
            </p:cNvPr>
            <p:cNvGrpSpPr/>
            <p:nvPr/>
          </p:nvGrpSpPr>
          <p:grpSpPr>
            <a:xfrm>
              <a:off x="8755657" y="2778259"/>
              <a:ext cx="1644503" cy="1197814"/>
              <a:chOff x="1914098" y="2920409"/>
              <a:chExt cx="1644503" cy="1197814"/>
            </a:xfrm>
          </p:grpSpPr>
          <p:sp>
            <p:nvSpPr>
              <p:cNvPr id="15" name="Dowolny kształt 3">
                <a:extLst>
                  <a:ext uri="{FF2B5EF4-FFF2-40B4-BE49-F238E27FC236}">
                    <a16:creationId xmlns:a16="http://schemas.microsoft.com/office/drawing/2014/main" id="{C69BF180-64EC-403B-9834-0C2747D49C75}"/>
                  </a:ext>
                </a:extLst>
              </p:cNvPr>
              <p:cNvSpPr/>
              <p:nvPr/>
            </p:nvSpPr>
            <p:spPr>
              <a:xfrm>
                <a:off x="1914098" y="3113701"/>
                <a:ext cx="1644503" cy="744279"/>
              </a:xfrm>
              <a:custGeom>
                <a:avLst/>
                <a:gdLst>
                  <a:gd name="connsiteX0" fmla="*/ 0 w 1644503"/>
                  <a:gd name="connsiteY0" fmla="*/ 0 h 744279"/>
                  <a:gd name="connsiteX1" fmla="*/ 637954 w 1644503"/>
                  <a:gd name="connsiteY1" fmla="*/ 559982 h 744279"/>
                  <a:gd name="connsiteX2" fmla="*/ 1644503 w 1644503"/>
                  <a:gd name="connsiteY2" fmla="*/ 744279 h 744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4503" h="744279">
                    <a:moveTo>
                      <a:pt x="0" y="0"/>
                    </a:moveTo>
                    <a:cubicBezTo>
                      <a:pt x="181935" y="217968"/>
                      <a:pt x="363870" y="435936"/>
                      <a:pt x="637954" y="559982"/>
                    </a:cubicBezTo>
                    <a:cubicBezTo>
                      <a:pt x="912038" y="684028"/>
                      <a:pt x="1278270" y="714153"/>
                      <a:pt x="1644503" y="744279"/>
                    </a:cubicBezTo>
                  </a:path>
                </a:pathLst>
              </a:custGeom>
              <a:noFill/>
              <a:ln w="15875" cap="flat" cmpd="sng" algn="ctr">
                <a:solidFill>
                  <a:srgbClr val="595959">
                    <a:lumMod val="65000"/>
                    <a:lumOff val="3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" name="Dowolny kształt 5">
                <a:extLst>
                  <a:ext uri="{FF2B5EF4-FFF2-40B4-BE49-F238E27FC236}">
                    <a16:creationId xmlns:a16="http://schemas.microsoft.com/office/drawing/2014/main" id="{23D59476-AE2C-4E1D-9BCC-7BDA23108A5C}"/>
                  </a:ext>
                </a:extLst>
              </p:cNvPr>
              <p:cNvSpPr/>
              <p:nvPr/>
            </p:nvSpPr>
            <p:spPr>
              <a:xfrm>
                <a:off x="2564235" y="3675311"/>
                <a:ext cx="214313" cy="442912"/>
              </a:xfrm>
              <a:custGeom>
                <a:avLst/>
                <a:gdLst>
                  <a:gd name="connsiteX0" fmla="*/ 0 w 214313"/>
                  <a:gd name="connsiteY0" fmla="*/ 0 h 442912"/>
                  <a:gd name="connsiteX1" fmla="*/ 152400 w 214313"/>
                  <a:gd name="connsiteY1" fmla="*/ 238125 h 442912"/>
                  <a:gd name="connsiteX2" fmla="*/ 214313 w 214313"/>
                  <a:gd name="connsiteY2" fmla="*/ 442912 h 442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4313" h="442912">
                    <a:moveTo>
                      <a:pt x="0" y="0"/>
                    </a:moveTo>
                    <a:cubicBezTo>
                      <a:pt x="58340" y="82153"/>
                      <a:pt x="116681" y="164306"/>
                      <a:pt x="152400" y="238125"/>
                    </a:cubicBezTo>
                    <a:cubicBezTo>
                      <a:pt x="188119" y="311944"/>
                      <a:pt x="201216" y="377428"/>
                      <a:pt x="214313" y="442912"/>
                    </a:cubicBezTo>
                  </a:path>
                </a:pathLst>
              </a:custGeom>
              <a:noFill/>
              <a:ln w="15875" cap="flat" cmpd="sng" algn="ctr">
                <a:solidFill>
                  <a:srgbClr val="595959">
                    <a:lumMod val="65000"/>
                    <a:lumOff val="3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7" name="Dowolny kształt 8">
                <a:extLst>
                  <a:ext uri="{FF2B5EF4-FFF2-40B4-BE49-F238E27FC236}">
                    <a16:creationId xmlns:a16="http://schemas.microsoft.com/office/drawing/2014/main" id="{A0FD11EE-5447-4749-B5CB-FBC7DCD04E2E}"/>
                  </a:ext>
                </a:extLst>
              </p:cNvPr>
              <p:cNvSpPr/>
              <p:nvPr/>
            </p:nvSpPr>
            <p:spPr>
              <a:xfrm>
                <a:off x="2107036" y="3337173"/>
                <a:ext cx="71451" cy="547687"/>
              </a:xfrm>
              <a:custGeom>
                <a:avLst/>
                <a:gdLst>
                  <a:gd name="connsiteX0" fmla="*/ 0 w 71451"/>
                  <a:gd name="connsiteY0" fmla="*/ 0 h 547687"/>
                  <a:gd name="connsiteX1" fmla="*/ 71438 w 71451"/>
                  <a:gd name="connsiteY1" fmla="*/ 285750 h 547687"/>
                  <a:gd name="connsiteX2" fmla="*/ 4763 w 71451"/>
                  <a:gd name="connsiteY2" fmla="*/ 547687 h 54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51" h="547687">
                    <a:moveTo>
                      <a:pt x="0" y="0"/>
                    </a:moveTo>
                    <a:cubicBezTo>
                      <a:pt x="35322" y="97234"/>
                      <a:pt x="70644" y="194469"/>
                      <a:pt x="71438" y="285750"/>
                    </a:cubicBezTo>
                    <a:cubicBezTo>
                      <a:pt x="72232" y="377031"/>
                      <a:pt x="38497" y="462359"/>
                      <a:pt x="4763" y="547687"/>
                    </a:cubicBezTo>
                  </a:path>
                </a:pathLst>
              </a:custGeom>
              <a:noFill/>
              <a:ln w="15875" cap="flat" cmpd="sng" algn="ctr">
                <a:solidFill>
                  <a:srgbClr val="595959">
                    <a:lumMod val="65000"/>
                    <a:lumOff val="3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8" name="Dowolny kształt 11">
                <a:extLst>
                  <a:ext uri="{FF2B5EF4-FFF2-40B4-BE49-F238E27FC236}">
                    <a16:creationId xmlns:a16="http://schemas.microsoft.com/office/drawing/2014/main" id="{6651120D-1275-4779-B655-08C29E7C2C88}"/>
                  </a:ext>
                </a:extLst>
              </p:cNvPr>
              <p:cNvSpPr/>
              <p:nvPr/>
            </p:nvSpPr>
            <p:spPr>
              <a:xfrm>
                <a:off x="1982307" y="2920409"/>
                <a:ext cx="1190846" cy="402514"/>
              </a:xfrm>
              <a:custGeom>
                <a:avLst/>
                <a:gdLst>
                  <a:gd name="connsiteX0" fmla="*/ 0 w 1190846"/>
                  <a:gd name="connsiteY0" fmla="*/ 269358 h 402514"/>
                  <a:gd name="connsiteX1" fmla="*/ 687572 w 1190846"/>
                  <a:gd name="connsiteY1" fmla="*/ 389861 h 402514"/>
                  <a:gd name="connsiteX2" fmla="*/ 1190846 w 1190846"/>
                  <a:gd name="connsiteY2" fmla="*/ 0 h 40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0846" h="402514">
                    <a:moveTo>
                      <a:pt x="0" y="269358"/>
                    </a:moveTo>
                    <a:cubicBezTo>
                      <a:pt x="244549" y="352056"/>
                      <a:pt x="489098" y="434754"/>
                      <a:pt x="687572" y="389861"/>
                    </a:cubicBezTo>
                    <a:cubicBezTo>
                      <a:pt x="886046" y="344968"/>
                      <a:pt x="1038446" y="172484"/>
                      <a:pt x="1190846" y="0"/>
                    </a:cubicBezTo>
                  </a:path>
                </a:pathLst>
              </a:custGeom>
              <a:noFill/>
              <a:ln w="15875" cap="flat" cmpd="sng" algn="ctr">
                <a:solidFill>
                  <a:srgbClr val="595959">
                    <a:lumMod val="65000"/>
                    <a:lumOff val="3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7ADEC7F3-AE99-42F2-8678-1957807C9A64}"/>
                </a:ext>
              </a:extLst>
            </p:cNvPr>
            <p:cNvGrpSpPr/>
            <p:nvPr/>
          </p:nvGrpSpPr>
          <p:grpSpPr>
            <a:xfrm>
              <a:off x="9048328" y="5554650"/>
              <a:ext cx="2198402" cy="538646"/>
              <a:chOff x="5292081" y="5323879"/>
              <a:chExt cx="2198402" cy="538646"/>
            </a:xfrm>
          </p:grpSpPr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id="{09BED603-15DB-4225-B90A-87D705984869}"/>
                  </a:ext>
                </a:extLst>
              </p:cNvPr>
              <p:cNvSpPr/>
              <p:nvPr/>
            </p:nvSpPr>
            <p:spPr>
              <a:xfrm>
                <a:off x="5292081" y="5323879"/>
                <a:ext cx="2198402" cy="53864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2880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FF5D23"/>
                  </a:buClr>
                  <a:buSzPct val="85000"/>
                  <a:buFontTx/>
                  <a:buNone/>
                  <a:tabLst>
                    <a:tab pos="179388" algn="l"/>
                    <a:tab pos="360363" algn="l"/>
                  </a:tabLst>
                  <a:defRPr/>
                </a:pPr>
                <a:r>
                  <a:rPr kumimoji="0" lang="pl-PL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Terminal </a:t>
                </a: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LNG </a:t>
                </a:r>
                <a:r>
                  <a:rPr kumimoji="0" lang="pl-PL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w </a:t>
                </a:r>
                <a:r>
                  <a:rPr kumimoji="0" lang="en-GB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Świnoujści</a:t>
                </a:r>
                <a:r>
                  <a:rPr kumimoji="0" lang="pl-PL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u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  <a:p>
                <a:pPr marL="28800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FF5D23"/>
                  </a:buClr>
                  <a:buSzPct val="85000"/>
                  <a:buFontTx/>
                  <a:buNone/>
                  <a:tabLst>
                    <a:tab pos="179388" algn="l"/>
                    <a:tab pos="360363" algn="l"/>
                  </a:tabLst>
                  <a:defRPr/>
                </a:pPr>
                <a:r>
                  <a:rPr kumimoji="0" lang="pl-PL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Projekt </a:t>
                </a:r>
                <a:r>
                  <a:rPr kumimoji="0" lang="pl-PL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Baltic</a:t>
                </a:r>
                <a:r>
                  <a:rPr kumimoji="0" lang="pl-PL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 </a:t>
                </a:r>
                <a:r>
                  <a:rPr kumimoji="0" lang="pl-PL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Pipe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1" name="Elipsa 1">
                <a:extLst>
                  <a:ext uri="{FF2B5EF4-FFF2-40B4-BE49-F238E27FC236}">
                    <a16:creationId xmlns:a16="http://schemas.microsoft.com/office/drawing/2014/main" id="{32ACACC2-BABF-4539-9FE8-31E89F42F02E}"/>
                  </a:ext>
                </a:extLst>
              </p:cNvPr>
              <p:cNvSpPr/>
              <p:nvPr/>
            </p:nvSpPr>
            <p:spPr>
              <a:xfrm>
                <a:off x="5375871" y="5619381"/>
                <a:ext cx="144000" cy="144000"/>
              </a:xfrm>
              <a:prstGeom prst="ellipse">
                <a:avLst/>
              </a:prstGeom>
              <a:solidFill>
                <a:srgbClr val="FF5D23"/>
              </a:solidFill>
              <a:ln w="19050" cap="flat" cmpd="sng" algn="ctr">
                <a:solidFill>
                  <a:srgbClr val="595959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2" name="Pięciokąt foremny 37">
                <a:extLst>
                  <a:ext uri="{FF2B5EF4-FFF2-40B4-BE49-F238E27FC236}">
                    <a16:creationId xmlns:a16="http://schemas.microsoft.com/office/drawing/2014/main" id="{594DA171-10C7-4F1B-B3C3-22EC60F95D83}"/>
                  </a:ext>
                </a:extLst>
              </p:cNvPr>
              <p:cNvSpPr/>
              <p:nvPr/>
            </p:nvSpPr>
            <p:spPr>
              <a:xfrm>
                <a:off x="5361538" y="5373216"/>
                <a:ext cx="180000" cy="144000"/>
              </a:xfrm>
              <a:prstGeom prst="pentagon">
                <a:avLst/>
              </a:prstGeom>
              <a:solidFill>
                <a:srgbClr val="00B0F0"/>
              </a:solidFill>
              <a:ln w="19050" cap="flat" cmpd="sng" algn="ctr">
                <a:solidFill>
                  <a:srgbClr val="595959">
                    <a:lumMod val="65000"/>
                    <a:lumOff val="35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charset="0"/>
                </a:endParaRPr>
              </a:p>
            </p:txBody>
          </p:sp>
        </p:grpSp>
        <p:sp>
          <p:nvSpPr>
            <p:cNvPr id="23" name="Elipsa 22">
              <a:extLst>
                <a:ext uri="{FF2B5EF4-FFF2-40B4-BE49-F238E27FC236}">
                  <a16:creationId xmlns:a16="http://schemas.microsoft.com/office/drawing/2014/main" id="{D1DAD821-3D0B-47CC-AB88-E1052AF91AED}"/>
                </a:ext>
              </a:extLst>
            </p:cNvPr>
            <p:cNvSpPr/>
            <p:nvPr/>
          </p:nvSpPr>
          <p:spPr>
            <a:xfrm>
              <a:off x="7968208" y="2314290"/>
              <a:ext cx="2827546" cy="2122822"/>
            </a:xfrm>
            <a:prstGeom prst="ellipse">
              <a:avLst/>
            </a:prstGeom>
            <a:solidFill>
              <a:srgbClr val="F8F8F8">
                <a:alpha val="40000"/>
              </a:srgbClr>
            </a:solidFill>
            <a:ln w="12700" cap="flat" cmpd="sng" algn="ctr">
              <a:solidFill>
                <a:srgbClr val="6699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24" name="Rectangle 4">
            <a:extLst>
              <a:ext uri="{FF2B5EF4-FFF2-40B4-BE49-F238E27FC236}">
                <a16:creationId xmlns:a16="http://schemas.microsoft.com/office/drawing/2014/main" id="{522D282E-2F16-4861-9003-1DE185794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1160313"/>
            <a:ext cx="6304841" cy="489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pl-PL" sz="1200" b="1" dirty="0">
              <a:solidFill>
                <a:schemeClr val="accent1"/>
              </a:solidFill>
              <a:latin typeface="Century Gothic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l-PL" sz="1200" b="1" dirty="0">
              <a:solidFill>
                <a:schemeClr val="accent1"/>
              </a:solidFill>
              <a:latin typeface="Century Gothic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200" b="1" dirty="0">
                <a:solidFill>
                  <a:schemeClr val="accent1"/>
                </a:solidFill>
                <a:latin typeface="Century Gothic" pitchFamily="34" charset="0"/>
              </a:rPr>
              <a:t>ZAŁOŻENIA</a:t>
            </a:r>
            <a:r>
              <a:rPr lang="en-GB" sz="1200" b="1" dirty="0">
                <a:solidFill>
                  <a:schemeClr val="accent1"/>
                </a:solidFill>
                <a:latin typeface="Century Gothic" pitchFamily="34" charset="0"/>
              </a:rPr>
              <a:t>:</a:t>
            </a:r>
            <a:endParaRPr lang="pl-PL" sz="1200" dirty="0">
              <a:solidFill>
                <a:schemeClr val="accent1"/>
              </a:solidFill>
              <a:latin typeface="Century Gothic" pitchFamily="34" charset="0"/>
            </a:endParaRP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>
                <a:solidFill>
                  <a:srgbClr val="595959"/>
                </a:solidFill>
                <a:latin typeface="Century Gothic" pitchFamily="34" charset="0"/>
              </a:rPr>
              <a:t>Dywersyfikacja dostaw</a:t>
            </a:r>
            <a:endParaRPr lang="en-GB" sz="1200" dirty="0">
              <a:solidFill>
                <a:srgbClr val="595959"/>
              </a:solidFill>
              <a:latin typeface="Century Gothic" pitchFamily="34" charset="0"/>
            </a:endParaRPr>
          </a:p>
          <a:p>
            <a:pPr marL="252000" lvl="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>
                <a:solidFill>
                  <a:srgbClr val="595959"/>
                </a:solidFill>
                <a:latin typeface="Century Gothic" pitchFamily="34" charset="0"/>
              </a:rPr>
              <a:t>Wzrost konkurencyjności na rynku gazu</a:t>
            </a:r>
          </a:p>
          <a:p>
            <a:pPr marL="252000" lvl="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>
                <a:solidFill>
                  <a:srgbClr val="595959"/>
                </a:solidFill>
                <a:latin typeface="Century Gothic" pitchFamily="34" charset="0"/>
              </a:rPr>
              <a:t>Elastyczna i wydajna infrastruktura gazowa</a:t>
            </a:r>
          </a:p>
          <a:p>
            <a:pPr marL="252000" lvl="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>
                <a:solidFill>
                  <a:srgbClr val="595959"/>
                </a:solidFill>
                <a:latin typeface="Century Gothic" pitchFamily="34" charset="0"/>
              </a:rPr>
              <a:t>Regionalne rynki gazu</a:t>
            </a:r>
            <a:endParaRPr lang="en-GB" sz="1200" dirty="0">
              <a:solidFill>
                <a:prstClr val="black"/>
              </a:solidFill>
              <a:latin typeface="Century Gothic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r>
              <a:rPr lang="en-GB" sz="1200" b="1" dirty="0">
                <a:solidFill>
                  <a:schemeClr val="accent1"/>
                </a:solidFill>
                <a:latin typeface="Century Gothic" pitchFamily="34" charset="0"/>
              </a:rPr>
              <a:t>PROJE</a:t>
            </a:r>
            <a:r>
              <a:rPr lang="pl-PL" sz="1200" b="1" dirty="0">
                <a:solidFill>
                  <a:schemeClr val="accent1"/>
                </a:solidFill>
                <a:latin typeface="Century Gothic" pitchFamily="34" charset="0"/>
              </a:rPr>
              <a:t>K</a:t>
            </a:r>
            <a:r>
              <a:rPr lang="en-GB" sz="1200" b="1" dirty="0">
                <a:solidFill>
                  <a:schemeClr val="accent1"/>
                </a:solidFill>
                <a:latin typeface="Century Gothic" pitchFamily="34" charset="0"/>
              </a:rPr>
              <a:t>T</a:t>
            </a:r>
            <a:r>
              <a:rPr lang="pl-PL" sz="1200" b="1" dirty="0">
                <a:solidFill>
                  <a:schemeClr val="accent1"/>
                </a:solidFill>
                <a:latin typeface="Century Gothic" pitchFamily="34" charset="0"/>
              </a:rPr>
              <a:t> BALTIC PIPE</a:t>
            </a:r>
            <a:r>
              <a:rPr lang="en-GB" sz="1200" b="1" dirty="0">
                <a:solidFill>
                  <a:schemeClr val="accent1"/>
                </a:solidFill>
                <a:latin typeface="Century Gothic" pitchFamily="34" charset="0"/>
              </a:rPr>
              <a:t>:</a:t>
            </a:r>
            <a:endParaRPr lang="pl-PL" sz="1200" b="1" dirty="0">
              <a:solidFill>
                <a:schemeClr val="accent1"/>
              </a:solidFill>
              <a:latin typeface="Century Gothic" pitchFamily="34" charset="0"/>
            </a:endParaRPr>
          </a:p>
          <a:p>
            <a:pPr marL="252000" lvl="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>
                <a:solidFill>
                  <a:srgbClr val="595959"/>
                </a:solidFill>
                <a:latin typeface="Century Gothic" pitchFamily="34" charset="0"/>
              </a:rPr>
              <a:t>Bezpośrednie połączenie ze złożami gazu ziemnego w Norwegii</a:t>
            </a:r>
          </a:p>
          <a:p>
            <a:pPr marL="252000" lvl="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>
                <a:solidFill>
                  <a:srgbClr val="595959"/>
                </a:solidFill>
                <a:latin typeface="Century Gothic" pitchFamily="34" charset="0"/>
              </a:rPr>
              <a:t>Przepustowość magistrali do 10 mld m3 rocznie</a:t>
            </a:r>
          </a:p>
          <a:p>
            <a:pPr marL="252000" lvl="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>
                <a:solidFill>
                  <a:srgbClr val="595959"/>
                </a:solidFill>
                <a:latin typeface="Century Gothic" pitchFamily="34" charset="0"/>
              </a:rPr>
              <a:t>Data uruchomienia połączenia w 2022 r.</a:t>
            </a:r>
            <a:endParaRPr lang="en-GB" sz="1200" dirty="0">
              <a:solidFill>
                <a:srgbClr val="595959"/>
              </a:solidFill>
              <a:latin typeface="Century Gothic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r>
              <a:rPr lang="pl-PL" sz="1200" b="1" dirty="0">
                <a:solidFill>
                  <a:schemeClr val="accent1"/>
                </a:solidFill>
                <a:latin typeface="Century Gothic" pitchFamily="34" charset="0"/>
              </a:rPr>
              <a:t>TERMINAL LNG W ŚWINOUJŚCIU:</a:t>
            </a:r>
          </a:p>
          <a:p>
            <a:pPr marL="252000" lvl="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>
                <a:solidFill>
                  <a:srgbClr val="595959"/>
                </a:solidFill>
                <a:latin typeface="Century Gothic" pitchFamily="34" charset="0"/>
              </a:rPr>
              <a:t>Eksploatacja od 2016 roku</a:t>
            </a:r>
          </a:p>
          <a:p>
            <a:pPr marL="252000" lvl="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>
                <a:solidFill>
                  <a:srgbClr val="595959"/>
                </a:solidFill>
                <a:latin typeface="Century Gothic" pitchFamily="34" charset="0"/>
              </a:rPr>
              <a:t>Obecna zdolność </a:t>
            </a:r>
            <a:r>
              <a:rPr lang="pl-PL" sz="1200" dirty="0" err="1">
                <a:solidFill>
                  <a:srgbClr val="595959"/>
                </a:solidFill>
                <a:latin typeface="Century Gothic" pitchFamily="34" charset="0"/>
              </a:rPr>
              <a:t>regazyfikacyjna</a:t>
            </a:r>
            <a:r>
              <a:rPr lang="pl-PL" sz="1200" dirty="0">
                <a:solidFill>
                  <a:srgbClr val="595959"/>
                </a:solidFill>
                <a:latin typeface="Century Gothic" pitchFamily="34" charset="0"/>
              </a:rPr>
              <a:t> 5 mld m3 rocznie + usługi przeładunku na autocysterny </a:t>
            </a:r>
          </a:p>
          <a:p>
            <a:pPr marL="252000" lvl="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>
                <a:solidFill>
                  <a:srgbClr val="595959"/>
                </a:solidFill>
                <a:latin typeface="Century Gothic" pitchFamily="34" charset="0"/>
              </a:rPr>
              <a:t>Planowana rozbudowa do 7,5 mld m3 rocznie + rozwój usług dodatkowych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r>
              <a:rPr lang="pl-PL" sz="1200" b="1" dirty="0">
                <a:solidFill>
                  <a:schemeClr val="accent1"/>
                </a:solidFill>
                <a:latin typeface="Century Gothic" pitchFamily="34" charset="0"/>
              </a:rPr>
              <a:t>INTERKONEKTORY (program inwestycyjny </a:t>
            </a:r>
            <a:r>
              <a:rPr lang="pl-PL" sz="1200" b="1" dirty="0" err="1">
                <a:solidFill>
                  <a:schemeClr val="accent1"/>
                </a:solidFill>
                <a:latin typeface="Century Gothic" pitchFamily="34" charset="0"/>
              </a:rPr>
              <a:t>Gaz-System</a:t>
            </a:r>
            <a:r>
              <a:rPr lang="pl-PL" sz="1200" b="1" dirty="0">
                <a:solidFill>
                  <a:schemeClr val="accent1"/>
                </a:solidFill>
                <a:latin typeface="Century Gothic" pitchFamily="34" charset="0"/>
              </a:rPr>
              <a:t>):</a:t>
            </a:r>
          </a:p>
          <a:p>
            <a:pPr marL="252000" lvl="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 err="1">
                <a:solidFill>
                  <a:srgbClr val="595959"/>
                </a:solidFill>
                <a:latin typeface="Century Gothic" pitchFamily="34" charset="0"/>
              </a:rPr>
              <a:t>Interkonektor</a:t>
            </a:r>
            <a:r>
              <a:rPr lang="pl-PL" sz="1200" dirty="0">
                <a:solidFill>
                  <a:srgbClr val="595959"/>
                </a:solidFill>
                <a:latin typeface="Century Gothic" pitchFamily="34" charset="0"/>
              </a:rPr>
              <a:t> Polska – Litwa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 err="1">
                <a:solidFill>
                  <a:srgbClr val="595959"/>
                </a:solidFill>
                <a:latin typeface="Century Gothic" pitchFamily="34" charset="0"/>
              </a:rPr>
              <a:t>Interkonektor</a:t>
            </a:r>
            <a:r>
              <a:rPr lang="pl-PL" sz="1200" dirty="0">
                <a:solidFill>
                  <a:srgbClr val="595959"/>
                </a:solidFill>
                <a:latin typeface="Century Gothic" pitchFamily="34" charset="0"/>
              </a:rPr>
              <a:t> Polska – Czechy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 err="1">
                <a:solidFill>
                  <a:srgbClr val="595959"/>
                </a:solidFill>
                <a:latin typeface="Century Gothic" pitchFamily="34" charset="0"/>
              </a:rPr>
              <a:t>Interkonektor</a:t>
            </a:r>
            <a:r>
              <a:rPr lang="pl-PL" sz="1200" dirty="0">
                <a:solidFill>
                  <a:srgbClr val="595959"/>
                </a:solidFill>
                <a:latin typeface="Century Gothic" pitchFamily="34" charset="0"/>
              </a:rPr>
              <a:t> Polska – Słowacja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 err="1">
                <a:solidFill>
                  <a:srgbClr val="595959"/>
                </a:solidFill>
                <a:latin typeface="Century Gothic" pitchFamily="34" charset="0"/>
              </a:rPr>
              <a:t>Interkonektor</a:t>
            </a:r>
            <a:r>
              <a:rPr lang="pl-PL" sz="1200" dirty="0">
                <a:solidFill>
                  <a:srgbClr val="595959"/>
                </a:solidFill>
                <a:latin typeface="Century Gothic" pitchFamily="34" charset="0"/>
              </a:rPr>
              <a:t> Polska – Ukraina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endParaRPr lang="pl-PL" sz="1200" dirty="0">
              <a:solidFill>
                <a:srgbClr val="595959"/>
              </a:solidFill>
              <a:latin typeface="Century Gothic" pitchFamily="34" charset="0"/>
            </a:endParaRP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endParaRPr lang="pl-PL" sz="1200" dirty="0">
              <a:solidFill>
                <a:srgbClr val="595959"/>
              </a:solidFill>
              <a:latin typeface="Century Gothic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endParaRPr lang="en-GB" sz="1400" b="1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0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KORYTARZ PÓŁNOC -POŁUDNIE</a:t>
            </a:r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id="{E03C3EB1-E538-4325-8029-B9FCE6048E55}"/>
              </a:ext>
            </a:extLst>
          </p:cNvPr>
          <p:cNvSpPr/>
          <p:nvPr/>
        </p:nvSpPr>
        <p:spPr>
          <a:xfrm>
            <a:off x="631776" y="1133128"/>
            <a:ext cx="5933180" cy="4778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0"/>
              </a:spcBef>
              <a:spcAft>
                <a:spcPts val="3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endParaRPr lang="pl-PL" sz="1150" b="1" dirty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r>
              <a:rPr lang="pl-PL" sz="1400" b="1" dirty="0">
                <a:solidFill>
                  <a:srgbClr val="008AB3"/>
                </a:solidFill>
                <a:latin typeface="Century Gothic" pitchFamily="34" charset="0"/>
                <a:cs typeface="Arial" charset="0"/>
              </a:rPr>
              <a:t>INFRASTRUKTURA</a:t>
            </a:r>
            <a:r>
              <a:rPr lang="pl-PL" sz="1400" b="1" dirty="0">
                <a:solidFill>
                  <a:srgbClr val="FF5D23"/>
                </a:solidFill>
                <a:latin typeface="Century Gothic" pitchFamily="34" charset="0"/>
                <a:cs typeface="Arial" charset="0"/>
              </a:rPr>
              <a:t> </a:t>
            </a:r>
          </a:p>
          <a:p>
            <a:pPr marL="252000" lvl="0" indent="-252000">
              <a:spcBef>
                <a:spcPts val="0"/>
              </a:spcBef>
              <a:spcAft>
                <a:spcPts val="3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rPr>
              <a:t>Ukierunkowane podejście do potrzeb infrastrukturalnych </a:t>
            </a:r>
          </a:p>
          <a:p>
            <a:pPr marL="252000" lvl="0" indent="-252000">
              <a:spcBef>
                <a:spcPts val="0"/>
              </a:spcBef>
              <a:spcAft>
                <a:spcPts val="3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rPr>
              <a:t>Integracja regionalna poprzez gazociągi krajowe i międzysystemowe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endParaRPr lang="pl-PL" sz="115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r>
              <a:rPr lang="pl-PL" sz="1400" b="1" dirty="0">
                <a:solidFill>
                  <a:srgbClr val="008AB3"/>
                </a:solidFill>
                <a:latin typeface="Century Gothic" pitchFamily="34" charset="0"/>
                <a:cs typeface="Arial" charset="0"/>
              </a:rPr>
              <a:t>ŹRÓDŁA ZASILANIA </a:t>
            </a:r>
          </a:p>
          <a:p>
            <a:pPr marL="252000" indent="-252000">
              <a:spcBef>
                <a:spcPts val="0"/>
              </a:spcBef>
              <a:spcAft>
                <a:spcPts val="3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rPr>
              <a:t>LNG, Norwegia, Południowy Korytarz Gazowy, źródła krajowe</a:t>
            </a:r>
          </a:p>
          <a:p>
            <a:pPr marL="252000" indent="-252000">
              <a:spcBef>
                <a:spcPts val="0"/>
              </a:spcBef>
              <a:spcAft>
                <a:spcPts val="3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rPr>
              <a:t>Zintegrowany rynek regionalny w Europie Środkowo-Wschodniej oraz Południowo-Wschodniej </a:t>
            </a:r>
            <a:endParaRPr lang="pl-PL" sz="115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charset="0"/>
            </a:endParaRPr>
          </a:p>
          <a:p>
            <a:pPr marL="252000" indent="-252000">
              <a:spcBef>
                <a:spcPts val="0"/>
              </a:spcBef>
              <a:spcAft>
                <a:spcPts val="3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endParaRPr lang="pl-PL" sz="115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r>
              <a:rPr lang="pl-PL" sz="1400" b="1" dirty="0">
                <a:solidFill>
                  <a:srgbClr val="008AB3"/>
                </a:solidFill>
                <a:latin typeface="Century Gothic" pitchFamily="34" charset="0"/>
                <a:cs typeface="Arial" charset="0"/>
              </a:rPr>
              <a:t>EFEKT DŹWIGNI INFRASTRUKTURALNEJ  </a:t>
            </a:r>
          </a:p>
          <a:p>
            <a:pPr marL="252000" indent="-252000">
              <a:spcBef>
                <a:spcPts val="0"/>
              </a:spcBef>
              <a:spcAft>
                <a:spcPts val="3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rPr>
              <a:t>Niskie koszty nowej infrastruktury, które przełożą się na korzystniejsze ceny dla odbiorców końcowych </a:t>
            </a:r>
          </a:p>
          <a:p>
            <a:pPr marL="252000" indent="-252000">
              <a:spcBef>
                <a:spcPts val="0"/>
              </a:spcBef>
              <a:spcAft>
                <a:spcPts val="3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rPr>
              <a:t>Zwiększenie wydajności ekonomicznej gospodarek w regionie poprzez niższe koszty energii oraz konkurencję pomiędzy źródłami gazu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endParaRPr lang="pl-PL" sz="11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r>
              <a:rPr lang="pl-PL" sz="1400" b="1" dirty="0">
                <a:solidFill>
                  <a:srgbClr val="008AB3"/>
                </a:solidFill>
                <a:latin typeface="Century Gothic" pitchFamily="34" charset="0"/>
                <a:cs typeface="Arial" charset="0"/>
              </a:rPr>
              <a:t>REGULACJE </a:t>
            </a:r>
          </a:p>
          <a:p>
            <a:pPr marL="252000" lvl="1" indent="-252000">
              <a:spcBef>
                <a:spcPts val="0"/>
              </a:spcBef>
              <a:spcAft>
                <a:spcPts val="3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rPr>
              <a:t>Implementacja europejskich kodeksów sieci oraz rozwiązań rynkowych</a:t>
            </a:r>
          </a:p>
          <a:p>
            <a:pPr marL="252000" lvl="1" indent="-252000">
              <a:spcBef>
                <a:spcPts val="0"/>
              </a:spcBef>
              <a:spcAft>
                <a:spcPts val="3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rPr>
              <a:t>Stworzenie warunków do obrotu surowcem w regionie</a:t>
            </a:r>
          </a:p>
        </p:txBody>
      </p:sp>
      <p:grpSp>
        <p:nvGrpSpPr>
          <p:cNvPr id="87" name="Grupa 86">
            <a:extLst>
              <a:ext uri="{FF2B5EF4-FFF2-40B4-BE49-F238E27FC236}">
                <a16:creationId xmlns:a16="http://schemas.microsoft.com/office/drawing/2014/main" id="{486B8EE1-7273-45BF-978C-A3E12813C1F2}"/>
              </a:ext>
            </a:extLst>
          </p:cNvPr>
          <p:cNvGrpSpPr/>
          <p:nvPr/>
        </p:nvGrpSpPr>
        <p:grpSpPr>
          <a:xfrm>
            <a:off x="7464152" y="1268760"/>
            <a:ext cx="4314278" cy="5057807"/>
            <a:chOff x="185714" y="1332614"/>
            <a:chExt cx="4314278" cy="4778159"/>
          </a:xfrm>
        </p:grpSpPr>
        <p:grpSp>
          <p:nvGrpSpPr>
            <p:cNvPr id="88" name="Grupa 87">
              <a:extLst>
                <a:ext uri="{FF2B5EF4-FFF2-40B4-BE49-F238E27FC236}">
                  <a16:creationId xmlns:a16="http://schemas.microsoft.com/office/drawing/2014/main" id="{5F9EB38E-46DD-4252-BCE3-11C58936776E}"/>
                </a:ext>
              </a:extLst>
            </p:cNvPr>
            <p:cNvGrpSpPr/>
            <p:nvPr/>
          </p:nvGrpSpPr>
          <p:grpSpPr>
            <a:xfrm>
              <a:off x="539779" y="5589240"/>
              <a:ext cx="2062697" cy="521533"/>
              <a:chOff x="539779" y="5671960"/>
              <a:chExt cx="2062697" cy="521533"/>
            </a:xfrm>
          </p:grpSpPr>
          <p:sp>
            <p:nvSpPr>
              <p:cNvPr id="120" name="Prostokąt 119">
                <a:extLst>
                  <a:ext uri="{FF2B5EF4-FFF2-40B4-BE49-F238E27FC236}">
                    <a16:creationId xmlns:a16="http://schemas.microsoft.com/office/drawing/2014/main" id="{B5ACC479-4F0B-4947-B430-2288F9222717}"/>
                  </a:ext>
                </a:extLst>
              </p:cNvPr>
              <p:cNvSpPr/>
              <p:nvPr/>
            </p:nvSpPr>
            <p:spPr>
              <a:xfrm>
                <a:off x="703384" y="5704904"/>
                <a:ext cx="1899092" cy="4404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>
                  <a:spcBef>
                    <a:spcPts val="0"/>
                  </a:spcBef>
                  <a:spcAft>
                    <a:spcPts val="300"/>
                  </a:spcAft>
                  <a:buClr>
                    <a:srgbClr val="FF5D23"/>
                  </a:buClr>
                  <a:buSzPct val="85000"/>
                  <a:tabLst>
                    <a:tab pos="179388" algn="l"/>
                    <a:tab pos="360363" algn="l"/>
                  </a:tabLst>
                  <a:defRPr/>
                </a:pPr>
                <a:r>
                  <a:rPr lang="pl-PL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itchFamily="34" charset="0"/>
                    <a:cs typeface="Arial" charset="0"/>
                  </a:rPr>
                  <a:t>Terminal LNG</a:t>
                </a:r>
              </a:p>
              <a:p>
                <a:pPr marL="0" lvl="1">
                  <a:spcBef>
                    <a:spcPts val="0"/>
                  </a:spcBef>
                  <a:spcAft>
                    <a:spcPts val="300"/>
                  </a:spcAft>
                  <a:buClr>
                    <a:srgbClr val="FF5D23"/>
                  </a:buClr>
                  <a:buSzPct val="85000"/>
                  <a:tabLst>
                    <a:tab pos="179388" algn="l"/>
                    <a:tab pos="360363" algn="l"/>
                  </a:tabLst>
                  <a:defRPr/>
                </a:pPr>
                <a:r>
                  <a:rPr lang="pl-PL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itchFamily="34" charset="0"/>
                    <a:cs typeface="Arial" charset="0"/>
                  </a:rPr>
                  <a:t>Połączenia międzysystemowe </a:t>
                </a:r>
              </a:p>
              <a:p>
                <a:pPr marL="0" lvl="1">
                  <a:spcBef>
                    <a:spcPts val="0"/>
                  </a:spcBef>
                  <a:spcAft>
                    <a:spcPts val="300"/>
                  </a:spcAft>
                  <a:buClr>
                    <a:srgbClr val="FF5D23"/>
                  </a:buClr>
                  <a:buSzPct val="85000"/>
                  <a:tabLst>
                    <a:tab pos="179388" algn="l"/>
                    <a:tab pos="360363" algn="l"/>
                  </a:tabLst>
                  <a:defRPr/>
                </a:pPr>
                <a:r>
                  <a:rPr lang="pl-PL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itchFamily="34" charset="0"/>
                    <a:cs typeface="Arial" charset="0"/>
                  </a:rPr>
                  <a:t>Produkcja krajowa </a:t>
                </a:r>
              </a:p>
            </p:txBody>
          </p:sp>
          <p:sp>
            <p:nvSpPr>
              <p:cNvPr id="121" name="Pięciokąt foremny 201">
                <a:extLst>
                  <a:ext uri="{FF2B5EF4-FFF2-40B4-BE49-F238E27FC236}">
                    <a16:creationId xmlns:a16="http://schemas.microsoft.com/office/drawing/2014/main" id="{0A650516-5DF3-41F3-9227-CEEEFD5D706F}"/>
                  </a:ext>
                </a:extLst>
              </p:cNvPr>
              <p:cNvSpPr/>
              <p:nvPr/>
            </p:nvSpPr>
            <p:spPr>
              <a:xfrm>
                <a:off x="539779" y="5671960"/>
                <a:ext cx="177781" cy="142224"/>
              </a:xfrm>
              <a:prstGeom prst="pentagon">
                <a:avLst/>
              </a:prstGeom>
              <a:solidFill>
                <a:srgbClr val="558ED5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pl-PL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2" name="Prostokąt 121">
                <a:extLst>
                  <a:ext uri="{FF2B5EF4-FFF2-40B4-BE49-F238E27FC236}">
                    <a16:creationId xmlns:a16="http://schemas.microsoft.com/office/drawing/2014/main" id="{F872BD59-E39E-47BA-B5A5-B10701411D58}"/>
                  </a:ext>
                </a:extLst>
              </p:cNvPr>
              <p:cNvSpPr/>
              <p:nvPr/>
            </p:nvSpPr>
            <p:spPr>
              <a:xfrm>
                <a:off x="575335" y="5889680"/>
                <a:ext cx="106668" cy="106668"/>
              </a:xfrm>
              <a:prstGeom prst="rect">
                <a:avLst/>
              </a:prstGeom>
              <a:solidFill>
                <a:srgbClr val="FF5D23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123" name="Elipsa 203">
                <a:extLst>
                  <a:ext uri="{FF2B5EF4-FFF2-40B4-BE49-F238E27FC236}">
                    <a16:creationId xmlns:a16="http://schemas.microsoft.com/office/drawing/2014/main" id="{6BE7E6B9-48CD-4260-AC84-BA6294C90CF1}"/>
                  </a:ext>
                </a:extLst>
              </p:cNvPr>
              <p:cNvSpPr/>
              <p:nvPr/>
            </p:nvSpPr>
            <p:spPr>
              <a:xfrm>
                <a:off x="556669" y="6049493"/>
                <a:ext cx="144000" cy="14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 dirty="0"/>
              </a:p>
            </p:txBody>
          </p:sp>
        </p:grpSp>
        <p:pic>
          <p:nvPicPr>
            <p:cNvPr id="89" name="Picture 3">
              <a:extLst>
                <a:ext uri="{FF2B5EF4-FFF2-40B4-BE49-F238E27FC236}">
                  <a16:creationId xmlns:a16="http://schemas.microsoft.com/office/drawing/2014/main" id="{E2F965D4-279E-466B-85E1-7AD3D63151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45" t="35327" r="17663" b="10403"/>
            <a:stretch/>
          </p:blipFill>
          <p:spPr bwMode="auto">
            <a:xfrm>
              <a:off x="329730" y="1332614"/>
              <a:ext cx="4170262" cy="4110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" name="Dowolny kształt 68">
              <a:extLst>
                <a:ext uri="{FF2B5EF4-FFF2-40B4-BE49-F238E27FC236}">
                  <a16:creationId xmlns:a16="http://schemas.microsoft.com/office/drawing/2014/main" id="{87290919-008E-4C9F-AD6F-C08833C3B699}"/>
                </a:ext>
              </a:extLst>
            </p:cNvPr>
            <p:cNvSpPr/>
            <p:nvPr/>
          </p:nvSpPr>
          <p:spPr>
            <a:xfrm>
              <a:off x="1821380" y="3070571"/>
              <a:ext cx="1149063" cy="761701"/>
            </a:xfrm>
            <a:custGeom>
              <a:avLst/>
              <a:gdLst>
                <a:gd name="connsiteX0" fmla="*/ 0 w 1339702"/>
                <a:gd name="connsiteY0" fmla="*/ 0 h 878958"/>
                <a:gd name="connsiteX1" fmla="*/ 326065 w 1339702"/>
                <a:gd name="connsiteY1" fmla="*/ 574158 h 878958"/>
                <a:gd name="connsiteX2" fmla="*/ 1339702 w 1339702"/>
                <a:gd name="connsiteY2" fmla="*/ 878958 h 87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9702" h="878958">
                  <a:moveTo>
                    <a:pt x="0" y="0"/>
                  </a:moveTo>
                  <a:cubicBezTo>
                    <a:pt x="51390" y="213832"/>
                    <a:pt x="102781" y="427665"/>
                    <a:pt x="326065" y="574158"/>
                  </a:cubicBezTo>
                  <a:cubicBezTo>
                    <a:pt x="549349" y="720651"/>
                    <a:pt x="944525" y="799804"/>
                    <a:pt x="1339702" y="878958"/>
                  </a:cubicBezTo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1" name="Dowolny kształt 69">
              <a:extLst>
                <a:ext uri="{FF2B5EF4-FFF2-40B4-BE49-F238E27FC236}">
                  <a16:creationId xmlns:a16="http://schemas.microsoft.com/office/drawing/2014/main" id="{5D9E372F-5431-4CDE-BBFD-44FA8EFA8683}"/>
                </a:ext>
              </a:extLst>
            </p:cNvPr>
            <p:cNvSpPr/>
            <p:nvPr/>
          </p:nvSpPr>
          <p:spPr>
            <a:xfrm>
              <a:off x="1833539" y="3058287"/>
              <a:ext cx="1136904" cy="761701"/>
            </a:xfrm>
            <a:custGeom>
              <a:avLst/>
              <a:gdLst>
                <a:gd name="connsiteX0" fmla="*/ 0 w 1325525"/>
                <a:gd name="connsiteY0" fmla="*/ 0 h 878958"/>
                <a:gd name="connsiteX1" fmla="*/ 1020725 w 1325525"/>
                <a:gd name="connsiteY1" fmla="*/ 262269 h 878958"/>
                <a:gd name="connsiteX2" fmla="*/ 1325525 w 1325525"/>
                <a:gd name="connsiteY2" fmla="*/ 878958 h 87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5525" h="878958">
                  <a:moveTo>
                    <a:pt x="0" y="0"/>
                  </a:moveTo>
                  <a:cubicBezTo>
                    <a:pt x="399902" y="57888"/>
                    <a:pt x="799804" y="115776"/>
                    <a:pt x="1020725" y="262269"/>
                  </a:cubicBezTo>
                  <a:cubicBezTo>
                    <a:pt x="1241646" y="408762"/>
                    <a:pt x="1283585" y="643860"/>
                    <a:pt x="1325525" y="878958"/>
                  </a:cubicBezTo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2" name="Dowolny kształt 72">
              <a:extLst>
                <a:ext uri="{FF2B5EF4-FFF2-40B4-BE49-F238E27FC236}">
                  <a16:creationId xmlns:a16="http://schemas.microsoft.com/office/drawing/2014/main" id="{01C25287-26F8-43E0-B191-39E6F0A0D18F}"/>
                </a:ext>
              </a:extLst>
            </p:cNvPr>
            <p:cNvSpPr/>
            <p:nvPr/>
          </p:nvSpPr>
          <p:spPr>
            <a:xfrm>
              <a:off x="2781545" y="3795415"/>
              <a:ext cx="42985" cy="196568"/>
            </a:xfrm>
            <a:custGeom>
              <a:avLst/>
              <a:gdLst>
                <a:gd name="connsiteX0" fmla="*/ 50117 w 50117"/>
                <a:gd name="connsiteY0" fmla="*/ 0 h 226828"/>
                <a:gd name="connsiteX1" fmla="*/ 499 w 50117"/>
                <a:gd name="connsiteY1" fmla="*/ 127591 h 226828"/>
                <a:gd name="connsiteX2" fmla="*/ 28852 w 50117"/>
                <a:gd name="connsiteY2" fmla="*/ 226828 h 22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17" h="226828">
                  <a:moveTo>
                    <a:pt x="50117" y="0"/>
                  </a:moveTo>
                  <a:cubicBezTo>
                    <a:pt x="27080" y="44893"/>
                    <a:pt x="4043" y="89787"/>
                    <a:pt x="499" y="127591"/>
                  </a:cubicBezTo>
                  <a:cubicBezTo>
                    <a:pt x="-3045" y="165395"/>
                    <a:pt x="12903" y="196111"/>
                    <a:pt x="28852" y="226828"/>
                  </a:cubicBezTo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3" name="Dowolny kształt 73">
              <a:extLst>
                <a:ext uri="{FF2B5EF4-FFF2-40B4-BE49-F238E27FC236}">
                  <a16:creationId xmlns:a16="http://schemas.microsoft.com/office/drawing/2014/main" id="{C289E5CF-C43C-4604-AB0D-FFE29F5EC4A0}"/>
                </a:ext>
              </a:extLst>
            </p:cNvPr>
            <p:cNvSpPr/>
            <p:nvPr/>
          </p:nvSpPr>
          <p:spPr>
            <a:xfrm>
              <a:off x="1827460" y="4005981"/>
              <a:ext cx="735644" cy="643276"/>
            </a:xfrm>
            <a:custGeom>
              <a:avLst/>
              <a:gdLst>
                <a:gd name="connsiteX0" fmla="*/ 857693 w 857693"/>
                <a:gd name="connsiteY0" fmla="*/ 0 h 715926"/>
                <a:gd name="connsiteX1" fmla="*/ 730103 w 857693"/>
                <a:gd name="connsiteY1" fmla="*/ 283535 h 715926"/>
                <a:gd name="connsiteX2" fmla="*/ 404038 w 857693"/>
                <a:gd name="connsiteY2" fmla="*/ 510363 h 715926"/>
                <a:gd name="connsiteX3" fmla="*/ 134679 w 857693"/>
                <a:gd name="connsiteY3" fmla="*/ 609600 h 715926"/>
                <a:gd name="connsiteX4" fmla="*/ 0 w 857693"/>
                <a:gd name="connsiteY4" fmla="*/ 715926 h 71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693" h="715926">
                  <a:moveTo>
                    <a:pt x="857693" y="0"/>
                  </a:moveTo>
                  <a:cubicBezTo>
                    <a:pt x="831702" y="99237"/>
                    <a:pt x="805712" y="198475"/>
                    <a:pt x="730103" y="283535"/>
                  </a:cubicBezTo>
                  <a:cubicBezTo>
                    <a:pt x="654494" y="368595"/>
                    <a:pt x="503275" y="456019"/>
                    <a:pt x="404038" y="510363"/>
                  </a:cubicBezTo>
                  <a:cubicBezTo>
                    <a:pt x="304801" y="564707"/>
                    <a:pt x="202019" y="575340"/>
                    <a:pt x="134679" y="609600"/>
                  </a:cubicBezTo>
                  <a:cubicBezTo>
                    <a:pt x="67339" y="643861"/>
                    <a:pt x="33669" y="679893"/>
                    <a:pt x="0" y="715926"/>
                  </a:cubicBezTo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4" name="Pięciokąt foremny 74">
              <a:extLst>
                <a:ext uri="{FF2B5EF4-FFF2-40B4-BE49-F238E27FC236}">
                  <a16:creationId xmlns:a16="http://schemas.microsoft.com/office/drawing/2014/main" id="{0E33780E-5186-432C-A2E7-F98E532A05C6}"/>
                </a:ext>
              </a:extLst>
            </p:cNvPr>
            <p:cNvSpPr/>
            <p:nvPr/>
          </p:nvSpPr>
          <p:spPr>
            <a:xfrm>
              <a:off x="1741462" y="4610708"/>
              <a:ext cx="144000" cy="108000"/>
            </a:xfrm>
            <a:prstGeom prst="pentagon">
              <a:avLst/>
            </a:prstGeom>
            <a:solidFill>
              <a:srgbClr val="558ED5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73536793-1806-404B-A7C3-7B25EBD0CB8F}"/>
                </a:ext>
              </a:extLst>
            </p:cNvPr>
            <p:cNvSpPr/>
            <p:nvPr/>
          </p:nvSpPr>
          <p:spPr>
            <a:xfrm>
              <a:off x="2744563" y="3845994"/>
              <a:ext cx="92632" cy="93592"/>
            </a:xfrm>
            <a:prstGeom prst="rect">
              <a:avLst/>
            </a:prstGeom>
            <a:solidFill>
              <a:srgbClr val="FF5D23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E1C145C7-AD9E-408B-80D2-0B841D684949}"/>
                </a:ext>
              </a:extLst>
            </p:cNvPr>
            <p:cNvSpPr/>
            <p:nvPr/>
          </p:nvSpPr>
          <p:spPr>
            <a:xfrm>
              <a:off x="2476275" y="4062560"/>
              <a:ext cx="92632" cy="93592"/>
            </a:xfrm>
            <a:prstGeom prst="rect">
              <a:avLst/>
            </a:prstGeom>
            <a:solidFill>
              <a:srgbClr val="FF5D23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3CFB381C-266D-43DE-B0EC-A328F489178D}"/>
                </a:ext>
              </a:extLst>
            </p:cNvPr>
            <p:cNvSpPr/>
            <p:nvPr/>
          </p:nvSpPr>
          <p:spPr>
            <a:xfrm>
              <a:off x="2141039" y="4409105"/>
              <a:ext cx="92632" cy="93592"/>
            </a:xfrm>
            <a:prstGeom prst="rect">
              <a:avLst/>
            </a:prstGeom>
            <a:solidFill>
              <a:srgbClr val="FF5D23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8" name="Dowolny kształt 85">
              <a:extLst>
                <a:ext uri="{FF2B5EF4-FFF2-40B4-BE49-F238E27FC236}">
                  <a16:creationId xmlns:a16="http://schemas.microsoft.com/office/drawing/2014/main" id="{288357DC-6D26-466E-89D2-FAF5F21A88C2}"/>
                </a:ext>
              </a:extLst>
            </p:cNvPr>
            <p:cNvSpPr/>
            <p:nvPr/>
          </p:nvSpPr>
          <p:spPr>
            <a:xfrm>
              <a:off x="2773150" y="1700808"/>
              <a:ext cx="571581" cy="1635190"/>
            </a:xfrm>
            <a:custGeom>
              <a:avLst/>
              <a:gdLst>
                <a:gd name="connsiteX0" fmla="*/ 0 w 720192"/>
                <a:gd name="connsiteY0" fmla="*/ 2039193 h 2039193"/>
                <a:gd name="connsiteX1" fmla="*/ 372234 w 720192"/>
                <a:gd name="connsiteY1" fmla="*/ 1650776 h 2039193"/>
                <a:gd name="connsiteX2" fmla="*/ 647363 w 720192"/>
                <a:gd name="connsiteY2" fmla="*/ 1132885 h 2039193"/>
                <a:gd name="connsiteX3" fmla="*/ 720192 w 720192"/>
                <a:gd name="connsiteY3" fmla="*/ 0 h 203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192" h="2039193">
                  <a:moveTo>
                    <a:pt x="0" y="2039193"/>
                  </a:moveTo>
                  <a:cubicBezTo>
                    <a:pt x="132170" y="1920510"/>
                    <a:pt x="264340" y="1801827"/>
                    <a:pt x="372234" y="1650776"/>
                  </a:cubicBezTo>
                  <a:cubicBezTo>
                    <a:pt x="480128" y="1499725"/>
                    <a:pt x="589370" y="1408014"/>
                    <a:pt x="647363" y="1132885"/>
                  </a:cubicBezTo>
                  <a:cubicBezTo>
                    <a:pt x="705356" y="857756"/>
                    <a:pt x="712774" y="428878"/>
                    <a:pt x="720192" y="0"/>
                  </a:cubicBezTo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9" name="Prostokąt 98">
              <a:extLst>
                <a:ext uri="{FF2B5EF4-FFF2-40B4-BE49-F238E27FC236}">
                  <a16:creationId xmlns:a16="http://schemas.microsoft.com/office/drawing/2014/main" id="{8C2F19E6-7E72-459F-9087-03CC0C8D80FC}"/>
                </a:ext>
              </a:extLst>
            </p:cNvPr>
            <p:cNvSpPr/>
            <p:nvPr/>
          </p:nvSpPr>
          <p:spPr>
            <a:xfrm>
              <a:off x="3030218" y="2974950"/>
              <a:ext cx="92632" cy="93592"/>
            </a:xfrm>
            <a:prstGeom prst="rect">
              <a:avLst/>
            </a:prstGeom>
            <a:solidFill>
              <a:srgbClr val="FF5D23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0" name="Prostokąt 99">
              <a:extLst>
                <a:ext uri="{FF2B5EF4-FFF2-40B4-BE49-F238E27FC236}">
                  <a16:creationId xmlns:a16="http://schemas.microsoft.com/office/drawing/2014/main" id="{0699D44F-17F8-4F6C-ACC9-A288014505BC}"/>
                </a:ext>
              </a:extLst>
            </p:cNvPr>
            <p:cNvSpPr/>
            <p:nvPr/>
          </p:nvSpPr>
          <p:spPr>
            <a:xfrm>
              <a:off x="3289007" y="2187343"/>
              <a:ext cx="92632" cy="93592"/>
            </a:xfrm>
            <a:prstGeom prst="rect">
              <a:avLst/>
            </a:prstGeom>
            <a:solidFill>
              <a:srgbClr val="FF5D23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1" name="Prostokąt 100">
              <a:extLst>
                <a:ext uri="{FF2B5EF4-FFF2-40B4-BE49-F238E27FC236}">
                  <a16:creationId xmlns:a16="http://schemas.microsoft.com/office/drawing/2014/main" id="{05FF0F45-FAF9-4B8F-B18E-F7899D3B78C3}"/>
                </a:ext>
              </a:extLst>
            </p:cNvPr>
            <p:cNvSpPr/>
            <p:nvPr/>
          </p:nvSpPr>
          <p:spPr>
            <a:xfrm>
              <a:off x="3305208" y="1860907"/>
              <a:ext cx="92632" cy="93592"/>
            </a:xfrm>
            <a:prstGeom prst="rect">
              <a:avLst/>
            </a:prstGeom>
            <a:solidFill>
              <a:srgbClr val="FF5D23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2" name="Prostokąt 101">
              <a:extLst>
                <a:ext uri="{FF2B5EF4-FFF2-40B4-BE49-F238E27FC236}">
                  <a16:creationId xmlns:a16="http://schemas.microsoft.com/office/drawing/2014/main" id="{069F7B04-54ED-480F-9ABC-DFB9FF24CEF2}"/>
                </a:ext>
              </a:extLst>
            </p:cNvPr>
            <p:cNvSpPr/>
            <p:nvPr/>
          </p:nvSpPr>
          <p:spPr>
            <a:xfrm>
              <a:off x="3248448" y="2548176"/>
              <a:ext cx="92632" cy="93592"/>
            </a:xfrm>
            <a:prstGeom prst="rect">
              <a:avLst/>
            </a:prstGeom>
            <a:solidFill>
              <a:srgbClr val="FF5D23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3" name="Dowolny kształt 90">
              <a:extLst>
                <a:ext uri="{FF2B5EF4-FFF2-40B4-BE49-F238E27FC236}">
                  <a16:creationId xmlns:a16="http://schemas.microsoft.com/office/drawing/2014/main" id="{18DA8897-686B-4A64-ADA4-A18FC7FBB332}"/>
                </a:ext>
              </a:extLst>
            </p:cNvPr>
            <p:cNvSpPr/>
            <p:nvPr/>
          </p:nvSpPr>
          <p:spPr>
            <a:xfrm>
              <a:off x="2773151" y="2703987"/>
              <a:ext cx="481668" cy="59489"/>
            </a:xfrm>
            <a:custGeom>
              <a:avLst/>
              <a:gdLst>
                <a:gd name="connsiteX0" fmla="*/ 0 w 606902"/>
                <a:gd name="connsiteY0" fmla="*/ 0 h 74186"/>
                <a:gd name="connsiteX1" fmla="*/ 258945 w 606902"/>
                <a:gd name="connsiteY1" fmla="*/ 72828 h 74186"/>
                <a:gd name="connsiteX2" fmla="*/ 606902 w 606902"/>
                <a:gd name="connsiteY2" fmla="*/ 40460 h 7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6902" h="74186">
                  <a:moveTo>
                    <a:pt x="0" y="0"/>
                  </a:moveTo>
                  <a:cubicBezTo>
                    <a:pt x="78897" y="33042"/>
                    <a:pt x="157795" y="66085"/>
                    <a:pt x="258945" y="72828"/>
                  </a:cubicBezTo>
                  <a:cubicBezTo>
                    <a:pt x="360095" y="79571"/>
                    <a:pt x="483498" y="60015"/>
                    <a:pt x="606902" y="40460"/>
                  </a:cubicBezTo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4" name="Pięciokąt foremny 91">
              <a:extLst>
                <a:ext uri="{FF2B5EF4-FFF2-40B4-BE49-F238E27FC236}">
                  <a16:creationId xmlns:a16="http://schemas.microsoft.com/office/drawing/2014/main" id="{F56F5D44-DC0B-48DA-83EE-876FE1898FAF}"/>
                </a:ext>
              </a:extLst>
            </p:cNvPr>
            <p:cNvSpPr/>
            <p:nvPr/>
          </p:nvSpPr>
          <p:spPr>
            <a:xfrm>
              <a:off x="2652332" y="2630704"/>
              <a:ext cx="144000" cy="108000"/>
            </a:xfrm>
            <a:prstGeom prst="pentagon">
              <a:avLst/>
            </a:prstGeom>
            <a:solidFill>
              <a:srgbClr val="558ED5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5" name="Dowolny kształt 96">
              <a:extLst>
                <a:ext uri="{FF2B5EF4-FFF2-40B4-BE49-F238E27FC236}">
                  <a16:creationId xmlns:a16="http://schemas.microsoft.com/office/drawing/2014/main" id="{87D0C2FD-9E2A-4430-BB13-18EF92878954}"/>
                </a:ext>
              </a:extLst>
            </p:cNvPr>
            <p:cNvSpPr/>
            <p:nvPr/>
          </p:nvSpPr>
          <p:spPr>
            <a:xfrm>
              <a:off x="2967795" y="3813355"/>
              <a:ext cx="88497" cy="529301"/>
            </a:xfrm>
            <a:custGeom>
              <a:avLst/>
              <a:gdLst>
                <a:gd name="connsiteX0" fmla="*/ 0 w 101907"/>
                <a:gd name="connsiteY0" fmla="*/ 0 h 603250"/>
                <a:gd name="connsiteX1" fmla="*/ 101600 w 101907"/>
                <a:gd name="connsiteY1" fmla="*/ 339725 h 603250"/>
                <a:gd name="connsiteX2" fmla="*/ 25400 w 101907"/>
                <a:gd name="connsiteY2" fmla="*/ 603250 h 6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907" h="603250">
                  <a:moveTo>
                    <a:pt x="0" y="0"/>
                  </a:moveTo>
                  <a:cubicBezTo>
                    <a:pt x="48683" y="119591"/>
                    <a:pt x="97367" y="239183"/>
                    <a:pt x="101600" y="339725"/>
                  </a:cubicBezTo>
                  <a:cubicBezTo>
                    <a:pt x="105833" y="440267"/>
                    <a:pt x="65616" y="521758"/>
                    <a:pt x="25400" y="603250"/>
                  </a:cubicBezTo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6" name="Dowolny kształt 97">
              <a:extLst>
                <a:ext uri="{FF2B5EF4-FFF2-40B4-BE49-F238E27FC236}">
                  <a16:creationId xmlns:a16="http://schemas.microsoft.com/office/drawing/2014/main" id="{1C22F62F-FF5A-4329-9E76-A423CD7C4B99}"/>
                </a:ext>
              </a:extLst>
            </p:cNvPr>
            <p:cNvSpPr/>
            <p:nvPr/>
          </p:nvSpPr>
          <p:spPr>
            <a:xfrm>
              <a:off x="2689317" y="3891683"/>
              <a:ext cx="317078" cy="379043"/>
            </a:xfrm>
            <a:custGeom>
              <a:avLst/>
              <a:gdLst>
                <a:gd name="connsiteX0" fmla="*/ 365125 w 365125"/>
                <a:gd name="connsiteY0" fmla="*/ 0 h 390525"/>
                <a:gd name="connsiteX1" fmla="*/ 244475 w 365125"/>
                <a:gd name="connsiteY1" fmla="*/ 193675 h 390525"/>
                <a:gd name="connsiteX2" fmla="*/ 0 w 365125"/>
                <a:gd name="connsiteY2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125" h="390525">
                  <a:moveTo>
                    <a:pt x="365125" y="0"/>
                  </a:moveTo>
                  <a:cubicBezTo>
                    <a:pt x="335227" y="64294"/>
                    <a:pt x="305329" y="128588"/>
                    <a:pt x="244475" y="193675"/>
                  </a:cubicBezTo>
                  <a:cubicBezTo>
                    <a:pt x="183621" y="258762"/>
                    <a:pt x="91810" y="324643"/>
                    <a:pt x="0" y="390525"/>
                  </a:cubicBezTo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974053D9-15F4-40AE-A8D9-C8ED04CD696E}"/>
                </a:ext>
              </a:extLst>
            </p:cNvPr>
            <p:cNvSpPr/>
            <p:nvPr/>
          </p:nvSpPr>
          <p:spPr>
            <a:xfrm>
              <a:off x="2954064" y="3813374"/>
              <a:ext cx="92632" cy="93592"/>
            </a:xfrm>
            <a:prstGeom prst="rect">
              <a:avLst/>
            </a:prstGeom>
            <a:solidFill>
              <a:srgbClr val="FF5D23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B96D4122-4A75-47B4-84BE-B674CF1ED4E9}"/>
                </a:ext>
              </a:extLst>
            </p:cNvPr>
            <p:cNvSpPr/>
            <p:nvPr/>
          </p:nvSpPr>
          <p:spPr>
            <a:xfrm>
              <a:off x="2841029" y="4041190"/>
              <a:ext cx="92632" cy="93592"/>
            </a:xfrm>
            <a:prstGeom prst="rect">
              <a:avLst/>
            </a:prstGeom>
            <a:solidFill>
              <a:srgbClr val="FF5D23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B0D43204-8E37-4BBC-B70E-CE92019A3666}"/>
                </a:ext>
              </a:extLst>
            </p:cNvPr>
            <p:cNvSpPr/>
            <p:nvPr/>
          </p:nvSpPr>
          <p:spPr>
            <a:xfrm>
              <a:off x="3004168" y="4120408"/>
              <a:ext cx="92632" cy="93592"/>
            </a:xfrm>
            <a:prstGeom prst="rect">
              <a:avLst/>
            </a:prstGeom>
            <a:solidFill>
              <a:srgbClr val="FF5D23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0" name="Pięciokąt foremny 53">
              <a:extLst>
                <a:ext uri="{FF2B5EF4-FFF2-40B4-BE49-F238E27FC236}">
                  <a16:creationId xmlns:a16="http://schemas.microsoft.com/office/drawing/2014/main" id="{CA11A8F0-A837-4F88-B09C-8F2BFCF7B8C7}"/>
                </a:ext>
              </a:extLst>
            </p:cNvPr>
            <p:cNvSpPr/>
            <p:nvPr/>
          </p:nvSpPr>
          <p:spPr>
            <a:xfrm>
              <a:off x="1690794" y="2994627"/>
              <a:ext cx="180000" cy="144000"/>
            </a:xfrm>
            <a:prstGeom prst="pentagon">
              <a:avLst/>
            </a:prstGeom>
            <a:solidFill>
              <a:srgbClr val="558ED5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1" name="Dowolny kształt 54">
              <a:extLst>
                <a:ext uri="{FF2B5EF4-FFF2-40B4-BE49-F238E27FC236}">
                  <a16:creationId xmlns:a16="http://schemas.microsoft.com/office/drawing/2014/main" id="{23299EB5-A651-4E66-A00C-98D1235ECC99}"/>
                </a:ext>
              </a:extLst>
            </p:cNvPr>
            <p:cNvSpPr/>
            <p:nvPr/>
          </p:nvSpPr>
          <p:spPr>
            <a:xfrm>
              <a:off x="185714" y="2276872"/>
              <a:ext cx="1512414" cy="717755"/>
            </a:xfrm>
            <a:custGeom>
              <a:avLst/>
              <a:gdLst>
                <a:gd name="connsiteX0" fmla="*/ 0 w 1828800"/>
                <a:gd name="connsiteY0" fmla="*/ 424375 h 863854"/>
                <a:gd name="connsiteX1" fmla="*/ 1084521 w 1828800"/>
                <a:gd name="connsiteY1" fmla="*/ 6161 h 863854"/>
                <a:gd name="connsiteX2" fmla="*/ 1630326 w 1828800"/>
                <a:gd name="connsiteY2" fmla="*/ 707910 h 863854"/>
                <a:gd name="connsiteX3" fmla="*/ 1828800 w 1828800"/>
                <a:gd name="connsiteY3" fmla="*/ 863854 h 86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863854">
                  <a:moveTo>
                    <a:pt x="0" y="424375"/>
                  </a:moveTo>
                  <a:cubicBezTo>
                    <a:pt x="406400" y="191640"/>
                    <a:pt x="812800" y="-41095"/>
                    <a:pt x="1084521" y="6161"/>
                  </a:cubicBezTo>
                  <a:cubicBezTo>
                    <a:pt x="1356242" y="53417"/>
                    <a:pt x="1506280" y="564961"/>
                    <a:pt x="1630326" y="707910"/>
                  </a:cubicBezTo>
                  <a:cubicBezTo>
                    <a:pt x="1754372" y="850859"/>
                    <a:pt x="1791586" y="857356"/>
                    <a:pt x="1828800" y="863854"/>
                  </a:cubicBezTo>
                </a:path>
              </a:pathLst>
            </a:custGeom>
            <a:noFill/>
            <a:ln w="15875">
              <a:solidFill>
                <a:srgbClr val="558ED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2" name="Dowolny kształt 56">
              <a:extLst>
                <a:ext uri="{FF2B5EF4-FFF2-40B4-BE49-F238E27FC236}">
                  <a16:creationId xmlns:a16="http://schemas.microsoft.com/office/drawing/2014/main" id="{871C02D5-5C88-4461-8B27-67F77F80C70C}"/>
                </a:ext>
              </a:extLst>
            </p:cNvPr>
            <p:cNvSpPr/>
            <p:nvPr/>
          </p:nvSpPr>
          <p:spPr>
            <a:xfrm>
              <a:off x="185714" y="1844824"/>
              <a:ext cx="1685080" cy="1087210"/>
            </a:xfrm>
            <a:custGeom>
              <a:avLst/>
              <a:gdLst>
                <a:gd name="connsiteX0" fmla="*/ 57919 w 1943426"/>
                <a:gd name="connsiteY0" fmla="*/ 0 h 1715386"/>
                <a:gd name="connsiteX1" fmla="*/ 150068 w 1943426"/>
                <a:gd name="connsiteY1" fmla="*/ 1049079 h 1715386"/>
                <a:gd name="connsiteX2" fmla="*/ 1348003 w 1943426"/>
                <a:gd name="connsiteY2" fmla="*/ 1516912 h 1715386"/>
                <a:gd name="connsiteX3" fmla="*/ 1943426 w 1943426"/>
                <a:gd name="connsiteY3" fmla="*/ 1715386 h 17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426" h="1715386">
                  <a:moveTo>
                    <a:pt x="57919" y="0"/>
                  </a:moveTo>
                  <a:cubicBezTo>
                    <a:pt x="-3514" y="398130"/>
                    <a:pt x="-64946" y="796260"/>
                    <a:pt x="150068" y="1049079"/>
                  </a:cubicBezTo>
                  <a:cubicBezTo>
                    <a:pt x="365082" y="1301898"/>
                    <a:pt x="1049110" y="1405861"/>
                    <a:pt x="1348003" y="1516912"/>
                  </a:cubicBezTo>
                  <a:cubicBezTo>
                    <a:pt x="1646896" y="1627963"/>
                    <a:pt x="1795161" y="1671674"/>
                    <a:pt x="1943426" y="1715386"/>
                  </a:cubicBezTo>
                </a:path>
              </a:pathLst>
            </a:custGeom>
            <a:noFill/>
            <a:ln w="15875">
              <a:solidFill>
                <a:srgbClr val="FF5D2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3" name="Dowolny kształt 3">
              <a:extLst>
                <a:ext uri="{FF2B5EF4-FFF2-40B4-BE49-F238E27FC236}">
                  <a16:creationId xmlns:a16="http://schemas.microsoft.com/office/drawing/2014/main" id="{C3B24009-03D8-4D1E-A528-5EAC22F92211}"/>
                </a:ext>
              </a:extLst>
            </p:cNvPr>
            <p:cNvSpPr/>
            <p:nvPr/>
          </p:nvSpPr>
          <p:spPr>
            <a:xfrm>
              <a:off x="2152568" y="3667125"/>
              <a:ext cx="733507" cy="336922"/>
            </a:xfrm>
            <a:custGeom>
              <a:avLst/>
              <a:gdLst>
                <a:gd name="connsiteX0" fmla="*/ 733507 w 733507"/>
                <a:gd name="connsiteY0" fmla="*/ 323850 h 336922"/>
                <a:gd name="connsiteX1" fmla="*/ 38182 w 733507"/>
                <a:gd name="connsiteY1" fmla="*/ 298450 h 336922"/>
                <a:gd name="connsiteX2" fmla="*/ 152482 w 733507"/>
                <a:gd name="connsiteY2" fmla="*/ 0 h 336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507" h="336922">
                  <a:moveTo>
                    <a:pt x="733507" y="323850"/>
                  </a:moveTo>
                  <a:cubicBezTo>
                    <a:pt x="434263" y="338137"/>
                    <a:pt x="135019" y="352425"/>
                    <a:pt x="38182" y="298450"/>
                  </a:cubicBezTo>
                  <a:cubicBezTo>
                    <a:pt x="-58655" y="244475"/>
                    <a:pt x="46913" y="122237"/>
                    <a:pt x="152482" y="0"/>
                  </a:cubicBezTo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AF4A6E63-FC71-4CC0-B52A-0A9154345EF4}"/>
                </a:ext>
              </a:extLst>
            </p:cNvPr>
            <p:cNvSpPr/>
            <p:nvPr/>
          </p:nvSpPr>
          <p:spPr>
            <a:xfrm>
              <a:off x="2166894" y="3710517"/>
              <a:ext cx="92632" cy="93592"/>
            </a:xfrm>
            <a:prstGeom prst="rect">
              <a:avLst/>
            </a:prstGeom>
            <a:solidFill>
              <a:srgbClr val="FF5D23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27D8C07B-6BF8-44EE-82FD-B7977A75FDFE}"/>
                </a:ext>
              </a:extLst>
            </p:cNvPr>
            <p:cNvSpPr/>
            <p:nvPr/>
          </p:nvSpPr>
          <p:spPr>
            <a:xfrm>
              <a:off x="2140809" y="3912389"/>
              <a:ext cx="92632" cy="93592"/>
            </a:xfrm>
            <a:prstGeom prst="rect">
              <a:avLst/>
            </a:prstGeom>
            <a:solidFill>
              <a:srgbClr val="FF5D23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6" name="Prostokąt 115">
              <a:extLst>
                <a:ext uri="{FF2B5EF4-FFF2-40B4-BE49-F238E27FC236}">
                  <a16:creationId xmlns:a16="http://schemas.microsoft.com/office/drawing/2014/main" id="{3002DF53-394D-45E5-AB8F-E117195336C9}"/>
                </a:ext>
              </a:extLst>
            </p:cNvPr>
            <p:cNvSpPr/>
            <p:nvPr/>
          </p:nvSpPr>
          <p:spPr>
            <a:xfrm>
              <a:off x="1885628" y="2949249"/>
              <a:ext cx="106668" cy="106668"/>
            </a:xfrm>
            <a:prstGeom prst="rect">
              <a:avLst/>
            </a:prstGeom>
            <a:solidFill>
              <a:srgbClr val="FF5D23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7" name="Dowolny kształt: kształt 116">
              <a:extLst>
                <a:ext uri="{FF2B5EF4-FFF2-40B4-BE49-F238E27FC236}">
                  <a16:creationId xmlns:a16="http://schemas.microsoft.com/office/drawing/2014/main" id="{27524526-DA28-4E38-B2C5-D41CB9EE7F6B}"/>
                </a:ext>
              </a:extLst>
            </p:cNvPr>
            <p:cNvSpPr/>
            <p:nvPr/>
          </p:nvSpPr>
          <p:spPr>
            <a:xfrm>
              <a:off x="2486025" y="4212431"/>
              <a:ext cx="1419225" cy="540544"/>
            </a:xfrm>
            <a:custGeom>
              <a:avLst/>
              <a:gdLst>
                <a:gd name="connsiteX0" fmla="*/ 1419225 w 1419225"/>
                <a:gd name="connsiteY0" fmla="*/ 540544 h 540544"/>
                <a:gd name="connsiteX1" fmla="*/ 790575 w 1419225"/>
                <a:gd name="connsiteY1" fmla="*/ 226219 h 540544"/>
                <a:gd name="connsiteX2" fmla="*/ 0 w 1419225"/>
                <a:gd name="connsiteY2" fmla="*/ 0 h 54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9225" h="540544">
                  <a:moveTo>
                    <a:pt x="1419225" y="540544"/>
                  </a:moveTo>
                  <a:cubicBezTo>
                    <a:pt x="1223168" y="428427"/>
                    <a:pt x="1027112" y="316310"/>
                    <a:pt x="790575" y="226219"/>
                  </a:cubicBezTo>
                  <a:cubicBezTo>
                    <a:pt x="554037" y="136128"/>
                    <a:pt x="277018" y="68064"/>
                    <a:pt x="0" y="0"/>
                  </a:cubicBezTo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8" name="Elipsa 92">
              <a:extLst>
                <a:ext uri="{FF2B5EF4-FFF2-40B4-BE49-F238E27FC236}">
                  <a16:creationId xmlns:a16="http://schemas.microsoft.com/office/drawing/2014/main" id="{AA787ED3-64A0-4B2B-BC0B-29D27014960E}"/>
                </a:ext>
              </a:extLst>
            </p:cNvPr>
            <p:cNvSpPr/>
            <p:nvPr/>
          </p:nvSpPr>
          <p:spPr>
            <a:xfrm>
              <a:off x="3845770" y="4688147"/>
              <a:ext cx="125051" cy="1263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dirty="0"/>
            </a:p>
          </p:txBody>
        </p:sp>
        <p:sp>
          <p:nvSpPr>
            <p:cNvPr id="119" name="Prostokąt 118">
              <a:extLst>
                <a:ext uri="{FF2B5EF4-FFF2-40B4-BE49-F238E27FC236}">
                  <a16:creationId xmlns:a16="http://schemas.microsoft.com/office/drawing/2014/main" id="{9348FD40-C390-474B-8F64-3F2B3B8E808F}"/>
                </a:ext>
              </a:extLst>
            </p:cNvPr>
            <p:cNvSpPr/>
            <p:nvPr/>
          </p:nvSpPr>
          <p:spPr>
            <a:xfrm>
              <a:off x="2749884" y="4242670"/>
              <a:ext cx="92632" cy="93592"/>
            </a:xfrm>
            <a:prstGeom prst="rect">
              <a:avLst/>
            </a:prstGeom>
            <a:solidFill>
              <a:srgbClr val="FF5D23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351387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899665"/>
          </a:xfrm>
        </p:spPr>
        <p:txBody>
          <a:bodyPr>
            <a:normAutofit/>
          </a:bodyPr>
          <a:lstStyle/>
          <a:p>
            <a:r>
              <a:rPr lang="pl-PL" sz="2200" dirty="0">
                <a:solidFill>
                  <a:schemeClr val="tx1"/>
                </a:solidFill>
              </a:rPr>
              <a:t>TERMINAL LNG W ŚWINOUJŚCIU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3063AAD5-5AA8-4A4E-A8A9-1F363FEC2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42"/>
          <a:stretch/>
        </p:blipFill>
        <p:spPr>
          <a:xfrm>
            <a:off x="5787734" y="1196752"/>
            <a:ext cx="6404266" cy="5002505"/>
          </a:xfrm>
          <a:prstGeom prst="rect">
            <a:avLst/>
          </a:prstGeom>
        </p:spPr>
      </p:pic>
      <p:sp>
        <p:nvSpPr>
          <p:cNvPr id="46" name="Prostokąt 45">
            <a:extLst>
              <a:ext uri="{FF2B5EF4-FFF2-40B4-BE49-F238E27FC236}">
                <a16:creationId xmlns:a16="http://schemas.microsoft.com/office/drawing/2014/main" id="{B11EA27A-C359-41A4-88A6-76629DFBDDA6}"/>
              </a:ext>
            </a:extLst>
          </p:cNvPr>
          <p:cNvSpPr/>
          <p:nvPr/>
        </p:nvSpPr>
        <p:spPr>
          <a:xfrm>
            <a:off x="243119" y="1299903"/>
            <a:ext cx="5544615" cy="4619972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txBody>
          <a:bodyPr rIns="108000" rtlCol="0" anchor="ctr"/>
          <a:lstStyle/>
          <a:p>
            <a:pPr marL="182563" indent="-182563" fontAlgn="auto">
              <a:spcBef>
                <a:spcPts val="0"/>
              </a:spcBef>
              <a:spcAft>
                <a:spcPts val="400"/>
              </a:spcAft>
              <a:buSzPct val="85000"/>
              <a:tabLst>
                <a:tab pos="182563" algn="l"/>
              </a:tabLst>
              <a:defRPr/>
            </a:pPr>
            <a:r>
              <a:rPr lang="pl-PL" sz="1400" b="1" kern="0" dirty="0">
                <a:solidFill>
                  <a:srgbClr val="008AB3"/>
                </a:solidFill>
                <a:latin typeface="Century Gothic" panose="020F0302020204030204"/>
              </a:rPr>
              <a:t>Zdolność regazyfikacyjna</a:t>
            </a:r>
            <a:endParaRPr lang="en-GB" sz="1400" b="1" kern="0" dirty="0">
              <a:solidFill>
                <a:srgbClr val="008AB3"/>
              </a:solidFill>
              <a:latin typeface="Century Gothic" panose="020F0302020204030204"/>
            </a:endParaRPr>
          </a:p>
          <a:p>
            <a:pPr marL="285750" lvl="1" indent="-285750" algn="just" fontAlgn="auto">
              <a:spcBef>
                <a:spcPts val="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tabLst>
                <a:tab pos="182563" algn="l"/>
              </a:tabLst>
              <a:defRPr/>
            </a:pPr>
            <a:r>
              <a:rPr lang="en-GB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5 </a:t>
            </a:r>
            <a:r>
              <a:rPr lang="pl-P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mld Nm</a:t>
            </a:r>
            <a:r>
              <a:rPr lang="pl-PL" sz="1400" b="1" kern="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3</a:t>
            </a:r>
            <a:r>
              <a:rPr lang="pl-P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 rocznie </a:t>
            </a:r>
            <a:r>
              <a:rPr lang="en-GB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– </a:t>
            </a:r>
            <a:r>
              <a:rPr lang="pl-P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obecnie</a:t>
            </a:r>
            <a:endParaRPr lang="en-GB" sz="1400" b="1" kern="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F0302020204030204"/>
            </a:endParaRPr>
          </a:p>
          <a:p>
            <a:pPr marL="285750" lvl="1" indent="-285750" fontAlgn="auto">
              <a:spcBef>
                <a:spcPts val="0"/>
              </a:spcBef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  <a:tabLst>
                <a:tab pos="182563" algn="l"/>
              </a:tabLst>
              <a:defRPr/>
            </a:pPr>
            <a:r>
              <a:rPr lang="pl-P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7,5 mld Nm</a:t>
            </a:r>
            <a:r>
              <a:rPr lang="pl-PL" sz="1400" b="1" kern="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3</a:t>
            </a:r>
            <a:r>
              <a:rPr lang="pl-P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 rocznie </a:t>
            </a:r>
            <a:r>
              <a:rPr lang="pl-P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(w realizacji); </a:t>
            </a:r>
            <a:br>
              <a:rPr lang="pl-P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</a:br>
            <a:endParaRPr lang="pl-PL" sz="1400" b="1" kern="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F0302020204030204"/>
            </a:endParaRPr>
          </a:p>
          <a:p>
            <a:pPr marL="0" lvl="1" algn="just" fontAlgn="auto">
              <a:spcBef>
                <a:spcPts val="0"/>
              </a:spcBef>
              <a:spcAft>
                <a:spcPts val="1200"/>
              </a:spcAft>
              <a:buSzPct val="85000"/>
              <a:tabLst>
                <a:tab pos="182563" algn="l"/>
              </a:tabLst>
              <a:defRPr/>
            </a:pPr>
            <a:r>
              <a:rPr lang="en-GB" sz="1400" b="1" kern="0" dirty="0">
                <a:solidFill>
                  <a:srgbClr val="008AB3"/>
                </a:solidFill>
                <a:latin typeface="Century Gothic" panose="020F0302020204030204"/>
              </a:rPr>
              <a:t>LNG Offloading</a:t>
            </a:r>
          </a:p>
          <a:p>
            <a:pPr marL="285750" lvl="1" indent="-285750" fontAlgn="auto">
              <a:spcBef>
                <a:spcPts val="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tabLst>
                <a:tab pos="182563" algn="l"/>
              </a:tabLst>
              <a:defRPr/>
            </a:pPr>
            <a:r>
              <a:rPr lang="pl-P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Instalacja dedykowana do odbioru LNG ze statków </a:t>
            </a:r>
            <a:br>
              <a:rPr lang="pl-P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</a:br>
            <a:r>
              <a:rPr lang="pl-P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o pojemności </a:t>
            </a:r>
            <a:r>
              <a:rPr lang="pl-P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od </a:t>
            </a:r>
            <a:r>
              <a:rPr lang="en-GB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 120,000 </a:t>
            </a:r>
            <a:r>
              <a:rPr lang="pl-P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do</a:t>
            </a:r>
            <a:r>
              <a:rPr lang="en-GB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  216,000 </a:t>
            </a:r>
            <a:r>
              <a:rPr lang="pl-P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m</a:t>
            </a:r>
            <a:r>
              <a:rPr lang="pl-PL" sz="1400" b="1" kern="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3</a:t>
            </a:r>
            <a:r>
              <a:rPr lang="en-GB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 </a:t>
            </a:r>
            <a:br>
              <a:rPr lang="pl-P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</a:br>
            <a:r>
              <a:rPr lang="en-GB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(</a:t>
            </a:r>
            <a:r>
              <a:rPr lang="pl-P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jednostki typu </a:t>
            </a:r>
            <a:r>
              <a:rPr lang="en-GB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Q-</a:t>
            </a:r>
            <a:r>
              <a:rPr lang="pl-P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F</a:t>
            </a:r>
            <a:r>
              <a:rPr lang="en-GB" sz="1400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lex</a:t>
            </a:r>
            <a:r>
              <a:rPr lang="en-GB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)</a:t>
            </a:r>
          </a:p>
          <a:p>
            <a:pPr marL="285750" lvl="1" indent="-285750" fontAlgn="auto">
              <a:spcBef>
                <a:spcPts val="0"/>
              </a:spcBef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  <a:tabLst>
                <a:tab pos="182563" algn="l"/>
              </a:tabLst>
              <a:defRPr/>
            </a:pPr>
            <a:r>
              <a:rPr lang="pl-P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Parametry statków:</a:t>
            </a:r>
            <a:r>
              <a:rPr lang="en-GB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 </a:t>
            </a:r>
            <a:r>
              <a:rPr lang="pl-P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zanurzenie</a:t>
            </a:r>
            <a:r>
              <a:rPr lang="en-GB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:</a:t>
            </a:r>
            <a:r>
              <a:rPr lang="pl-P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 do</a:t>
            </a:r>
            <a:r>
              <a:rPr lang="en-GB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 12.5 m, </a:t>
            </a:r>
            <a:br>
              <a:rPr lang="pl-P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</a:br>
            <a:r>
              <a:rPr lang="pl-P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długość</a:t>
            </a:r>
            <a:r>
              <a:rPr lang="en-GB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: </a:t>
            </a:r>
            <a:r>
              <a:rPr lang="pl-P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do </a:t>
            </a:r>
            <a:r>
              <a:rPr lang="en-GB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315 m</a:t>
            </a:r>
          </a:p>
          <a:p>
            <a:pPr marL="182563" indent="-182563" fontAlgn="auto">
              <a:spcBef>
                <a:spcPts val="0"/>
              </a:spcBef>
              <a:spcAft>
                <a:spcPts val="400"/>
              </a:spcAft>
              <a:buSzPct val="85000"/>
              <a:tabLst>
                <a:tab pos="182563" algn="l"/>
              </a:tabLst>
              <a:defRPr/>
            </a:pPr>
            <a:r>
              <a:rPr lang="pl-PL" sz="1400" b="1" kern="0" dirty="0">
                <a:solidFill>
                  <a:srgbClr val="008AB3"/>
                </a:solidFill>
                <a:latin typeface="Century Gothic" panose="020F0302020204030204"/>
              </a:rPr>
              <a:t>Zdolności magazynowe</a:t>
            </a:r>
            <a:endParaRPr lang="en-GB" sz="1400" b="1" kern="0" dirty="0">
              <a:solidFill>
                <a:srgbClr val="008AB3"/>
              </a:solidFill>
              <a:latin typeface="Century Gothic" panose="020F0302020204030204"/>
            </a:endParaRPr>
          </a:p>
          <a:p>
            <a:pPr marL="285750" lvl="1" indent="-285750" algn="just" fontAlgn="auto">
              <a:spcBef>
                <a:spcPts val="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tabLst>
                <a:tab pos="182563" algn="l"/>
              </a:tabLst>
              <a:defRPr/>
            </a:pPr>
            <a:r>
              <a:rPr lang="pl-P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Dwa zbiorniki LNG o pojemnościach </a:t>
            </a:r>
            <a:r>
              <a:rPr lang="en-GB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160,000 </a:t>
            </a:r>
            <a:r>
              <a:rPr lang="pl-P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m</a:t>
            </a:r>
            <a:r>
              <a:rPr lang="pl-PL" sz="1400" b="1" kern="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3</a:t>
            </a:r>
            <a:r>
              <a:rPr lang="pl-P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 LNG</a:t>
            </a:r>
            <a:r>
              <a:rPr lang="en-GB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 </a:t>
            </a:r>
            <a:r>
              <a:rPr lang="pl-P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każdy</a:t>
            </a:r>
            <a:endParaRPr lang="en-GB" sz="1400" b="1" kern="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F0302020204030204"/>
            </a:endParaRPr>
          </a:p>
          <a:p>
            <a:pPr marL="285750" lvl="1" indent="-285750" algn="just" fontAlgn="auto">
              <a:spcBef>
                <a:spcPts val="0"/>
              </a:spcBef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  <a:tabLst>
                <a:tab pos="182563" algn="l"/>
              </a:tabLst>
              <a:defRPr/>
            </a:pPr>
            <a:r>
              <a:rPr lang="pl-P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Możliwość rozbudowy o trzeci zbiornik </a:t>
            </a:r>
            <a:r>
              <a:rPr lang="en-GB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(</a:t>
            </a:r>
            <a:r>
              <a:rPr lang="pl-P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dedykowany teren</a:t>
            </a:r>
            <a:r>
              <a:rPr lang="en-GB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)</a:t>
            </a:r>
          </a:p>
          <a:p>
            <a:pPr marL="182563" lvl="1" indent="-182563" fontAlgn="auto">
              <a:spcBef>
                <a:spcPts val="0"/>
              </a:spcBef>
              <a:spcAft>
                <a:spcPts val="400"/>
              </a:spcAft>
              <a:buSzPct val="85000"/>
              <a:tabLst>
                <a:tab pos="182563" algn="l"/>
              </a:tabLst>
              <a:defRPr/>
            </a:pPr>
            <a:r>
              <a:rPr lang="pl-PL" sz="1400" b="1" kern="0" dirty="0">
                <a:solidFill>
                  <a:srgbClr val="008AB3"/>
                </a:solidFill>
                <a:latin typeface="Century Gothic" panose="020F0302020204030204"/>
              </a:rPr>
              <a:t>Zdolności regazyfikacyjne</a:t>
            </a:r>
            <a:endParaRPr lang="en-GB" sz="1400" b="1" kern="0" dirty="0">
              <a:solidFill>
                <a:srgbClr val="008AB3"/>
              </a:solidFill>
              <a:latin typeface="Century Gothic" panose="020F0302020204030204"/>
            </a:endParaRPr>
          </a:p>
          <a:p>
            <a:pPr marL="285750" lvl="1" indent="-285750" fontAlgn="auto">
              <a:spcBef>
                <a:spcPts val="0"/>
              </a:spcBef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  <a:tabLst>
                <a:tab pos="182563" algn="l"/>
              </a:tabLst>
              <a:defRPr/>
            </a:pPr>
            <a:r>
              <a:rPr lang="pl-P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Zarezerwowane</a:t>
            </a:r>
            <a:r>
              <a:rPr lang="en-GB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: </a:t>
            </a:r>
            <a:r>
              <a:rPr lang="pl-P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5</a:t>
            </a:r>
            <a:r>
              <a:rPr lang="en-GB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70</a:t>
            </a:r>
            <a:r>
              <a:rPr lang="pl-P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,</a:t>
            </a:r>
            <a:r>
              <a:rPr lang="en-GB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000 </a:t>
            </a:r>
            <a:r>
              <a:rPr lang="pl-P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Nm</a:t>
            </a:r>
            <a:r>
              <a:rPr lang="pl-PL" sz="1400" b="1" kern="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3</a:t>
            </a:r>
            <a:r>
              <a:rPr lang="en-GB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/h</a:t>
            </a:r>
            <a:r>
              <a:rPr lang="pl-P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F0302020204030204"/>
              </a:rPr>
              <a:t> (100%)</a:t>
            </a:r>
          </a:p>
        </p:txBody>
      </p:sp>
    </p:spTree>
    <p:extLst>
      <p:ext uri="{BB962C8B-B14F-4D97-AF65-F5344CB8AC3E}">
        <p14:creationId xmlns:p14="http://schemas.microsoft.com/office/powerpoint/2010/main" val="91642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899665"/>
          </a:xfrm>
        </p:spPr>
        <p:txBody>
          <a:bodyPr>
            <a:normAutofit/>
          </a:bodyPr>
          <a:lstStyle/>
          <a:p>
            <a:r>
              <a:rPr lang="pl-PL" sz="2200" dirty="0">
                <a:solidFill>
                  <a:schemeClr val="tx1"/>
                </a:solidFill>
              </a:rPr>
              <a:t>Program rozbudowy </a:t>
            </a:r>
            <a:r>
              <a:rPr lang="pl-PL" sz="2200" dirty="0" err="1">
                <a:solidFill>
                  <a:schemeClr val="tx1"/>
                </a:solidFill>
              </a:rPr>
              <a:t>TERMINALu</a:t>
            </a:r>
            <a:r>
              <a:rPr lang="pl-PL" sz="2200" dirty="0">
                <a:solidFill>
                  <a:schemeClr val="tx1"/>
                </a:solidFill>
              </a:rPr>
              <a:t> LNG W ŚWINOUJŚCIU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1200246-A458-433E-9632-65971B084A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3765"/>
          <a:stretch/>
        </p:blipFill>
        <p:spPr>
          <a:xfrm>
            <a:off x="2279576" y="1268760"/>
            <a:ext cx="848994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3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>
            <a:extLst>
              <a:ext uri="{FF2B5EF4-FFF2-40B4-BE49-F238E27FC236}">
                <a16:creationId xmlns:a16="http://schemas.microsoft.com/office/drawing/2014/main" id="{65F9A3E6-A969-42F6-A0BE-78F9434BD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584" y="4941168"/>
            <a:ext cx="96974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rgbClr val="595959">
                    <a:lumMod val="75000"/>
                  </a:srgbClr>
                </a:solidFill>
                <a:latin typeface="Century Gothic" pitchFamily="34" charset="0"/>
              </a:rPr>
              <a:t>Ponad</a:t>
            </a:r>
            <a:r>
              <a:rPr lang="en-US" sz="1400" dirty="0">
                <a:solidFill>
                  <a:srgbClr val="595959">
                    <a:lumMod val="75000"/>
                  </a:srgbClr>
                </a:solidFill>
                <a:latin typeface="Century Gothic" pitchFamily="34" charset="0"/>
              </a:rPr>
              <a:t> </a:t>
            </a:r>
            <a:r>
              <a:rPr lang="pl-PL" sz="1400" dirty="0">
                <a:solidFill>
                  <a:srgbClr val="595959">
                    <a:lumMod val="75000"/>
                  </a:srgbClr>
                </a:solidFill>
                <a:latin typeface="Century Gothic" pitchFamily="34" charset="0"/>
              </a:rPr>
              <a:t>2 5</a:t>
            </a:r>
            <a:r>
              <a:rPr lang="en-US" sz="1400" dirty="0">
                <a:solidFill>
                  <a:srgbClr val="595959">
                    <a:lumMod val="75000"/>
                  </a:srgbClr>
                </a:solidFill>
                <a:latin typeface="Century Gothic" pitchFamily="34" charset="0"/>
              </a:rPr>
              <a:t>00 </a:t>
            </a:r>
            <a:r>
              <a:rPr lang="pl-PL" sz="1400" dirty="0">
                <a:solidFill>
                  <a:srgbClr val="595959">
                    <a:lumMod val="75000"/>
                  </a:srgbClr>
                </a:solidFill>
                <a:latin typeface="Century Gothic" pitchFamily="34" charset="0"/>
              </a:rPr>
              <a:t>załadowanych autocystern od początku II kw. 2016</a:t>
            </a:r>
            <a:r>
              <a:rPr lang="en-US" sz="1400" dirty="0">
                <a:solidFill>
                  <a:srgbClr val="595959">
                    <a:lumMod val="75000"/>
                  </a:srgbClr>
                </a:solidFill>
                <a:latin typeface="Century Gothic" pitchFamily="34" charset="0"/>
              </a:rPr>
              <a:t> </a:t>
            </a:r>
            <a:r>
              <a:rPr lang="pl-PL" sz="1400" dirty="0">
                <a:solidFill>
                  <a:srgbClr val="595959">
                    <a:lumMod val="75000"/>
                  </a:srgbClr>
                </a:solidFill>
                <a:latin typeface="Century Gothic" pitchFamily="34" charset="0"/>
              </a:rPr>
              <a:t>r.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rgbClr val="595959">
                    <a:lumMod val="75000"/>
                  </a:srgbClr>
                </a:solidFill>
                <a:latin typeface="Century Gothic" pitchFamily="34" charset="0"/>
              </a:rPr>
              <a:t>Rosnąca liczba konsumentów zagranicznych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008AB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rgbClr val="595959">
                    <a:lumMod val="75000"/>
                  </a:srgbClr>
                </a:solidFill>
                <a:latin typeface="Century Gothic" pitchFamily="34" charset="0"/>
              </a:rPr>
              <a:t>Planowana rozbudowa infrastruktury przeładunkowej odpowiedzią na rosnące zapotrzebowanie rynku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7E87720-D460-40C9-8EE7-D2079BBB1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1" t="16045" r="1291" b="2508"/>
          <a:stretch/>
        </p:blipFill>
        <p:spPr>
          <a:xfrm>
            <a:off x="551384" y="988217"/>
            <a:ext cx="11067734" cy="4096967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8FDE0748-153B-4B84-957D-B13C7AEB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899665"/>
          </a:xfrm>
        </p:spPr>
        <p:txBody>
          <a:bodyPr>
            <a:normAutofit/>
          </a:bodyPr>
          <a:lstStyle/>
          <a:p>
            <a:r>
              <a:rPr lang="pl-PL" sz="2200" dirty="0">
                <a:solidFill>
                  <a:schemeClr val="tx1"/>
                </a:solidFill>
              </a:rPr>
              <a:t>Liczba przeładunków </a:t>
            </a:r>
            <a:r>
              <a:rPr lang="pl-PL" sz="2200" dirty="0" err="1">
                <a:solidFill>
                  <a:schemeClr val="tx1"/>
                </a:solidFill>
              </a:rPr>
              <a:t>lng</a:t>
            </a:r>
            <a:r>
              <a:rPr lang="pl-PL" sz="2200" dirty="0">
                <a:solidFill>
                  <a:schemeClr val="tx1"/>
                </a:solidFill>
              </a:rPr>
              <a:t> na autocysterny</a:t>
            </a:r>
          </a:p>
        </p:txBody>
      </p:sp>
    </p:spTree>
    <p:extLst>
      <p:ext uri="{BB962C8B-B14F-4D97-AF65-F5344CB8AC3E}">
        <p14:creationId xmlns:p14="http://schemas.microsoft.com/office/powerpoint/2010/main" val="125547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Projekt niestandardowy">
  <a:themeElements>
    <a:clrScheme name="Niestandardowy 32">
      <a:dk1>
        <a:srgbClr val="000000"/>
      </a:dk1>
      <a:lt1>
        <a:srgbClr val="FFFFFF"/>
      </a:lt1>
      <a:dk2>
        <a:srgbClr val="323E4E"/>
      </a:dk2>
      <a:lt2>
        <a:srgbClr val="FFFFFF"/>
      </a:lt2>
      <a:accent1>
        <a:srgbClr val="0084B4"/>
      </a:accent1>
      <a:accent2>
        <a:srgbClr val="005878"/>
      </a:accent2>
      <a:accent3>
        <a:srgbClr val="44546A"/>
      </a:accent3>
      <a:accent4>
        <a:srgbClr val="005878"/>
      </a:accent4>
      <a:accent5>
        <a:srgbClr val="44546A"/>
      </a:accent5>
      <a:accent6>
        <a:srgbClr val="435269"/>
      </a:accent6>
      <a:hlink>
        <a:srgbClr val="FF0000"/>
      </a:hlink>
      <a:folHlink>
        <a:srgbClr val="FF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trukcja_prezentacji_gaz-system_PL.potx" id="{F6B116BD-FD04-476B-9D7B-76F6C08E3E77}" vid="{65C4989B-EEFF-43BE-B7A6-9B6F9369FC6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549</Words>
  <Application>Microsoft Office PowerPoint</Application>
  <PresentationFormat>Panoramiczny</PresentationFormat>
  <Paragraphs>124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Segoe UI</vt:lpstr>
      <vt:lpstr>Segoe UI Black</vt:lpstr>
      <vt:lpstr>Projekt niestandardowy</vt:lpstr>
      <vt:lpstr>Strategia rozwoju  TerminalU LNG w Świnoujściu</vt:lpstr>
      <vt:lpstr>Prezentacja programu PowerPoint</vt:lpstr>
      <vt:lpstr>Rynek gazu ziemnego w krajach regionu CEE &amp; BALTIc</vt:lpstr>
      <vt:lpstr>Rynek Gazu ziemnego w polsce</vt:lpstr>
      <vt:lpstr>Koncepcja Bramy północnej</vt:lpstr>
      <vt:lpstr>KORYTARZ PÓŁNOC -POŁUDNIE</vt:lpstr>
      <vt:lpstr>TERMINAL LNG W ŚWINOUJŚCIU</vt:lpstr>
      <vt:lpstr>Program rozbudowy TERMINALu LNG W ŚWINOUJŚCIU</vt:lpstr>
      <vt:lpstr>Liczba przeładunków lng na autocysterny</vt:lpstr>
      <vt:lpstr>Nowe możliwości rozwoju rynku LNG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2016-12-13T21:55:39Z</dcterms:created>
  <dcterms:modified xsi:type="dcterms:W3CDTF">2018-05-02T21:40:14Z</dcterms:modified>
</cp:coreProperties>
</file>