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1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/>
              <a:t>RUSSIAN</a:t>
            </a:r>
            <a:r>
              <a:rPr lang="en-US" b="1" baseline="0" dirty="0" smtClean="0"/>
              <a:t> GAS TO THE </a:t>
            </a:r>
            <a:r>
              <a:rPr lang="en-US" b="1" baseline="0" dirty="0" smtClean="0">
                <a:solidFill>
                  <a:srgbClr val="0070C0"/>
                </a:solidFill>
              </a:rPr>
              <a:t>EU</a:t>
            </a:r>
            <a:r>
              <a:rPr lang="en-US" b="1" baseline="0" dirty="0" smtClean="0"/>
              <a:t>, bcm</a:t>
            </a:r>
            <a:endParaRPr lang="uk-UA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Продаж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Аркуш1!$A$2:$A$5</c:f>
              <c:strCache>
                <c:ptCount val="3"/>
                <c:pt idx="0">
                  <c:v>UKRAINE</c:v>
                </c:pt>
                <c:pt idx="1">
                  <c:v>"Nord Stream"</c:v>
                </c:pt>
                <c:pt idx="2">
                  <c:v>BELARUS</c:v>
                </c:pt>
              </c:strCache>
            </c:strRef>
          </c:cat>
          <c:val>
            <c:numRef>
              <c:f>Аркуш1!$B$2:$B$5</c:f>
              <c:numCache>
                <c:formatCode>General</c:formatCode>
                <c:ptCount val="4"/>
                <c:pt idx="0">
                  <c:v>68</c:v>
                </c:pt>
                <c:pt idx="1">
                  <c:v>46</c:v>
                </c:pt>
                <c:pt idx="2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F8DF-2139-4BD8-BBAC-ACE396CFAFC9}" type="datetimeFigureOut">
              <a:rPr lang="uk-UA" smtClean="0"/>
              <a:t>24.04.2018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AF55E-5B12-4458-A2D4-61E892F251E9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10194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F8DF-2139-4BD8-BBAC-ACE396CFAFC9}" type="datetimeFigureOut">
              <a:rPr lang="uk-UA" smtClean="0"/>
              <a:t>24.04.2018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AF55E-5B12-4458-A2D4-61E892F251E9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25236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F8DF-2139-4BD8-BBAC-ACE396CFAFC9}" type="datetimeFigureOut">
              <a:rPr lang="uk-UA" smtClean="0"/>
              <a:t>24.04.2018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AF55E-5B12-4458-A2D4-61E892F251E9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67484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F8DF-2139-4BD8-BBAC-ACE396CFAFC9}" type="datetimeFigureOut">
              <a:rPr lang="uk-UA" smtClean="0"/>
              <a:t>24.04.2018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AF55E-5B12-4458-A2D4-61E892F251E9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88393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F8DF-2139-4BD8-BBAC-ACE396CFAFC9}" type="datetimeFigureOut">
              <a:rPr lang="uk-UA" smtClean="0"/>
              <a:t>24.04.2018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AF55E-5B12-4458-A2D4-61E892F251E9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96433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F8DF-2139-4BD8-BBAC-ACE396CFAFC9}" type="datetimeFigureOut">
              <a:rPr lang="uk-UA" smtClean="0"/>
              <a:t>24.04.2018</a:t>
            </a:fld>
            <a:endParaRPr lang="uk-UA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AF55E-5B12-4458-A2D4-61E892F251E9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12584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F8DF-2139-4BD8-BBAC-ACE396CFAFC9}" type="datetimeFigureOut">
              <a:rPr lang="uk-UA" smtClean="0"/>
              <a:t>24.04.2018</a:t>
            </a:fld>
            <a:endParaRPr lang="uk-UA" dirty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AF55E-5B12-4458-A2D4-61E892F251E9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27486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F8DF-2139-4BD8-BBAC-ACE396CFAFC9}" type="datetimeFigureOut">
              <a:rPr lang="uk-UA" smtClean="0"/>
              <a:t>24.04.2018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AF55E-5B12-4458-A2D4-61E892F251E9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1292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F8DF-2139-4BD8-BBAC-ACE396CFAFC9}" type="datetimeFigureOut">
              <a:rPr lang="uk-UA" smtClean="0"/>
              <a:t>24.04.2018</a:t>
            </a:fld>
            <a:endParaRPr lang="uk-UA" dirty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AF55E-5B12-4458-A2D4-61E892F251E9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60836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F8DF-2139-4BD8-BBAC-ACE396CFAFC9}" type="datetimeFigureOut">
              <a:rPr lang="uk-UA" smtClean="0"/>
              <a:t>24.04.2018</a:t>
            </a:fld>
            <a:endParaRPr lang="uk-UA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AF55E-5B12-4458-A2D4-61E892F251E9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9739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F8DF-2139-4BD8-BBAC-ACE396CFAFC9}" type="datetimeFigureOut">
              <a:rPr lang="uk-UA" smtClean="0"/>
              <a:t>24.04.2018</a:t>
            </a:fld>
            <a:endParaRPr lang="uk-UA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AF55E-5B12-4458-A2D4-61E892F251E9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52854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DF8DF-2139-4BD8-BBAC-ACE396CFAFC9}" type="datetimeFigureOut">
              <a:rPr lang="uk-UA" smtClean="0"/>
              <a:t>24.04.2018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AF55E-5B12-4458-A2D4-61E892F251E9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6495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91940" y="3398520"/>
            <a:ext cx="5196840" cy="2346810"/>
          </a:xfrm>
        </p:spPr>
        <p:txBody>
          <a:bodyPr>
            <a:normAutofit fontScale="90000"/>
          </a:bodyPr>
          <a:lstStyle/>
          <a:p>
            <a:r>
              <a:rPr lang="en-US" sz="6700" b="1" spc="3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UKRAINIAN </a:t>
            </a:r>
            <a:r>
              <a:rPr lang="en-US" sz="67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7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700" b="1" spc="3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GAS MARKET:</a:t>
            </a:r>
            <a:br>
              <a:rPr lang="en-US" sz="6700" b="1" spc="3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700" b="1" spc="3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PROSPECTS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uk-UA" sz="2400" b="1" dirty="0">
              <a:solidFill>
                <a:srgbClr val="00B0F0"/>
              </a:solidFill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960120" y="448230"/>
            <a:ext cx="100126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KONFERENCJA GAZTERM </a:t>
            </a:r>
            <a:r>
              <a:rPr lang="en-US" sz="4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XXI, 2018</a:t>
            </a:r>
            <a:endParaRPr lang="uk-UA" sz="4000" dirty="0"/>
          </a:p>
        </p:txBody>
      </p:sp>
      <p:sp>
        <p:nvSpPr>
          <p:cNvPr id="4" name="Прямокутник 3"/>
          <p:cNvSpPr/>
          <p:nvPr/>
        </p:nvSpPr>
        <p:spPr>
          <a:xfrm>
            <a:off x="960120" y="5913120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Mykola Voytiv </a:t>
            </a:r>
            <a:endParaRPr lang="en-US" b="1" dirty="0" smtClean="0"/>
          </a:p>
          <a:p>
            <a:r>
              <a:rPr lang="en-US" b="1" dirty="0" smtClean="0"/>
              <a:t>Energy Projects</a:t>
            </a:r>
          </a:p>
          <a:p>
            <a:r>
              <a:rPr lang="en-US" b="1" dirty="0" smtClean="0"/>
              <a:t>NGO “New Generation Management”</a:t>
            </a:r>
            <a:r>
              <a:rPr lang="en-US" b="1" dirty="0"/>
              <a:t>	</a:t>
            </a:r>
            <a:r>
              <a: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</a:t>
            </a:r>
            <a:r>
              <a:rPr lang="uk-UA" b="1" dirty="0">
                <a:solidFill>
                  <a:srgbClr val="00B0F0"/>
                </a:solidFill>
              </a:rPr>
              <a:t/>
            </a:r>
            <a:br>
              <a:rPr lang="uk-UA" b="1" dirty="0">
                <a:solidFill>
                  <a:srgbClr val="00B0F0"/>
                </a:solidFill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68357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838200" y="591671"/>
            <a:ext cx="10515600" cy="55852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UKRAINIAN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GAS MARKET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VOLUME</a:t>
            </a:r>
          </a:p>
          <a:p>
            <a:pPr marL="0" indent="0" algn="ctr">
              <a:buNone/>
            </a:pPr>
            <a:r>
              <a:rPr lang="en-US" sz="1800" dirty="0" smtClean="0"/>
              <a:t>(COMPARISON WITH EU MARKETS)</a:t>
            </a:r>
            <a:endParaRPr lang="uk-UA" sz="1800" dirty="0"/>
          </a:p>
        </p:txBody>
      </p:sp>
      <p:graphicFrame>
        <p:nvGraphicFramePr>
          <p:cNvPr id="8" name="Об'є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3289447"/>
              </p:ext>
            </p:extLst>
          </p:nvPr>
        </p:nvGraphicFramePr>
        <p:xfrm>
          <a:off x="195994" y="891231"/>
          <a:ext cx="11800012" cy="3883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" name="Документ" r:id="rId3" imgW="6263387" imgH="2088075" progId="Word.Document.12">
                  <p:embed/>
                </p:oleObj>
              </mc:Choice>
              <mc:Fallback>
                <p:oleObj name="Документ" r:id="rId3" imgW="6263387" imgH="208807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5994" y="891231"/>
                        <a:ext cx="11800012" cy="38835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9081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2098638" y="1718584"/>
            <a:ext cx="8162365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4800" b="1" dirty="0">
                <a:latin typeface="Calibri" panose="020F0502020204030204" pitchFamily="34" charset="0"/>
                <a:ea typeface="Arial Unicode MS" panose="020B0604020202020204" pitchFamily="34" charset="-128"/>
              </a:rPr>
              <a:t>60</a:t>
            </a:r>
            <a:r>
              <a:rPr lang="uk-UA" dirty="0">
                <a:latin typeface="Calibri" panose="020F0502020204030204" pitchFamily="34" charset="0"/>
                <a:ea typeface="Arial Unicode MS" panose="020B0604020202020204" pitchFamily="34" charset="-128"/>
              </a:rPr>
              <a:t> </a:t>
            </a:r>
            <a:endParaRPr lang="uk-UA" dirty="0" smtClean="0">
              <a:latin typeface="Calibri" panose="020F0502020204030204" pitchFamily="34" charset="0"/>
              <a:ea typeface="Arial Unicode MS" panose="020B0604020202020204" pitchFamily="34" charset="-128"/>
            </a:endParaRPr>
          </a:p>
          <a:p>
            <a:pPr algn="ctr"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Arial Unicode MS" panose="020B0604020202020204" pitchFamily="34" charset="-128"/>
              </a:rPr>
              <a:t>IMPORTERS</a:t>
            </a:r>
            <a:endParaRPr lang="uk-UA" sz="2800" dirty="0">
              <a:latin typeface="Calibri" panose="020F0502020204030204" pitchFamily="34" charset="0"/>
              <a:ea typeface="Arial Unicode MS" panose="020B0604020202020204" pitchFamily="34" charset="-128"/>
            </a:endParaRPr>
          </a:p>
          <a:p>
            <a:pPr algn="ctr"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Arial Unicode MS" panose="020B0604020202020204" pitchFamily="34" charset="-128"/>
              </a:rPr>
              <a:t> </a:t>
            </a:r>
            <a:endParaRPr lang="uk-UA" sz="2800" dirty="0">
              <a:latin typeface="Calibri" panose="020F0502020204030204" pitchFamily="34" charset="0"/>
              <a:ea typeface="Arial Unicode MS" panose="020B0604020202020204" pitchFamily="34" charset="-128"/>
            </a:endParaRPr>
          </a:p>
          <a:p>
            <a:pPr algn="ctr"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Arial Unicode MS" panose="020B0604020202020204" pitchFamily="34" charset="-128"/>
              </a:rPr>
              <a:t>IMPORT CAPACITIES: </a:t>
            </a:r>
            <a:endParaRPr lang="uk-UA" sz="2800" dirty="0">
              <a:latin typeface="Calibri" panose="020F0502020204030204" pitchFamily="34" charset="0"/>
              <a:ea typeface="Arial Unicode MS" panose="020B0604020202020204" pitchFamily="34" charset="-128"/>
            </a:endParaRPr>
          </a:p>
          <a:p>
            <a:pPr algn="ctr">
              <a:spcAft>
                <a:spcPts val="0"/>
              </a:spcAft>
            </a:pPr>
            <a:r>
              <a:rPr lang="uk-UA" sz="4800" b="1" dirty="0" smtClean="0">
                <a:latin typeface="Calibri" panose="020F0502020204030204" pitchFamily="34" charset="0"/>
                <a:ea typeface="Arial Unicode MS" panose="020B0604020202020204" pitchFamily="34" charset="-128"/>
              </a:rPr>
              <a:t>7</a:t>
            </a:r>
            <a:r>
              <a:rPr lang="uk-UA" sz="4800" b="1" dirty="0">
                <a:latin typeface="Calibri" panose="020F0502020204030204" pitchFamily="34" charset="0"/>
                <a:ea typeface="Arial Unicode MS" panose="020B0604020202020204" pitchFamily="34" charset="-128"/>
              </a:rPr>
              <a:t> </a:t>
            </a:r>
            <a:r>
              <a:rPr lang="en-US" sz="4800" b="1" dirty="0">
                <a:latin typeface="Calibri" panose="020F0502020204030204" pitchFamily="34" charset="0"/>
                <a:ea typeface="Arial Unicode MS" panose="020B0604020202020204" pitchFamily="34" charset="-128"/>
              </a:rPr>
              <a:t>000 cm </a:t>
            </a:r>
            <a:r>
              <a:rPr lang="en-US" sz="4800" b="1" dirty="0" smtClean="0">
                <a:latin typeface="Calibri" panose="020F0502020204030204" pitchFamily="34" charset="0"/>
                <a:ea typeface="Arial Unicode MS" panose="020B0604020202020204" pitchFamily="34" charset="-128"/>
              </a:rPr>
              <a:t>TO </a:t>
            </a:r>
            <a:r>
              <a:rPr lang="en-US" sz="4800" b="1" baseline="30000" dirty="0" smtClean="0">
                <a:latin typeface="Calibri" panose="020F0502020204030204" pitchFamily="34" charset="0"/>
                <a:ea typeface="Arial Unicode MS" panose="020B0604020202020204" pitchFamily="34" charset="-128"/>
              </a:rPr>
              <a:t> </a:t>
            </a:r>
            <a:r>
              <a:rPr lang="uk-UA" sz="4800" b="1" dirty="0">
                <a:latin typeface="Calibri" panose="020F0502020204030204" pitchFamily="34" charset="0"/>
                <a:ea typeface="Arial Unicode MS" panose="020B0604020202020204" pitchFamily="34" charset="-128"/>
              </a:rPr>
              <a:t>956 </a:t>
            </a:r>
            <a:r>
              <a:rPr lang="en-US" sz="4800" b="1" dirty="0" smtClean="0">
                <a:latin typeface="Calibri" panose="020F0502020204030204" pitchFamily="34" charset="0"/>
                <a:ea typeface="Arial Unicode MS" panose="020B0604020202020204" pitchFamily="34" charset="-128"/>
              </a:rPr>
              <a:t>mcm</a:t>
            </a:r>
            <a:endParaRPr lang="uk-UA" sz="4800" b="1" dirty="0">
              <a:latin typeface="Times New Roman" panose="02020603050405020304" pitchFamily="18" charset="0"/>
              <a:ea typeface="Arial Unicode MS" panose="020B0604020202020204" pitchFamily="34" charset="-128"/>
            </a:endParaRPr>
          </a:p>
          <a:p>
            <a:pPr algn="ctr">
              <a:spcAft>
                <a:spcPts val="0"/>
              </a:spcAft>
            </a:pPr>
            <a:r>
              <a:rPr lang="uk-UA" dirty="0">
                <a:latin typeface="Calibri" panose="020F0502020204030204" pitchFamily="34" charset="0"/>
                <a:ea typeface="Arial Unicode MS" panose="020B0604020202020204" pitchFamily="34" charset="-128"/>
              </a:rPr>
              <a:t> </a:t>
            </a:r>
            <a:endParaRPr lang="uk-UA" dirty="0">
              <a:latin typeface="Times New Roman" panose="02020603050405020304" pitchFamily="18" charset="0"/>
              <a:ea typeface="Arial Unicode MS" panose="020B0604020202020204" pitchFamily="34" charset="-128"/>
            </a:endParaRPr>
          </a:p>
          <a:p>
            <a:pPr algn="ctr">
              <a:spcAft>
                <a:spcPts val="0"/>
              </a:spcAft>
            </a:pPr>
            <a:r>
              <a:rPr lang="uk-UA" sz="4800" b="1" dirty="0">
                <a:latin typeface="Calibri" panose="020F0502020204030204" pitchFamily="34" charset="0"/>
                <a:ea typeface="Arial Unicode MS" panose="020B0604020202020204" pitchFamily="34" charset="-128"/>
              </a:rPr>
              <a:t>300</a:t>
            </a:r>
            <a:r>
              <a:rPr lang="uk-UA" b="1" dirty="0">
                <a:latin typeface="Calibri" panose="020F0502020204030204" pitchFamily="34" charset="0"/>
                <a:ea typeface="Arial Unicode MS" panose="020B0604020202020204" pitchFamily="34" charset="-128"/>
              </a:rPr>
              <a:t> </a:t>
            </a:r>
            <a:endParaRPr lang="uk-UA" b="1" dirty="0" smtClean="0">
              <a:latin typeface="Calibri" panose="020F0502020204030204" pitchFamily="34" charset="0"/>
              <a:ea typeface="Arial Unicode MS" panose="020B0604020202020204" pitchFamily="34" charset="-128"/>
            </a:endParaRPr>
          </a:p>
          <a:p>
            <a:pPr algn="ctr">
              <a:spcAft>
                <a:spcPts val="0"/>
              </a:spcAft>
            </a:pPr>
            <a:r>
              <a:rPr lang="en-US" sz="2800" dirty="0" smtClean="0">
                <a:latin typeface="Calibri" panose="020F0502020204030204" pitchFamily="34" charset="0"/>
                <a:ea typeface="Arial Unicode MS" panose="020B0604020202020204" pitchFamily="34" charset="-128"/>
              </a:rPr>
              <a:t>traders</a:t>
            </a:r>
            <a:r>
              <a:rPr lang="en-US" sz="2800" dirty="0">
                <a:latin typeface="Calibri" panose="020F0502020204030204" pitchFamily="34" charset="0"/>
                <a:ea typeface="Arial Unicode MS" panose="020B0604020202020204" pitchFamily="34" charset="-128"/>
              </a:rPr>
              <a:t>, active – about </a:t>
            </a:r>
            <a:r>
              <a:rPr lang="uk-UA" sz="2800" dirty="0" smtClean="0">
                <a:latin typeface="Calibri" panose="020F0502020204030204" pitchFamily="34" charset="0"/>
                <a:ea typeface="Arial Unicode MS" panose="020B0604020202020204" pitchFamily="34" charset="-128"/>
              </a:rPr>
              <a:t>200</a:t>
            </a:r>
            <a:endParaRPr lang="uk-UA" sz="2800" dirty="0">
              <a:latin typeface="Times New Roman" panose="02020603050405020304" pitchFamily="18" charset="0"/>
              <a:ea typeface="Arial Unicode MS" panose="020B0604020202020204" pitchFamily="34" charset="-128"/>
            </a:endParaRPr>
          </a:p>
          <a:p>
            <a:pPr algn="ctr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Arial Unicode MS" panose="020B0604020202020204" pitchFamily="34" charset="-128"/>
              </a:rPr>
              <a:t> </a:t>
            </a:r>
            <a:endParaRPr lang="uk-UA" dirty="0"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3593214" y="617732"/>
            <a:ext cx="51732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UKRAINIAN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GAS MARKET </a:t>
            </a:r>
            <a:endParaRPr lang="uk-UA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656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965960" y="2159615"/>
            <a:ext cx="86258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400" dirty="0" smtClean="0">
                <a:ea typeface="Arial Unicode MS" panose="020B0604020202020204" pitchFamily="34" charset="-128"/>
              </a:rPr>
              <a:t>CASH EQUIVALENT OF THE </a:t>
            </a:r>
          </a:p>
          <a:p>
            <a:pPr algn="ctr">
              <a:spcAft>
                <a:spcPts val="0"/>
              </a:spcAft>
            </a:pPr>
            <a:r>
              <a:rPr lang="en-US" sz="3200" b="1" dirty="0" smtClean="0">
                <a:solidFill>
                  <a:srgbClr val="00B0F0"/>
                </a:solidFill>
                <a:ea typeface="Arial Unicode MS" panose="020B0604020202020204" pitchFamily="34" charset="-128"/>
              </a:rPr>
              <a:t>UKRAINIAN</a:t>
            </a:r>
            <a:r>
              <a:rPr lang="en-US" sz="3200" b="1" dirty="0" smtClean="0">
                <a:ea typeface="Arial Unicode MS" panose="020B0604020202020204" pitchFamily="34" charset="-128"/>
              </a:rPr>
              <a:t> </a:t>
            </a:r>
            <a:r>
              <a:rPr lang="en-US" sz="3200" b="1" dirty="0" smtClean="0">
                <a:solidFill>
                  <a:srgbClr val="FFC000"/>
                </a:solidFill>
                <a:ea typeface="Arial Unicode MS" panose="020B0604020202020204" pitchFamily="34" charset="-128"/>
              </a:rPr>
              <a:t>GAS MARKET </a:t>
            </a:r>
            <a:r>
              <a:rPr lang="en-US" sz="3200" b="1" dirty="0" smtClean="0">
                <a:ea typeface="Arial Unicode MS" panose="020B0604020202020204" pitchFamily="34" charset="-128"/>
              </a:rPr>
              <a:t>VOLUME (2017)</a:t>
            </a:r>
            <a:endParaRPr lang="uk-UA" sz="3200" b="1" dirty="0" smtClean="0">
              <a:ea typeface="Arial Unicode MS" panose="020B0604020202020204" pitchFamily="34" charset="-128"/>
            </a:endParaRPr>
          </a:p>
          <a:p>
            <a:pPr algn="ctr">
              <a:spcAft>
                <a:spcPts val="0"/>
              </a:spcAft>
            </a:pPr>
            <a:r>
              <a:rPr lang="en-US" sz="2400" dirty="0" smtClean="0">
                <a:ea typeface="Arial Unicode MS" panose="020B0604020202020204" pitchFamily="34" charset="-128"/>
              </a:rPr>
              <a:t> </a:t>
            </a:r>
            <a:endParaRPr lang="uk-UA" sz="2400" dirty="0" smtClean="0">
              <a:ea typeface="Arial Unicode MS" panose="020B0604020202020204" pitchFamily="34" charset="-128"/>
            </a:endParaRPr>
          </a:p>
          <a:p>
            <a:pPr algn="ctr">
              <a:spcAft>
                <a:spcPts val="0"/>
              </a:spcAft>
            </a:pPr>
            <a:r>
              <a:rPr lang="en-US" sz="6000" b="1" dirty="0" smtClean="0">
                <a:ea typeface="Arial Unicode MS" panose="020B0604020202020204" pitchFamily="34" charset="-128"/>
              </a:rPr>
              <a:t>10 BILLION US DOLLARS</a:t>
            </a:r>
            <a:endParaRPr lang="uk-UA" sz="6000" b="1" dirty="0">
              <a:ea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6732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173480" y="1264920"/>
            <a:ext cx="970788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dirty="0" smtClean="0">
                <a:solidFill>
                  <a:srgbClr val="00B0F0"/>
                </a:solidFill>
                <a:ea typeface="Arial Unicode MS" panose="020B0604020202020204" pitchFamily="34" charset="-128"/>
              </a:rPr>
              <a:t>UKRAINIAN</a:t>
            </a:r>
            <a:r>
              <a:rPr lang="en-US" sz="2400" b="1" dirty="0" smtClean="0">
                <a:solidFill>
                  <a:srgbClr val="000000"/>
                </a:solidFill>
                <a:ea typeface="Arial Unicode MS" panose="020B0604020202020204" pitchFamily="34" charset="-128"/>
              </a:rPr>
              <a:t> </a:t>
            </a:r>
            <a:r>
              <a:rPr lang="en-US" sz="2400" b="1" dirty="0" smtClean="0">
                <a:solidFill>
                  <a:srgbClr val="FFC000"/>
                </a:solidFill>
                <a:ea typeface="Arial Unicode MS" panose="020B0604020202020204" pitchFamily="34" charset="-128"/>
              </a:rPr>
              <a:t>GAS TRANSPORTATION SYSTEM’S</a:t>
            </a:r>
            <a:r>
              <a:rPr lang="en-US" sz="2400" b="1" dirty="0" smtClean="0">
                <a:solidFill>
                  <a:srgbClr val="000000"/>
                </a:solidFill>
                <a:ea typeface="Arial Unicode MS" panose="020B0604020202020204" pitchFamily="34" charset="-128"/>
              </a:rPr>
              <a:t> TECHNICAL CAPABILITIES ALLOW TO TRANSPORT </a:t>
            </a:r>
            <a:endParaRPr lang="en-US" sz="2400" b="1" dirty="0" smtClean="0">
              <a:solidFill>
                <a:srgbClr val="000000"/>
              </a:solidFill>
              <a:ea typeface="Arial Unicode MS" panose="020B0604020202020204" pitchFamily="34" charset="-128"/>
            </a:endParaRPr>
          </a:p>
          <a:p>
            <a:pPr algn="just">
              <a:spcAft>
                <a:spcPts val="0"/>
              </a:spcAft>
            </a:pPr>
            <a:endParaRPr lang="en-US" sz="2400" dirty="0" smtClean="0">
              <a:solidFill>
                <a:srgbClr val="000000"/>
              </a:solidFill>
              <a:ea typeface="Arial Unicode MS" panose="020B0604020202020204" pitchFamily="34" charset="-128"/>
            </a:endParaRPr>
          </a:p>
          <a:p>
            <a:pPr algn="ctr">
              <a:spcAft>
                <a:spcPts val="0"/>
              </a:spcAft>
            </a:pPr>
            <a:r>
              <a:rPr lang="en-US" sz="4400" b="1" dirty="0" smtClean="0">
                <a:solidFill>
                  <a:srgbClr val="000000"/>
                </a:solidFill>
                <a:ea typeface="Arial Unicode MS" panose="020B0604020202020204" pitchFamily="34" charset="-128"/>
              </a:rPr>
              <a:t>142 BCM </a:t>
            </a:r>
            <a:r>
              <a:rPr lang="en-US" sz="2400" dirty="0" smtClean="0">
                <a:solidFill>
                  <a:srgbClr val="000000"/>
                </a:solidFill>
                <a:ea typeface="Arial Unicode MS" panose="020B0604020202020204" pitchFamily="34" charset="-128"/>
              </a:rPr>
              <a:t>ANNUALLY</a:t>
            </a:r>
            <a:endParaRPr lang="uk-UA" sz="2400" dirty="0" smtClean="0">
              <a:ea typeface="Arial Unicode MS" panose="020B0604020202020204" pitchFamily="34" charset="-128"/>
            </a:endParaRPr>
          </a:p>
          <a:p>
            <a:pPr algn="just">
              <a:spcAft>
                <a:spcPts val="0"/>
              </a:spcAft>
            </a:pPr>
            <a:r>
              <a:rPr lang="en-US" sz="2400" dirty="0" smtClean="0">
                <a:ea typeface="Arial Unicode MS" panose="020B0604020202020204" pitchFamily="34" charset="-128"/>
              </a:rPr>
              <a:t> </a:t>
            </a:r>
            <a:endParaRPr lang="uk-UA" sz="2400" dirty="0" smtClean="0">
              <a:ea typeface="Arial Unicode MS" panose="020B0604020202020204" pitchFamily="34" charset="-128"/>
            </a:endParaRPr>
          </a:p>
          <a:p>
            <a:pPr algn="just">
              <a:spcAft>
                <a:spcPts val="0"/>
              </a:spcAft>
            </a:pPr>
            <a:r>
              <a:rPr lang="en-US" sz="2400" b="1" dirty="0" smtClean="0">
                <a:solidFill>
                  <a:srgbClr val="00B0F0"/>
                </a:solidFill>
                <a:ea typeface="Arial Unicode MS" panose="020B0604020202020204" pitchFamily="34" charset="-128"/>
              </a:rPr>
              <a:t>UKRAINIAN</a:t>
            </a:r>
            <a:r>
              <a:rPr lang="en-US" sz="2400" b="1" dirty="0" smtClean="0">
                <a:ea typeface="Arial Unicode MS" panose="020B0604020202020204" pitchFamily="34" charset="-128"/>
              </a:rPr>
              <a:t> </a:t>
            </a:r>
            <a:r>
              <a:rPr lang="en-US" sz="2400" b="1" dirty="0" smtClean="0">
                <a:solidFill>
                  <a:srgbClr val="FFC000"/>
                </a:solidFill>
                <a:ea typeface="Arial Unicode MS" panose="020B0604020202020204" pitchFamily="34" charset="-128"/>
              </a:rPr>
              <a:t>UNDERGROUND GAS STORAGE FACILITIES</a:t>
            </a:r>
            <a:r>
              <a:rPr lang="en-US" sz="2400" dirty="0" smtClean="0">
                <a:solidFill>
                  <a:srgbClr val="FFC000"/>
                </a:solidFill>
                <a:ea typeface="Arial Unicode MS" panose="020B0604020202020204" pitchFamily="34" charset="-128"/>
              </a:rPr>
              <a:t> </a:t>
            </a:r>
          </a:p>
          <a:p>
            <a:pPr algn="ctr">
              <a:spcAft>
                <a:spcPts val="0"/>
              </a:spcAft>
            </a:pPr>
            <a:r>
              <a:rPr lang="en-US" sz="3600" b="1" dirty="0">
                <a:solidFill>
                  <a:srgbClr val="000000"/>
                </a:solidFill>
                <a:ea typeface="Arial Unicode MS" panose="020B0604020202020204" pitchFamily="34" charset="-128"/>
              </a:rPr>
              <a:t>12</a:t>
            </a:r>
            <a:endParaRPr lang="uk-UA" sz="3600" b="1" dirty="0">
              <a:solidFill>
                <a:srgbClr val="000000"/>
              </a:solidFill>
              <a:ea typeface="Arial Unicode MS" panose="020B0604020202020204" pitchFamily="34" charset="-128"/>
            </a:endParaRPr>
          </a:p>
          <a:p>
            <a:pPr algn="just">
              <a:spcAft>
                <a:spcPts val="0"/>
              </a:spcAft>
            </a:pPr>
            <a:r>
              <a:rPr lang="en-US" sz="2400" b="1" dirty="0" smtClean="0">
                <a:ea typeface="Arial Unicode MS" panose="020B0604020202020204" pitchFamily="34" charset="-128"/>
              </a:rPr>
              <a:t>TOTAL CAPACITY </a:t>
            </a:r>
          </a:p>
          <a:p>
            <a:pPr algn="ctr">
              <a:spcAft>
                <a:spcPts val="0"/>
              </a:spcAft>
            </a:pPr>
            <a:r>
              <a:rPr lang="en-US" sz="4400" b="1" dirty="0" smtClean="0">
                <a:solidFill>
                  <a:srgbClr val="000000"/>
                </a:solidFill>
                <a:ea typeface="Arial Unicode MS" panose="020B0604020202020204" pitchFamily="34" charset="-128"/>
              </a:rPr>
              <a:t>31 </a:t>
            </a:r>
            <a:r>
              <a:rPr lang="en-US" sz="4400" b="1" dirty="0">
                <a:solidFill>
                  <a:srgbClr val="000000"/>
                </a:solidFill>
                <a:ea typeface="Arial Unicode MS" panose="020B0604020202020204" pitchFamily="34" charset="-128"/>
              </a:rPr>
              <a:t>BCM</a:t>
            </a:r>
            <a:endParaRPr lang="uk-UA" sz="4400" b="1" dirty="0">
              <a:solidFill>
                <a:srgbClr val="000000"/>
              </a:solidFill>
              <a:ea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1780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289560" y="689186"/>
            <a:ext cx="539496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Arial Unicode MS" panose="020B0604020202020204" pitchFamily="34" charset="-128"/>
              </a:rPr>
              <a:t>EU</a:t>
            </a:r>
            <a:r>
              <a:rPr lang="uk-UA" sz="2400" b="1" dirty="0" smtClean="0">
                <a:latin typeface="Calibri" panose="020F0502020204030204" pitchFamily="34" charset="0"/>
                <a:ea typeface="Arial Unicode MS" panose="020B0604020202020204" pitchFamily="34" charset="-128"/>
              </a:rPr>
              <a:t> IMPORTED </a:t>
            </a:r>
            <a:r>
              <a:rPr lang="en-US" sz="2400" b="1" dirty="0" smtClean="0">
                <a:latin typeface="Calibri" panose="020F0502020204030204" pitchFamily="34" charset="0"/>
                <a:ea typeface="Arial Unicode MS" panose="020B0604020202020204" pitchFamily="34" charset="-128"/>
              </a:rPr>
              <a:t>ABOUT</a:t>
            </a:r>
            <a:endParaRPr lang="uk-UA" sz="2400" b="1" dirty="0" smtClean="0">
              <a:latin typeface="Times New Roman" panose="02020603050405020304" pitchFamily="18" charset="0"/>
              <a:ea typeface="Arial Unicode MS" panose="020B0604020202020204" pitchFamily="34" charset="-128"/>
            </a:endParaRPr>
          </a:p>
          <a:p>
            <a:pPr algn="just">
              <a:spcAft>
                <a:spcPts val="0"/>
              </a:spcAft>
            </a:pPr>
            <a:r>
              <a:rPr lang="uk-UA" sz="4000" b="1" dirty="0" smtClean="0">
                <a:latin typeface="Calibri" panose="020F0502020204030204" pitchFamily="34" charset="0"/>
                <a:ea typeface="Arial Unicode MS" panose="020B0604020202020204" pitchFamily="34" charset="-128"/>
              </a:rPr>
              <a:t>360 </a:t>
            </a:r>
            <a:r>
              <a:rPr lang="en-US" sz="4000" b="1" dirty="0" smtClean="0">
                <a:latin typeface="Calibri" panose="020F0502020204030204" pitchFamily="34" charset="0"/>
                <a:ea typeface="Arial Unicode MS" panose="020B0604020202020204" pitchFamily="34" charset="-128"/>
              </a:rPr>
              <a:t>BCM </a:t>
            </a:r>
            <a:r>
              <a:rPr lang="en-US" sz="2400" b="1" dirty="0" smtClean="0">
                <a:latin typeface="Calibri" panose="020F0502020204030204" pitchFamily="34" charset="0"/>
                <a:ea typeface="Arial Unicode MS" panose="020B0604020202020204" pitchFamily="34" charset="-128"/>
              </a:rPr>
              <a:t>OF NATURAL GAS, 2017</a:t>
            </a:r>
            <a:r>
              <a:rPr lang="uk-UA" sz="2400" b="1" dirty="0" smtClean="0">
                <a:latin typeface="Calibri" panose="020F0502020204030204" pitchFamily="34" charset="0"/>
                <a:ea typeface="Arial Unicode MS" panose="020B0604020202020204" pitchFamily="34" charset="-128"/>
              </a:rPr>
              <a:t>:</a:t>
            </a:r>
            <a:endParaRPr lang="uk-UA" sz="2400" b="1" dirty="0" smtClean="0">
              <a:latin typeface="Times New Roman" panose="02020603050405020304" pitchFamily="18" charset="0"/>
              <a:ea typeface="Arial Unicode MS" panose="020B0604020202020204" pitchFamily="34" charset="-128"/>
            </a:endParaRPr>
          </a:p>
          <a:p>
            <a:pPr algn="ctr">
              <a:spcAft>
                <a:spcPts val="0"/>
              </a:spcAft>
            </a:pPr>
            <a:endParaRPr lang="en-US" dirty="0" smtClean="0">
              <a:latin typeface="Calibri" panose="020F0502020204030204" pitchFamily="34" charset="0"/>
              <a:ea typeface="Arial Unicode MS" panose="020B0604020202020204" pitchFamily="34" charset="-128"/>
            </a:endParaRPr>
          </a:p>
          <a:p>
            <a:pPr algn="ctr"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Arial Unicode MS" panose="020B0604020202020204" pitchFamily="34" charset="-128"/>
            </a:endParaRPr>
          </a:p>
          <a:p>
            <a:pPr algn="ctr">
              <a:spcAft>
                <a:spcPts val="0"/>
              </a:spcAft>
            </a:pPr>
            <a:endParaRPr lang="en-US" dirty="0" smtClean="0">
              <a:latin typeface="Calibri" panose="020F0502020204030204" pitchFamily="34" charset="0"/>
              <a:ea typeface="Arial Unicode MS" panose="020B0604020202020204" pitchFamily="34" charset="-128"/>
            </a:endParaRPr>
          </a:p>
          <a:p>
            <a:pPr algn="ctr"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Arial Unicode MS" panose="020B0604020202020204" pitchFamily="34" charset="-128"/>
            </a:endParaRPr>
          </a:p>
          <a:p>
            <a:pPr algn="ctr">
              <a:spcAft>
                <a:spcPts val="0"/>
              </a:spcAft>
            </a:pPr>
            <a:endParaRPr lang="en-US" dirty="0" smtClean="0">
              <a:latin typeface="Calibri" panose="020F0502020204030204" pitchFamily="34" charset="0"/>
              <a:ea typeface="Arial Unicode MS" panose="020B0604020202020204" pitchFamily="34" charset="-128"/>
            </a:endParaRPr>
          </a:p>
          <a:p>
            <a:pPr algn="ctr">
              <a:spcAft>
                <a:spcPts val="0"/>
              </a:spcAft>
            </a:pPr>
            <a:endParaRPr lang="uk-UA" dirty="0">
              <a:latin typeface="Times New Roman" panose="02020603050405020304" pitchFamily="18" charset="0"/>
              <a:ea typeface="Arial Unicode MS" panose="020B0604020202020204" pitchFamily="34" charset="-128"/>
            </a:endParaRPr>
          </a:p>
          <a:p>
            <a:pPr algn="ctr">
              <a:spcAft>
                <a:spcPts val="0"/>
              </a:spcAft>
            </a:pPr>
            <a:r>
              <a:rPr lang="en-US" sz="2400" b="1" dirty="0" smtClean="0">
                <a:latin typeface="Calibri" panose="020F0502020204030204" pitchFamily="34" charset="0"/>
                <a:ea typeface="Arial Unicode MS" panose="020B0604020202020204" pitchFamily="34" charset="-128"/>
              </a:rPr>
              <a:t>43% - Russia:</a:t>
            </a:r>
            <a:r>
              <a:rPr lang="uk-UA" sz="2400" b="1" dirty="0" smtClean="0">
                <a:latin typeface="Calibri" panose="020F0502020204030204" pitchFamily="34" charset="0"/>
                <a:ea typeface="Arial Unicode MS" panose="020B0604020202020204" pitchFamily="34" charset="-128"/>
              </a:rPr>
              <a:t> </a:t>
            </a:r>
            <a:endParaRPr lang="en-US" sz="2400" b="1" dirty="0" smtClean="0">
              <a:latin typeface="Calibri" panose="020F0502020204030204" pitchFamily="34" charset="0"/>
              <a:ea typeface="Arial Unicode MS" panose="020B0604020202020204" pitchFamily="34" charset="-128"/>
            </a:endParaRPr>
          </a:p>
          <a:p>
            <a:pPr algn="ctr">
              <a:spcAft>
                <a:spcPts val="0"/>
              </a:spcAft>
            </a:pPr>
            <a:r>
              <a:rPr lang="uk-UA" sz="2400" dirty="0" smtClean="0">
                <a:latin typeface="Calibri" panose="020F0502020204030204" pitchFamily="34" charset="0"/>
                <a:ea typeface="Arial Unicode MS" panose="020B0604020202020204" pitchFamily="34" charset="-128"/>
              </a:rPr>
              <a:t>68 </a:t>
            </a:r>
            <a:r>
              <a:rPr lang="uk-UA" sz="2400" dirty="0">
                <a:latin typeface="Calibri" panose="020F0502020204030204" pitchFamily="34" charset="0"/>
                <a:ea typeface="Arial Unicode MS" panose="020B0604020202020204" pitchFamily="34" charset="-128"/>
              </a:rPr>
              <a:t>bcm – </a:t>
            </a:r>
            <a:r>
              <a:rPr lang="en-US" sz="2400" dirty="0">
                <a:latin typeface="Calibri" panose="020F0502020204030204" pitchFamily="34" charset="0"/>
                <a:ea typeface="Arial Unicode MS" panose="020B0604020202020204" pitchFamily="34" charset="-128"/>
              </a:rPr>
              <a:t>via </a:t>
            </a:r>
            <a:r>
              <a:rPr lang="en-US" sz="2400" b="1" dirty="0" smtClean="0">
                <a:solidFill>
                  <a:srgbClr val="00B0F0"/>
                </a:solidFill>
                <a:latin typeface="Calibri" panose="020F0502020204030204" pitchFamily="34" charset="0"/>
                <a:ea typeface="Arial Unicode MS" panose="020B0604020202020204" pitchFamily="34" charset="-128"/>
              </a:rPr>
              <a:t>UKRAINE</a:t>
            </a:r>
            <a:r>
              <a:rPr lang="en-US" sz="2400" dirty="0" smtClean="0">
                <a:latin typeface="Calibri" panose="020F0502020204030204" pitchFamily="34" charset="0"/>
                <a:ea typeface="Arial Unicode MS" panose="020B0604020202020204" pitchFamily="34" charset="-128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Arial Unicode MS" panose="020B0604020202020204" pitchFamily="34" charset="-128"/>
              </a:rPr>
              <a:t>(44%)</a:t>
            </a:r>
            <a:endParaRPr lang="uk-UA" sz="2400" dirty="0">
              <a:latin typeface="Times New Roman" panose="02020603050405020304" pitchFamily="18" charset="0"/>
              <a:ea typeface="Arial Unicode MS" panose="020B0604020202020204" pitchFamily="34" charset="-128"/>
            </a:endParaRPr>
          </a:p>
          <a:p>
            <a:pPr algn="ctr">
              <a:spcAft>
                <a:spcPts val="0"/>
              </a:spcAft>
            </a:pPr>
            <a:r>
              <a:rPr lang="uk-UA" sz="2400" dirty="0">
                <a:latin typeface="Calibri" panose="020F0502020204030204" pitchFamily="34" charset="0"/>
                <a:ea typeface="Arial Unicode MS" panose="020B0604020202020204" pitchFamily="34" charset="-128"/>
              </a:rPr>
              <a:t> 46 </a:t>
            </a:r>
            <a:r>
              <a:rPr lang="en-US" sz="2400" dirty="0">
                <a:latin typeface="Calibri" panose="020F0502020204030204" pitchFamily="34" charset="0"/>
                <a:ea typeface="Arial Unicode MS" panose="020B0604020202020204" pitchFamily="34" charset="-128"/>
              </a:rPr>
              <a:t>bcm – </a:t>
            </a:r>
            <a:r>
              <a:rPr lang="uk-UA" sz="2400" dirty="0">
                <a:latin typeface="Calibri" panose="020F0502020204030204" pitchFamily="34" charset="0"/>
                <a:ea typeface="Arial Unicode MS" panose="020B0604020202020204" pitchFamily="34" charset="-128"/>
              </a:rPr>
              <a:t>«</a:t>
            </a:r>
            <a:r>
              <a:rPr lang="en-US" sz="2400" dirty="0">
                <a:latin typeface="Calibri" panose="020F0502020204030204" pitchFamily="34" charset="0"/>
                <a:ea typeface="Arial Unicode MS" panose="020B0604020202020204" pitchFamily="34" charset="-128"/>
              </a:rPr>
              <a:t>Nord Stream</a:t>
            </a:r>
            <a:r>
              <a:rPr lang="uk-UA" sz="2400" dirty="0">
                <a:latin typeface="Calibri" panose="020F0502020204030204" pitchFamily="34" charset="0"/>
                <a:ea typeface="Arial Unicode MS" panose="020B0604020202020204" pitchFamily="34" charset="-128"/>
              </a:rPr>
              <a:t>»</a:t>
            </a:r>
            <a:r>
              <a:rPr lang="en-US" sz="2400" dirty="0">
                <a:latin typeface="Calibri" panose="020F0502020204030204" pitchFamily="34" charset="0"/>
                <a:ea typeface="Arial Unicode MS" panose="020B0604020202020204" pitchFamily="34" charset="-128"/>
              </a:rPr>
              <a:t> (30%) </a:t>
            </a:r>
            <a:endParaRPr lang="uk-UA" sz="2400" dirty="0">
              <a:latin typeface="Times New Roman" panose="02020603050405020304" pitchFamily="18" charset="0"/>
              <a:ea typeface="Arial Unicode MS" panose="020B0604020202020204" pitchFamily="34" charset="-128"/>
            </a:endParaRPr>
          </a:p>
          <a:p>
            <a:pPr algn="ctr">
              <a:spcAft>
                <a:spcPts val="0"/>
              </a:spcAft>
            </a:pPr>
            <a:r>
              <a:rPr lang="uk-UA" sz="2400" dirty="0">
                <a:latin typeface="Calibri" panose="020F0502020204030204" pitchFamily="34" charset="0"/>
                <a:ea typeface="Arial Unicode MS" panose="020B0604020202020204" pitchFamily="34" charset="-128"/>
              </a:rPr>
              <a:t>37 bcm – </a:t>
            </a:r>
            <a:r>
              <a:rPr lang="en-US" sz="2400" dirty="0">
                <a:latin typeface="Calibri" panose="020F0502020204030204" pitchFamily="34" charset="0"/>
                <a:ea typeface="Arial Unicode MS" panose="020B0604020202020204" pitchFamily="34" charset="-128"/>
              </a:rPr>
              <a:t>via </a:t>
            </a:r>
            <a:r>
              <a:rPr lang="en-US" sz="2400" dirty="0" smtClean="0">
                <a:latin typeface="Calibri" panose="020F0502020204030204" pitchFamily="34" charset="0"/>
                <a:ea typeface="Arial Unicode MS" panose="020B0604020202020204" pitchFamily="34" charset="-128"/>
              </a:rPr>
              <a:t>BELARUS, </a:t>
            </a:r>
            <a:r>
              <a:rPr lang="en-US" sz="2400" dirty="0">
                <a:latin typeface="Calibri" panose="020F0502020204030204" pitchFamily="34" charset="0"/>
                <a:ea typeface="Arial Unicode MS" panose="020B0604020202020204" pitchFamily="34" charset="-128"/>
              </a:rPr>
              <a:t>Yamal-Europe (24%)</a:t>
            </a:r>
            <a:endParaRPr lang="uk-UA" sz="2400" dirty="0">
              <a:effectLst/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graphicFrame>
        <p:nvGraphicFramePr>
          <p:cNvPr id="6" name="Діаграма 5"/>
          <p:cNvGraphicFramePr/>
          <p:nvPr>
            <p:extLst>
              <p:ext uri="{D42A27DB-BD31-4B8C-83A1-F6EECF244321}">
                <p14:modId xmlns:p14="http://schemas.microsoft.com/office/powerpoint/2010/main" val="1808773951"/>
              </p:ext>
            </p:extLst>
          </p:nvPr>
        </p:nvGraphicFramePr>
        <p:xfrm>
          <a:off x="3672840" y="68918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5992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310640"/>
            <a:ext cx="10515600" cy="48663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6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n-US" sz="9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</a:t>
            </a:r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9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YOU!</a:t>
            </a:r>
            <a:endParaRPr lang="uk-UA" sz="9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59729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106</Words>
  <Application>Microsoft Office PowerPoint</Application>
  <PresentationFormat>Широкий екран</PresentationFormat>
  <Paragraphs>43</Paragraphs>
  <Slides>7</Slides>
  <Notes>0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4" baseType="lpstr">
      <vt:lpstr>Arial Unicode MS</vt:lpstr>
      <vt:lpstr>Arial</vt:lpstr>
      <vt:lpstr>Calibri</vt:lpstr>
      <vt:lpstr>Calibri Light</vt:lpstr>
      <vt:lpstr>Times New Roman</vt:lpstr>
      <vt:lpstr>Тема Office</vt:lpstr>
      <vt:lpstr>Документ</vt:lpstr>
      <vt:lpstr>UKRAINIAN  GAS MARKET: PROSPECTS 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Наталі</dc:creator>
  <cp:lastModifiedBy>Наталі</cp:lastModifiedBy>
  <cp:revision>32</cp:revision>
  <dcterms:created xsi:type="dcterms:W3CDTF">2018-04-24T17:28:56Z</dcterms:created>
  <dcterms:modified xsi:type="dcterms:W3CDTF">2018-04-24T21:16:26Z</dcterms:modified>
</cp:coreProperties>
</file>