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</p:sldMasterIdLst>
  <p:notesMasterIdLst>
    <p:notesMasterId r:id="rId11"/>
  </p:notesMasterIdLst>
  <p:handoutMasterIdLst>
    <p:handoutMasterId r:id="rId12"/>
  </p:handoutMasterIdLst>
  <p:sldIdLst>
    <p:sldId id="892" r:id="rId2"/>
    <p:sldId id="927" r:id="rId3"/>
    <p:sldId id="932" r:id="rId4"/>
    <p:sldId id="933" r:id="rId5"/>
    <p:sldId id="928" r:id="rId6"/>
    <p:sldId id="929" r:id="rId7"/>
    <p:sldId id="930" r:id="rId8"/>
    <p:sldId id="931" r:id="rId9"/>
    <p:sldId id="906" r:id="rId10"/>
  </p:sldIdLst>
  <p:sldSz cx="12192000" cy="6858000"/>
  <p:notesSz cx="6881813" cy="97107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5D23"/>
    <a:srgbClr val="33CC33"/>
    <a:srgbClr val="EA7838"/>
    <a:srgbClr val="FFFFFF"/>
    <a:srgbClr val="FF0000"/>
    <a:srgbClr val="00CC00"/>
    <a:srgbClr val="969696"/>
    <a:srgbClr val="D0020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3" autoAdjust="0"/>
    <p:restoredTop sz="97446" autoAdjust="0"/>
  </p:normalViewPr>
  <p:slideViewPr>
    <p:cSldViewPr>
      <p:cViewPr varScale="1">
        <p:scale>
          <a:sx n="109" d="100"/>
          <a:sy n="109" d="100"/>
        </p:scale>
        <p:origin x="6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44" y="60"/>
      </p:cViewPr>
      <p:guideLst>
        <p:guide orient="horz" pos="305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755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pPr>
              <a:defRPr/>
            </a:pPr>
            <a:fld id="{7D8368F6-D091-4E42-B9E3-84658F20AF69}" type="datetimeFigureOut">
              <a:rPr lang="pl-PL"/>
              <a:pPr>
                <a:defRPr/>
              </a:pPr>
              <a:t>08.05.2018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755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pPr>
              <a:defRPr/>
            </a:pPr>
            <a:fld id="{469FEDB6-D2ED-434C-8341-74CD7DAA24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05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755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0231170D-419B-4EE0-A631-836E0E5A63AA}" type="datetimeFigureOut">
              <a:rPr lang="pl-PL" smtClean="0"/>
              <a:pPr/>
              <a:t>08.05.2018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" y="727075"/>
            <a:ext cx="6475413" cy="3643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182" y="4613224"/>
            <a:ext cx="5505450" cy="436952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755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824085C8-E1A6-4943-A286-31E50FD7E3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62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F8F8F8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" y="2627"/>
            <a:ext cx="12184092" cy="6852745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-24680" y="1268760"/>
            <a:ext cx="12216680" cy="50405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005980"/>
            <a:ext cx="9144000" cy="1089075"/>
          </a:xfrm>
        </p:spPr>
        <p:txBody>
          <a:bodyPr anchor="b">
            <a:normAutofit/>
          </a:bodyPr>
          <a:lstStyle>
            <a:lvl1pPr algn="ctr">
              <a:defRPr sz="3200" b="1" cap="all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29289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cap="none" spc="80" baseline="0">
                <a:solidFill>
                  <a:srgbClr val="FF5D23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889206-0902-43F0-936A-5E64CC8CDDA7}" type="slidenum">
              <a:rPr lang="pl-PL" smtClean="0"/>
              <a:t>‹#›</a:t>
            </a:fld>
            <a:endParaRPr lang="pl-PL"/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4589107" y="4877354"/>
            <a:ext cx="2593975" cy="1006476"/>
            <a:chOff x="1503363" y="4875628"/>
            <a:chExt cx="2593975" cy="1006476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55876" y="5186778"/>
              <a:ext cx="479425" cy="266700"/>
            </a:xfrm>
            <a:custGeom>
              <a:avLst/>
              <a:gdLst>
                <a:gd name="T0" fmla="*/ 42 w 113"/>
                <a:gd name="T1" fmla="*/ 37 h 62"/>
                <a:gd name="T2" fmla="*/ 42 w 113"/>
                <a:gd name="T3" fmla="*/ 24 h 62"/>
                <a:gd name="T4" fmla="*/ 113 w 113"/>
                <a:gd name="T5" fmla="*/ 24 h 62"/>
                <a:gd name="T6" fmla="*/ 113 w 113"/>
                <a:gd name="T7" fmla="*/ 47 h 62"/>
                <a:gd name="T8" fmla="*/ 103 w 113"/>
                <a:gd name="T9" fmla="*/ 62 h 62"/>
                <a:gd name="T10" fmla="*/ 80 w 113"/>
                <a:gd name="T11" fmla="*/ 62 h 62"/>
                <a:gd name="T12" fmla="*/ 69 w 113"/>
                <a:gd name="T13" fmla="*/ 62 h 62"/>
                <a:gd name="T14" fmla="*/ 57 w 113"/>
                <a:gd name="T15" fmla="*/ 62 h 62"/>
                <a:gd name="T16" fmla="*/ 33 w 113"/>
                <a:gd name="T17" fmla="*/ 62 h 62"/>
                <a:gd name="T18" fmla="*/ 9 w 113"/>
                <a:gd name="T19" fmla="*/ 62 h 62"/>
                <a:gd name="T20" fmla="*/ 0 w 113"/>
                <a:gd name="T21" fmla="*/ 47 h 62"/>
                <a:gd name="T22" fmla="*/ 0 w 113"/>
                <a:gd name="T23" fmla="*/ 13 h 62"/>
                <a:gd name="T24" fmla="*/ 9 w 113"/>
                <a:gd name="T25" fmla="*/ 0 h 62"/>
                <a:gd name="T26" fmla="*/ 103 w 113"/>
                <a:gd name="T27" fmla="*/ 0 h 62"/>
                <a:gd name="T28" fmla="*/ 113 w 113"/>
                <a:gd name="T29" fmla="*/ 0 h 62"/>
                <a:gd name="T30" fmla="*/ 113 w 113"/>
                <a:gd name="T31" fmla="*/ 14 h 62"/>
                <a:gd name="T32" fmla="*/ 16 w 113"/>
                <a:gd name="T33" fmla="*/ 14 h 62"/>
                <a:gd name="T34" fmla="*/ 13 w 113"/>
                <a:gd name="T35" fmla="*/ 19 h 62"/>
                <a:gd name="T36" fmla="*/ 13 w 113"/>
                <a:gd name="T37" fmla="*/ 31 h 62"/>
                <a:gd name="T38" fmla="*/ 13 w 113"/>
                <a:gd name="T39" fmla="*/ 43 h 62"/>
                <a:gd name="T40" fmla="*/ 16 w 113"/>
                <a:gd name="T41" fmla="*/ 47 h 62"/>
                <a:gd name="T42" fmla="*/ 54 w 113"/>
                <a:gd name="T43" fmla="*/ 47 h 62"/>
                <a:gd name="T44" fmla="*/ 97 w 113"/>
                <a:gd name="T45" fmla="*/ 47 h 62"/>
                <a:gd name="T46" fmla="*/ 100 w 113"/>
                <a:gd name="T47" fmla="*/ 43 h 62"/>
                <a:gd name="T48" fmla="*/ 100 w 113"/>
                <a:gd name="T49" fmla="*/ 37 h 62"/>
                <a:gd name="T50" fmla="*/ 42 w 113"/>
                <a:gd name="T5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62">
                  <a:moveTo>
                    <a:pt x="42" y="37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7"/>
                    <a:pt x="110" y="62"/>
                    <a:pt x="103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3" y="62"/>
                    <a:pt x="0" y="5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3" y="16"/>
                    <a:pt x="13" y="1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5"/>
                    <a:pt x="15" y="47"/>
                    <a:pt x="1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7"/>
                    <a:pt x="100" y="45"/>
                    <a:pt x="100" y="43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42" y="37"/>
                    <a:pt x="42" y="37"/>
                    <a:pt x="4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3086101" y="5186778"/>
              <a:ext cx="481013" cy="266700"/>
            </a:xfrm>
            <a:custGeom>
              <a:avLst/>
              <a:gdLst>
                <a:gd name="T0" fmla="*/ 113 w 113"/>
                <a:gd name="T1" fmla="*/ 62 h 62"/>
                <a:gd name="T2" fmla="*/ 100 w 113"/>
                <a:gd name="T3" fmla="*/ 62 h 62"/>
                <a:gd name="T4" fmla="*/ 100 w 113"/>
                <a:gd name="T5" fmla="*/ 44 h 62"/>
                <a:gd name="T6" fmla="*/ 100 w 113"/>
                <a:gd name="T7" fmla="*/ 37 h 62"/>
                <a:gd name="T8" fmla="*/ 13 w 113"/>
                <a:gd name="T9" fmla="*/ 37 h 62"/>
                <a:gd name="T10" fmla="*/ 13 w 113"/>
                <a:gd name="T11" fmla="*/ 62 h 62"/>
                <a:gd name="T12" fmla="*/ 0 w 113"/>
                <a:gd name="T13" fmla="*/ 62 h 62"/>
                <a:gd name="T14" fmla="*/ 0 w 113"/>
                <a:gd name="T15" fmla="*/ 12 h 62"/>
                <a:gd name="T16" fmla="*/ 12 w 113"/>
                <a:gd name="T17" fmla="*/ 0 h 62"/>
                <a:gd name="T18" fmla="*/ 103 w 113"/>
                <a:gd name="T19" fmla="*/ 0 h 62"/>
                <a:gd name="T20" fmla="*/ 113 w 113"/>
                <a:gd name="T21" fmla="*/ 13 h 62"/>
                <a:gd name="T22" fmla="*/ 113 w 113"/>
                <a:gd name="T23" fmla="*/ 23 h 62"/>
                <a:gd name="T24" fmla="*/ 113 w 113"/>
                <a:gd name="T25" fmla="*/ 43 h 62"/>
                <a:gd name="T26" fmla="*/ 113 w 113"/>
                <a:gd name="T27" fmla="*/ 62 h 62"/>
                <a:gd name="T28" fmla="*/ 13 w 113"/>
                <a:gd name="T29" fmla="*/ 23 h 62"/>
                <a:gd name="T30" fmla="*/ 100 w 113"/>
                <a:gd name="T31" fmla="*/ 23 h 62"/>
                <a:gd name="T32" fmla="*/ 100 w 113"/>
                <a:gd name="T33" fmla="*/ 18 h 62"/>
                <a:gd name="T34" fmla="*/ 97 w 113"/>
                <a:gd name="T35" fmla="*/ 15 h 62"/>
                <a:gd name="T36" fmla="*/ 16 w 113"/>
                <a:gd name="T37" fmla="*/ 15 h 62"/>
                <a:gd name="T38" fmla="*/ 13 w 113"/>
                <a:gd name="T39" fmla="*/ 18 h 62"/>
                <a:gd name="T40" fmla="*/ 13 w 113"/>
                <a:gd name="T41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113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3" y="4"/>
                    <a:pt x="113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2"/>
                    <a:pt x="113" y="62"/>
                    <a:pt x="113" y="62"/>
                  </a:cubicBezTo>
                  <a:close/>
                  <a:moveTo>
                    <a:pt x="13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6"/>
                    <a:pt x="98" y="15"/>
                    <a:pt x="9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3617913" y="5186778"/>
              <a:ext cx="479425" cy="266700"/>
            </a:xfrm>
            <a:custGeom>
              <a:avLst/>
              <a:gdLst>
                <a:gd name="T0" fmla="*/ 0 w 113"/>
                <a:gd name="T1" fmla="*/ 47 h 62"/>
                <a:gd name="T2" fmla="*/ 0 w 113"/>
                <a:gd name="T3" fmla="*/ 62 h 62"/>
                <a:gd name="T4" fmla="*/ 10 w 113"/>
                <a:gd name="T5" fmla="*/ 62 h 62"/>
                <a:gd name="T6" fmla="*/ 113 w 113"/>
                <a:gd name="T7" fmla="*/ 62 h 62"/>
                <a:gd name="T8" fmla="*/ 113 w 113"/>
                <a:gd name="T9" fmla="*/ 47 h 62"/>
                <a:gd name="T10" fmla="*/ 13 w 113"/>
                <a:gd name="T11" fmla="*/ 47 h 62"/>
                <a:gd name="T12" fmla="*/ 13 w 113"/>
                <a:gd name="T13" fmla="*/ 42 h 62"/>
                <a:gd name="T14" fmla="*/ 17 w 113"/>
                <a:gd name="T15" fmla="*/ 37 h 62"/>
                <a:gd name="T16" fmla="*/ 104 w 113"/>
                <a:gd name="T17" fmla="*/ 37 h 62"/>
                <a:gd name="T18" fmla="*/ 113 w 113"/>
                <a:gd name="T19" fmla="*/ 23 h 62"/>
                <a:gd name="T20" fmla="*/ 113 w 113"/>
                <a:gd name="T21" fmla="*/ 13 h 62"/>
                <a:gd name="T22" fmla="*/ 113 w 113"/>
                <a:gd name="T23" fmla="*/ 0 h 62"/>
                <a:gd name="T24" fmla="*/ 104 w 113"/>
                <a:gd name="T25" fmla="*/ 0 h 62"/>
                <a:gd name="T26" fmla="*/ 0 w 113"/>
                <a:gd name="T27" fmla="*/ 0 h 62"/>
                <a:gd name="T28" fmla="*/ 0 w 113"/>
                <a:gd name="T29" fmla="*/ 14 h 62"/>
                <a:gd name="T30" fmla="*/ 101 w 113"/>
                <a:gd name="T31" fmla="*/ 14 h 62"/>
                <a:gd name="T32" fmla="*/ 101 w 113"/>
                <a:gd name="T33" fmla="*/ 18 h 62"/>
                <a:gd name="T34" fmla="*/ 97 w 113"/>
                <a:gd name="T35" fmla="*/ 23 h 62"/>
                <a:gd name="T36" fmla="*/ 10 w 113"/>
                <a:gd name="T37" fmla="*/ 23 h 62"/>
                <a:gd name="T38" fmla="*/ 0 w 113"/>
                <a:gd name="T39" fmla="*/ 37 h 62"/>
                <a:gd name="T40" fmla="*/ 0 w 113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0" y="4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39"/>
                    <a:pt x="14" y="37"/>
                    <a:pt x="17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3" y="32"/>
                    <a:pt x="113" y="2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22"/>
                    <a:pt x="99" y="23"/>
                    <a:pt x="9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3" y="24"/>
                    <a:pt x="0" y="28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551113" y="5505866"/>
              <a:ext cx="798513" cy="147638"/>
            </a:xfrm>
            <a:custGeom>
              <a:avLst/>
              <a:gdLst>
                <a:gd name="T0" fmla="*/ 6 w 188"/>
                <a:gd name="T1" fmla="*/ 9 h 34"/>
                <a:gd name="T2" fmla="*/ 4 w 188"/>
                <a:gd name="T3" fmla="*/ 14 h 34"/>
                <a:gd name="T4" fmla="*/ 12 w 188"/>
                <a:gd name="T5" fmla="*/ 22 h 34"/>
                <a:gd name="T6" fmla="*/ 2 w 188"/>
                <a:gd name="T7" fmla="*/ 27 h 34"/>
                <a:gd name="T8" fmla="*/ 6 w 188"/>
                <a:gd name="T9" fmla="*/ 25 h 34"/>
                <a:gd name="T10" fmla="*/ 9 w 188"/>
                <a:gd name="T11" fmla="*/ 20 h 34"/>
                <a:gd name="T12" fmla="*/ 1 w 188"/>
                <a:gd name="T13" fmla="*/ 12 h 34"/>
                <a:gd name="T14" fmla="*/ 12 w 188"/>
                <a:gd name="T15" fmla="*/ 9 h 34"/>
                <a:gd name="T16" fmla="*/ 38 w 188"/>
                <a:gd name="T17" fmla="*/ 23 h 34"/>
                <a:gd name="T18" fmla="*/ 35 w 188"/>
                <a:gd name="T19" fmla="*/ 34 h 34"/>
                <a:gd name="T20" fmla="*/ 28 w 188"/>
                <a:gd name="T21" fmla="*/ 7 h 34"/>
                <a:gd name="T22" fmla="*/ 69 w 188"/>
                <a:gd name="T23" fmla="*/ 9 h 34"/>
                <a:gd name="T24" fmla="*/ 67 w 188"/>
                <a:gd name="T25" fmla="*/ 14 h 34"/>
                <a:gd name="T26" fmla="*/ 74 w 188"/>
                <a:gd name="T27" fmla="*/ 22 h 34"/>
                <a:gd name="T28" fmla="*/ 65 w 188"/>
                <a:gd name="T29" fmla="*/ 27 h 34"/>
                <a:gd name="T30" fmla="*/ 68 w 188"/>
                <a:gd name="T31" fmla="*/ 25 h 34"/>
                <a:gd name="T32" fmla="*/ 71 w 188"/>
                <a:gd name="T33" fmla="*/ 20 h 34"/>
                <a:gd name="T34" fmla="*/ 63 w 188"/>
                <a:gd name="T35" fmla="*/ 12 h 34"/>
                <a:gd name="T36" fmla="*/ 74 w 188"/>
                <a:gd name="T37" fmla="*/ 9 h 34"/>
                <a:gd name="T38" fmla="*/ 98 w 188"/>
                <a:gd name="T39" fmla="*/ 7 h 34"/>
                <a:gd name="T40" fmla="*/ 98 w 188"/>
                <a:gd name="T41" fmla="*/ 9 h 34"/>
                <a:gd name="T42" fmla="*/ 95 w 188"/>
                <a:gd name="T43" fmla="*/ 9 h 34"/>
                <a:gd name="T44" fmla="*/ 95 w 188"/>
                <a:gd name="T45" fmla="*/ 7 h 34"/>
                <a:gd name="T46" fmla="*/ 139 w 188"/>
                <a:gd name="T47" fmla="*/ 22 h 34"/>
                <a:gd name="T48" fmla="*/ 129 w 188"/>
                <a:gd name="T49" fmla="*/ 28 h 34"/>
                <a:gd name="T50" fmla="*/ 121 w 188"/>
                <a:gd name="T51" fmla="*/ 10 h 34"/>
                <a:gd name="T52" fmla="*/ 139 w 188"/>
                <a:gd name="T53" fmla="*/ 17 h 34"/>
                <a:gd name="T54" fmla="*/ 129 w 188"/>
                <a:gd name="T55" fmla="*/ 25 h 34"/>
                <a:gd name="T56" fmla="*/ 137 w 188"/>
                <a:gd name="T57" fmla="*/ 20 h 34"/>
                <a:gd name="T58" fmla="*/ 132 w 188"/>
                <a:gd name="T59" fmla="*/ 10 h 34"/>
                <a:gd name="T60" fmla="*/ 122 w 188"/>
                <a:gd name="T61" fmla="*/ 15 h 34"/>
                <a:gd name="T62" fmla="*/ 161 w 188"/>
                <a:gd name="T63" fmla="*/ 7 h 34"/>
                <a:gd name="T64" fmla="*/ 168 w 188"/>
                <a:gd name="T65" fmla="*/ 7 h 34"/>
                <a:gd name="T66" fmla="*/ 174 w 188"/>
                <a:gd name="T67" fmla="*/ 11 h 34"/>
                <a:gd name="T68" fmla="*/ 185 w 188"/>
                <a:gd name="T69" fmla="*/ 8 h 34"/>
                <a:gd name="T70" fmla="*/ 188 w 188"/>
                <a:gd name="T71" fmla="*/ 27 h 34"/>
                <a:gd name="T72" fmla="*/ 185 w 188"/>
                <a:gd name="T73" fmla="*/ 12 h 34"/>
                <a:gd name="T74" fmla="*/ 177 w 188"/>
                <a:gd name="T75" fmla="*/ 10 h 34"/>
                <a:gd name="T76" fmla="*/ 174 w 188"/>
                <a:gd name="T77" fmla="*/ 27 h 34"/>
                <a:gd name="T78" fmla="*/ 171 w 188"/>
                <a:gd name="T79" fmla="*/ 12 h 34"/>
                <a:gd name="T80" fmla="*/ 164 w 188"/>
                <a:gd name="T81" fmla="*/ 10 h 34"/>
                <a:gd name="T82" fmla="*/ 161 w 188"/>
                <a:gd name="T8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34">
                  <a:moveTo>
                    <a:pt x="12" y="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5"/>
                    <a:pt x="10" y="26"/>
                  </a:cubicBezTo>
                  <a:cubicBezTo>
                    <a:pt x="9" y="27"/>
                    <a:pt x="7" y="28"/>
                    <a:pt x="6" y="28"/>
                  </a:cubicBezTo>
                  <a:cubicBezTo>
                    <a:pt x="5" y="28"/>
                    <a:pt x="3" y="27"/>
                    <a:pt x="2" y="27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19"/>
                    <a:pt x="7" y="19"/>
                    <a:pt x="5" y="18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10" y="8"/>
                    <a:pt x="12" y="9"/>
                  </a:cubicBezTo>
                  <a:close/>
                  <a:moveTo>
                    <a:pt x="28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8" y="7"/>
                    <a:pt x="28" y="7"/>
                    <a:pt x="28" y="7"/>
                  </a:cubicBezTo>
                  <a:close/>
                  <a:moveTo>
                    <a:pt x="74" y="9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68" y="9"/>
                    <a:pt x="67" y="9"/>
                    <a:pt x="67" y="10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2"/>
                    <a:pt x="66" y="13"/>
                    <a:pt x="67" y="14"/>
                  </a:cubicBezTo>
                  <a:cubicBezTo>
                    <a:pt x="67" y="14"/>
                    <a:pt x="68" y="15"/>
                    <a:pt x="70" y="16"/>
                  </a:cubicBezTo>
                  <a:cubicBezTo>
                    <a:pt x="71" y="17"/>
                    <a:pt x="73" y="18"/>
                    <a:pt x="73" y="19"/>
                  </a:cubicBezTo>
                  <a:cubicBezTo>
                    <a:pt x="74" y="20"/>
                    <a:pt x="74" y="21"/>
                    <a:pt x="74" y="22"/>
                  </a:cubicBezTo>
                  <a:cubicBezTo>
                    <a:pt x="74" y="23"/>
                    <a:pt x="74" y="25"/>
                    <a:pt x="73" y="26"/>
                  </a:cubicBezTo>
                  <a:cubicBezTo>
                    <a:pt x="72" y="27"/>
                    <a:pt x="70" y="28"/>
                    <a:pt x="68" y="28"/>
                  </a:cubicBezTo>
                  <a:cubicBezTo>
                    <a:pt x="67" y="28"/>
                    <a:pt x="66" y="27"/>
                    <a:pt x="65" y="27"/>
                  </a:cubicBezTo>
                  <a:cubicBezTo>
                    <a:pt x="64" y="26"/>
                    <a:pt x="63" y="26"/>
                    <a:pt x="63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4"/>
                    <a:pt x="67" y="25"/>
                    <a:pt x="68" y="25"/>
                  </a:cubicBezTo>
                  <a:cubicBezTo>
                    <a:pt x="69" y="25"/>
                    <a:pt x="70" y="25"/>
                    <a:pt x="71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1" y="19"/>
                    <a:pt x="70" y="19"/>
                    <a:pt x="68" y="18"/>
                  </a:cubicBezTo>
                  <a:cubicBezTo>
                    <a:pt x="66" y="17"/>
                    <a:pt x="65" y="16"/>
                    <a:pt x="64" y="15"/>
                  </a:cubicBezTo>
                  <a:cubicBezTo>
                    <a:pt x="64" y="14"/>
                    <a:pt x="63" y="13"/>
                    <a:pt x="63" y="12"/>
                  </a:cubicBezTo>
                  <a:cubicBezTo>
                    <a:pt x="63" y="10"/>
                    <a:pt x="64" y="9"/>
                    <a:pt x="65" y="8"/>
                  </a:cubicBezTo>
                  <a:cubicBezTo>
                    <a:pt x="66" y="7"/>
                    <a:pt x="67" y="7"/>
                    <a:pt x="69" y="7"/>
                  </a:cubicBezTo>
                  <a:cubicBezTo>
                    <a:pt x="71" y="7"/>
                    <a:pt x="73" y="8"/>
                    <a:pt x="74" y="9"/>
                  </a:cubicBezTo>
                  <a:close/>
                  <a:moveTo>
                    <a:pt x="9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0"/>
                    <a:pt x="95" y="0"/>
                    <a:pt x="95" y="0"/>
                  </a:cubicBezTo>
                  <a:close/>
                  <a:moveTo>
                    <a:pt x="137" y="20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8" y="23"/>
                    <a:pt x="137" y="24"/>
                    <a:pt x="136" y="25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32" y="27"/>
                    <a:pt x="131" y="28"/>
                    <a:pt x="129" y="28"/>
                  </a:cubicBezTo>
                  <a:cubicBezTo>
                    <a:pt x="126" y="28"/>
                    <a:pt x="123" y="27"/>
                    <a:pt x="122" y="24"/>
                  </a:cubicBezTo>
                  <a:cubicBezTo>
                    <a:pt x="120" y="22"/>
                    <a:pt x="119" y="20"/>
                    <a:pt x="119" y="17"/>
                  </a:cubicBezTo>
                  <a:cubicBezTo>
                    <a:pt x="119" y="15"/>
                    <a:pt x="120" y="12"/>
                    <a:pt x="121" y="10"/>
                  </a:cubicBezTo>
                  <a:cubicBezTo>
                    <a:pt x="123" y="8"/>
                    <a:pt x="126" y="7"/>
                    <a:pt x="129" y="7"/>
                  </a:cubicBezTo>
                  <a:cubicBezTo>
                    <a:pt x="132" y="7"/>
                    <a:pt x="135" y="8"/>
                    <a:pt x="137" y="11"/>
                  </a:cubicBezTo>
                  <a:cubicBezTo>
                    <a:pt x="139" y="12"/>
                    <a:pt x="139" y="15"/>
                    <a:pt x="139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20"/>
                    <a:pt x="122" y="22"/>
                    <a:pt x="124" y="23"/>
                  </a:cubicBezTo>
                  <a:cubicBezTo>
                    <a:pt x="125" y="25"/>
                    <a:pt x="127" y="25"/>
                    <a:pt x="129" y="25"/>
                  </a:cubicBezTo>
                  <a:cubicBezTo>
                    <a:pt x="130" y="25"/>
                    <a:pt x="131" y="25"/>
                    <a:pt x="132" y="25"/>
                  </a:cubicBezTo>
                  <a:cubicBezTo>
                    <a:pt x="133" y="24"/>
                    <a:pt x="134" y="24"/>
                    <a:pt x="134" y="23"/>
                  </a:cubicBezTo>
                  <a:cubicBezTo>
                    <a:pt x="135" y="23"/>
                    <a:pt x="136" y="22"/>
                    <a:pt x="137" y="20"/>
                  </a:cubicBezTo>
                  <a:close/>
                  <a:moveTo>
                    <a:pt x="137" y="15"/>
                  </a:moveTo>
                  <a:cubicBezTo>
                    <a:pt x="136" y="14"/>
                    <a:pt x="136" y="13"/>
                    <a:pt x="135" y="12"/>
                  </a:cubicBezTo>
                  <a:cubicBezTo>
                    <a:pt x="134" y="11"/>
                    <a:pt x="134" y="10"/>
                    <a:pt x="132" y="10"/>
                  </a:cubicBezTo>
                  <a:cubicBezTo>
                    <a:pt x="131" y="9"/>
                    <a:pt x="130" y="9"/>
                    <a:pt x="129" y="9"/>
                  </a:cubicBezTo>
                  <a:cubicBezTo>
                    <a:pt x="127" y="9"/>
                    <a:pt x="125" y="10"/>
                    <a:pt x="124" y="11"/>
                  </a:cubicBezTo>
                  <a:cubicBezTo>
                    <a:pt x="123" y="12"/>
                    <a:pt x="122" y="13"/>
                    <a:pt x="122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58" y="7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2" y="9"/>
                    <a:pt x="163" y="8"/>
                    <a:pt x="163" y="8"/>
                  </a:cubicBezTo>
                  <a:cubicBezTo>
                    <a:pt x="165" y="7"/>
                    <a:pt x="166" y="7"/>
                    <a:pt x="168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1" y="8"/>
                    <a:pt x="172" y="8"/>
                    <a:pt x="172" y="9"/>
                  </a:cubicBezTo>
                  <a:cubicBezTo>
                    <a:pt x="173" y="9"/>
                    <a:pt x="173" y="10"/>
                    <a:pt x="174" y="11"/>
                  </a:cubicBezTo>
                  <a:cubicBezTo>
                    <a:pt x="175" y="10"/>
                    <a:pt x="176" y="9"/>
                    <a:pt x="177" y="8"/>
                  </a:cubicBezTo>
                  <a:cubicBezTo>
                    <a:pt x="178" y="7"/>
                    <a:pt x="180" y="7"/>
                    <a:pt x="181" y="7"/>
                  </a:cubicBezTo>
                  <a:cubicBezTo>
                    <a:pt x="182" y="7"/>
                    <a:pt x="184" y="7"/>
                    <a:pt x="185" y="8"/>
                  </a:cubicBezTo>
                  <a:cubicBezTo>
                    <a:pt x="186" y="8"/>
                    <a:pt x="187" y="9"/>
                    <a:pt x="187" y="11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4"/>
                    <a:pt x="185" y="13"/>
                    <a:pt x="185" y="12"/>
                  </a:cubicBezTo>
                  <a:cubicBezTo>
                    <a:pt x="184" y="11"/>
                    <a:pt x="184" y="10"/>
                    <a:pt x="183" y="10"/>
                  </a:cubicBezTo>
                  <a:cubicBezTo>
                    <a:pt x="182" y="9"/>
                    <a:pt x="182" y="9"/>
                    <a:pt x="181" y="9"/>
                  </a:cubicBezTo>
                  <a:cubicBezTo>
                    <a:pt x="179" y="9"/>
                    <a:pt x="178" y="10"/>
                    <a:pt x="177" y="10"/>
                  </a:cubicBezTo>
                  <a:cubicBezTo>
                    <a:pt x="176" y="11"/>
                    <a:pt x="175" y="12"/>
                    <a:pt x="175" y="13"/>
                  </a:cubicBezTo>
                  <a:cubicBezTo>
                    <a:pt x="174" y="14"/>
                    <a:pt x="174" y="16"/>
                    <a:pt x="174" y="1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5"/>
                    <a:pt x="172" y="13"/>
                    <a:pt x="171" y="12"/>
                  </a:cubicBezTo>
                  <a:cubicBezTo>
                    <a:pt x="171" y="11"/>
                    <a:pt x="170" y="10"/>
                    <a:pt x="170" y="10"/>
                  </a:cubicBezTo>
                  <a:cubicBezTo>
                    <a:pt x="169" y="9"/>
                    <a:pt x="168" y="9"/>
                    <a:pt x="167" y="9"/>
                  </a:cubicBezTo>
                  <a:cubicBezTo>
                    <a:pt x="166" y="9"/>
                    <a:pt x="165" y="10"/>
                    <a:pt x="164" y="10"/>
                  </a:cubicBezTo>
                  <a:cubicBezTo>
                    <a:pt x="163" y="11"/>
                    <a:pt x="162" y="12"/>
                    <a:pt x="161" y="13"/>
                  </a:cubicBezTo>
                  <a:cubicBezTo>
                    <a:pt x="161" y="14"/>
                    <a:pt x="161" y="16"/>
                    <a:pt x="161" y="1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7"/>
                    <a:pt x="158" y="7"/>
                    <a:pt x="15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503363" y="4875628"/>
              <a:ext cx="1392238" cy="1006476"/>
            </a:xfrm>
            <a:custGeom>
              <a:avLst/>
              <a:gdLst>
                <a:gd name="T0" fmla="*/ 144 w 328"/>
                <a:gd name="T1" fmla="*/ 177 h 233"/>
                <a:gd name="T2" fmla="*/ 159 w 328"/>
                <a:gd name="T3" fmla="*/ 105 h 233"/>
                <a:gd name="T4" fmla="*/ 144 w 328"/>
                <a:gd name="T5" fmla="*/ 177 h 233"/>
                <a:gd name="T6" fmla="*/ 185 w 328"/>
                <a:gd name="T7" fmla="*/ 56 h 233"/>
                <a:gd name="T8" fmla="*/ 169 w 328"/>
                <a:gd name="T9" fmla="*/ 128 h 233"/>
                <a:gd name="T10" fmla="*/ 185 w 328"/>
                <a:gd name="T11" fmla="*/ 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33">
                  <a:moveTo>
                    <a:pt x="144" y="177"/>
                  </a:moveTo>
                  <a:cubicBezTo>
                    <a:pt x="328" y="127"/>
                    <a:pt x="158" y="0"/>
                    <a:pt x="159" y="105"/>
                  </a:cubicBezTo>
                  <a:cubicBezTo>
                    <a:pt x="211" y="57"/>
                    <a:pt x="220" y="143"/>
                    <a:pt x="144" y="177"/>
                  </a:cubicBezTo>
                  <a:close/>
                  <a:moveTo>
                    <a:pt x="185" y="56"/>
                  </a:moveTo>
                  <a:cubicBezTo>
                    <a:pt x="0" y="102"/>
                    <a:pt x="168" y="233"/>
                    <a:pt x="169" y="128"/>
                  </a:cubicBezTo>
                  <a:cubicBezTo>
                    <a:pt x="115" y="174"/>
                    <a:pt x="109" y="89"/>
                    <a:pt x="185" y="56"/>
                  </a:cubicBez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417888" y="5558253"/>
              <a:ext cx="679450" cy="38100"/>
            </a:xfrm>
            <a:custGeom>
              <a:avLst/>
              <a:gdLst>
                <a:gd name="T0" fmla="*/ 0 w 428"/>
                <a:gd name="T1" fmla="*/ 0 h 24"/>
                <a:gd name="T2" fmla="*/ 428 w 428"/>
                <a:gd name="T3" fmla="*/ 0 h 24"/>
                <a:gd name="T4" fmla="*/ 428 w 428"/>
                <a:gd name="T5" fmla="*/ 24 h 24"/>
                <a:gd name="T6" fmla="*/ 0 w 428"/>
                <a:gd name="T7" fmla="*/ 24 h 24"/>
                <a:gd name="T8" fmla="*/ 0 w 428"/>
                <a:gd name="T9" fmla="*/ 0 h 24"/>
                <a:gd name="T10" fmla="*/ 0 w 42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4">
                  <a:moveTo>
                    <a:pt x="0" y="0"/>
                  </a:moveTo>
                  <a:lnTo>
                    <a:pt x="428" y="0"/>
                  </a:lnTo>
                  <a:lnTo>
                    <a:pt x="42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254495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Slajd tytułowy">
    <p:bg>
      <p:bgPr>
        <a:pattFill prst="pct5">
          <a:fgClr>
            <a:srgbClr val="F8F8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"/>
            <a:ext cx="12192000" cy="6857193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0" y="1268760"/>
            <a:ext cx="12191999" cy="504056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005980"/>
            <a:ext cx="9144000" cy="1089075"/>
          </a:xfrm>
        </p:spPr>
        <p:txBody>
          <a:bodyPr anchor="b">
            <a:normAutofit/>
          </a:bodyPr>
          <a:lstStyle>
            <a:lvl1pPr algn="ctr">
              <a:defRPr sz="3200" b="1" cap="all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29289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spc="80" baseline="0">
                <a:solidFill>
                  <a:srgbClr val="FF5D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4582145" y="4942804"/>
            <a:ext cx="2593975" cy="1006476"/>
            <a:chOff x="1503363" y="4875628"/>
            <a:chExt cx="2593975" cy="100647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555876" y="5186778"/>
              <a:ext cx="479425" cy="266700"/>
            </a:xfrm>
            <a:custGeom>
              <a:avLst/>
              <a:gdLst>
                <a:gd name="T0" fmla="*/ 42 w 113"/>
                <a:gd name="T1" fmla="*/ 37 h 62"/>
                <a:gd name="T2" fmla="*/ 42 w 113"/>
                <a:gd name="T3" fmla="*/ 24 h 62"/>
                <a:gd name="T4" fmla="*/ 113 w 113"/>
                <a:gd name="T5" fmla="*/ 24 h 62"/>
                <a:gd name="T6" fmla="*/ 113 w 113"/>
                <a:gd name="T7" fmla="*/ 47 h 62"/>
                <a:gd name="T8" fmla="*/ 103 w 113"/>
                <a:gd name="T9" fmla="*/ 62 h 62"/>
                <a:gd name="T10" fmla="*/ 80 w 113"/>
                <a:gd name="T11" fmla="*/ 62 h 62"/>
                <a:gd name="T12" fmla="*/ 69 w 113"/>
                <a:gd name="T13" fmla="*/ 62 h 62"/>
                <a:gd name="T14" fmla="*/ 57 w 113"/>
                <a:gd name="T15" fmla="*/ 62 h 62"/>
                <a:gd name="T16" fmla="*/ 33 w 113"/>
                <a:gd name="T17" fmla="*/ 62 h 62"/>
                <a:gd name="T18" fmla="*/ 9 w 113"/>
                <a:gd name="T19" fmla="*/ 62 h 62"/>
                <a:gd name="T20" fmla="*/ 0 w 113"/>
                <a:gd name="T21" fmla="*/ 47 h 62"/>
                <a:gd name="T22" fmla="*/ 0 w 113"/>
                <a:gd name="T23" fmla="*/ 13 h 62"/>
                <a:gd name="T24" fmla="*/ 9 w 113"/>
                <a:gd name="T25" fmla="*/ 0 h 62"/>
                <a:gd name="T26" fmla="*/ 103 w 113"/>
                <a:gd name="T27" fmla="*/ 0 h 62"/>
                <a:gd name="T28" fmla="*/ 113 w 113"/>
                <a:gd name="T29" fmla="*/ 0 h 62"/>
                <a:gd name="T30" fmla="*/ 113 w 113"/>
                <a:gd name="T31" fmla="*/ 14 h 62"/>
                <a:gd name="T32" fmla="*/ 16 w 113"/>
                <a:gd name="T33" fmla="*/ 14 h 62"/>
                <a:gd name="T34" fmla="*/ 13 w 113"/>
                <a:gd name="T35" fmla="*/ 19 h 62"/>
                <a:gd name="T36" fmla="*/ 13 w 113"/>
                <a:gd name="T37" fmla="*/ 31 h 62"/>
                <a:gd name="T38" fmla="*/ 13 w 113"/>
                <a:gd name="T39" fmla="*/ 43 h 62"/>
                <a:gd name="T40" fmla="*/ 16 w 113"/>
                <a:gd name="T41" fmla="*/ 47 h 62"/>
                <a:gd name="T42" fmla="*/ 54 w 113"/>
                <a:gd name="T43" fmla="*/ 47 h 62"/>
                <a:gd name="T44" fmla="*/ 97 w 113"/>
                <a:gd name="T45" fmla="*/ 47 h 62"/>
                <a:gd name="T46" fmla="*/ 100 w 113"/>
                <a:gd name="T47" fmla="*/ 43 h 62"/>
                <a:gd name="T48" fmla="*/ 100 w 113"/>
                <a:gd name="T49" fmla="*/ 37 h 62"/>
                <a:gd name="T50" fmla="*/ 42 w 113"/>
                <a:gd name="T5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62">
                  <a:moveTo>
                    <a:pt x="42" y="37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7"/>
                    <a:pt x="110" y="62"/>
                    <a:pt x="103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3" y="62"/>
                    <a:pt x="0" y="5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3" y="16"/>
                    <a:pt x="13" y="1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5"/>
                    <a:pt x="15" y="47"/>
                    <a:pt x="1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7"/>
                    <a:pt x="100" y="45"/>
                    <a:pt x="100" y="43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42" y="37"/>
                    <a:pt x="42" y="37"/>
                    <a:pt x="4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3086101" y="5186778"/>
              <a:ext cx="481013" cy="266700"/>
            </a:xfrm>
            <a:custGeom>
              <a:avLst/>
              <a:gdLst>
                <a:gd name="T0" fmla="*/ 113 w 113"/>
                <a:gd name="T1" fmla="*/ 62 h 62"/>
                <a:gd name="T2" fmla="*/ 100 w 113"/>
                <a:gd name="T3" fmla="*/ 62 h 62"/>
                <a:gd name="T4" fmla="*/ 100 w 113"/>
                <a:gd name="T5" fmla="*/ 44 h 62"/>
                <a:gd name="T6" fmla="*/ 100 w 113"/>
                <a:gd name="T7" fmla="*/ 37 h 62"/>
                <a:gd name="T8" fmla="*/ 13 w 113"/>
                <a:gd name="T9" fmla="*/ 37 h 62"/>
                <a:gd name="T10" fmla="*/ 13 w 113"/>
                <a:gd name="T11" fmla="*/ 62 h 62"/>
                <a:gd name="T12" fmla="*/ 0 w 113"/>
                <a:gd name="T13" fmla="*/ 62 h 62"/>
                <a:gd name="T14" fmla="*/ 0 w 113"/>
                <a:gd name="T15" fmla="*/ 12 h 62"/>
                <a:gd name="T16" fmla="*/ 12 w 113"/>
                <a:gd name="T17" fmla="*/ 0 h 62"/>
                <a:gd name="T18" fmla="*/ 103 w 113"/>
                <a:gd name="T19" fmla="*/ 0 h 62"/>
                <a:gd name="T20" fmla="*/ 113 w 113"/>
                <a:gd name="T21" fmla="*/ 13 h 62"/>
                <a:gd name="T22" fmla="*/ 113 w 113"/>
                <a:gd name="T23" fmla="*/ 23 h 62"/>
                <a:gd name="T24" fmla="*/ 113 w 113"/>
                <a:gd name="T25" fmla="*/ 43 h 62"/>
                <a:gd name="T26" fmla="*/ 113 w 113"/>
                <a:gd name="T27" fmla="*/ 62 h 62"/>
                <a:gd name="T28" fmla="*/ 13 w 113"/>
                <a:gd name="T29" fmla="*/ 23 h 62"/>
                <a:gd name="T30" fmla="*/ 100 w 113"/>
                <a:gd name="T31" fmla="*/ 23 h 62"/>
                <a:gd name="T32" fmla="*/ 100 w 113"/>
                <a:gd name="T33" fmla="*/ 18 h 62"/>
                <a:gd name="T34" fmla="*/ 97 w 113"/>
                <a:gd name="T35" fmla="*/ 15 h 62"/>
                <a:gd name="T36" fmla="*/ 16 w 113"/>
                <a:gd name="T37" fmla="*/ 15 h 62"/>
                <a:gd name="T38" fmla="*/ 13 w 113"/>
                <a:gd name="T39" fmla="*/ 18 h 62"/>
                <a:gd name="T40" fmla="*/ 13 w 113"/>
                <a:gd name="T41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113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3" y="4"/>
                    <a:pt x="113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2"/>
                    <a:pt x="113" y="62"/>
                    <a:pt x="113" y="62"/>
                  </a:cubicBezTo>
                  <a:close/>
                  <a:moveTo>
                    <a:pt x="13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6"/>
                    <a:pt x="98" y="15"/>
                    <a:pt x="9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617913" y="5186778"/>
              <a:ext cx="479425" cy="266700"/>
            </a:xfrm>
            <a:custGeom>
              <a:avLst/>
              <a:gdLst>
                <a:gd name="T0" fmla="*/ 0 w 113"/>
                <a:gd name="T1" fmla="*/ 47 h 62"/>
                <a:gd name="T2" fmla="*/ 0 w 113"/>
                <a:gd name="T3" fmla="*/ 62 h 62"/>
                <a:gd name="T4" fmla="*/ 10 w 113"/>
                <a:gd name="T5" fmla="*/ 62 h 62"/>
                <a:gd name="T6" fmla="*/ 113 w 113"/>
                <a:gd name="T7" fmla="*/ 62 h 62"/>
                <a:gd name="T8" fmla="*/ 113 w 113"/>
                <a:gd name="T9" fmla="*/ 47 h 62"/>
                <a:gd name="T10" fmla="*/ 13 w 113"/>
                <a:gd name="T11" fmla="*/ 47 h 62"/>
                <a:gd name="T12" fmla="*/ 13 w 113"/>
                <a:gd name="T13" fmla="*/ 42 h 62"/>
                <a:gd name="T14" fmla="*/ 17 w 113"/>
                <a:gd name="T15" fmla="*/ 37 h 62"/>
                <a:gd name="T16" fmla="*/ 104 w 113"/>
                <a:gd name="T17" fmla="*/ 37 h 62"/>
                <a:gd name="T18" fmla="*/ 113 w 113"/>
                <a:gd name="T19" fmla="*/ 23 h 62"/>
                <a:gd name="T20" fmla="*/ 113 w 113"/>
                <a:gd name="T21" fmla="*/ 13 h 62"/>
                <a:gd name="T22" fmla="*/ 113 w 113"/>
                <a:gd name="T23" fmla="*/ 0 h 62"/>
                <a:gd name="T24" fmla="*/ 104 w 113"/>
                <a:gd name="T25" fmla="*/ 0 h 62"/>
                <a:gd name="T26" fmla="*/ 0 w 113"/>
                <a:gd name="T27" fmla="*/ 0 h 62"/>
                <a:gd name="T28" fmla="*/ 0 w 113"/>
                <a:gd name="T29" fmla="*/ 14 h 62"/>
                <a:gd name="T30" fmla="*/ 101 w 113"/>
                <a:gd name="T31" fmla="*/ 14 h 62"/>
                <a:gd name="T32" fmla="*/ 101 w 113"/>
                <a:gd name="T33" fmla="*/ 18 h 62"/>
                <a:gd name="T34" fmla="*/ 97 w 113"/>
                <a:gd name="T35" fmla="*/ 23 h 62"/>
                <a:gd name="T36" fmla="*/ 10 w 113"/>
                <a:gd name="T37" fmla="*/ 23 h 62"/>
                <a:gd name="T38" fmla="*/ 0 w 113"/>
                <a:gd name="T39" fmla="*/ 37 h 62"/>
                <a:gd name="T40" fmla="*/ 0 w 113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0" y="4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39"/>
                    <a:pt x="14" y="37"/>
                    <a:pt x="17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3" y="32"/>
                    <a:pt x="113" y="2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22"/>
                    <a:pt x="99" y="23"/>
                    <a:pt x="9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3" y="24"/>
                    <a:pt x="0" y="28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2551113" y="5505866"/>
              <a:ext cx="798513" cy="147638"/>
            </a:xfrm>
            <a:custGeom>
              <a:avLst/>
              <a:gdLst>
                <a:gd name="T0" fmla="*/ 6 w 188"/>
                <a:gd name="T1" fmla="*/ 9 h 34"/>
                <a:gd name="T2" fmla="*/ 4 w 188"/>
                <a:gd name="T3" fmla="*/ 14 h 34"/>
                <a:gd name="T4" fmla="*/ 12 w 188"/>
                <a:gd name="T5" fmla="*/ 22 h 34"/>
                <a:gd name="T6" fmla="*/ 2 w 188"/>
                <a:gd name="T7" fmla="*/ 27 h 34"/>
                <a:gd name="T8" fmla="*/ 6 w 188"/>
                <a:gd name="T9" fmla="*/ 25 h 34"/>
                <a:gd name="T10" fmla="*/ 9 w 188"/>
                <a:gd name="T11" fmla="*/ 20 h 34"/>
                <a:gd name="T12" fmla="*/ 1 w 188"/>
                <a:gd name="T13" fmla="*/ 12 h 34"/>
                <a:gd name="T14" fmla="*/ 12 w 188"/>
                <a:gd name="T15" fmla="*/ 9 h 34"/>
                <a:gd name="T16" fmla="*/ 38 w 188"/>
                <a:gd name="T17" fmla="*/ 23 h 34"/>
                <a:gd name="T18" fmla="*/ 35 w 188"/>
                <a:gd name="T19" fmla="*/ 34 h 34"/>
                <a:gd name="T20" fmla="*/ 28 w 188"/>
                <a:gd name="T21" fmla="*/ 7 h 34"/>
                <a:gd name="T22" fmla="*/ 69 w 188"/>
                <a:gd name="T23" fmla="*/ 9 h 34"/>
                <a:gd name="T24" fmla="*/ 67 w 188"/>
                <a:gd name="T25" fmla="*/ 14 h 34"/>
                <a:gd name="T26" fmla="*/ 74 w 188"/>
                <a:gd name="T27" fmla="*/ 22 h 34"/>
                <a:gd name="T28" fmla="*/ 65 w 188"/>
                <a:gd name="T29" fmla="*/ 27 h 34"/>
                <a:gd name="T30" fmla="*/ 68 w 188"/>
                <a:gd name="T31" fmla="*/ 25 h 34"/>
                <a:gd name="T32" fmla="*/ 71 w 188"/>
                <a:gd name="T33" fmla="*/ 20 h 34"/>
                <a:gd name="T34" fmla="*/ 63 w 188"/>
                <a:gd name="T35" fmla="*/ 12 h 34"/>
                <a:gd name="T36" fmla="*/ 74 w 188"/>
                <a:gd name="T37" fmla="*/ 9 h 34"/>
                <a:gd name="T38" fmla="*/ 98 w 188"/>
                <a:gd name="T39" fmla="*/ 7 h 34"/>
                <a:gd name="T40" fmla="*/ 98 w 188"/>
                <a:gd name="T41" fmla="*/ 9 h 34"/>
                <a:gd name="T42" fmla="*/ 95 w 188"/>
                <a:gd name="T43" fmla="*/ 9 h 34"/>
                <a:gd name="T44" fmla="*/ 95 w 188"/>
                <a:gd name="T45" fmla="*/ 7 h 34"/>
                <a:gd name="T46" fmla="*/ 139 w 188"/>
                <a:gd name="T47" fmla="*/ 22 h 34"/>
                <a:gd name="T48" fmla="*/ 129 w 188"/>
                <a:gd name="T49" fmla="*/ 28 h 34"/>
                <a:gd name="T50" fmla="*/ 121 w 188"/>
                <a:gd name="T51" fmla="*/ 10 h 34"/>
                <a:gd name="T52" fmla="*/ 139 w 188"/>
                <a:gd name="T53" fmla="*/ 17 h 34"/>
                <a:gd name="T54" fmla="*/ 129 w 188"/>
                <a:gd name="T55" fmla="*/ 25 h 34"/>
                <a:gd name="T56" fmla="*/ 137 w 188"/>
                <a:gd name="T57" fmla="*/ 20 h 34"/>
                <a:gd name="T58" fmla="*/ 132 w 188"/>
                <a:gd name="T59" fmla="*/ 10 h 34"/>
                <a:gd name="T60" fmla="*/ 122 w 188"/>
                <a:gd name="T61" fmla="*/ 15 h 34"/>
                <a:gd name="T62" fmla="*/ 161 w 188"/>
                <a:gd name="T63" fmla="*/ 7 h 34"/>
                <a:gd name="T64" fmla="*/ 168 w 188"/>
                <a:gd name="T65" fmla="*/ 7 h 34"/>
                <a:gd name="T66" fmla="*/ 174 w 188"/>
                <a:gd name="T67" fmla="*/ 11 h 34"/>
                <a:gd name="T68" fmla="*/ 185 w 188"/>
                <a:gd name="T69" fmla="*/ 8 h 34"/>
                <a:gd name="T70" fmla="*/ 188 w 188"/>
                <a:gd name="T71" fmla="*/ 27 h 34"/>
                <a:gd name="T72" fmla="*/ 185 w 188"/>
                <a:gd name="T73" fmla="*/ 12 h 34"/>
                <a:gd name="T74" fmla="*/ 177 w 188"/>
                <a:gd name="T75" fmla="*/ 10 h 34"/>
                <a:gd name="T76" fmla="*/ 174 w 188"/>
                <a:gd name="T77" fmla="*/ 27 h 34"/>
                <a:gd name="T78" fmla="*/ 171 w 188"/>
                <a:gd name="T79" fmla="*/ 12 h 34"/>
                <a:gd name="T80" fmla="*/ 164 w 188"/>
                <a:gd name="T81" fmla="*/ 10 h 34"/>
                <a:gd name="T82" fmla="*/ 161 w 188"/>
                <a:gd name="T8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34">
                  <a:moveTo>
                    <a:pt x="12" y="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5"/>
                    <a:pt x="10" y="26"/>
                  </a:cubicBezTo>
                  <a:cubicBezTo>
                    <a:pt x="9" y="27"/>
                    <a:pt x="7" y="28"/>
                    <a:pt x="6" y="28"/>
                  </a:cubicBezTo>
                  <a:cubicBezTo>
                    <a:pt x="5" y="28"/>
                    <a:pt x="3" y="27"/>
                    <a:pt x="2" y="27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19"/>
                    <a:pt x="7" y="19"/>
                    <a:pt x="5" y="18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10" y="8"/>
                    <a:pt x="12" y="9"/>
                  </a:cubicBezTo>
                  <a:close/>
                  <a:moveTo>
                    <a:pt x="28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8" y="7"/>
                    <a:pt x="28" y="7"/>
                    <a:pt x="28" y="7"/>
                  </a:cubicBezTo>
                  <a:close/>
                  <a:moveTo>
                    <a:pt x="74" y="9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68" y="9"/>
                    <a:pt x="67" y="9"/>
                    <a:pt x="67" y="10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2"/>
                    <a:pt x="66" y="13"/>
                    <a:pt x="67" y="14"/>
                  </a:cubicBezTo>
                  <a:cubicBezTo>
                    <a:pt x="67" y="14"/>
                    <a:pt x="68" y="15"/>
                    <a:pt x="70" y="16"/>
                  </a:cubicBezTo>
                  <a:cubicBezTo>
                    <a:pt x="71" y="17"/>
                    <a:pt x="73" y="18"/>
                    <a:pt x="73" y="19"/>
                  </a:cubicBezTo>
                  <a:cubicBezTo>
                    <a:pt x="74" y="20"/>
                    <a:pt x="74" y="21"/>
                    <a:pt x="74" y="22"/>
                  </a:cubicBezTo>
                  <a:cubicBezTo>
                    <a:pt x="74" y="23"/>
                    <a:pt x="74" y="25"/>
                    <a:pt x="73" y="26"/>
                  </a:cubicBezTo>
                  <a:cubicBezTo>
                    <a:pt x="72" y="27"/>
                    <a:pt x="70" y="28"/>
                    <a:pt x="68" y="28"/>
                  </a:cubicBezTo>
                  <a:cubicBezTo>
                    <a:pt x="67" y="28"/>
                    <a:pt x="66" y="27"/>
                    <a:pt x="65" y="27"/>
                  </a:cubicBezTo>
                  <a:cubicBezTo>
                    <a:pt x="64" y="26"/>
                    <a:pt x="63" y="26"/>
                    <a:pt x="63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4"/>
                    <a:pt x="67" y="25"/>
                    <a:pt x="68" y="25"/>
                  </a:cubicBezTo>
                  <a:cubicBezTo>
                    <a:pt x="69" y="25"/>
                    <a:pt x="70" y="25"/>
                    <a:pt x="71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1" y="19"/>
                    <a:pt x="70" y="19"/>
                    <a:pt x="68" y="18"/>
                  </a:cubicBezTo>
                  <a:cubicBezTo>
                    <a:pt x="66" y="17"/>
                    <a:pt x="65" y="16"/>
                    <a:pt x="64" y="15"/>
                  </a:cubicBezTo>
                  <a:cubicBezTo>
                    <a:pt x="64" y="14"/>
                    <a:pt x="63" y="13"/>
                    <a:pt x="63" y="12"/>
                  </a:cubicBezTo>
                  <a:cubicBezTo>
                    <a:pt x="63" y="10"/>
                    <a:pt x="64" y="9"/>
                    <a:pt x="65" y="8"/>
                  </a:cubicBezTo>
                  <a:cubicBezTo>
                    <a:pt x="66" y="7"/>
                    <a:pt x="67" y="7"/>
                    <a:pt x="69" y="7"/>
                  </a:cubicBezTo>
                  <a:cubicBezTo>
                    <a:pt x="71" y="7"/>
                    <a:pt x="73" y="8"/>
                    <a:pt x="74" y="9"/>
                  </a:cubicBezTo>
                  <a:close/>
                  <a:moveTo>
                    <a:pt x="9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0"/>
                    <a:pt x="95" y="0"/>
                    <a:pt x="95" y="0"/>
                  </a:cubicBezTo>
                  <a:close/>
                  <a:moveTo>
                    <a:pt x="137" y="20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8" y="23"/>
                    <a:pt x="137" y="24"/>
                    <a:pt x="136" y="25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32" y="27"/>
                    <a:pt x="131" y="28"/>
                    <a:pt x="129" y="28"/>
                  </a:cubicBezTo>
                  <a:cubicBezTo>
                    <a:pt x="126" y="28"/>
                    <a:pt x="123" y="27"/>
                    <a:pt x="122" y="24"/>
                  </a:cubicBezTo>
                  <a:cubicBezTo>
                    <a:pt x="120" y="22"/>
                    <a:pt x="119" y="20"/>
                    <a:pt x="119" y="17"/>
                  </a:cubicBezTo>
                  <a:cubicBezTo>
                    <a:pt x="119" y="15"/>
                    <a:pt x="120" y="12"/>
                    <a:pt x="121" y="10"/>
                  </a:cubicBezTo>
                  <a:cubicBezTo>
                    <a:pt x="123" y="8"/>
                    <a:pt x="126" y="7"/>
                    <a:pt x="129" y="7"/>
                  </a:cubicBezTo>
                  <a:cubicBezTo>
                    <a:pt x="132" y="7"/>
                    <a:pt x="135" y="8"/>
                    <a:pt x="137" y="11"/>
                  </a:cubicBezTo>
                  <a:cubicBezTo>
                    <a:pt x="139" y="12"/>
                    <a:pt x="139" y="15"/>
                    <a:pt x="139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20"/>
                    <a:pt x="122" y="22"/>
                    <a:pt x="124" y="23"/>
                  </a:cubicBezTo>
                  <a:cubicBezTo>
                    <a:pt x="125" y="25"/>
                    <a:pt x="127" y="25"/>
                    <a:pt x="129" y="25"/>
                  </a:cubicBezTo>
                  <a:cubicBezTo>
                    <a:pt x="130" y="25"/>
                    <a:pt x="131" y="25"/>
                    <a:pt x="132" y="25"/>
                  </a:cubicBezTo>
                  <a:cubicBezTo>
                    <a:pt x="133" y="24"/>
                    <a:pt x="134" y="24"/>
                    <a:pt x="134" y="23"/>
                  </a:cubicBezTo>
                  <a:cubicBezTo>
                    <a:pt x="135" y="23"/>
                    <a:pt x="136" y="22"/>
                    <a:pt x="137" y="20"/>
                  </a:cubicBezTo>
                  <a:close/>
                  <a:moveTo>
                    <a:pt x="137" y="15"/>
                  </a:moveTo>
                  <a:cubicBezTo>
                    <a:pt x="136" y="14"/>
                    <a:pt x="136" y="13"/>
                    <a:pt x="135" y="12"/>
                  </a:cubicBezTo>
                  <a:cubicBezTo>
                    <a:pt x="134" y="11"/>
                    <a:pt x="134" y="10"/>
                    <a:pt x="132" y="10"/>
                  </a:cubicBezTo>
                  <a:cubicBezTo>
                    <a:pt x="131" y="9"/>
                    <a:pt x="130" y="9"/>
                    <a:pt x="129" y="9"/>
                  </a:cubicBezTo>
                  <a:cubicBezTo>
                    <a:pt x="127" y="9"/>
                    <a:pt x="125" y="10"/>
                    <a:pt x="124" y="11"/>
                  </a:cubicBezTo>
                  <a:cubicBezTo>
                    <a:pt x="123" y="12"/>
                    <a:pt x="122" y="13"/>
                    <a:pt x="122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58" y="7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2" y="9"/>
                    <a:pt x="163" y="8"/>
                    <a:pt x="163" y="8"/>
                  </a:cubicBezTo>
                  <a:cubicBezTo>
                    <a:pt x="165" y="7"/>
                    <a:pt x="166" y="7"/>
                    <a:pt x="168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1" y="8"/>
                    <a:pt x="172" y="8"/>
                    <a:pt x="172" y="9"/>
                  </a:cubicBezTo>
                  <a:cubicBezTo>
                    <a:pt x="173" y="9"/>
                    <a:pt x="173" y="10"/>
                    <a:pt x="174" y="11"/>
                  </a:cubicBezTo>
                  <a:cubicBezTo>
                    <a:pt x="175" y="10"/>
                    <a:pt x="176" y="9"/>
                    <a:pt x="177" y="8"/>
                  </a:cubicBezTo>
                  <a:cubicBezTo>
                    <a:pt x="178" y="7"/>
                    <a:pt x="180" y="7"/>
                    <a:pt x="181" y="7"/>
                  </a:cubicBezTo>
                  <a:cubicBezTo>
                    <a:pt x="182" y="7"/>
                    <a:pt x="184" y="7"/>
                    <a:pt x="185" y="8"/>
                  </a:cubicBezTo>
                  <a:cubicBezTo>
                    <a:pt x="186" y="8"/>
                    <a:pt x="187" y="9"/>
                    <a:pt x="187" y="11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4"/>
                    <a:pt x="185" y="13"/>
                    <a:pt x="185" y="12"/>
                  </a:cubicBezTo>
                  <a:cubicBezTo>
                    <a:pt x="184" y="11"/>
                    <a:pt x="184" y="10"/>
                    <a:pt x="183" y="10"/>
                  </a:cubicBezTo>
                  <a:cubicBezTo>
                    <a:pt x="182" y="9"/>
                    <a:pt x="182" y="9"/>
                    <a:pt x="181" y="9"/>
                  </a:cubicBezTo>
                  <a:cubicBezTo>
                    <a:pt x="179" y="9"/>
                    <a:pt x="178" y="10"/>
                    <a:pt x="177" y="10"/>
                  </a:cubicBezTo>
                  <a:cubicBezTo>
                    <a:pt x="176" y="11"/>
                    <a:pt x="175" y="12"/>
                    <a:pt x="175" y="13"/>
                  </a:cubicBezTo>
                  <a:cubicBezTo>
                    <a:pt x="174" y="14"/>
                    <a:pt x="174" y="16"/>
                    <a:pt x="174" y="1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5"/>
                    <a:pt x="172" y="13"/>
                    <a:pt x="171" y="12"/>
                  </a:cubicBezTo>
                  <a:cubicBezTo>
                    <a:pt x="171" y="11"/>
                    <a:pt x="170" y="10"/>
                    <a:pt x="170" y="10"/>
                  </a:cubicBezTo>
                  <a:cubicBezTo>
                    <a:pt x="169" y="9"/>
                    <a:pt x="168" y="9"/>
                    <a:pt x="167" y="9"/>
                  </a:cubicBezTo>
                  <a:cubicBezTo>
                    <a:pt x="166" y="9"/>
                    <a:pt x="165" y="10"/>
                    <a:pt x="164" y="10"/>
                  </a:cubicBezTo>
                  <a:cubicBezTo>
                    <a:pt x="163" y="11"/>
                    <a:pt x="162" y="12"/>
                    <a:pt x="161" y="13"/>
                  </a:cubicBezTo>
                  <a:cubicBezTo>
                    <a:pt x="161" y="14"/>
                    <a:pt x="161" y="16"/>
                    <a:pt x="161" y="1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7"/>
                    <a:pt x="158" y="7"/>
                    <a:pt x="15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03363" y="4875628"/>
              <a:ext cx="1392238" cy="1006476"/>
            </a:xfrm>
            <a:custGeom>
              <a:avLst/>
              <a:gdLst>
                <a:gd name="T0" fmla="*/ 144 w 328"/>
                <a:gd name="T1" fmla="*/ 177 h 233"/>
                <a:gd name="T2" fmla="*/ 159 w 328"/>
                <a:gd name="T3" fmla="*/ 105 h 233"/>
                <a:gd name="T4" fmla="*/ 144 w 328"/>
                <a:gd name="T5" fmla="*/ 177 h 233"/>
                <a:gd name="T6" fmla="*/ 185 w 328"/>
                <a:gd name="T7" fmla="*/ 56 h 233"/>
                <a:gd name="T8" fmla="*/ 169 w 328"/>
                <a:gd name="T9" fmla="*/ 128 h 233"/>
                <a:gd name="T10" fmla="*/ 185 w 328"/>
                <a:gd name="T11" fmla="*/ 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33">
                  <a:moveTo>
                    <a:pt x="144" y="177"/>
                  </a:moveTo>
                  <a:cubicBezTo>
                    <a:pt x="328" y="127"/>
                    <a:pt x="158" y="0"/>
                    <a:pt x="159" y="105"/>
                  </a:cubicBezTo>
                  <a:cubicBezTo>
                    <a:pt x="211" y="57"/>
                    <a:pt x="220" y="143"/>
                    <a:pt x="144" y="177"/>
                  </a:cubicBezTo>
                  <a:close/>
                  <a:moveTo>
                    <a:pt x="185" y="56"/>
                  </a:moveTo>
                  <a:cubicBezTo>
                    <a:pt x="0" y="102"/>
                    <a:pt x="168" y="233"/>
                    <a:pt x="169" y="128"/>
                  </a:cubicBezTo>
                  <a:cubicBezTo>
                    <a:pt x="115" y="174"/>
                    <a:pt x="109" y="89"/>
                    <a:pt x="185" y="56"/>
                  </a:cubicBez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417888" y="5558253"/>
              <a:ext cx="679450" cy="38100"/>
            </a:xfrm>
            <a:custGeom>
              <a:avLst/>
              <a:gdLst>
                <a:gd name="T0" fmla="*/ 0 w 428"/>
                <a:gd name="T1" fmla="*/ 0 h 24"/>
                <a:gd name="T2" fmla="*/ 428 w 428"/>
                <a:gd name="T3" fmla="*/ 0 h 24"/>
                <a:gd name="T4" fmla="*/ 428 w 428"/>
                <a:gd name="T5" fmla="*/ 24 h 24"/>
                <a:gd name="T6" fmla="*/ 0 w 428"/>
                <a:gd name="T7" fmla="*/ 24 h 24"/>
                <a:gd name="T8" fmla="*/ 0 w 428"/>
                <a:gd name="T9" fmla="*/ 0 h 24"/>
                <a:gd name="T10" fmla="*/ 0 w 42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4">
                  <a:moveTo>
                    <a:pt x="0" y="0"/>
                  </a:moveTo>
                  <a:lnTo>
                    <a:pt x="428" y="0"/>
                  </a:lnTo>
                  <a:lnTo>
                    <a:pt x="42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835518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owek - białe tł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cxnSp>
        <p:nvCxnSpPr>
          <p:cNvPr id="4" name="Łącznik prosty 3"/>
          <p:cNvCxnSpPr/>
          <p:nvPr userDrawn="1"/>
        </p:nvCxnSpPr>
        <p:spPr>
          <a:xfrm>
            <a:off x="2495600" y="6381328"/>
            <a:ext cx="9073008" cy="0"/>
          </a:xfrm>
          <a:prstGeom prst="line">
            <a:avLst/>
          </a:prstGeom>
          <a:ln w="28575">
            <a:solidFill>
              <a:srgbClr val="FF5D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263494" y="5861153"/>
            <a:ext cx="1938941" cy="752319"/>
            <a:chOff x="1503363" y="4875628"/>
            <a:chExt cx="2593975" cy="1006476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555876" y="5186778"/>
              <a:ext cx="479425" cy="266700"/>
            </a:xfrm>
            <a:custGeom>
              <a:avLst/>
              <a:gdLst>
                <a:gd name="T0" fmla="*/ 42 w 113"/>
                <a:gd name="T1" fmla="*/ 37 h 62"/>
                <a:gd name="T2" fmla="*/ 42 w 113"/>
                <a:gd name="T3" fmla="*/ 24 h 62"/>
                <a:gd name="T4" fmla="*/ 113 w 113"/>
                <a:gd name="T5" fmla="*/ 24 h 62"/>
                <a:gd name="T6" fmla="*/ 113 w 113"/>
                <a:gd name="T7" fmla="*/ 47 h 62"/>
                <a:gd name="T8" fmla="*/ 103 w 113"/>
                <a:gd name="T9" fmla="*/ 62 h 62"/>
                <a:gd name="T10" fmla="*/ 80 w 113"/>
                <a:gd name="T11" fmla="*/ 62 h 62"/>
                <a:gd name="T12" fmla="*/ 69 w 113"/>
                <a:gd name="T13" fmla="*/ 62 h 62"/>
                <a:gd name="T14" fmla="*/ 57 w 113"/>
                <a:gd name="T15" fmla="*/ 62 h 62"/>
                <a:gd name="T16" fmla="*/ 33 w 113"/>
                <a:gd name="T17" fmla="*/ 62 h 62"/>
                <a:gd name="T18" fmla="*/ 9 w 113"/>
                <a:gd name="T19" fmla="*/ 62 h 62"/>
                <a:gd name="T20" fmla="*/ 0 w 113"/>
                <a:gd name="T21" fmla="*/ 47 h 62"/>
                <a:gd name="T22" fmla="*/ 0 w 113"/>
                <a:gd name="T23" fmla="*/ 13 h 62"/>
                <a:gd name="T24" fmla="*/ 9 w 113"/>
                <a:gd name="T25" fmla="*/ 0 h 62"/>
                <a:gd name="T26" fmla="*/ 103 w 113"/>
                <a:gd name="T27" fmla="*/ 0 h 62"/>
                <a:gd name="T28" fmla="*/ 113 w 113"/>
                <a:gd name="T29" fmla="*/ 0 h 62"/>
                <a:gd name="T30" fmla="*/ 113 w 113"/>
                <a:gd name="T31" fmla="*/ 14 h 62"/>
                <a:gd name="T32" fmla="*/ 16 w 113"/>
                <a:gd name="T33" fmla="*/ 14 h 62"/>
                <a:gd name="T34" fmla="*/ 13 w 113"/>
                <a:gd name="T35" fmla="*/ 19 h 62"/>
                <a:gd name="T36" fmla="*/ 13 w 113"/>
                <a:gd name="T37" fmla="*/ 31 h 62"/>
                <a:gd name="T38" fmla="*/ 13 w 113"/>
                <a:gd name="T39" fmla="*/ 43 h 62"/>
                <a:gd name="T40" fmla="*/ 16 w 113"/>
                <a:gd name="T41" fmla="*/ 47 h 62"/>
                <a:gd name="T42" fmla="*/ 54 w 113"/>
                <a:gd name="T43" fmla="*/ 47 h 62"/>
                <a:gd name="T44" fmla="*/ 97 w 113"/>
                <a:gd name="T45" fmla="*/ 47 h 62"/>
                <a:gd name="T46" fmla="*/ 100 w 113"/>
                <a:gd name="T47" fmla="*/ 43 h 62"/>
                <a:gd name="T48" fmla="*/ 100 w 113"/>
                <a:gd name="T49" fmla="*/ 37 h 62"/>
                <a:gd name="T50" fmla="*/ 42 w 113"/>
                <a:gd name="T5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62">
                  <a:moveTo>
                    <a:pt x="42" y="37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7"/>
                    <a:pt x="110" y="62"/>
                    <a:pt x="103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3" y="62"/>
                    <a:pt x="0" y="5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3" y="16"/>
                    <a:pt x="13" y="1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5"/>
                    <a:pt x="15" y="47"/>
                    <a:pt x="1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7"/>
                    <a:pt x="100" y="45"/>
                    <a:pt x="100" y="43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42" y="37"/>
                    <a:pt x="42" y="37"/>
                    <a:pt x="4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086101" y="5186778"/>
              <a:ext cx="481013" cy="266700"/>
            </a:xfrm>
            <a:custGeom>
              <a:avLst/>
              <a:gdLst>
                <a:gd name="T0" fmla="*/ 113 w 113"/>
                <a:gd name="T1" fmla="*/ 62 h 62"/>
                <a:gd name="T2" fmla="*/ 100 w 113"/>
                <a:gd name="T3" fmla="*/ 62 h 62"/>
                <a:gd name="T4" fmla="*/ 100 w 113"/>
                <a:gd name="T5" fmla="*/ 44 h 62"/>
                <a:gd name="T6" fmla="*/ 100 w 113"/>
                <a:gd name="T7" fmla="*/ 37 h 62"/>
                <a:gd name="T8" fmla="*/ 13 w 113"/>
                <a:gd name="T9" fmla="*/ 37 h 62"/>
                <a:gd name="T10" fmla="*/ 13 w 113"/>
                <a:gd name="T11" fmla="*/ 62 h 62"/>
                <a:gd name="T12" fmla="*/ 0 w 113"/>
                <a:gd name="T13" fmla="*/ 62 h 62"/>
                <a:gd name="T14" fmla="*/ 0 w 113"/>
                <a:gd name="T15" fmla="*/ 12 h 62"/>
                <a:gd name="T16" fmla="*/ 12 w 113"/>
                <a:gd name="T17" fmla="*/ 0 h 62"/>
                <a:gd name="T18" fmla="*/ 103 w 113"/>
                <a:gd name="T19" fmla="*/ 0 h 62"/>
                <a:gd name="T20" fmla="*/ 113 w 113"/>
                <a:gd name="T21" fmla="*/ 13 h 62"/>
                <a:gd name="T22" fmla="*/ 113 w 113"/>
                <a:gd name="T23" fmla="*/ 23 h 62"/>
                <a:gd name="T24" fmla="*/ 113 w 113"/>
                <a:gd name="T25" fmla="*/ 43 h 62"/>
                <a:gd name="T26" fmla="*/ 113 w 113"/>
                <a:gd name="T27" fmla="*/ 62 h 62"/>
                <a:gd name="T28" fmla="*/ 13 w 113"/>
                <a:gd name="T29" fmla="*/ 23 h 62"/>
                <a:gd name="T30" fmla="*/ 100 w 113"/>
                <a:gd name="T31" fmla="*/ 23 h 62"/>
                <a:gd name="T32" fmla="*/ 100 w 113"/>
                <a:gd name="T33" fmla="*/ 18 h 62"/>
                <a:gd name="T34" fmla="*/ 97 w 113"/>
                <a:gd name="T35" fmla="*/ 15 h 62"/>
                <a:gd name="T36" fmla="*/ 16 w 113"/>
                <a:gd name="T37" fmla="*/ 15 h 62"/>
                <a:gd name="T38" fmla="*/ 13 w 113"/>
                <a:gd name="T39" fmla="*/ 18 h 62"/>
                <a:gd name="T40" fmla="*/ 13 w 113"/>
                <a:gd name="T41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113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3" y="4"/>
                    <a:pt x="113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2"/>
                    <a:pt x="113" y="62"/>
                    <a:pt x="113" y="62"/>
                  </a:cubicBezTo>
                  <a:close/>
                  <a:moveTo>
                    <a:pt x="13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6"/>
                    <a:pt x="98" y="15"/>
                    <a:pt x="9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617913" y="5186778"/>
              <a:ext cx="479425" cy="266700"/>
            </a:xfrm>
            <a:custGeom>
              <a:avLst/>
              <a:gdLst>
                <a:gd name="T0" fmla="*/ 0 w 113"/>
                <a:gd name="T1" fmla="*/ 47 h 62"/>
                <a:gd name="T2" fmla="*/ 0 w 113"/>
                <a:gd name="T3" fmla="*/ 62 h 62"/>
                <a:gd name="T4" fmla="*/ 10 w 113"/>
                <a:gd name="T5" fmla="*/ 62 h 62"/>
                <a:gd name="T6" fmla="*/ 113 w 113"/>
                <a:gd name="T7" fmla="*/ 62 h 62"/>
                <a:gd name="T8" fmla="*/ 113 w 113"/>
                <a:gd name="T9" fmla="*/ 47 h 62"/>
                <a:gd name="T10" fmla="*/ 13 w 113"/>
                <a:gd name="T11" fmla="*/ 47 h 62"/>
                <a:gd name="T12" fmla="*/ 13 w 113"/>
                <a:gd name="T13" fmla="*/ 42 h 62"/>
                <a:gd name="T14" fmla="*/ 17 w 113"/>
                <a:gd name="T15" fmla="*/ 37 h 62"/>
                <a:gd name="T16" fmla="*/ 104 w 113"/>
                <a:gd name="T17" fmla="*/ 37 h 62"/>
                <a:gd name="T18" fmla="*/ 113 w 113"/>
                <a:gd name="T19" fmla="*/ 23 h 62"/>
                <a:gd name="T20" fmla="*/ 113 w 113"/>
                <a:gd name="T21" fmla="*/ 13 h 62"/>
                <a:gd name="T22" fmla="*/ 113 w 113"/>
                <a:gd name="T23" fmla="*/ 0 h 62"/>
                <a:gd name="T24" fmla="*/ 104 w 113"/>
                <a:gd name="T25" fmla="*/ 0 h 62"/>
                <a:gd name="T26" fmla="*/ 0 w 113"/>
                <a:gd name="T27" fmla="*/ 0 h 62"/>
                <a:gd name="T28" fmla="*/ 0 w 113"/>
                <a:gd name="T29" fmla="*/ 14 h 62"/>
                <a:gd name="T30" fmla="*/ 101 w 113"/>
                <a:gd name="T31" fmla="*/ 14 h 62"/>
                <a:gd name="T32" fmla="*/ 101 w 113"/>
                <a:gd name="T33" fmla="*/ 18 h 62"/>
                <a:gd name="T34" fmla="*/ 97 w 113"/>
                <a:gd name="T35" fmla="*/ 23 h 62"/>
                <a:gd name="T36" fmla="*/ 10 w 113"/>
                <a:gd name="T37" fmla="*/ 23 h 62"/>
                <a:gd name="T38" fmla="*/ 0 w 113"/>
                <a:gd name="T39" fmla="*/ 37 h 62"/>
                <a:gd name="T40" fmla="*/ 0 w 113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0" y="4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39"/>
                    <a:pt x="14" y="37"/>
                    <a:pt x="17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3" y="32"/>
                    <a:pt x="113" y="2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22"/>
                    <a:pt x="99" y="23"/>
                    <a:pt x="9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3" y="24"/>
                    <a:pt x="0" y="28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2551113" y="5505866"/>
              <a:ext cx="798513" cy="147638"/>
            </a:xfrm>
            <a:custGeom>
              <a:avLst/>
              <a:gdLst>
                <a:gd name="T0" fmla="*/ 6 w 188"/>
                <a:gd name="T1" fmla="*/ 9 h 34"/>
                <a:gd name="T2" fmla="*/ 4 w 188"/>
                <a:gd name="T3" fmla="*/ 14 h 34"/>
                <a:gd name="T4" fmla="*/ 12 w 188"/>
                <a:gd name="T5" fmla="*/ 22 h 34"/>
                <a:gd name="T6" fmla="*/ 2 w 188"/>
                <a:gd name="T7" fmla="*/ 27 h 34"/>
                <a:gd name="T8" fmla="*/ 6 w 188"/>
                <a:gd name="T9" fmla="*/ 25 h 34"/>
                <a:gd name="T10" fmla="*/ 9 w 188"/>
                <a:gd name="T11" fmla="*/ 20 h 34"/>
                <a:gd name="T12" fmla="*/ 1 w 188"/>
                <a:gd name="T13" fmla="*/ 12 h 34"/>
                <a:gd name="T14" fmla="*/ 12 w 188"/>
                <a:gd name="T15" fmla="*/ 9 h 34"/>
                <a:gd name="T16" fmla="*/ 38 w 188"/>
                <a:gd name="T17" fmla="*/ 23 h 34"/>
                <a:gd name="T18" fmla="*/ 35 w 188"/>
                <a:gd name="T19" fmla="*/ 34 h 34"/>
                <a:gd name="T20" fmla="*/ 28 w 188"/>
                <a:gd name="T21" fmla="*/ 7 h 34"/>
                <a:gd name="T22" fmla="*/ 69 w 188"/>
                <a:gd name="T23" fmla="*/ 9 h 34"/>
                <a:gd name="T24" fmla="*/ 67 w 188"/>
                <a:gd name="T25" fmla="*/ 14 h 34"/>
                <a:gd name="T26" fmla="*/ 74 w 188"/>
                <a:gd name="T27" fmla="*/ 22 h 34"/>
                <a:gd name="T28" fmla="*/ 65 w 188"/>
                <a:gd name="T29" fmla="*/ 27 h 34"/>
                <a:gd name="T30" fmla="*/ 68 w 188"/>
                <a:gd name="T31" fmla="*/ 25 h 34"/>
                <a:gd name="T32" fmla="*/ 71 w 188"/>
                <a:gd name="T33" fmla="*/ 20 h 34"/>
                <a:gd name="T34" fmla="*/ 63 w 188"/>
                <a:gd name="T35" fmla="*/ 12 h 34"/>
                <a:gd name="T36" fmla="*/ 74 w 188"/>
                <a:gd name="T37" fmla="*/ 9 h 34"/>
                <a:gd name="T38" fmla="*/ 98 w 188"/>
                <a:gd name="T39" fmla="*/ 7 h 34"/>
                <a:gd name="T40" fmla="*/ 98 w 188"/>
                <a:gd name="T41" fmla="*/ 9 h 34"/>
                <a:gd name="T42" fmla="*/ 95 w 188"/>
                <a:gd name="T43" fmla="*/ 9 h 34"/>
                <a:gd name="T44" fmla="*/ 95 w 188"/>
                <a:gd name="T45" fmla="*/ 7 h 34"/>
                <a:gd name="T46" fmla="*/ 139 w 188"/>
                <a:gd name="T47" fmla="*/ 22 h 34"/>
                <a:gd name="T48" fmla="*/ 129 w 188"/>
                <a:gd name="T49" fmla="*/ 28 h 34"/>
                <a:gd name="T50" fmla="*/ 121 w 188"/>
                <a:gd name="T51" fmla="*/ 10 h 34"/>
                <a:gd name="T52" fmla="*/ 139 w 188"/>
                <a:gd name="T53" fmla="*/ 17 h 34"/>
                <a:gd name="T54" fmla="*/ 129 w 188"/>
                <a:gd name="T55" fmla="*/ 25 h 34"/>
                <a:gd name="T56" fmla="*/ 137 w 188"/>
                <a:gd name="T57" fmla="*/ 20 h 34"/>
                <a:gd name="T58" fmla="*/ 132 w 188"/>
                <a:gd name="T59" fmla="*/ 10 h 34"/>
                <a:gd name="T60" fmla="*/ 122 w 188"/>
                <a:gd name="T61" fmla="*/ 15 h 34"/>
                <a:gd name="T62" fmla="*/ 161 w 188"/>
                <a:gd name="T63" fmla="*/ 7 h 34"/>
                <a:gd name="T64" fmla="*/ 168 w 188"/>
                <a:gd name="T65" fmla="*/ 7 h 34"/>
                <a:gd name="T66" fmla="*/ 174 w 188"/>
                <a:gd name="T67" fmla="*/ 11 h 34"/>
                <a:gd name="T68" fmla="*/ 185 w 188"/>
                <a:gd name="T69" fmla="*/ 8 h 34"/>
                <a:gd name="T70" fmla="*/ 188 w 188"/>
                <a:gd name="T71" fmla="*/ 27 h 34"/>
                <a:gd name="T72" fmla="*/ 185 w 188"/>
                <a:gd name="T73" fmla="*/ 12 h 34"/>
                <a:gd name="T74" fmla="*/ 177 w 188"/>
                <a:gd name="T75" fmla="*/ 10 h 34"/>
                <a:gd name="T76" fmla="*/ 174 w 188"/>
                <a:gd name="T77" fmla="*/ 27 h 34"/>
                <a:gd name="T78" fmla="*/ 171 w 188"/>
                <a:gd name="T79" fmla="*/ 12 h 34"/>
                <a:gd name="T80" fmla="*/ 164 w 188"/>
                <a:gd name="T81" fmla="*/ 10 h 34"/>
                <a:gd name="T82" fmla="*/ 161 w 188"/>
                <a:gd name="T8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34">
                  <a:moveTo>
                    <a:pt x="12" y="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5"/>
                    <a:pt x="10" y="26"/>
                  </a:cubicBezTo>
                  <a:cubicBezTo>
                    <a:pt x="9" y="27"/>
                    <a:pt x="7" y="28"/>
                    <a:pt x="6" y="28"/>
                  </a:cubicBezTo>
                  <a:cubicBezTo>
                    <a:pt x="5" y="28"/>
                    <a:pt x="3" y="27"/>
                    <a:pt x="2" y="27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19"/>
                    <a:pt x="7" y="19"/>
                    <a:pt x="5" y="18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10" y="8"/>
                    <a:pt x="12" y="9"/>
                  </a:cubicBezTo>
                  <a:close/>
                  <a:moveTo>
                    <a:pt x="28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8" y="7"/>
                    <a:pt x="28" y="7"/>
                    <a:pt x="28" y="7"/>
                  </a:cubicBezTo>
                  <a:close/>
                  <a:moveTo>
                    <a:pt x="74" y="9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68" y="9"/>
                    <a:pt x="67" y="9"/>
                    <a:pt x="67" y="10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2"/>
                    <a:pt x="66" y="13"/>
                    <a:pt x="67" y="14"/>
                  </a:cubicBezTo>
                  <a:cubicBezTo>
                    <a:pt x="67" y="14"/>
                    <a:pt x="68" y="15"/>
                    <a:pt x="70" y="16"/>
                  </a:cubicBezTo>
                  <a:cubicBezTo>
                    <a:pt x="71" y="17"/>
                    <a:pt x="73" y="18"/>
                    <a:pt x="73" y="19"/>
                  </a:cubicBezTo>
                  <a:cubicBezTo>
                    <a:pt x="74" y="20"/>
                    <a:pt x="74" y="21"/>
                    <a:pt x="74" y="22"/>
                  </a:cubicBezTo>
                  <a:cubicBezTo>
                    <a:pt x="74" y="23"/>
                    <a:pt x="74" y="25"/>
                    <a:pt x="73" y="26"/>
                  </a:cubicBezTo>
                  <a:cubicBezTo>
                    <a:pt x="72" y="27"/>
                    <a:pt x="70" y="28"/>
                    <a:pt x="68" y="28"/>
                  </a:cubicBezTo>
                  <a:cubicBezTo>
                    <a:pt x="67" y="28"/>
                    <a:pt x="66" y="27"/>
                    <a:pt x="65" y="27"/>
                  </a:cubicBezTo>
                  <a:cubicBezTo>
                    <a:pt x="64" y="26"/>
                    <a:pt x="63" y="26"/>
                    <a:pt x="63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4"/>
                    <a:pt x="67" y="25"/>
                    <a:pt x="68" y="25"/>
                  </a:cubicBezTo>
                  <a:cubicBezTo>
                    <a:pt x="69" y="25"/>
                    <a:pt x="70" y="25"/>
                    <a:pt x="71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1" y="19"/>
                    <a:pt x="70" y="19"/>
                    <a:pt x="68" y="18"/>
                  </a:cubicBezTo>
                  <a:cubicBezTo>
                    <a:pt x="66" y="17"/>
                    <a:pt x="65" y="16"/>
                    <a:pt x="64" y="15"/>
                  </a:cubicBezTo>
                  <a:cubicBezTo>
                    <a:pt x="64" y="14"/>
                    <a:pt x="63" y="13"/>
                    <a:pt x="63" y="12"/>
                  </a:cubicBezTo>
                  <a:cubicBezTo>
                    <a:pt x="63" y="10"/>
                    <a:pt x="64" y="9"/>
                    <a:pt x="65" y="8"/>
                  </a:cubicBezTo>
                  <a:cubicBezTo>
                    <a:pt x="66" y="7"/>
                    <a:pt x="67" y="7"/>
                    <a:pt x="69" y="7"/>
                  </a:cubicBezTo>
                  <a:cubicBezTo>
                    <a:pt x="71" y="7"/>
                    <a:pt x="73" y="8"/>
                    <a:pt x="74" y="9"/>
                  </a:cubicBezTo>
                  <a:close/>
                  <a:moveTo>
                    <a:pt x="9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0"/>
                    <a:pt x="95" y="0"/>
                    <a:pt x="95" y="0"/>
                  </a:cubicBezTo>
                  <a:close/>
                  <a:moveTo>
                    <a:pt x="137" y="20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8" y="23"/>
                    <a:pt x="137" y="24"/>
                    <a:pt x="136" y="25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32" y="27"/>
                    <a:pt x="131" y="28"/>
                    <a:pt x="129" y="28"/>
                  </a:cubicBezTo>
                  <a:cubicBezTo>
                    <a:pt x="126" y="28"/>
                    <a:pt x="123" y="27"/>
                    <a:pt x="122" y="24"/>
                  </a:cubicBezTo>
                  <a:cubicBezTo>
                    <a:pt x="120" y="22"/>
                    <a:pt x="119" y="20"/>
                    <a:pt x="119" y="17"/>
                  </a:cubicBezTo>
                  <a:cubicBezTo>
                    <a:pt x="119" y="15"/>
                    <a:pt x="120" y="12"/>
                    <a:pt x="121" y="10"/>
                  </a:cubicBezTo>
                  <a:cubicBezTo>
                    <a:pt x="123" y="8"/>
                    <a:pt x="126" y="7"/>
                    <a:pt x="129" y="7"/>
                  </a:cubicBezTo>
                  <a:cubicBezTo>
                    <a:pt x="132" y="7"/>
                    <a:pt x="135" y="8"/>
                    <a:pt x="137" y="11"/>
                  </a:cubicBezTo>
                  <a:cubicBezTo>
                    <a:pt x="139" y="12"/>
                    <a:pt x="139" y="15"/>
                    <a:pt x="139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20"/>
                    <a:pt x="122" y="22"/>
                    <a:pt x="124" y="23"/>
                  </a:cubicBezTo>
                  <a:cubicBezTo>
                    <a:pt x="125" y="25"/>
                    <a:pt x="127" y="25"/>
                    <a:pt x="129" y="25"/>
                  </a:cubicBezTo>
                  <a:cubicBezTo>
                    <a:pt x="130" y="25"/>
                    <a:pt x="131" y="25"/>
                    <a:pt x="132" y="25"/>
                  </a:cubicBezTo>
                  <a:cubicBezTo>
                    <a:pt x="133" y="24"/>
                    <a:pt x="134" y="24"/>
                    <a:pt x="134" y="23"/>
                  </a:cubicBezTo>
                  <a:cubicBezTo>
                    <a:pt x="135" y="23"/>
                    <a:pt x="136" y="22"/>
                    <a:pt x="137" y="20"/>
                  </a:cubicBezTo>
                  <a:close/>
                  <a:moveTo>
                    <a:pt x="137" y="15"/>
                  </a:moveTo>
                  <a:cubicBezTo>
                    <a:pt x="136" y="14"/>
                    <a:pt x="136" y="13"/>
                    <a:pt x="135" y="12"/>
                  </a:cubicBezTo>
                  <a:cubicBezTo>
                    <a:pt x="134" y="11"/>
                    <a:pt x="134" y="10"/>
                    <a:pt x="132" y="10"/>
                  </a:cubicBezTo>
                  <a:cubicBezTo>
                    <a:pt x="131" y="9"/>
                    <a:pt x="130" y="9"/>
                    <a:pt x="129" y="9"/>
                  </a:cubicBezTo>
                  <a:cubicBezTo>
                    <a:pt x="127" y="9"/>
                    <a:pt x="125" y="10"/>
                    <a:pt x="124" y="11"/>
                  </a:cubicBezTo>
                  <a:cubicBezTo>
                    <a:pt x="123" y="12"/>
                    <a:pt x="122" y="13"/>
                    <a:pt x="122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58" y="7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2" y="9"/>
                    <a:pt x="163" y="8"/>
                    <a:pt x="163" y="8"/>
                  </a:cubicBezTo>
                  <a:cubicBezTo>
                    <a:pt x="165" y="7"/>
                    <a:pt x="166" y="7"/>
                    <a:pt x="168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1" y="8"/>
                    <a:pt x="172" y="8"/>
                    <a:pt x="172" y="9"/>
                  </a:cubicBezTo>
                  <a:cubicBezTo>
                    <a:pt x="173" y="9"/>
                    <a:pt x="173" y="10"/>
                    <a:pt x="174" y="11"/>
                  </a:cubicBezTo>
                  <a:cubicBezTo>
                    <a:pt x="175" y="10"/>
                    <a:pt x="176" y="9"/>
                    <a:pt x="177" y="8"/>
                  </a:cubicBezTo>
                  <a:cubicBezTo>
                    <a:pt x="178" y="7"/>
                    <a:pt x="180" y="7"/>
                    <a:pt x="181" y="7"/>
                  </a:cubicBezTo>
                  <a:cubicBezTo>
                    <a:pt x="182" y="7"/>
                    <a:pt x="184" y="7"/>
                    <a:pt x="185" y="8"/>
                  </a:cubicBezTo>
                  <a:cubicBezTo>
                    <a:pt x="186" y="8"/>
                    <a:pt x="187" y="9"/>
                    <a:pt x="187" y="11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4"/>
                    <a:pt x="185" y="13"/>
                    <a:pt x="185" y="12"/>
                  </a:cubicBezTo>
                  <a:cubicBezTo>
                    <a:pt x="184" y="11"/>
                    <a:pt x="184" y="10"/>
                    <a:pt x="183" y="10"/>
                  </a:cubicBezTo>
                  <a:cubicBezTo>
                    <a:pt x="182" y="9"/>
                    <a:pt x="182" y="9"/>
                    <a:pt x="181" y="9"/>
                  </a:cubicBezTo>
                  <a:cubicBezTo>
                    <a:pt x="179" y="9"/>
                    <a:pt x="178" y="10"/>
                    <a:pt x="177" y="10"/>
                  </a:cubicBezTo>
                  <a:cubicBezTo>
                    <a:pt x="176" y="11"/>
                    <a:pt x="175" y="12"/>
                    <a:pt x="175" y="13"/>
                  </a:cubicBezTo>
                  <a:cubicBezTo>
                    <a:pt x="174" y="14"/>
                    <a:pt x="174" y="16"/>
                    <a:pt x="174" y="1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5"/>
                    <a:pt x="172" y="13"/>
                    <a:pt x="171" y="12"/>
                  </a:cubicBezTo>
                  <a:cubicBezTo>
                    <a:pt x="171" y="11"/>
                    <a:pt x="170" y="10"/>
                    <a:pt x="170" y="10"/>
                  </a:cubicBezTo>
                  <a:cubicBezTo>
                    <a:pt x="169" y="9"/>
                    <a:pt x="168" y="9"/>
                    <a:pt x="167" y="9"/>
                  </a:cubicBezTo>
                  <a:cubicBezTo>
                    <a:pt x="166" y="9"/>
                    <a:pt x="165" y="10"/>
                    <a:pt x="164" y="10"/>
                  </a:cubicBezTo>
                  <a:cubicBezTo>
                    <a:pt x="163" y="11"/>
                    <a:pt x="162" y="12"/>
                    <a:pt x="161" y="13"/>
                  </a:cubicBezTo>
                  <a:cubicBezTo>
                    <a:pt x="161" y="14"/>
                    <a:pt x="161" y="16"/>
                    <a:pt x="161" y="1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7"/>
                    <a:pt x="158" y="7"/>
                    <a:pt x="15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1503363" y="4875628"/>
              <a:ext cx="1392238" cy="1006476"/>
            </a:xfrm>
            <a:custGeom>
              <a:avLst/>
              <a:gdLst>
                <a:gd name="T0" fmla="*/ 144 w 328"/>
                <a:gd name="T1" fmla="*/ 177 h 233"/>
                <a:gd name="T2" fmla="*/ 159 w 328"/>
                <a:gd name="T3" fmla="*/ 105 h 233"/>
                <a:gd name="T4" fmla="*/ 144 w 328"/>
                <a:gd name="T5" fmla="*/ 177 h 233"/>
                <a:gd name="T6" fmla="*/ 185 w 328"/>
                <a:gd name="T7" fmla="*/ 56 h 233"/>
                <a:gd name="T8" fmla="*/ 169 w 328"/>
                <a:gd name="T9" fmla="*/ 128 h 233"/>
                <a:gd name="T10" fmla="*/ 185 w 328"/>
                <a:gd name="T11" fmla="*/ 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33">
                  <a:moveTo>
                    <a:pt x="144" y="177"/>
                  </a:moveTo>
                  <a:cubicBezTo>
                    <a:pt x="328" y="127"/>
                    <a:pt x="158" y="0"/>
                    <a:pt x="159" y="105"/>
                  </a:cubicBezTo>
                  <a:cubicBezTo>
                    <a:pt x="211" y="57"/>
                    <a:pt x="220" y="143"/>
                    <a:pt x="144" y="177"/>
                  </a:cubicBezTo>
                  <a:close/>
                  <a:moveTo>
                    <a:pt x="185" y="56"/>
                  </a:moveTo>
                  <a:cubicBezTo>
                    <a:pt x="0" y="102"/>
                    <a:pt x="168" y="233"/>
                    <a:pt x="169" y="128"/>
                  </a:cubicBezTo>
                  <a:cubicBezTo>
                    <a:pt x="115" y="174"/>
                    <a:pt x="109" y="89"/>
                    <a:pt x="185" y="56"/>
                  </a:cubicBez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3417888" y="5558253"/>
              <a:ext cx="679450" cy="38100"/>
            </a:xfrm>
            <a:custGeom>
              <a:avLst/>
              <a:gdLst>
                <a:gd name="T0" fmla="*/ 0 w 428"/>
                <a:gd name="T1" fmla="*/ 0 h 24"/>
                <a:gd name="T2" fmla="*/ 428 w 428"/>
                <a:gd name="T3" fmla="*/ 0 h 24"/>
                <a:gd name="T4" fmla="*/ 428 w 428"/>
                <a:gd name="T5" fmla="*/ 24 h 24"/>
                <a:gd name="T6" fmla="*/ 0 w 428"/>
                <a:gd name="T7" fmla="*/ 24 h 24"/>
                <a:gd name="T8" fmla="*/ 0 w 428"/>
                <a:gd name="T9" fmla="*/ 0 h 24"/>
                <a:gd name="T10" fmla="*/ 0 w 42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4">
                  <a:moveTo>
                    <a:pt x="0" y="0"/>
                  </a:moveTo>
                  <a:lnTo>
                    <a:pt x="428" y="0"/>
                  </a:lnTo>
                  <a:lnTo>
                    <a:pt x="42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05905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owek - białe tł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0" b="27966"/>
          <a:stretch/>
        </p:blipFill>
        <p:spPr>
          <a:xfrm>
            <a:off x="0" y="6381328"/>
            <a:ext cx="12192000" cy="492968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cxnSp>
        <p:nvCxnSpPr>
          <p:cNvPr id="4" name="Łącznik prosty 3"/>
          <p:cNvCxnSpPr/>
          <p:nvPr userDrawn="1"/>
        </p:nvCxnSpPr>
        <p:spPr>
          <a:xfrm>
            <a:off x="2423592" y="6381328"/>
            <a:ext cx="9145016" cy="0"/>
          </a:xfrm>
          <a:prstGeom prst="line">
            <a:avLst/>
          </a:prstGeom>
          <a:ln w="28575">
            <a:solidFill>
              <a:srgbClr val="FF5D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 userDrawn="1"/>
        </p:nvGrpSpPr>
        <p:grpSpPr>
          <a:xfrm>
            <a:off x="263494" y="5861153"/>
            <a:ext cx="1938941" cy="752319"/>
            <a:chOff x="1503363" y="4875628"/>
            <a:chExt cx="2593975" cy="100647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55876" y="5186778"/>
              <a:ext cx="479425" cy="266700"/>
            </a:xfrm>
            <a:custGeom>
              <a:avLst/>
              <a:gdLst>
                <a:gd name="T0" fmla="*/ 42 w 113"/>
                <a:gd name="T1" fmla="*/ 37 h 62"/>
                <a:gd name="T2" fmla="*/ 42 w 113"/>
                <a:gd name="T3" fmla="*/ 24 h 62"/>
                <a:gd name="T4" fmla="*/ 113 w 113"/>
                <a:gd name="T5" fmla="*/ 24 h 62"/>
                <a:gd name="T6" fmla="*/ 113 w 113"/>
                <a:gd name="T7" fmla="*/ 47 h 62"/>
                <a:gd name="T8" fmla="*/ 103 w 113"/>
                <a:gd name="T9" fmla="*/ 62 h 62"/>
                <a:gd name="T10" fmla="*/ 80 w 113"/>
                <a:gd name="T11" fmla="*/ 62 h 62"/>
                <a:gd name="T12" fmla="*/ 69 w 113"/>
                <a:gd name="T13" fmla="*/ 62 h 62"/>
                <a:gd name="T14" fmla="*/ 57 w 113"/>
                <a:gd name="T15" fmla="*/ 62 h 62"/>
                <a:gd name="T16" fmla="*/ 33 w 113"/>
                <a:gd name="T17" fmla="*/ 62 h 62"/>
                <a:gd name="T18" fmla="*/ 9 w 113"/>
                <a:gd name="T19" fmla="*/ 62 h 62"/>
                <a:gd name="T20" fmla="*/ 0 w 113"/>
                <a:gd name="T21" fmla="*/ 47 h 62"/>
                <a:gd name="T22" fmla="*/ 0 w 113"/>
                <a:gd name="T23" fmla="*/ 13 h 62"/>
                <a:gd name="T24" fmla="*/ 9 w 113"/>
                <a:gd name="T25" fmla="*/ 0 h 62"/>
                <a:gd name="T26" fmla="*/ 103 w 113"/>
                <a:gd name="T27" fmla="*/ 0 h 62"/>
                <a:gd name="T28" fmla="*/ 113 w 113"/>
                <a:gd name="T29" fmla="*/ 0 h 62"/>
                <a:gd name="T30" fmla="*/ 113 w 113"/>
                <a:gd name="T31" fmla="*/ 14 h 62"/>
                <a:gd name="T32" fmla="*/ 16 w 113"/>
                <a:gd name="T33" fmla="*/ 14 h 62"/>
                <a:gd name="T34" fmla="*/ 13 w 113"/>
                <a:gd name="T35" fmla="*/ 19 h 62"/>
                <a:gd name="T36" fmla="*/ 13 w 113"/>
                <a:gd name="T37" fmla="*/ 31 h 62"/>
                <a:gd name="T38" fmla="*/ 13 w 113"/>
                <a:gd name="T39" fmla="*/ 43 h 62"/>
                <a:gd name="T40" fmla="*/ 16 w 113"/>
                <a:gd name="T41" fmla="*/ 47 h 62"/>
                <a:gd name="T42" fmla="*/ 54 w 113"/>
                <a:gd name="T43" fmla="*/ 47 h 62"/>
                <a:gd name="T44" fmla="*/ 97 w 113"/>
                <a:gd name="T45" fmla="*/ 47 h 62"/>
                <a:gd name="T46" fmla="*/ 100 w 113"/>
                <a:gd name="T47" fmla="*/ 43 h 62"/>
                <a:gd name="T48" fmla="*/ 100 w 113"/>
                <a:gd name="T49" fmla="*/ 37 h 62"/>
                <a:gd name="T50" fmla="*/ 42 w 113"/>
                <a:gd name="T5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62">
                  <a:moveTo>
                    <a:pt x="42" y="37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7"/>
                    <a:pt x="110" y="62"/>
                    <a:pt x="103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3" y="62"/>
                    <a:pt x="0" y="5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3" y="16"/>
                    <a:pt x="13" y="1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5"/>
                    <a:pt x="15" y="47"/>
                    <a:pt x="1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7"/>
                    <a:pt x="100" y="45"/>
                    <a:pt x="100" y="43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42" y="37"/>
                    <a:pt x="42" y="37"/>
                    <a:pt x="4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086101" y="5186778"/>
              <a:ext cx="481013" cy="266700"/>
            </a:xfrm>
            <a:custGeom>
              <a:avLst/>
              <a:gdLst>
                <a:gd name="T0" fmla="*/ 113 w 113"/>
                <a:gd name="T1" fmla="*/ 62 h 62"/>
                <a:gd name="T2" fmla="*/ 100 w 113"/>
                <a:gd name="T3" fmla="*/ 62 h 62"/>
                <a:gd name="T4" fmla="*/ 100 w 113"/>
                <a:gd name="T5" fmla="*/ 44 h 62"/>
                <a:gd name="T6" fmla="*/ 100 w 113"/>
                <a:gd name="T7" fmla="*/ 37 h 62"/>
                <a:gd name="T8" fmla="*/ 13 w 113"/>
                <a:gd name="T9" fmla="*/ 37 h 62"/>
                <a:gd name="T10" fmla="*/ 13 w 113"/>
                <a:gd name="T11" fmla="*/ 62 h 62"/>
                <a:gd name="T12" fmla="*/ 0 w 113"/>
                <a:gd name="T13" fmla="*/ 62 h 62"/>
                <a:gd name="T14" fmla="*/ 0 w 113"/>
                <a:gd name="T15" fmla="*/ 12 h 62"/>
                <a:gd name="T16" fmla="*/ 12 w 113"/>
                <a:gd name="T17" fmla="*/ 0 h 62"/>
                <a:gd name="T18" fmla="*/ 103 w 113"/>
                <a:gd name="T19" fmla="*/ 0 h 62"/>
                <a:gd name="T20" fmla="*/ 113 w 113"/>
                <a:gd name="T21" fmla="*/ 13 h 62"/>
                <a:gd name="T22" fmla="*/ 113 w 113"/>
                <a:gd name="T23" fmla="*/ 23 h 62"/>
                <a:gd name="T24" fmla="*/ 113 w 113"/>
                <a:gd name="T25" fmla="*/ 43 h 62"/>
                <a:gd name="T26" fmla="*/ 113 w 113"/>
                <a:gd name="T27" fmla="*/ 62 h 62"/>
                <a:gd name="T28" fmla="*/ 13 w 113"/>
                <a:gd name="T29" fmla="*/ 23 h 62"/>
                <a:gd name="T30" fmla="*/ 100 w 113"/>
                <a:gd name="T31" fmla="*/ 23 h 62"/>
                <a:gd name="T32" fmla="*/ 100 w 113"/>
                <a:gd name="T33" fmla="*/ 18 h 62"/>
                <a:gd name="T34" fmla="*/ 97 w 113"/>
                <a:gd name="T35" fmla="*/ 15 h 62"/>
                <a:gd name="T36" fmla="*/ 16 w 113"/>
                <a:gd name="T37" fmla="*/ 15 h 62"/>
                <a:gd name="T38" fmla="*/ 13 w 113"/>
                <a:gd name="T39" fmla="*/ 18 h 62"/>
                <a:gd name="T40" fmla="*/ 13 w 113"/>
                <a:gd name="T41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113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3" y="4"/>
                    <a:pt x="113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2"/>
                    <a:pt x="113" y="62"/>
                    <a:pt x="113" y="62"/>
                  </a:cubicBezTo>
                  <a:close/>
                  <a:moveTo>
                    <a:pt x="13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6"/>
                    <a:pt x="98" y="15"/>
                    <a:pt x="9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3617913" y="5186778"/>
              <a:ext cx="479425" cy="266700"/>
            </a:xfrm>
            <a:custGeom>
              <a:avLst/>
              <a:gdLst>
                <a:gd name="T0" fmla="*/ 0 w 113"/>
                <a:gd name="T1" fmla="*/ 47 h 62"/>
                <a:gd name="T2" fmla="*/ 0 w 113"/>
                <a:gd name="T3" fmla="*/ 62 h 62"/>
                <a:gd name="T4" fmla="*/ 10 w 113"/>
                <a:gd name="T5" fmla="*/ 62 h 62"/>
                <a:gd name="T6" fmla="*/ 113 w 113"/>
                <a:gd name="T7" fmla="*/ 62 h 62"/>
                <a:gd name="T8" fmla="*/ 113 w 113"/>
                <a:gd name="T9" fmla="*/ 47 h 62"/>
                <a:gd name="T10" fmla="*/ 13 w 113"/>
                <a:gd name="T11" fmla="*/ 47 h 62"/>
                <a:gd name="T12" fmla="*/ 13 w 113"/>
                <a:gd name="T13" fmla="*/ 42 h 62"/>
                <a:gd name="T14" fmla="*/ 17 w 113"/>
                <a:gd name="T15" fmla="*/ 37 h 62"/>
                <a:gd name="T16" fmla="*/ 104 w 113"/>
                <a:gd name="T17" fmla="*/ 37 h 62"/>
                <a:gd name="T18" fmla="*/ 113 w 113"/>
                <a:gd name="T19" fmla="*/ 23 h 62"/>
                <a:gd name="T20" fmla="*/ 113 w 113"/>
                <a:gd name="T21" fmla="*/ 13 h 62"/>
                <a:gd name="T22" fmla="*/ 113 w 113"/>
                <a:gd name="T23" fmla="*/ 0 h 62"/>
                <a:gd name="T24" fmla="*/ 104 w 113"/>
                <a:gd name="T25" fmla="*/ 0 h 62"/>
                <a:gd name="T26" fmla="*/ 0 w 113"/>
                <a:gd name="T27" fmla="*/ 0 h 62"/>
                <a:gd name="T28" fmla="*/ 0 w 113"/>
                <a:gd name="T29" fmla="*/ 14 h 62"/>
                <a:gd name="T30" fmla="*/ 101 w 113"/>
                <a:gd name="T31" fmla="*/ 14 h 62"/>
                <a:gd name="T32" fmla="*/ 101 w 113"/>
                <a:gd name="T33" fmla="*/ 18 h 62"/>
                <a:gd name="T34" fmla="*/ 97 w 113"/>
                <a:gd name="T35" fmla="*/ 23 h 62"/>
                <a:gd name="T36" fmla="*/ 10 w 113"/>
                <a:gd name="T37" fmla="*/ 23 h 62"/>
                <a:gd name="T38" fmla="*/ 0 w 113"/>
                <a:gd name="T39" fmla="*/ 37 h 62"/>
                <a:gd name="T40" fmla="*/ 0 w 113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0" y="4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39"/>
                    <a:pt x="14" y="37"/>
                    <a:pt x="17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3" y="32"/>
                    <a:pt x="113" y="2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22"/>
                    <a:pt x="99" y="23"/>
                    <a:pt x="9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3" y="24"/>
                    <a:pt x="0" y="28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2551113" y="5505866"/>
              <a:ext cx="798513" cy="147638"/>
            </a:xfrm>
            <a:custGeom>
              <a:avLst/>
              <a:gdLst>
                <a:gd name="T0" fmla="*/ 6 w 188"/>
                <a:gd name="T1" fmla="*/ 9 h 34"/>
                <a:gd name="T2" fmla="*/ 4 w 188"/>
                <a:gd name="T3" fmla="*/ 14 h 34"/>
                <a:gd name="T4" fmla="*/ 12 w 188"/>
                <a:gd name="T5" fmla="*/ 22 h 34"/>
                <a:gd name="T6" fmla="*/ 2 w 188"/>
                <a:gd name="T7" fmla="*/ 27 h 34"/>
                <a:gd name="T8" fmla="*/ 6 w 188"/>
                <a:gd name="T9" fmla="*/ 25 h 34"/>
                <a:gd name="T10" fmla="*/ 9 w 188"/>
                <a:gd name="T11" fmla="*/ 20 h 34"/>
                <a:gd name="T12" fmla="*/ 1 w 188"/>
                <a:gd name="T13" fmla="*/ 12 h 34"/>
                <a:gd name="T14" fmla="*/ 12 w 188"/>
                <a:gd name="T15" fmla="*/ 9 h 34"/>
                <a:gd name="T16" fmla="*/ 38 w 188"/>
                <a:gd name="T17" fmla="*/ 23 h 34"/>
                <a:gd name="T18" fmla="*/ 35 w 188"/>
                <a:gd name="T19" fmla="*/ 34 h 34"/>
                <a:gd name="T20" fmla="*/ 28 w 188"/>
                <a:gd name="T21" fmla="*/ 7 h 34"/>
                <a:gd name="T22" fmla="*/ 69 w 188"/>
                <a:gd name="T23" fmla="*/ 9 h 34"/>
                <a:gd name="T24" fmla="*/ 67 w 188"/>
                <a:gd name="T25" fmla="*/ 14 h 34"/>
                <a:gd name="T26" fmla="*/ 74 w 188"/>
                <a:gd name="T27" fmla="*/ 22 h 34"/>
                <a:gd name="T28" fmla="*/ 65 w 188"/>
                <a:gd name="T29" fmla="*/ 27 h 34"/>
                <a:gd name="T30" fmla="*/ 68 w 188"/>
                <a:gd name="T31" fmla="*/ 25 h 34"/>
                <a:gd name="T32" fmla="*/ 71 w 188"/>
                <a:gd name="T33" fmla="*/ 20 h 34"/>
                <a:gd name="T34" fmla="*/ 63 w 188"/>
                <a:gd name="T35" fmla="*/ 12 h 34"/>
                <a:gd name="T36" fmla="*/ 74 w 188"/>
                <a:gd name="T37" fmla="*/ 9 h 34"/>
                <a:gd name="T38" fmla="*/ 98 w 188"/>
                <a:gd name="T39" fmla="*/ 7 h 34"/>
                <a:gd name="T40" fmla="*/ 98 w 188"/>
                <a:gd name="T41" fmla="*/ 9 h 34"/>
                <a:gd name="T42" fmla="*/ 95 w 188"/>
                <a:gd name="T43" fmla="*/ 9 h 34"/>
                <a:gd name="T44" fmla="*/ 95 w 188"/>
                <a:gd name="T45" fmla="*/ 7 h 34"/>
                <a:gd name="T46" fmla="*/ 139 w 188"/>
                <a:gd name="T47" fmla="*/ 22 h 34"/>
                <a:gd name="T48" fmla="*/ 129 w 188"/>
                <a:gd name="T49" fmla="*/ 28 h 34"/>
                <a:gd name="T50" fmla="*/ 121 w 188"/>
                <a:gd name="T51" fmla="*/ 10 h 34"/>
                <a:gd name="T52" fmla="*/ 139 w 188"/>
                <a:gd name="T53" fmla="*/ 17 h 34"/>
                <a:gd name="T54" fmla="*/ 129 w 188"/>
                <a:gd name="T55" fmla="*/ 25 h 34"/>
                <a:gd name="T56" fmla="*/ 137 w 188"/>
                <a:gd name="T57" fmla="*/ 20 h 34"/>
                <a:gd name="T58" fmla="*/ 132 w 188"/>
                <a:gd name="T59" fmla="*/ 10 h 34"/>
                <a:gd name="T60" fmla="*/ 122 w 188"/>
                <a:gd name="T61" fmla="*/ 15 h 34"/>
                <a:gd name="T62" fmla="*/ 161 w 188"/>
                <a:gd name="T63" fmla="*/ 7 h 34"/>
                <a:gd name="T64" fmla="*/ 168 w 188"/>
                <a:gd name="T65" fmla="*/ 7 h 34"/>
                <a:gd name="T66" fmla="*/ 174 w 188"/>
                <a:gd name="T67" fmla="*/ 11 h 34"/>
                <a:gd name="T68" fmla="*/ 185 w 188"/>
                <a:gd name="T69" fmla="*/ 8 h 34"/>
                <a:gd name="T70" fmla="*/ 188 w 188"/>
                <a:gd name="T71" fmla="*/ 27 h 34"/>
                <a:gd name="T72" fmla="*/ 185 w 188"/>
                <a:gd name="T73" fmla="*/ 12 h 34"/>
                <a:gd name="T74" fmla="*/ 177 w 188"/>
                <a:gd name="T75" fmla="*/ 10 h 34"/>
                <a:gd name="T76" fmla="*/ 174 w 188"/>
                <a:gd name="T77" fmla="*/ 27 h 34"/>
                <a:gd name="T78" fmla="*/ 171 w 188"/>
                <a:gd name="T79" fmla="*/ 12 h 34"/>
                <a:gd name="T80" fmla="*/ 164 w 188"/>
                <a:gd name="T81" fmla="*/ 10 h 34"/>
                <a:gd name="T82" fmla="*/ 161 w 188"/>
                <a:gd name="T8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34">
                  <a:moveTo>
                    <a:pt x="12" y="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5"/>
                    <a:pt x="10" y="26"/>
                  </a:cubicBezTo>
                  <a:cubicBezTo>
                    <a:pt x="9" y="27"/>
                    <a:pt x="7" y="28"/>
                    <a:pt x="6" y="28"/>
                  </a:cubicBezTo>
                  <a:cubicBezTo>
                    <a:pt x="5" y="28"/>
                    <a:pt x="3" y="27"/>
                    <a:pt x="2" y="27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19"/>
                    <a:pt x="7" y="19"/>
                    <a:pt x="5" y="18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10" y="8"/>
                    <a:pt x="12" y="9"/>
                  </a:cubicBezTo>
                  <a:close/>
                  <a:moveTo>
                    <a:pt x="28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8" y="7"/>
                    <a:pt x="28" y="7"/>
                    <a:pt x="28" y="7"/>
                  </a:cubicBezTo>
                  <a:close/>
                  <a:moveTo>
                    <a:pt x="74" y="9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68" y="9"/>
                    <a:pt x="67" y="9"/>
                    <a:pt x="67" y="10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2"/>
                    <a:pt x="66" y="13"/>
                    <a:pt x="67" y="14"/>
                  </a:cubicBezTo>
                  <a:cubicBezTo>
                    <a:pt x="67" y="14"/>
                    <a:pt x="68" y="15"/>
                    <a:pt x="70" y="16"/>
                  </a:cubicBezTo>
                  <a:cubicBezTo>
                    <a:pt x="71" y="17"/>
                    <a:pt x="73" y="18"/>
                    <a:pt x="73" y="19"/>
                  </a:cubicBezTo>
                  <a:cubicBezTo>
                    <a:pt x="74" y="20"/>
                    <a:pt x="74" y="21"/>
                    <a:pt x="74" y="22"/>
                  </a:cubicBezTo>
                  <a:cubicBezTo>
                    <a:pt x="74" y="23"/>
                    <a:pt x="74" y="25"/>
                    <a:pt x="73" y="26"/>
                  </a:cubicBezTo>
                  <a:cubicBezTo>
                    <a:pt x="72" y="27"/>
                    <a:pt x="70" y="28"/>
                    <a:pt x="68" y="28"/>
                  </a:cubicBezTo>
                  <a:cubicBezTo>
                    <a:pt x="67" y="28"/>
                    <a:pt x="66" y="27"/>
                    <a:pt x="65" y="27"/>
                  </a:cubicBezTo>
                  <a:cubicBezTo>
                    <a:pt x="64" y="26"/>
                    <a:pt x="63" y="26"/>
                    <a:pt x="63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4"/>
                    <a:pt x="67" y="25"/>
                    <a:pt x="68" y="25"/>
                  </a:cubicBezTo>
                  <a:cubicBezTo>
                    <a:pt x="69" y="25"/>
                    <a:pt x="70" y="25"/>
                    <a:pt x="71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1" y="19"/>
                    <a:pt x="70" y="19"/>
                    <a:pt x="68" y="18"/>
                  </a:cubicBezTo>
                  <a:cubicBezTo>
                    <a:pt x="66" y="17"/>
                    <a:pt x="65" y="16"/>
                    <a:pt x="64" y="15"/>
                  </a:cubicBezTo>
                  <a:cubicBezTo>
                    <a:pt x="64" y="14"/>
                    <a:pt x="63" y="13"/>
                    <a:pt x="63" y="12"/>
                  </a:cubicBezTo>
                  <a:cubicBezTo>
                    <a:pt x="63" y="10"/>
                    <a:pt x="64" y="9"/>
                    <a:pt x="65" y="8"/>
                  </a:cubicBezTo>
                  <a:cubicBezTo>
                    <a:pt x="66" y="7"/>
                    <a:pt x="67" y="7"/>
                    <a:pt x="69" y="7"/>
                  </a:cubicBezTo>
                  <a:cubicBezTo>
                    <a:pt x="71" y="7"/>
                    <a:pt x="73" y="8"/>
                    <a:pt x="74" y="9"/>
                  </a:cubicBezTo>
                  <a:close/>
                  <a:moveTo>
                    <a:pt x="9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0"/>
                    <a:pt x="95" y="0"/>
                    <a:pt x="95" y="0"/>
                  </a:cubicBezTo>
                  <a:close/>
                  <a:moveTo>
                    <a:pt x="137" y="20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8" y="23"/>
                    <a:pt x="137" y="24"/>
                    <a:pt x="136" y="25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32" y="27"/>
                    <a:pt x="131" y="28"/>
                    <a:pt x="129" y="28"/>
                  </a:cubicBezTo>
                  <a:cubicBezTo>
                    <a:pt x="126" y="28"/>
                    <a:pt x="123" y="27"/>
                    <a:pt x="122" y="24"/>
                  </a:cubicBezTo>
                  <a:cubicBezTo>
                    <a:pt x="120" y="22"/>
                    <a:pt x="119" y="20"/>
                    <a:pt x="119" y="17"/>
                  </a:cubicBezTo>
                  <a:cubicBezTo>
                    <a:pt x="119" y="15"/>
                    <a:pt x="120" y="12"/>
                    <a:pt x="121" y="10"/>
                  </a:cubicBezTo>
                  <a:cubicBezTo>
                    <a:pt x="123" y="8"/>
                    <a:pt x="126" y="7"/>
                    <a:pt x="129" y="7"/>
                  </a:cubicBezTo>
                  <a:cubicBezTo>
                    <a:pt x="132" y="7"/>
                    <a:pt x="135" y="8"/>
                    <a:pt x="137" y="11"/>
                  </a:cubicBezTo>
                  <a:cubicBezTo>
                    <a:pt x="139" y="12"/>
                    <a:pt x="139" y="15"/>
                    <a:pt x="139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20"/>
                    <a:pt x="122" y="22"/>
                    <a:pt x="124" y="23"/>
                  </a:cubicBezTo>
                  <a:cubicBezTo>
                    <a:pt x="125" y="25"/>
                    <a:pt x="127" y="25"/>
                    <a:pt x="129" y="25"/>
                  </a:cubicBezTo>
                  <a:cubicBezTo>
                    <a:pt x="130" y="25"/>
                    <a:pt x="131" y="25"/>
                    <a:pt x="132" y="25"/>
                  </a:cubicBezTo>
                  <a:cubicBezTo>
                    <a:pt x="133" y="24"/>
                    <a:pt x="134" y="24"/>
                    <a:pt x="134" y="23"/>
                  </a:cubicBezTo>
                  <a:cubicBezTo>
                    <a:pt x="135" y="23"/>
                    <a:pt x="136" y="22"/>
                    <a:pt x="137" y="20"/>
                  </a:cubicBezTo>
                  <a:close/>
                  <a:moveTo>
                    <a:pt x="137" y="15"/>
                  </a:moveTo>
                  <a:cubicBezTo>
                    <a:pt x="136" y="14"/>
                    <a:pt x="136" y="13"/>
                    <a:pt x="135" y="12"/>
                  </a:cubicBezTo>
                  <a:cubicBezTo>
                    <a:pt x="134" y="11"/>
                    <a:pt x="134" y="10"/>
                    <a:pt x="132" y="10"/>
                  </a:cubicBezTo>
                  <a:cubicBezTo>
                    <a:pt x="131" y="9"/>
                    <a:pt x="130" y="9"/>
                    <a:pt x="129" y="9"/>
                  </a:cubicBezTo>
                  <a:cubicBezTo>
                    <a:pt x="127" y="9"/>
                    <a:pt x="125" y="10"/>
                    <a:pt x="124" y="11"/>
                  </a:cubicBezTo>
                  <a:cubicBezTo>
                    <a:pt x="123" y="12"/>
                    <a:pt x="122" y="13"/>
                    <a:pt x="122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58" y="7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2" y="9"/>
                    <a:pt x="163" y="8"/>
                    <a:pt x="163" y="8"/>
                  </a:cubicBezTo>
                  <a:cubicBezTo>
                    <a:pt x="165" y="7"/>
                    <a:pt x="166" y="7"/>
                    <a:pt x="168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1" y="8"/>
                    <a:pt x="172" y="8"/>
                    <a:pt x="172" y="9"/>
                  </a:cubicBezTo>
                  <a:cubicBezTo>
                    <a:pt x="173" y="9"/>
                    <a:pt x="173" y="10"/>
                    <a:pt x="174" y="11"/>
                  </a:cubicBezTo>
                  <a:cubicBezTo>
                    <a:pt x="175" y="10"/>
                    <a:pt x="176" y="9"/>
                    <a:pt x="177" y="8"/>
                  </a:cubicBezTo>
                  <a:cubicBezTo>
                    <a:pt x="178" y="7"/>
                    <a:pt x="180" y="7"/>
                    <a:pt x="181" y="7"/>
                  </a:cubicBezTo>
                  <a:cubicBezTo>
                    <a:pt x="182" y="7"/>
                    <a:pt x="184" y="7"/>
                    <a:pt x="185" y="8"/>
                  </a:cubicBezTo>
                  <a:cubicBezTo>
                    <a:pt x="186" y="8"/>
                    <a:pt x="187" y="9"/>
                    <a:pt x="187" y="11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4"/>
                    <a:pt x="185" y="13"/>
                    <a:pt x="185" y="12"/>
                  </a:cubicBezTo>
                  <a:cubicBezTo>
                    <a:pt x="184" y="11"/>
                    <a:pt x="184" y="10"/>
                    <a:pt x="183" y="10"/>
                  </a:cubicBezTo>
                  <a:cubicBezTo>
                    <a:pt x="182" y="9"/>
                    <a:pt x="182" y="9"/>
                    <a:pt x="181" y="9"/>
                  </a:cubicBezTo>
                  <a:cubicBezTo>
                    <a:pt x="179" y="9"/>
                    <a:pt x="178" y="10"/>
                    <a:pt x="177" y="10"/>
                  </a:cubicBezTo>
                  <a:cubicBezTo>
                    <a:pt x="176" y="11"/>
                    <a:pt x="175" y="12"/>
                    <a:pt x="175" y="13"/>
                  </a:cubicBezTo>
                  <a:cubicBezTo>
                    <a:pt x="174" y="14"/>
                    <a:pt x="174" y="16"/>
                    <a:pt x="174" y="1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5"/>
                    <a:pt x="172" y="13"/>
                    <a:pt x="171" y="12"/>
                  </a:cubicBezTo>
                  <a:cubicBezTo>
                    <a:pt x="171" y="11"/>
                    <a:pt x="170" y="10"/>
                    <a:pt x="170" y="10"/>
                  </a:cubicBezTo>
                  <a:cubicBezTo>
                    <a:pt x="169" y="9"/>
                    <a:pt x="168" y="9"/>
                    <a:pt x="167" y="9"/>
                  </a:cubicBezTo>
                  <a:cubicBezTo>
                    <a:pt x="166" y="9"/>
                    <a:pt x="165" y="10"/>
                    <a:pt x="164" y="10"/>
                  </a:cubicBezTo>
                  <a:cubicBezTo>
                    <a:pt x="163" y="11"/>
                    <a:pt x="162" y="12"/>
                    <a:pt x="161" y="13"/>
                  </a:cubicBezTo>
                  <a:cubicBezTo>
                    <a:pt x="161" y="14"/>
                    <a:pt x="161" y="16"/>
                    <a:pt x="161" y="1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7"/>
                    <a:pt x="158" y="7"/>
                    <a:pt x="15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1503363" y="4875628"/>
              <a:ext cx="1392238" cy="1006476"/>
            </a:xfrm>
            <a:custGeom>
              <a:avLst/>
              <a:gdLst>
                <a:gd name="T0" fmla="*/ 144 w 328"/>
                <a:gd name="T1" fmla="*/ 177 h 233"/>
                <a:gd name="T2" fmla="*/ 159 w 328"/>
                <a:gd name="T3" fmla="*/ 105 h 233"/>
                <a:gd name="T4" fmla="*/ 144 w 328"/>
                <a:gd name="T5" fmla="*/ 177 h 233"/>
                <a:gd name="T6" fmla="*/ 185 w 328"/>
                <a:gd name="T7" fmla="*/ 56 h 233"/>
                <a:gd name="T8" fmla="*/ 169 w 328"/>
                <a:gd name="T9" fmla="*/ 128 h 233"/>
                <a:gd name="T10" fmla="*/ 185 w 328"/>
                <a:gd name="T11" fmla="*/ 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33">
                  <a:moveTo>
                    <a:pt x="144" y="177"/>
                  </a:moveTo>
                  <a:cubicBezTo>
                    <a:pt x="328" y="127"/>
                    <a:pt x="158" y="0"/>
                    <a:pt x="159" y="105"/>
                  </a:cubicBezTo>
                  <a:cubicBezTo>
                    <a:pt x="211" y="57"/>
                    <a:pt x="220" y="143"/>
                    <a:pt x="144" y="177"/>
                  </a:cubicBezTo>
                  <a:close/>
                  <a:moveTo>
                    <a:pt x="185" y="56"/>
                  </a:moveTo>
                  <a:cubicBezTo>
                    <a:pt x="0" y="102"/>
                    <a:pt x="168" y="233"/>
                    <a:pt x="169" y="128"/>
                  </a:cubicBezTo>
                  <a:cubicBezTo>
                    <a:pt x="115" y="174"/>
                    <a:pt x="109" y="89"/>
                    <a:pt x="185" y="56"/>
                  </a:cubicBez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417888" y="5558253"/>
              <a:ext cx="679450" cy="38100"/>
            </a:xfrm>
            <a:custGeom>
              <a:avLst/>
              <a:gdLst>
                <a:gd name="T0" fmla="*/ 0 w 428"/>
                <a:gd name="T1" fmla="*/ 0 h 24"/>
                <a:gd name="T2" fmla="*/ 428 w 428"/>
                <a:gd name="T3" fmla="*/ 0 h 24"/>
                <a:gd name="T4" fmla="*/ 428 w 428"/>
                <a:gd name="T5" fmla="*/ 24 h 24"/>
                <a:gd name="T6" fmla="*/ 0 w 428"/>
                <a:gd name="T7" fmla="*/ 24 h 24"/>
                <a:gd name="T8" fmla="*/ 0 w 428"/>
                <a:gd name="T9" fmla="*/ 0 h 24"/>
                <a:gd name="T10" fmla="*/ 0 w 42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4">
                  <a:moveTo>
                    <a:pt x="0" y="0"/>
                  </a:moveTo>
                  <a:lnTo>
                    <a:pt x="428" y="0"/>
                  </a:lnTo>
                  <a:lnTo>
                    <a:pt x="42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4837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4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81"/>
            <a:ext cx="1165352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9208750" y="2991034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99" r:id="rId2"/>
    <p:sldLayoutId id="2147483717" r:id="rId3"/>
    <p:sldLayoutId id="2147483796" r:id="rId4"/>
  </p:sldLayoutIdLst>
  <p:transition>
    <p:fade/>
  </p:transition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231" userDrawn="1">
          <p15:clr>
            <a:srgbClr val="5ACBF0"/>
          </p15:clr>
        </p15:guide>
        <p15:guide id="3" pos="999" userDrawn="1">
          <p15:clr>
            <a:srgbClr val="5ACBF0"/>
          </p15:clr>
        </p15:guide>
        <p15:guide id="4" pos="1767" userDrawn="1">
          <p15:clr>
            <a:srgbClr val="5ACBF0"/>
          </p15:clr>
        </p15:guide>
        <p15:guide id="5" pos="2535" userDrawn="1">
          <p15:clr>
            <a:srgbClr val="5ACBF0"/>
          </p15:clr>
        </p15:guide>
        <p15:guide id="6" pos="3303" userDrawn="1">
          <p15:clr>
            <a:srgbClr val="5ACBF0"/>
          </p15:clr>
        </p15:guide>
        <p15:guide id="7" pos="4071" userDrawn="1">
          <p15:clr>
            <a:srgbClr val="5ACBF0"/>
          </p15:clr>
        </p15:guide>
        <p15:guide id="8" pos="4839" userDrawn="1">
          <p15:clr>
            <a:srgbClr val="5ACBF0"/>
          </p15:clr>
        </p15:guide>
        <p15:guide id="9" pos="5607" userDrawn="1">
          <p15:clr>
            <a:srgbClr val="5ACBF0"/>
          </p15:clr>
        </p15:guide>
        <p15:guide id="10" pos="6375" userDrawn="1">
          <p15:clr>
            <a:srgbClr val="5ACBF0"/>
          </p15:clr>
        </p15:guide>
        <p15:guide id="11" pos="7143" userDrawn="1">
          <p15:clr>
            <a:srgbClr val="5ACBF0"/>
          </p15:clr>
        </p15:guide>
        <p15:guide id="12" pos="7911" userDrawn="1">
          <p15:clr>
            <a:srgbClr val="5ACBF0"/>
          </p15:clr>
        </p15:guide>
        <p15:guide id="13" pos="8679" userDrawn="1">
          <p15:clr>
            <a:srgbClr val="5ACBF0"/>
          </p15:clr>
        </p15:guide>
        <p15:guide id="14" pos="9447" userDrawn="1">
          <p15:clr>
            <a:srgbClr val="5ACBF0"/>
          </p15:clr>
        </p15:guide>
        <p15:guide id="15" pos="10215" userDrawn="1">
          <p15:clr>
            <a:srgbClr val="5ACBF0"/>
          </p15:clr>
        </p15:guide>
        <p15:guide id="16" pos="384" userDrawn="1">
          <p15:clr>
            <a:srgbClr val="C35EA4"/>
          </p15:clr>
        </p15:guide>
        <p15:guide id="17" pos="10061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556792"/>
            <a:ext cx="9144000" cy="1655762"/>
          </a:xfrm>
        </p:spPr>
        <p:txBody>
          <a:bodyPr anchor="ctr">
            <a:noAutofit/>
          </a:bodyPr>
          <a:lstStyle/>
          <a:p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Wkład gaz-system w dalszy rozwój rynku – promocja </a:t>
            </a:r>
            <a:r>
              <a:rPr lang="pl-PL" sz="2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lng</a:t>
            </a: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i </a:t>
            </a:r>
            <a:r>
              <a:rPr lang="pl-PL" sz="2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cng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FDBA07-64EF-4840-802E-29D5B77A6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92897"/>
            <a:ext cx="9144000" cy="1655762"/>
          </a:xfrm>
        </p:spPr>
        <p:txBody>
          <a:bodyPr anchor="ctr">
            <a:normAutofit lnSpcReduction="10000"/>
          </a:bodyPr>
          <a:lstStyle/>
          <a:p>
            <a:r>
              <a:rPr lang="pl-PL" sz="2000" dirty="0"/>
              <a:t>Sławomir Sieradzki</a:t>
            </a:r>
          </a:p>
          <a:p>
            <a:r>
              <a:rPr lang="pl-PL" sz="2000" dirty="0"/>
              <a:t>Dyrektor, Pion Rozwoju</a:t>
            </a:r>
            <a:r>
              <a:rPr lang="en-GB" sz="2000" dirty="0"/>
              <a:t>, GAZ-SYSTEM</a:t>
            </a:r>
            <a:r>
              <a:rPr lang="pl-PL" sz="2000" dirty="0"/>
              <a:t> S.A.</a:t>
            </a:r>
            <a:r>
              <a:rPr lang="en-GB" sz="2000" dirty="0"/>
              <a:t> </a:t>
            </a:r>
          </a:p>
          <a:p>
            <a:endParaRPr lang="pl-PL" sz="2000" dirty="0"/>
          </a:p>
          <a:p>
            <a:r>
              <a:rPr lang="pl-PL" sz="2000" dirty="0"/>
              <a:t>XXI konferencja GAZTERM</a:t>
            </a:r>
          </a:p>
          <a:p>
            <a:r>
              <a:rPr lang="pl-PL" sz="2000" dirty="0"/>
              <a:t>Międzyzdroje, 8 maja 2018 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81549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Europejska infrastruktura do świadczenia usług </a:t>
            </a:r>
            <a:r>
              <a:rPr lang="pl-PL" dirty="0" err="1">
                <a:solidFill>
                  <a:schemeClr val="tx1"/>
                </a:solidFill>
              </a:rPr>
              <a:t>LNg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1CE6E-186F-4C24-9EED-23104291C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247718"/>
            <a:ext cx="5042907" cy="4629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5B6F6-692A-4426-AF17-14033413D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3" y="1209028"/>
            <a:ext cx="5042907" cy="4629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B5CAC-FD89-4FEC-B84B-EEAD0712F8E6}"/>
              </a:ext>
            </a:extLst>
          </p:cNvPr>
          <p:cNvSpPr txBox="1"/>
          <p:nvPr/>
        </p:nvSpPr>
        <p:spPr>
          <a:xfrm>
            <a:off x="7608168" y="5889692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latin typeface="+mn-lt"/>
              </a:rPr>
              <a:t>Źródło</a:t>
            </a:r>
            <a:r>
              <a:rPr lang="en-GB" sz="1000" dirty="0">
                <a:latin typeface="+mn-lt"/>
              </a:rPr>
              <a:t>: GLE Small scale LNG Database 2018</a:t>
            </a:r>
          </a:p>
        </p:txBody>
      </p:sp>
    </p:spTree>
    <p:extLst>
      <p:ext uri="{BB962C8B-B14F-4D97-AF65-F5344CB8AC3E}">
        <p14:creationId xmlns:p14="http://schemas.microsoft.com/office/powerpoint/2010/main" val="7365008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Europejska infrastruktura do świadczenia usług </a:t>
            </a:r>
            <a:r>
              <a:rPr lang="pl-PL" dirty="0" err="1">
                <a:solidFill>
                  <a:schemeClr val="tx1"/>
                </a:solidFill>
              </a:rPr>
              <a:t>LNg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B5CAC-FD89-4FEC-B84B-EEAD0712F8E6}"/>
              </a:ext>
            </a:extLst>
          </p:cNvPr>
          <p:cNvSpPr txBox="1"/>
          <p:nvPr/>
        </p:nvSpPr>
        <p:spPr>
          <a:xfrm>
            <a:off x="7608168" y="5889692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latin typeface="+mn-lt"/>
              </a:rPr>
              <a:t>Źródło</a:t>
            </a:r>
            <a:r>
              <a:rPr lang="en-GB" sz="1000" dirty="0">
                <a:latin typeface="+mn-lt"/>
              </a:rPr>
              <a:t>: GLE Small scale LNG Database 2018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D15F9EA-0FCE-4C47-B9E1-AB1DB197825A}"/>
              </a:ext>
            </a:extLst>
          </p:cNvPr>
          <p:cNvSpPr/>
          <p:nvPr/>
        </p:nvSpPr>
        <p:spPr>
          <a:xfrm>
            <a:off x="6305783" y="1160313"/>
            <a:ext cx="5616704" cy="457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Liczba istniejących stacji tankowania LNG na statki wzrosła z 31 w czerwcu 2016 r. do 50 w listopadzie 2017 (40 różnych portów morskich i rzecznych)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Większość jednostek stacjonarnych (78%), pozostałe to statki bunkrujące (22%)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pl-PL" sz="1400" dirty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FDC5B6B-47F9-4B49-A798-3B549C93A1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 r="20302"/>
          <a:stretch/>
        </p:blipFill>
        <p:spPr bwMode="auto">
          <a:xfrm>
            <a:off x="1127448" y="1484784"/>
            <a:ext cx="4675039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2118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Europejska infrastruktura do świadczenia usług </a:t>
            </a:r>
            <a:r>
              <a:rPr lang="pl-PL" dirty="0" err="1">
                <a:solidFill>
                  <a:schemeClr val="tx1"/>
                </a:solidFill>
              </a:rPr>
              <a:t>LNg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B5CAC-FD89-4FEC-B84B-EEAD0712F8E6}"/>
              </a:ext>
            </a:extLst>
          </p:cNvPr>
          <p:cNvSpPr txBox="1"/>
          <p:nvPr/>
        </p:nvSpPr>
        <p:spPr>
          <a:xfrm>
            <a:off x="7608168" y="5889692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latin typeface="+mn-lt"/>
              </a:rPr>
              <a:t>Źródło</a:t>
            </a:r>
            <a:r>
              <a:rPr lang="en-GB" sz="1000" dirty="0">
                <a:latin typeface="+mn-lt"/>
              </a:rPr>
              <a:t>: GLE Small scale LNG Database 2018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284631F-906B-4795-B643-A437795D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340768"/>
            <a:ext cx="5901169" cy="4256275"/>
          </a:xfrm>
          <a:prstGeom prst="rect">
            <a:avLst/>
          </a:prstGeom>
          <a:noFill/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D4FF6E1-6EFA-4262-BB00-7CD7C4AB14ED}"/>
              </a:ext>
            </a:extLst>
          </p:cNvPr>
          <p:cNvSpPr/>
          <p:nvPr/>
        </p:nvSpPr>
        <p:spPr>
          <a:xfrm>
            <a:off x="6816081" y="1160313"/>
            <a:ext cx="5106406" cy="457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Infrastruktura małego LNG w transporcie drogowym rozwinięta przede wszystkim w Wielkiej Brytanii, Hiszpanii i Holandii (odpowiednio 38, 37 i 23 stacje)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Zmiany widoczne także we Francji i Włoszech (obecnie odpowiednio 17 i 13 stacji)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endParaRPr lang="pl-PL" sz="1400" dirty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182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Usługa sprężania na potrzeby CNG przy stacjach gazowych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A042670-EBAD-4F87-BEF3-90EBE735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4" y="1805283"/>
            <a:ext cx="5851496" cy="327990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0B18D2F-2F80-4B98-A5FC-E5DA5E0D4CAE}"/>
              </a:ext>
            </a:extLst>
          </p:cNvPr>
          <p:cNvSpPr/>
          <p:nvPr/>
        </p:nvSpPr>
        <p:spPr>
          <a:xfrm>
            <a:off x="6305783" y="1160313"/>
            <a:ext cx="5616704" cy="4572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marL="182563" indent="-182563">
              <a:spcBef>
                <a:spcPts val="0"/>
              </a:spcBef>
              <a:spcAft>
                <a:spcPts val="1800"/>
              </a:spcAft>
              <a:buSzPct val="85000"/>
              <a:tabLst>
                <a:tab pos="182563" algn="l"/>
              </a:tabLst>
              <a:defRPr/>
            </a:pPr>
            <a:r>
              <a:rPr lang="pl-PL" sz="1400" b="1" dirty="0">
                <a:solidFill>
                  <a:schemeClr val="tx1"/>
                </a:solidFill>
                <a:latin typeface="Century Gothic" pitchFamily="34" charset="0"/>
              </a:rPr>
              <a:t>Cele: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Zwiększenie wykorzystania potencjału energetycznego sieci przesyłowej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Poprawa efektywności procesu sprężania gazu przy jednoczesnym zmniejszeniu negatywnego oddziaływania sektora transportu na środowisko;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Świadczenie usługi sprężania na cele CNG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W przypadku posiadania własnej „stacji matki” tankowania CNG oraz </a:t>
            </a:r>
            <a:r>
              <a:rPr lang="pl-PL" sz="1400" dirty="0" err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butlowozu</a:t>
            </a: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, niezależny, awaryjny system zasilania w sytuacji awarii lub remontu wybranego odcinka systemu przesyłowego</a:t>
            </a:r>
          </a:p>
        </p:txBody>
      </p:sp>
    </p:spTree>
    <p:extLst>
      <p:ext uri="{BB962C8B-B14F-4D97-AF65-F5344CB8AC3E}">
        <p14:creationId xmlns:p14="http://schemas.microsoft.com/office/powerpoint/2010/main" val="42749975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Rozwój infrastruktury do tankowania CNG w oparciu o infrastrukturę GAZ-SYSTEM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FB233C0-F61B-4AB5-B37C-3984B87F9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88" y="1178897"/>
            <a:ext cx="4866426" cy="467269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22123EB-DA9B-49D5-9B88-B2AF8FF15E69}"/>
              </a:ext>
            </a:extLst>
          </p:cNvPr>
          <p:cNvSpPr/>
          <p:nvPr/>
        </p:nvSpPr>
        <p:spPr>
          <a:xfrm>
            <a:off x="5735960" y="1196752"/>
            <a:ext cx="6108380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marL="360000" indent="-360000">
              <a:spcBef>
                <a:spcPts val="0"/>
              </a:spcBef>
              <a:spcAft>
                <a:spcPts val="20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Łącznie GAZ-SYSTEM S.A. zarządza 962 stacjami gazowymi</a:t>
            </a:r>
          </a:p>
          <a:p>
            <a:pPr marL="360000" indent="-360000">
              <a:spcBef>
                <a:spcPts val="0"/>
              </a:spcBef>
              <a:spcAft>
                <a:spcPts val="20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Niższy koszt sprężania gazu na potrzeby CNG (wykorzystanie wysokiego ciśnienia z sieci)</a:t>
            </a:r>
          </a:p>
          <a:p>
            <a:pPr marL="360000" indent="-360000">
              <a:spcBef>
                <a:spcPts val="0"/>
              </a:spcBef>
              <a:spcAft>
                <a:spcPts val="20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Wstępnie wytypowano 482 obiekty, których lokalizacja jest dogodna pod względem usytuowania punktów tankowania/stacji CNG</a:t>
            </a:r>
          </a:p>
          <a:p>
            <a:pPr marL="360000" indent="-360000">
              <a:spcBef>
                <a:spcPts val="0"/>
              </a:spcBef>
              <a:spcAft>
                <a:spcPts val="20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W pierwszym etapie planuje się budowę instalacji pilotażowej na stacji gazowej dla dedykowanego odbiorcy CNG</a:t>
            </a:r>
          </a:p>
        </p:txBody>
      </p:sp>
    </p:spTree>
    <p:extLst>
      <p:ext uri="{BB962C8B-B14F-4D97-AF65-F5344CB8AC3E}">
        <p14:creationId xmlns:p14="http://schemas.microsoft.com/office/powerpoint/2010/main" val="5858789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Zagospodarowanie energii odpadowej – energii chłodu z procesu </a:t>
            </a:r>
            <a:r>
              <a:rPr lang="pl-PL" dirty="0" err="1">
                <a:solidFill>
                  <a:schemeClr val="tx1"/>
                </a:solidFill>
              </a:rPr>
              <a:t>regazyfikacji</a:t>
            </a:r>
            <a:r>
              <a:rPr lang="pl-PL" dirty="0">
                <a:solidFill>
                  <a:schemeClr val="tx1"/>
                </a:solidFill>
              </a:rPr>
              <a:t> LNG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8425267-D5AA-4004-82E0-F650B8960183}"/>
              </a:ext>
            </a:extLst>
          </p:cNvPr>
          <p:cNvSpPr/>
          <p:nvPr/>
        </p:nvSpPr>
        <p:spPr>
          <a:xfrm>
            <a:off x="6240016" y="1196752"/>
            <a:ext cx="5604324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Cele: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Wzrost efektywności infrastruktury sieci przesyłowej, poprzez wykorzystanie energii chłodu z procesu </a:t>
            </a:r>
            <a:r>
              <a:rPr lang="pl-PL" sz="1400" dirty="0" err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regazyfikacji</a:t>
            </a: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LNG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Zwiększenie wykorzystania gazu ziemnego poprzez świadczenie kompleksowych usług, w tym poprzez świadczenie przez GAZ-SYSTEM usługi </a:t>
            </a:r>
            <a:r>
              <a:rPr lang="pl-PL" sz="1400" dirty="0" err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przesyłu</a:t>
            </a: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energii chłodu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Zmniejszenie kosztów zakupu energii elektrycznej i ciepła dzięki zagospodarowaniu energii odpadowej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Możliwość elastycznej reakcji na rosnące zapotrzebowanie na gaz ziemny – możliwość </a:t>
            </a:r>
            <a:r>
              <a:rPr lang="pl-PL" sz="1400" dirty="0" err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dosilania</a:t>
            </a: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sieci (stacje podporowe)</a:t>
            </a:r>
          </a:p>
        </p:txBody>
      </p:sp>
      <p:pic>
        <p:nvPicPr>
          <p:cNvPr id="4" name="Picture 3" descr="C:\Users\izabela.kijenska\Documents\PROJEKTY\Heating and cooling\FRIGORIA\schemat LNG.png">
            <a:extLst>
              <a:ext uri="{FF2B5EF4-FFF2-40B4-BE49-F238E27FC236}">
                <a16:creationId xmlns:a16="http://schemas.microsoft.com/office/drawing/2014/main" id="{8332B59F-E657-4B4D-B31E-A5D06119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484784"/>
            <a:ext cx="5804797" cy="31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C96DE554-93B9-4136-B504-3E83C34BC61A}"/>
              </a:ext>
            </a:extLst>
          </p:cNvPr>
          <p:cNvSpPr txBox="1">
            <a:spLocks/>
          </p:cNvSpPr>
          <p:nvPr/>
        </p:nvSpPr>
        <p:spPr>
          <a:xfrm>
            <a:off x="347660" y="4111322"/>
            <a:ext cx="4740228" cy="1549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5D23"/>
              </a:buClr>
              <a:buFont typeface="Century Gothic" pitchFamily="34" charset="0"/>
              <a:buChar char="■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5D23"/>
              </a:buClr>
              <a:buFont typeface="Century Gothic" pitchFamily="34" charset="0"/>
              <a:buChar char="□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23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23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5D23"/>
              </a:buClr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SzTx/>
              <a:buFont typeface="Century Gothic" pitchFamily="34" charset="0"/>
              <a:buNone/>
            </a:pPr>
            <a:r>
              <a:rPr lang="pl-PL" sz="1200" b="1" kern="0" dirty="0">
                <a:latin typeface="Century Gothic" panose="020B0502020202020204" pitchFamily="34" charset="0"/>
              </a:rPr>
              <a:t>Legenda:</a:t>
            </a:r>
          </a:p>
          <a:p>
            <a:pPr marL="0" indent="0" algn="just">
              <a:buSzTx/>
              <a:buFont typeface="Century Gothic" pitchFamily="34" charset="0"/>
              <a:buNone/>
            </a:pPr>
            <a:r>
              <a:rPr lang="pl-PL" sz="1200" kern="0" dirty="0">
                <a:latin typeface="Century Gothic" panose="020B0502020202020204" pitchFamily="34" charset="0"/>
              </a:rPr>
              <a:t>1. Cysterna kriogeniczna</a:t>
            </a:r>
          </a:p>
          <a:p>
            <a:pPr marL="0" indent="0" algn="just">
              <a:buSzTx/>
              <a:buFont typeface="Century Gothic" pitchFamily="34" charset="0"/>
              <a:buNone/>
            </a:pPr>
            <a:r>
              <a:rPr lang="pl-PL" sz="1200" kern="0" dirty="0">
                <a:latin typeface="Century Gothic" panose="020B0502020202020204" pitchFamily="34" charset="0"/>
              </a:rPr>
              <a:t>2. Zbiorniki kriogeniczne (LNG)</a:t>
            </a:r>
          </a:p>
          <a:p>
            <a:pPr marL="0" indent="0" algn="just">
              <a:buSzTx/>
              <a:buFont typeface="Century Gothic" pitchFamily="34" charset="0"/>
              <a:buNone/>
            </a:pPr>
            <a:r>
              <a:rPr lang="pl-PL" sz="1200" kern="0" dirty="0">
                <a:latin typeface="Century Gothic" panose="020B0502020202020204" pitchFamily="34" charset="0"/>
              </a:rPr>
              <a:t>3. Wymiennik ciepła </a:t>
            </a:r>
          </a:p>
          <a:p>
            <a:pPr marL="0" indent="0" algn="just">
              <a:buSzTx/>
              <a:buFont typeface="Century Gothic" pitchFamily="34" charset="0"/>
              <a:buNone/>
            </a:pPr>
            <a:r>
              <a:rPr lang="pl-PL" sz="1200" kern="0" dirty="0">
                <a:latin typeface="Century Gothic" panose="020B0502020202020204" pitchFamily="34" charset="0"/>
              </a:rPr>
              <a:t>4. Stacja </a:t>
            </a:r>
            <a:r>
              <a:rPr lang="pl-PL" sz="1200" kern="0" dirty="0" err="1">
                <a:latin typeface="Century Gothic" panose="020B0502020202020204" pitchFamily="34" charset="0"/>
              </a:rPr>
              <a:t>redukcyjno</a:t>
            </a:r>
            <a:r>
              <a:rPr lang="pl-PL" sz="1200" kern="0" dirty="0">
                <a:latin typeface="Century Gothic" panose="020B0502020202020204" pitchFamily="34" charset="0"/>
              </a:rPr>
              <a:t>-pomiarowa, kotłownia, </a:t>
            </a:r>
            <a:r>
              <a:rPr lang="pl-PL" sz="1200" kern="0" dirty="0" err="1">
                <a:latin typeface="Century Gothic" panose="020B0502020202020204" pitchFamily="34" charset="0"/>
              </a:rPr>
              <a:t>nawanialnia</a:t>
            </a:r>
            <a:endParaRPr lang="pl-PL" sz="1200" kern="0" dirty="0">
              <a:latin typeface="Century Gothic" panose="020B0502020202020204" pitchFamily="34" charset="0"/>
            </a:endParaRPr>
          </a:p>
          <a:p>
            <a:pPr marL="0" indent="0" algn="just">
              <a:buSzTx/>
              <a:buFont typeface="Century Gothic" pitchFamily="34" charset="0"/>
              <a:buNone/>
            </a:pPr>
            <a:r>
              <a:rPr lang="pl-PL" sz="1200" kern="0" dirty="0">
                <a:latin typeface="Century Gothic" panose="020B0502020202020204" pitchFamily="34" charset="0"/>
              </a:rPr>
              <a:t>5. Instalacja odbioru i przesyłu chłodu do  Zakładu Przemysłowego</a:t>
            </a:r>
          </a:p>
          <a:p>
            <a:pPr marL="0" indent="0" algn="just">
              <a:buSzTx/>
              <a:buFont typeface="Century Gothic" pitchFamily="34" charset="0"/>
              <a:buNone/>
            </a:pPr>
            <a:r>
              <a:rPr lang="pl-PL" sz="1200" kern="0" dirty="0">
                <a:latin typeface="Century Gothic" panose="020B0502020202020204" pitchFamily="34" charset="0"/>
              </a:rPr>
              <a:t>6. Zakład Przemysłowy</a:t>
            </a:r>
          </a:p>
        </p:txBody>
      </p:sp>
    </p:spTree>
    <p:extLst>
      <p:ext uri="{BB962C8B-B14F-4D97-AF65-F5344CB8AC3E}">
        <p14:creationId xmlns:p14="http://schemas.microsoft.com/office/powerpoint/2010/main" val="26027394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Wykorzystanie potencjału stacji gazowych wysokiego ciśnienia do celów skraplania LNG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48F6847-A4EF-4F07-962C-BE6C321ECCB5}"/>
              </a:ext>
            </a:extLst>
          </p:cNvPr>
          <p:cNvGrpSpPr/>
          <p:nvPr/>
        </p:nvGrpSpPr>
        <p:grpSpPr>
          <a:xfrm>
            <a:off x="1322800" y="1506529"/>
            <a:ext cx="9546398" cy="2282511"/>
            <a:chOff x="478312" y="871306"/>
            <a:chExt cx="11497257" cy="3604135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0903B219-022D-4464-95A3-ECF2A6C26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5060" y="3028134"/>
              <a:ext cx="940570" cy="957777"/>
            </a:xfrm>
            <a:prstGeom prst="rect">
              <a:avLst/>
            </a:prstGeom>
          </p:spPr>
        </p:pic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1494BDAD-1C14-4674-AE87-6B2F84D84265}"/>
                </a:ext>
              </a:extLst>
            </p:cNvPr>
            <p:cNvSpPr txBox="1"/>
            <p:nvPr/>
          </p:nvSpPr>
          <p:spPr>
            <a:xfrm>
              <a:off x="9252702" y="3746462"/>
              <a:ext cx="2722867" cy="72897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just">
                <a:lnSpc>
                  <a:spcPct val="90000"/>
                </a:lnSpc>
                <a:spcAft>
                  <a:spcPts val="600"/>
                </a:spcAft>
              </a:pPr>
              <a:r>
                <a:rPr lang="pl-PL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n-lt"/>
                </a:rPr>
                <a:t>Stacja tankowania LNG</a:t>
              </a:r>
              <a:endParaRPr lang="pl-PL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</a:endParaRPr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51F7373C-364B-4AA8-9F76-FE9550069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5697" y="1698705"/>
              <a:ext cx="2058413" cy="1154370"/>
            </a:xfrm>
            <a:prstGeom prst="rect">
              <a:avLst/>
            </a:prstGeom>
          </p:spPr>
        </p:pic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F793E56A-9346-4D1A-A4B9-DFFCD4E1BD61}"/>
                </a:ext>
              </a:extLst>
            </p:cNvPr>
            <p:cNvGrpSpPr/>
            <p:nvPr/>
          </p:nvGrpSpPr>
          <p:grpSpPr>
            <a:xfrm>
              <a:off x="478312" y="871306"/>
              <a:ext cx="9466748" cy="3533352"/>
              <a:chOff x="478312" y="871306"/>
              <a:chExt cx="9466748" cy="3533352"/>
            </a:xfrm>
          </p:grpSpPr>
          <p:cxnSp>
            <p:nvCxnSpPr>
              <p:cNvPr id="9" name="Łącznik prosty 8">
                <a:extLst>
                  <a:ext uri="{FF2B5EF4-FFF2-40B4-BE49-F238E27FC236}">
                    <a16:creationId xmlns:a16="http://schemas.microsoft.com/office/drawing/2014/main" id="{542A7A2B-27C2-4408-A369-CAEFC98E12DC}"/>
                  </a:ext>
                </a:extLst>
              </p:cNvPr>
              <p:cNvCxnSpPr/>
              <p:nvPr/>
            </p:nvCxnSpPr>
            <p:spPr>
              <a:xfrm>
                <a:off x="7923973" y="3445195"/>
                <a:ext cx="2021087" cy="26188"/>
              </a:xfrm>
              <a:prstGeom prst="line">
                <a:avLst/>
              </a:prstGeom>
              <a:ln w="381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>
                <a:extLst>
                  <a:ext uri="{FF2B5EF4-FFF2-40B4-BE49-F238E27FC236}">
                    <a16:creationId xmlns:a16="http://schemas.microsoft.com/office/drawing/2014/main" id="{16438F2A-F896-4721-B4B6-AEA1DA8B83E1}"/>
                  </a:ext>
                </a:extLst>
              </p:cNvPr>
              <p:cNvCxnSpPr/>
              <p:nvPr/>
            </p:nvCxnSpPr>
            <p:spPr>
              <a:xfrm>
                <a:off x="4628422" y="2747974"/>
                <a:ext cx="1669267" cy="19274"/>
              </a:xfrm>
              <a:prstGeom prst="line">
                <a:avLst/>
              </a:prstGeom>
              <a:ln w="381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>
                <a:extLst>
                  <a:ext uri="{FF2B5EF4-FFF2-40B4-BE49-F238E27FC236}">
                    <a16:creationId xmlns:a16="http://schemas.microsoft.com/office/drawing/2014/main" id="{B74DFDE8-87F3-45DC-BD66-7FC2E178BFF9}"/>
                  </a:ext>
                </a:extLst>
              </p:cNvPr>
              <p:cNvCxnSpPr/>
              <p:nvPr/>
            </p:nvCxnSpPr>
            <p:spPr>
              <a:xfrm flipV="1">
                <a:off x="6942203" y="1943528"/>
                <a:ext cx="466138" cy="1"/>
              </a:xfrm>
              <a:prstGeom prst="line">
                <a:avLst/>
              </a:prstGeom>
              <a:ln w="381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ze strzałką 11">
                <a:extLst>
                  <a:ext uri="{FF2B5EF4-FFF2-40B4-BE49-F238E27FC236}">
                    <a16:creationId xmlns:a16="http://schemas.microsoft.com/office/drawing/2014/main" id="{1700046C-DFB4-48F5-B39F-57ACDD36F8DF}"/>
                  </a:ext>
                </a:extLst>
              </p:cNvPr>
              <p:cNvCxnSpPr/>
              <p:nvPr/>
            </p:nvCxnSpPr>
            <p:spPr>
              <a:xfrm flipV="1">
                <a:off x="506579" y="3448795"/>
                <a:ext cx="2345766" cy="0"/>
              </a:xfrm>
              <a:prstGeom prst="straightConnector1">
                <a:avLst/>
              </a:prstGeom>
              <a:ln w="76200">
                <a:solidFill>
                  <a:srgbClr val="EA7838"/>
                </a:solidFill>
                <a:headEnd type="none"/>
                <a:tailEnd type="triangl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ze strzałką 12">
                <a:extLst>
                  <a:ext uri="{FF2B5EF4-FFF2-40B4-BE49-F238E27FC236}">
                    <a16:creationId xmlns:a16="http://schemas.microsoft.com/office/drawing/2014/main" id="{F45EAFC9-388D-42D3-BA61-D6B8404258CD}"/>
                  </a:ext>
                </a:extLst>
              </p:cNvPr>
              <p:cNvCxnSpPr/>
              <p:nvPr/>
            </p:nvCxnSpPr>
            <p:spPr>
              <a:xfrm flipH="1">
                <a:off x="547018" y="1478529"/>
                <a:ext cx="5750669" cy="30480"/>
              </a:xfrm>
              <a:prstGeom prst="straightConnector1">
                <a:avLst/>
              </a:prstGeom>
              <a:ln w="38100">
                <a:solidFill>
                  <a:srgbClr val="EA7838"/>
                </a:solidFill>
                <a:headEnd type="none"/>
                <a:tailEnd type="triangl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5D9CFFD6-1748-4B06-8359-B52A466E0CC0}"/>
                  </a:ext>
                </a:extLst>
              </p:cNvPr>
              <p:cNvSpPr txBox="1"/>
              <p:nvPr/>
            </p:nvSpPr>
            <p:spPr>
              <a:xfrm>
                <a:off x="1900277" y="871306"/>
                <a:ext cx="2163914" cy="72897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just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pl-PL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Century Gothic" panose="020B0502020202020204" pitchFamily="34" charset="0"/>
                  </a:rPr>
                  <a:t>Sieć dystrybucyjna </a:t>
                </a:r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3E450E55-B881-433F-9722-D920CFD13911}"/>
                  </a:ext>
                </a:extLst>
              </p:cNvPr>
              <p:cNvSpPr txBox="1"/>
              <p:nvPr/>
            </p:nvSpPr>
            <p:spPr>
              <a:xfrm>
                <a:off x="478312" y="2562468"/>
                <a:ext cx="2197483" cy="99141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pl-PL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Century Gothic" panose="020B0502020202020204" pitchFamily="34" charset="0"/>
                  </a:rPr>
                  <a:t>Sieć przesyłowa wysokiego ciśnienia</a:t>
                </a:r>
              </a:p>
            </p:txBody>
          </p:sp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4178491A-132F-41AD-963C-AE1B0E0B2F60}"/>
                  </a:ext>
                </a:extLst>
              </p:cNvPr>
              <p:cNvCxnSpPr/>
              <p:nvPr/>
            </p:nvCxnSpPr>
            <p:spPr>
              <a:xfrm>
                <a:off x="2745596" y="3448795"/>
                <a:ext cx="473275" cy="0"/>
              </a:xfrm>
              <a:prstGeom prst="line">
                <a:avLst/>
              </a:prstGeom>
              <a:ln w="762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>
                <a:extLst>
                  <a:ext uri="{FF2B5EF4-FFF2-40B4-BE49-F238E27FC236}">
                    <a16:creationId xmlns:a16="http://schemas.microsoft.com/office/drawing/2014/main" id="{3B8C95B4-5C01-46C2-A973-BFAF66416D81}"/>
                  </a:ext>
                </a:extLst>
              </p:cNvPr>
              <p:cNvCxnSpPr/>
              <p:nvPr/>
            </p:nvCxnSpPr>
            <p:spPr>
              <a:xfrm>
                <a:off x="3182507" y="1917339"/>
                <a:ext cx="0" cy="1527855"/>
              </a:xfrm>
              <a:prstGeom prst="line">
                <a:avLst/>
              </a:prstGeom>
              <a:ln w="762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33EF25AF-9DA8-4A13-BEF7-F7325D1B820D}"/>
                  </a:ext>
                </a:extLst>
              </p:cNvPr>
              <p:cNvCxnSpPr/>
              <p:nvPr/>
            </p:nvCxnSpPr>
            <p:spPr>
              <a:xfrm>
                <a:off x="3182507" y="1943528"/>
                <a:ext cx="770703" cy="0"/>
              </a:xfrm>
              <a:prstGeom prst="line">
                <a:avLst/>
              </a:prstGeom>
              <a:ln w="762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5693CBA7-8428-4358-8D73-A1B824226C53}"/>
                  </a:ext>
                </a:extLst>
              </p:cNvPr>
              <p:cNvCxnSpPr/>
              <p:nvPr/>
            </p:nvCxnSpPr>
            <p:spPr>
              <a:xfrm>
                <a:off x="3926122" y="1922215"/>
                <a:ext cx="0" cy="1526581"/>
              </a:xfrm>
              <a:prstGeom prst="line">
                <a:avLst/>
              </a:prstGeom>
              <a:ln w="762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3783FDEC-6A42-4012-BF0D-3016DE4185AB}"/>
                  </a:ext>
                </a:extLst>
              </p:cNvPr>
              <p:cNvCxnSpPr/>
              <p:nvPr/>
            </p:nvCxnSpPr>
            <p:spPr>
              <a:xfrm>
                <a:off x="3926122" y="3416887"/>
                <a:ext cx="758852" cy="0"/>
              </a:xfrm>
              <a:prstGeom prst="line">
                <a:avLst/>
              </a:prstGeom>
              <a:ln w="762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1074F800-AACC-49C4-94F6-F294A44F8BF9}"/>
                  </a:ext>
                </a:extLst>
              </p:cNvPr>
              <p:cNvCxnSpPr/>
              <p:nvPr/>
            </p:nvCxnSpPr>
            <p:spPr>
              <a:xfrm>
                <a:off x="4684974" y="2747772"/>
                <a:ext cx="0" cy="697422"/>
              </a:xfrm>
              <a:prstGeom prst="line">
                <a:avLst/>
              </a:prstGeom>
              <a:ln w="762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A74BB379-4C10-4926-BA5A-A253BF86D432}"/>
                  </a:ext>
                </a:extLst>
              </p:cNvPr>
              <p:cNvCxnSpPr/>
              <p:nvPr/>
            </p:nvCxnSpPr>
            <p:spPr>
              <a:xfrm>
                <a:off x="4684974" y="3416887"/>
                <a:ext cx="758852" cy="0"/>
              </a:xfrm>
              <a:prstGeom prst="line">
                <a:avLst/>
              </a:prstGeom>
              <a:ln w="762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AFF9C89E-C93D-46B9-A5C4-E2D96DEC2227}"/>
                  </a:ext>
                </a:extLst>
              </p:cNvPr>
              <p:cNvCxnSpPr/>
              <p:nvPr/>
            </p:nvCxnSpPr>
            <p:spPr>
              <a:xfrm>
                <a:off x="5443827" y="2744996"/>
                <a:ext cx="0" cy="701022"/>
              </a:xfrm>
              <a:prstGeom prst="line">
                <a:avLst/>
              </a:prstGeom>
              <a:ln w="762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EA37A980-2184-40D9-9AAC-5C6A12D416D4}"/>
                  </a:ext>
                </a:extLst>
              </p:cNvPr>
              <p:cNvCxnSpPr/>
              <p:nvPr/>
            </p:nvCxnSpPr>
            <p:spPr>
              <a:xfrm>
                <a:off x="5443826" y="2062762"/>
                <a:ext cx="0" cy="749387"/>
              </a:xfrm>
              <a:prstGeom prst="line">
                <a:avLst/>
              </a:prstGeom>
              <a:ln w="381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chemat blokowy: operacja ręczna 24">
                <a:extLst>
                  <a:ext uri="{FF2B5EF4-FFF2-40B4-BE49-F238E27FC236}">
                    <a16:creationId xmlns:a16="http://schemas.microsoft.com/office/drawing/2014/main" id="{073A06C1-2DF3-4481-8D80-FA18C340541C}"/>
                  </a:ext>
                </a:extLst>
              </p:cNvPr>
              <p:cNvSpPr/>
              <p:nvPr/>
            </p:nvSpPr>
            <p:spPr bwMode="auto">
              <a:xfrm rot="5400000">
                <a:off x="5188679" y="2561599"/>
                <a:ext cx="510293" cy="365072"/>
              </a:xfrm>
              <a:prstGeom prst="flowChartManualOperation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solidFill>
                    <a:srgbClr val="FFC000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AAE42282-B71D-43C1-985C-277806CFDB90}"/>
                  </a:ext>
                </a:extLst>
              </p:cNvPr>
              <p:cNvCxnSpPr/>
              <p:nvPr/>
            </p:nvCxnSpPr>
            <p:spPr>
              <a:xfrm flipH="1">
                <a:off x="4696180" y="2044424"/>
                <a:ext cx="20999" cy="889128"/>
              </a:xfrm>
              <a:prstGeom prst="line">
                <a:avLst/>
              </a:prstGeom>
              <a:ln w="381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Schemat blokowy: operacja ręczna 26">
                <a:extLst>
                  <a:ext uri="{FF2B5EF4-FFF2-40B4-BE49-F238E27FC236}">
                    <a16:creationId xmlns:a16="http://schemas.microsoft.com/office/drawing/2014/main" id="{A328D288-52E9-40A7-AF0D-80E33962B1B2}"/>
                  </a:ext>
                </a:extLst>
              </p:cNvPr>
              <p:cNvSpPr/>
              <p:nvPr/>
            </p:nvSpPr>
            <p:spPr bwMode="auto">
              <a:xfrm rot="16200000">
                <a:off x="4430534" y="2564531"/>
                <a:ext cx="510293" cy="366485"/>
              </a:xfrm>
              <a:prstGeom prst="flowChartManualOperation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solidFill>
                    <a:srgbClr val="FFC000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8" name="Błyskawica 27">
                <a:extLst>
                  <a:ext uri="{FF2B5EF4-FFF2-40B4-BE49-F238E27FC236}">
                    <a16:creationId xmlns:a16="http://schemas.microsoft.com/office/drawing/2014/main" id="{D929F0BE-CEB1-4C47-83EE-34D95F62FF89}"/>
                  </a:ext>
                </a:extLst>
              </p:cNvPr>
              <p:cNvSpPr/>
              <p:nvPr/>
            </p:nvSpPr>
            <p:spPr bwMode="auto">
              <a:xfrm>
                <a:off x="5304227" y="2630560"/>
                <a:ext cx="285232" cy="228870"/>
              </a:xfrm>
              <a:prstGeom prst="lightningBolt">
                <a:avLst/>
              </a:prstGeom>
              <a:solidFill>
                <a:srgbClr val="FFFF0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id="{EDBCAC10-2177-4EAD-811D-A99B831A09C6}"/>
                  </a:ext>
                </a:extLst>
              </p:cNvPr>
              <p:cNvCxnSpPr/>
              <p:nvPr/>
            </p:nvCxnSpPr>
            <p:spPr>
              <a:xfrm flipV="1">
                <a:off x="4681488" y="1932364"/>
                <a:ext cx="2165650" cy="2794"/>
              </a:xfrm>
              <a:prstGeom prst="line">
                <a:avLst/>
              </a:prstGeom>
              <a:ln w="381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96C340CB-03B6-43AA-8076-D9F9A0CCBA94}"/>
                  </a:ext>
                </a:extLst>
              </p:cNvPr>
              <p:cNvSpPr/>
              <p:nvPr/>
            </p:nvSpPr>
            <p:spPr bwMode="auto">
              <a:xfrm>
                <a:off x="4459996" y="1801874"/>
                <a:ext cx="1208809" cy="28364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1" name="Trójkąt równoramienny 30">
                <a:extLst>
                  <a:ext uri="{FF2B5EF4-FFF2-40B4-BE49-F238E27FC236}">
                    <a16:creationId xmlns:a16="http://schemas.microsoft.com/office/drawing/2014/main" id="{927A97A1-6D26-41AC-93AA-C1F463617368}"/>
                  </a:ext>
                </a:extLst>
              </p:cNvPr>
              <p:cNvSpPr/>
              <p:nvPr/>
            </p:nvSpPr>
            <p:spPr bwMode="auto">
              <a:xfrm rot="5400000">
                <a:off x="6684007" y="1849961"/>
                <a:ext cx="241464" cy="16480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2" name="Trójkąt równoramienny 31">
                <a:extLst>
                  <a:ext uri="{FF2B5EF4-FFF2-40B4-BE49-F238E27FC236}">
                    <a16:creationId xmlns:a16="http://schemas.microsoft.com/office/drawing/2014/main" id="{BA388B0D-F2B3-41D7-ABF7-5A176FC3BDAA}"/>
                  </a:ext>
                </a:extLst>
              </p:cNvPr>
              <p:cNvSpPr/>
              <p:nvPr/>
            </p:nvSpPr>
            <p:spPr bwMode="auto">
              <a:xfrm rot="16200000">
                <a:off x="6825947" y="1849961"/>
                <a:ext cx="241464" cy="16480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3" name="Błyskawica 32">
                <a:extLst>
                  <a:ext uri="{FF2B5EF4-FFF2-40B4-BE49-F238E27FC236}">
                    <a16:creationId xmlns:a16="http://schemas.microsoft.com/office/drawing/2014/main" id="{79185466-B4DB-451F-8B64-A6AF1BF834B3}"/>
                  </a:ext>
                </a:extLst>
              </p:cNvPr>
              <p:cNvSpPr/>
              <p:nvPr/>
            </p:nvSpPr>
            <p:spPr bwMode="auto">
              <a:xfrm>
                <a:off x="4567116" y="2630560"/>
                <a:ext cx="285232" cy="228870"/>
              </a:xfrm>
              <a:prstGeom prst="lightningBolt">
                <a:avLst/>
              </a:prstGeom>
              <a:solidFill>
                <a:srgbClr val="FFFF0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4" name="Prostokąt zaokrąglony 34">
                <a:extLst>
                  <a:ext uri="{FF2B5EF4-FFF2-40B4-BE49-F238E27FC236}">
                    <a16:creationId xmlns:a16="http://schemas.microsoft.com/office/drawing/2014/main" id="{3C294EC9-111A-409C-91B1-F7D4B4955556}"/>
                  </a:ext>
                </a:extLst>
              </p:cNvPr>
              <p:cNvSpPr/>
              <p:nvPr/>
            </p:nvSpPr>
            <p:spPr bwMode="auto">
              <a:xfrm>
                <a:off x="2852345" y="2171369"/>
                <a:ext cx="660325" cy="1152809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1E0D721D-F1E2-4A7B-A26B-D15EDA5AECAD}"/>
                  </a:ext>
                </a:extLst>
              </p:cNvPr>
              <p:cNvCxnSpPr/>
              <p:nvPr/>
            </p:nvCxnSpPr>
            <p:spPr>
              <a:xfrm>
                <a:off x="6297688" y="1478529"/>
                <a:ext cx="1" cy="599632"/>
              </a:xfrm>
              <a:prstGeom prst="line">
                <a:avLst/>
              </a:prstGeom>
              <a:ln w="381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rójkąt równoramienny 35">
                <a:extLst>
                  <a:ext uri="{FF2B5EF4-FFF2-40B4-BE49-F238E27FC236}">
                    <a16:creationId xmlns:a16="http://schemas.microsoft.com/office/drawing/2014/main" id="{6145B335-EE72-4716-B9FF-7E322827E87F}"/>
                  </a:ext>
                </a:extLst>
              </p:cNvPr>
              <p:cNvSpPr/>
              <p:nvPr/>
            </p:nvSpPr>
            <p:spPr bwMode="auto">
              <a:xfrm rot="10800000">
                <a:off x="6201622" y="1597097"/>
                <a:ext cx="195033" cy="139260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Trójkąt równoramienny 36">
                <a:extLst>
                  <a:ext uri="{FF2B5EF4-FFF2-40B4-BE49-F238E27FC236}">
                    <a16:creationId xmlns:a16="http://schemas.microsoft.com/office/drawing/2014/main" id="{25FF6D65-3064-4FAC-8A6C-15A0A85F9B03}"/>
                  </a:ext>
                </a:extLst>
              </p:cNvPr>
              <p:cNvSpPr/>
              <p:nvPr/>
            </p:nvSpPr>
            <p:spPr bwMode="auto">
              <a:xfrm>
                <a:off x="6201622" y="1698174"/>
                <a:ext cx="195033" cy="139260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8" name="Łza 37">
                <a:extLst>
                  <a:ext uri="{FF2B5EF4-FFF2-40B4-BE49-F238E27FC236}">
                    <a16:creationId xmlns:a16="http://schemas.microsoft.com/office/drawing/2014/main" id="{1969B04E-EE83-4871-A1D1-9ED392D2E37F}"/>
                  </a:ext>
                </a:extLst>
              </p:cNvPr>
              <p:cNvSpPr/>
              <p:nvPr/>
            </p:nvSpPr>
            <p:spPr bwMode="auto">
              <a:xfrm>
                <a:off x="7898016" y="2419117"/>
                <a:ext cx="127645" cy="143351"/>
              </a:xfrm>
              <a:prstGeom prst="teardrop">
                <a:avLst>
                  <a:gd name="adj" fmla="val 128325"/>
                </a:avLst>
              </a:prstGeom>
              <a:solidFill>
                <a:srgbClr val="00B0F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9" name="Łza 38">
                <a:extLst>
                  <a:ext uri="{FF2B5EF4-FFF2-40B4-BE49-F238E27FC236}">
                    <a16:creationId xmlns:a16="http://schemas.microsoft.com/office/drawing/2014/main" id="{025E65AA-5F04-4F25-91A7-5D63D6FCA0B3}"/>
                  </a:ext>
                </a:extLst>
              </p:cNvPr>
              <p:cNvSpPr/>
              <p:nvPr/>
            </p:nvSpPr>
            <p:spPr bwMode="auto">
              <a:xfrm>
                <a:off x="4657147" y="1889154"/>
                <a:ext cx="127645" cy="143351"/>
              </a:xfrm>
              <a:prstGeom prst="teardrop">
                <a:avLst>
                  <a:gd name="adj" fmla="val 128325"/>
                </a:avLst>
              </a:prstGeom>
              <a:solidFill>
                <a:srgbClr val="00B0F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0" name="Łza 39">
                <a:extLst>
                  <a:ext uri="{FF2B5EF4-FFF2-40B4-BE49-F238E27FC236}">
                    <a16:creationId xmlns:a16="http://schemas.microsoft.com/office/drawing/2014/main" id="{C1F5310F-5984-4C71-81AA-295706D65B0B}"/>
                  </a:ext>
                </a:extLst>
              </p:cNvPr>
              <p:cNvSpPr/>
              <p:nvPr/>
            </p:nvSpPr>
            <p:spPr bwMode="auto">
              <a:xfrm>
                <a:off x="5336195" y="1890802"/>
                <a:ext cx="127645" cy="143351"/>
              </a:xfrm>
              <a:prstGeom prst="teardrop">
                <a:avLst>
                  <a:gd name="adj" fmla="val 128325"/>
                </a:avLst>
              </a:prstGeom>
              <a:solidFill>
                <a:srgbClr val="00B0F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91682D3F-B589-46AC-9492-A0C84C7B46E2}"/>
                  </a:ext>
                </a:extLst>
              </p:cNvPr>
              <p:cNvCxnSpPr/>
              <p:nvPr/>
            </p:nvCxnSpPr>
            <p:spPr>
              <a:xfrm flipH="1">
                <a:off x="6297687" y="2044424"/>
                <a:ext cx="1" cy="722825"/>
              </a:xfrm>
              <a:prstGeom prst="line">
                <a:avLst/>
              </a:prstGeom>
              <a:ln w="38100">
                <a:solidFill>
                  <a:srgbClr val="EA7838"/>
                </a:solidFill>
                <a:headEnd type="none"/>
                <a:tailEnd type="non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Schemat blokowy: terminator 41">
                <a:extLst>
                  <a:ext uri="{FF2B5EF4-FFF2-40B4-BE49-F238E27FC236}">
                    <a16:creationId xmlns:a16="http://schemas.microsoft.com/office/drawing/2014/main" id="{B2D0D620-97A2-42CE-8EC7-0DB10BB62DE4}"/>
                  </a:ext>
                </a:extLst>
              </p:cNvPr>
              <p:cNvSpPr/>
              <p:nvPr/>
            </p:nvSpPr>
            <p:spPr bwMode="auto">
              <a:xfrm>
                <a:off x="7317214" y="1736357"/>
                <a:ext cx="1314011" cy="1930099"/>
              </a:xfrm>
              <a:prstGeom prst="flowChartTerminator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Łza 42">
                <a:extLst>
                  <a:ext uri="{FF2B5EF4-FFF2-40B4-BE49-F238E27FC236}">
                    <a16:creationId xmlns:a16="http://schemas.microsoft.com/office/drawing/2014/main" id="{72441F2F-5853-4981-82BB-2C40BE872EB7}"/>
                  </a:ext>
                </a:extLst>
              </p:cNvPr>
              <p:cNvSpPr/>
              <p:nvPr/>
            </p:nvSpPr>
            <p:spPr bwMode="auto">
              <a:xfrm>
                <a:off x="5000578" y="1883773"/>
                <a:ext cx="127645" cy="143351"/>
              </a:xfrm>
              <a:prstGeom prst="teardrop">
                <a:avLst>
                  <a:gd name="adj" fmla="val 128325"/>
                </a:avLst>
              </a:prstGeom>
              <a:solidFill>
                <a:srgbClr val="00B0F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Trójkąt równoramienny 43">
                <a:extLst>
                  <a:ext uri="{FF2B5EF4-FFF2-40B4-BE49-F238E27FC236}">
                    <a16:creationId xmlns:a16="http://schemas.microsoft.com/office/drawing/2014/main" id="{312EFBA1-DD5B-4495-AF86-FBC61AB8E034}"/>
                  </a:ext>
                </a:extLst>
              </p:cNvPr>
              <p:cNvSpPr/>
              <p:nvPr/>
            </p:nvSpPr>
            <p:spPr bwMode="auto">
              <a:xfrm rot="10800000">
                <a:off x="5346062" y="2171623"/>
                <a:ext cx="195033" cy="139260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5" name="Trójkąt równoramienny 44">
                <a:extLst>
                  <a:ext uri="{FF2B5EF4-FFF2-40B4-BE49-F238E27FC236}">
                    <a16:creationId xmlns:a16="http://schemas.microsoft.com/office/drawing/2014/main" id="{16EE08AD-257F-4DE6-9785-3E3C3475E56B}"/>
                  </a:ext>
                </a:extLst>
              </p:cNvPr>
              <p:cNvSpPr/>
              <p:nvPr/>
            </p:nvSpPr>
            <p:spPr bwMode="auto">
              <a:xfrm>
                <a:off x="5346062" y="2272700"/>
                <a:ext cx="195033" cy="139260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6" name="Trójkąt równoramienny 45">
                <a:extLst>
                  <a:ext uri="{FF2B5EF4-FFF2-40B4-BE49-F238E27FC236}">
                    <a16:creationId xmlns:a16="http://schemas.microsoft.com/office/drawing/2014/main" id="{AE66A331-53F7-4B17-B168-4D7530D0B255}"/>
                  </a:ext>
                </a:extLst>
              </p:cNvPr>
              <p:cNvSpPr/>
              <p:nvPr/>
            </p:nvSpPr>
            <p:spPr bwMode="auto">
              <a:xfrm rot="10800000">
                <a:off x="4619661" y="2174726"/>
                <a:ext cx="195033" cy="139260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7" name="Trójkąt równoramienny 46">
                <a:extLst>
                  <a:ext uri="{FF2B5EF4-FFF2-40B4-BE49-F238E27FC236}">
                    <a16:creationId xmlns:a16="http://schemas.microsoft.com/office/drawing/2014/main" id="{A18BE218-F484-4CD4-87A0-6AB8E5316C6E}"/>
                  </a:ext>
                </a:extLst>
              </p:cNvPr>
              <p:cNvSpPr/>
              <p:nvPr/>
            </p:nvSpPr>
            <p:spPr bwMode="auto">
              <a:xfrm>
                <a:off x="4619661" y="2268602"/>
                <a:ext cx="195033" cy="139260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pl-PL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2981C74D-CFCA-4950-8EF6-1BA23F029E76}"/>
                  </a:ext>
                </a:extLst>
              </p:cNvPr>
              <p:cNvSpPr txBox="1"/>
              <p:nvPr/>
            </p:nvSpPr>
            <p:spPr>
              <a:xfrm>
                <a:off x="3138385" y="3413247"/>
                <a:ext cx="3413408" cy="99141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pl-PL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Century Gothic" panose="020B0502020202020204" pitchFamily="34" charset="0"/>
                  </a:rPr>
                  <a:t>Wstępne oczyszczanie/suszenie gazu, </a:t>
                </a:r>
                <a:r>
                  <a:rPr lang="pl-PL" sz="12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Century Gothic" panose="020B0502020202020204" pitchFamily="34" charset="0"/>
                  </a:rPr>
                  <a:t>turboekspander</a:t>
                </a:r>
                <a:r>
                  <a:rPr lang="pl-PL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Century Gothic" panose="020B0502020202020204" pitchFamily="34" charset="0"/>
                  </a:rPr>
                  <a:t>, skraplacz </a:t>
                </a:r>
              </a:p>
            </p:txBody>
          </p:sp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0182B25B-1F45-4C27-89A9-717DC3C3BE5A}"/>
                  </a:ext>
                </a:extLst>
              </p:cNvPr>
              <p:cNvSpPr txBox="1"/>
              <p:nvPr/>
            </p:nvSpPr>
            <p:spPr>
              <a:xfrm>
                <a:off x="7135640" y="1092488"/>
                <a:ext cx="1780042" cy="72897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pl-PL" sz="1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</a:rPr>
                  <a:t>Magazyn LNG</a:t>
                </a:r>
                <a:endParaRPr lang="pl-PL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n-lt"/>
                </a:endParaRPr>
              </a:p>
            </p:txBody>
          </p:sp>
          <p:cxnSp>
            <p:nvCxnSpPr>
              <p:cNvPr id="50" name="Łącznik prosty ze strzałką 49">
                <a:extLst>
                  <a:ext uri="{FF2B5EF4-FFF2-40B4-BE49-F238E27FC236}">
                    <a16:creationId xmlns:a16="http://schemas.microsoft.com/office/drawing/2014/main" id="{F965E7A6-8317-4CCB-AE0A-562DC34C95C8}"/>
                  </a:ext>
                </a:extLst>
              </p:cNvPr>
              <p:cNvCxnSpPr/>
              <p:nvPr/>
            </p:nvCxnSpPr>
            <p:spPr>
              <a:xfrm flipV="1">
                <a:off x="8708207" y="2562468"/>
                <a:ext cx="661948" cy="317699"/>
              </a:xfrm>
              <a:prstGeom prst="straightConnector1">
                <a:avLst/>
              </a:prstGeom>
              <a:ln w="38100">
                <a:solidFill>
                  <a:srgbClr val="EA7838"/>
                </a:solidFill>
                <a:headEnd type="none"/>
                <a:tailEnd type="triangle"/>
              </a:ln>
              <a:scene3d>
                <a:camera prst="orthographicFront"/>
                <a:lightRig rig="threePt" dir="t"/>
              </a:scene3d>
              <a:sp3d>
                <a:bevelT w="0"/>
                <a:bevelB w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46548556-E4FD-45F7-B84F-58EB82C9925C}"/>
                </a:ext>
              </a:extLst>
            </p:cNvPr>
            <p:cNvSpPr txBox="1"/>
            <p:nvPr/>
          </p:nvSpPr>
          <p:spPr>
            <a:xfrm>
              <a:off x="9281728" y="1133547"/>
              <a:ext cx="2558493" cy="728979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pl-PL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latin typeface="+mn-lt"/>
                </a:rPr>
                <a:t>Dystrybucja kołowa</a:t>
              </a:r>
              <a:endParaRPr lang="pl-PL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</a:endParaRPr>
            </a:p>
          </p:txBody>
        </p:sp>
      </p:grpSp>
      <p:sp>
        <p:nvSpPr>
          <p:cNvPr id="51" name="Prostokąt 50">
            <a:extLst>
              <a:ext uri="{FF2B5EF4-FFF2-40B4-BE49-F238E27FC236}">
                <a16:creationId xmlns:a16="http://schemas.microsoft.com/office/drawing/2014/main" id="{9E84EBCC-6F2F-477A-B7BB-FBAAFA80B3CB}"/>
              </a:ext>
            </a:extLst>
          </p:cNvPr>
          <p:cNvSpPr/>
          <p:nvPr/>
        </p:nvSpPr>
        <p:spPr>
          <a:xfrm>
            <a:off x="366713" y="3688250"/>
            <a:ext cx="11477627" cy="2117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" rtlCol="0" anchor="ctr"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tabLst>
                <a:tab pos="179388" algn="l"/>
                <a:tab pos="360363" algn="l"/>
              </a:tabLst>
              <a:defRPr/>
            </a:pPr>
            <a:r>
              <a:rPr lang="pl-PL" sz="14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Cele: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Zwiększenie zakresu usług świadczonych przez spółkę o usługę skraplania gazu ziemnego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Pobudzanie popytu na gaz ziemny, poprzez promocje jego zastosowania jako paliwo</a:t>
            </a:r>
          </a:p>
          <a:p>
            <a:pPr marL="360000" indent="-360000">
              <a:spcBef>
                <a:spcPts val="0"/>
              </a:spcBef>
              <a:spcAft>
                <a:spcPts val="1200"/>
              </a:spcAft>
              <a:buClr>
                <a:srgbClr val="FF5D23"/>
              </a:buClr>
              <a:buSzPct val="85000"/>
              <a:buFont typeface="Century Gothic" pitchFamily="34" charset="0"/>
              <a:buChar char="►"/>
              <a:tabLst>
                <a:tab pos="179388" algn="l"/>
                <a:tab pos="360363" algn="l"/>
              </a:tabLst>
              <a:defRPr/>
            </a:pPr>
            <a:r>
              <a:rPr lang="pl-PL" sz="1400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Ochrona środowiska dzięki zwiększeniu możliwości wykorzystania LNG jako paliwa alternatywnego do napędu pojazdów</a:t>
            </a:r>
          </a:p>
        </p:txBody>
      </p:sp>
    </p:spTree>
    <p:extLst>
      <p:ext uri="{BB962C8B-B14F-4D97-AF65-F5344CB8AC3E}">
        <p14:creationId xmlns:p14="http://schemas.microsoft.com/office/powerpoint/2010/main" val="1484020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2707763"/>
            <a:ext cx="12192000" cy="72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pl-PL" sz="2206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DZIĘKUJĘ ZA UWAGĘ</a:t>
            </a:r>
          </a:p>
          <a:p>
            <a:pPr>
              <a:buNone/>
              <a:defRPr/>
            </a:pPr>
            <a:br>
              <a:rPr lang="pl-PL" altLang="pl-PL" sz="2200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pl-PL" altLang="pl-PL" sz="15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286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COLOR TEMPLAT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VID_TT_BRAND_16-9_LIGHT_Oct_2014.potx" id="{01585BF9-DAFB-4D05-AB61-D5E973BF12D0}" vid="{F7B22F6B-F826-443B-8C90-7F7D36D644D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Panoramiczny</PresentationFormat>
  <Paragraphs>53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Segoe UI</vt:lpstr>
      <vt:lpstr>Segoe UI Black</vt:lpstr>
      <vt:lpstr>LIGHT COLOR TEMPLATE</vt:lpstr>
      <vt:lpstr>Wkład gaz-system w dalszy rozwój rynku – promocja lng i cng</vt:lpstr>
      <vt:lpstr>Europejska infrastruktura do świadczenia usług LNg</vt:lpstr>
      <vt:lpstr>Europejska infrastruktura do świadczenia usług LNg</vt:lpstr>
      <vt:lpstr>Europejska infrastruktura do świadczenia usług LNg</vt:lpstr>
      <vt:lpstr>Usługa sprężania na potrzeby CNG przy stacjach gazowych</vt:lpstr>
      <vt:lpstr>Rozwój infrastruktury do tankowania CNG w oparciu o infrastrukturę GAZ-SYSTEM</vt:lpstr>
      <vt:lpstr>Zagospodarowanie energii odpadowej – energii chłodu z procesu regazyfikacji LNG</vt:lpstr>
      <vt:lpstr>Wykorzystanie potencjału stacji gazowych wysokiego ciśnienia do celów skraplania LNG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2016-12-13T21:55:39Z</dcterms:created>
  <dcterms:modified xsi:type="dcterms:W3CDTF">2018-05-08T07:43:20Z</dcterms:modified>
</cp:coreProperties>
</file>