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/>
    <p:restoredTop sz="94674"/>
  </p:normalViewPr>
  <p:slideViewPr>
    <p:cSldViewPr>
      <p:cViewPr varScale="1">
        <p:scale>
          <a:sx n="104" d="100"/>
          <a:sy n="104" d="100"/>
        </p:scale>
        <p:origin x="78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445" y="525279"/>
            <a:ext cx="1077345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599" y="1778664"/>
            <a:ext cx="5535295" cy="336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4D2024-5837-EF40-B33F-FC54E4BA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300" y="931391"/>
            <a:ext cx="545655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spc="-215" dirty="0">
                <a:solidFill>
                  <a:srgbClr val="F47D20"/>
                </a:solidFill>
              </a:rPr>
              <a:t>BIOMETAN</a:t>
            </a:r>
            <a:endParaRPr sz="7400"/>
          </a:p>
        </p:txBody>
      </p:sp>
      <p:sp>
        <p:nvSpPr>
          <p:cNvPr id="3" name="object 3"/>
          <p:cNvSpPr txBox="1"/>
          <p:nvPr/>
        </p:nvSpPr>
        <p:spPr>
          <a:xfrm>
            <a:off x="1109299" y="2239617"/>
            <a:ext cx="5456555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8025">
              <a:lnSpc>
                <a:spcPct val="111100"/>
              </a:lnSpc>
              <a:spcBef>
                <a:spcPts val="100"/>
              </a:spcBef>
            </a:pPr>
            <a:r>
              <a:rPr sz="3000" spc="-55" dirty="0">
                <a:solidFill>
                  <a:srgbClr val="FFFFFF"/>
                </a:solidFill>
                <a:latin typeface="Arial Black"/>
                <a:cs typeface="Arial Black"/>
              </a:rPr>
              <a:t>PALIWO </a:t>
            </a:r>
            <a:r>
              <a:rPr sz="3000" spc="-20" dirty="0">
                <a:solidFill>
                  <a:srgbClr val="FFFFFF"/>
                </a:solidFill>
                <a:latin typeface="Arial Black"/>
                <a:cs typeface="Arial Black"/>
              </a:rPr>
              <a:t>PRZYSZŁOŚCI  </a:t>
            </a:r>
            <a:r>
              <a:rPr sz="3000" dirty="0">
                <a:solidFill>
                  <a:srgbClr val="FFFFFF"/>
                </a:solidFill>
                <a:latin typeface="Arial Black"/>
                <a:cs typeface="Arial Black"/>
              </a:rPr>
              <a:t>I JEGO</a:t>
            </a:r>
            <a:r>
              <a:rPr sz="3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FFFFFF"/>
                </a:solidFill>
                <a:latin typeface="Arial Black"/>
                <a:cs typeface="Arial Black"/>
              </a:rPr>
              <a:t>MIEJSCE</a:t>
            </a:r>
            <a:endParaRPr sz="3000">
              <a:latin typeface="Arial Black"/>
              <a:cs typeface="Arial Black"/>
            </a:endParaRPr>
          </a:p>
          <a:p>
            <a:pPr marL="12700" marR="5080">
              <a:lnSpc>
                <a:spcPct val="111100"/>
              </a:lnSpc>
            </a:pPr>
            <a:r>
              <a:rPr sz="3000" dirty="0">
                <a:solidFill>
                  <a:srgbClr val="FFFFFF"/>
                </a:solidFill>
                <a:latin typeface="Arial Black"/>
                <a:cs typeface="Arial Black"/>
              </a:rPr>
              <a:t>W </a:t>
            </a:r>
            <a:r>
              <a:rPr sz="3000" spc="-10" dirty="0">
                <a:solidFill>
                  <a:srgbClr val="FFFFFF"/>
                </a:solidFill>
                <a:latin typeface="Arial Black"/>
                <a:cs typeface="Arial Black"/>
              </a:rPr>
              <a:t>TRANSFORMACJI  </a:t>
            </a:r>
            <a:r>
              <a:rPr sz="3000" spc="-20" dirty="0">
                <a:solidFill>
                  <a:srgbClr val="FFFFFF"/>
                </a:solidFill>
                <a:latin typeface="Arial Black"/>
                <a:cs typeface="Arial Black"/>
              </a:rPr>
              <a:t>ENERGETYCZNEJ</a:t>
            </a:r>
            <a:r>
              <a:rPr sz="30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 Black"/>
                <a:cs typeface="Arial Black"/>
              </a:rPr>
              <a:t>POLSKI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00" y="5642700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40" dirty="0">
                <a:solidFill>
                  <a:srgbClr val="F47D20"/>
                </a:solidFill>
                <a:latin typeface="Arial"/>
                <a:cs typeface="Arial"/>
              </a:rPr>
              <a:t>29</a:t>
            </a:r>
            <a:r>
              <a:rPr sz="1800" spc="40" dirty="0">
                <a:solidFill>
                  <a:srgbClr val="F47D20"/>
                </a:solidFill>
                <a:latin typeface="Arial"/>
                <a:cs typeface="Arial"/>
              </a:rPr>
              <a:t> WRZEŚNIA </a:t>
            </a:r>
            <a:r>
              <a:rPr sz="1800" spc="35" dirty="0">
                <a:solidFill>
                  <a:srgbClr val="F47D20"/>
                </a:solidFill>
                <a:latin typeface="Arial"/>
                <a:cs typeface="Arial"/>
              </a:rPr>
              <a:t>2020 </a:t>
            </a:r>
            <a:r>
              <a:rPr sz="1800" dirty="0">
                <a:solidFill>
                  <a:srgbClr val="F47D20"/>
                </a:solidFill>
                <a:latin typeface="Arial"/>
                <a:cs typeface="Arial"/>
              </a:rPr>
              <a:t>r.,</a:t>
            </a:r>
            <a:r>
              <a:rPr sz="1800" spc="150" dirty="0">
                <a:solidFill>
                  <a:srgbClr val="F47D2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F47D20"/>
                </a:solidFill>
                <a:latin typeface="Arial"/>
                <a:cs typeface="Arial"/>
              </a:rPr>
              <a:t>MIĘDZYZDROJE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9056EB-CD91-5446-9AA9-AEABF0CB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7794" y="3861365"/>
            <a:ext cx="8417560" cy="170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5340">
              <a:lnSpc>
                <a:spcPts val="1860"/>
              </a:lnSpc>
              <a:spcBef>
                <a:spcPts val="100"/>
              </a:spcBef>
            </a:pP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Przyłączenie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bezpośrednio do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sieci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w/c</a:t>
            </a:r>
            <a:endParaRPr lang="pl-PL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endParaRPr lang="pl-PL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Przyłączenie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sieci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w/c poprzez gazociąg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śr/c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oraz włączenie do w/c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zastosowaniem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sprężarki</a:t>
            </a:r>
            <a:endParaRPr lang="pl-PL" sz="15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endParaRPr lang="pl-PL" sz="15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Gazyfikacje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231F20"/>
                </a:solidFill>
                <a:latin typeface="Arial"/>
                <a:cs typeface="Arial"/>
              </a:rPr>
              <a:t>wyspowe</a:t>
            </a:r>
            <a:endParaRPr lang="pl-PL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endParaRPr lang="pl-PL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88900">
              <a:lnSpc>
                <a:spcPts val="1860"/>
              </a:lnSpc>
            </a:pP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Skraplanie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lub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sprężanie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magazynów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CNG jako alternatywna do przewodowej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dystrybucja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299" y="1048414"/>
            <a:ext cx="9192895" cy="12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solidFill>
                  <a:srgbClr val="FFFFFF"/>
                </a:solidFill>
                <a:latin typeface="Arial Black"/>
                <a:cs typeface="Arial Black"/>
              </a:rPr>
              <a:t>ZAGADNIENIA</a:t>
            </a:r>
            <a:r>
              <a:rPr sz="48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spc="-100" dirty="0">
                <a:solidFill>
                  <a:srgbClr val="FFFFFF"/>
                </a:solidFill>
                <a:latin typeface="Arial Black"/>
                <a:cs typeface="Arial Black"/>
              </a:rPr>
              <a:t>TECHNICZNE</a:t>
            </a:r>
            <a:endParaRPr sz="4800">
              <a:latin typeface="Arial Black"/>
              <a:cs typeface="Arial Black"/>
            </a:endParaRPr>
          </a:p>
          <a:p>
            <a:pPr marL="428625">
              <a:lnSpc>
                <a:spcPct val="100000"/>
              </a:lnSpc>
              <a:spcBef>
                <a:spcPts val="229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Konieczne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wypracowanie optymalnych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rozwiązań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przyłączania biometanowni do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sieci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gazowej: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0992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1853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PODSTAWOWE</a:t>
            </a:r>
            <a:r>
              <a:rPr spc="-35" dirty="0"/>
              <a:t> </a:t>
            </a:r>
            <a:r>
              <a:rPr dirty="0"/>
              <a:t>ZAGADNIENIA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C0D56-39CA-C341-8553-330A2F9E9F76}"/>
              </a:ext>
            </a:extLst>
          </p:cNvPr>
          <p:cNvSpPr txBox="1"/>
          <p:nvPr/>
        </p:nvSpPr>
        <p:spPr>
          <a:xfrm>
            <a:off x="1524000" y="2877235"/>
            <a:ext cx="74671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Przyłączenie </a:t>
            </a:r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sieci ś/c w strefach </a:t>
            </a:r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dystrybucyjnych na </a:t>
            </a:r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średnim ciśnieniu </a:t>
            </a:r>
          </a:p>
          <a:p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dysponujących wystarczającą </a:t>
            </a:r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chłonnością (nie mniejszą </a:t>
            </a:r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niż 250 </a:t>
            </a:r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lang="pl-PL" sz="1500" baseline="32679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pl-PL" sz="1500" dirty="0">
                <a:solidFill>
                  <a:srgbClr val="231F20"/>
                </a:solidFill>
                <a:latin typeface="Arial"/>
                <a:cs typeface="Arial"/>
              </a:rPr>
              <a:t>/h </a:t>
            </a:r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odpowiadającą </a:t>
            </a:r>
          </a:p>
          <a:p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wydajności przeciętnej</a:t>
            </a:r>
            <a:r>
              <a:rPr lang="pl-PL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500" spc="-5" dirty="0" err="1">
                <a:solidFill>
                  <a:srgbClr val="231F20"/>
                </a:solidFill>
                <a:latin typeface="Arial"/>
                <a:cs typeface="Arial"/>
              </a:rPr>
              <a:t>biometanowni</a:t>
            </a:r>
            <a:r>
              <a:rPr lang="pl-PL" sz="15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9ACA2A-DEC2-AC46-970E-1F0A2E7A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36636" y="4373281"/>
            <a:ext cx="83915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Optymalnym rozwiązaniem (przejrzystym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ekonomicznie oraz nieskomplikowanym procesowo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organizacyjnie)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obszarze dystrybucji jest wdrożenie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rozwiązań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prawnych umożliwiających  pokrycie pełnych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kosztów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dystrybucji biometanu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taryfie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(uznanie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ich przez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Prezesa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URE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za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uzasadnione)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299" y="1066800"/>
            <a:ext cx="9919970" cy="262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035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solidFill>
                  <a:srgbClr val="FFFFFF"/>
                </a:solidFill>
                <a:latin typeface="Arial Black"/>
                <a:cs typeface="Arial Black"/>
              </a:rPr>
              <a:t>ZAGADNIENIA </a:t>
            </a:r>
            <a:r>
              <a:rPr sz="4800" spc="-110" dirty="0">
                <a:solidFill>
                  <a:srgbClr val="FFFFFF"/>
                </a:solidFill>
                <a:latin typeface="Arial Black"/>
                <a:cs typeface="Arial Black"/>
              </a:rPr>
              <a:t>BIZNESOWE,  </a:t>
            </a:r>
            <a:r>
              <a:rPr sz="4800" spc="-80" dirty="0">
                <a:solidFill>
                  <a:srgbClr val="FFFFFF"/>
                </a:solidFill>
                <a:latin typeface="Arial Black"/>
                <a:cs typeface="Arial Black"/>
              </a:rPr>
              <a:t>PRAWNO </a:t>
            </a:r>
            <a:r>
              <a:rPr sz="4800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48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spc="-114" dirty="0">
                <a:solidFill>
                  <a:srgbClr val="FFFFFF"/>
                </a:solidFill>
                <a:latin typeface="Arial Black"/>
                <a:cs typeface="Arial Black"/>
              </a:rPr>
              <a:t>ORGANIZACYJNE</a:t>
            </a:r>
            <a:endParaRPr sz="4800" dirty="0">
              <a:latin typeface="Arial Black"/>
              <a:cs typeface="Arial Black"/>
            </a:endParaRPr>
          </a:p>
          <a:p>
            <a:pPr marL="286385" marR="5080">
              <a:lnSpc>
                <a:spcPct val="100000"/>
              </a:lnSpc>
              <a:spcBef>
                <a:spcPts val="3220"/>
              </a:spcBef>
            </a:pP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Przygotowanie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propozycji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zmian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przepisów prawa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w ramach „Pakietu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Regulacyjnego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stymulującego rozwój  rynku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biometanu” umożliwiających efektywne ekonomicznie prowadzenie biznesu przez wytwórców  biometanu, operatorów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sytemu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dystrybucyjnego gazowego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(OSDg)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oraz użytkowników </a:t>
            </a:r>
            <a:r>
              <a:rPr sz="1600" dirty="0">
                <a:solidFill>
                  <a:srgbClr val="F47D20"/>
                </a:solidFill>
                <a:latin typeface="Arial"/>
                <a:cs typeface="Arial"/>
              </a:rPr>
              <a:t>tego</a:t>
            </a:r>
            <a:r>
              <a:rPr sz="1600" spc="-30" dirty="0">
                <a:solidFill>
                  <a:srgbClr val="F47D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47D20"/>
                </a:solidFill>
                <a:latin typeface="Arial"/>
                <a:cs typeface="Arial"/>
              </a:rPr>
              <a:t>paliwa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0992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1853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PODSTAWOWE</a:t>
            </a:r>
            <a:r>
              <a:rPr spc="-35" dirty="0"/>
              <a:t> </a:t>
            </a:r>
            <a:r>
              <a:rPr dirty="0"/>
              <a:t>ZAGADNIENIA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BC578A-7955-4046-82F1-F6E0FE59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48414"/>
            <a:ext cx="93910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solidFill>
                  <a:srgbClr val="FFFFFF"/>
                </a:solidFill>
                <a:latin typeface="Arial Black"/>
                <a:cs typeface="Arial Black"/>
              </a:rPr>
              <a:t>ZAGADNIENIA </a:t>
            </a:r>
            <a:r>
              <a:rPr sz="4800" spc="-110" dirty="0">
                <a:solidFill>
                  <a:srgbClr val="FFFFFF"/>
                </a:solidFill>
                <a:latin typeface="Arial Black"/>
                <a:cs typeface="Arial Black"/>
              </a:rPr>
              <a:t>BIZNESOWE,  </a:t>
            </a:r>
            <a:r>
              <a:rPr sz="4800" spc="-80" dirty="0">
                <a:solidFill>
                  <a:srgbClr val="FFFFFF"/>
                </a:solidFill>
                <a:latin typeface="Arial Black"/>
                <a:cs typeface="Arial Black"/>
              </a:rPr>
              <a:t>PRAWNO </a:t>
            </a:r>
            <a:r>
              <a:rPr sz="4800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48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spc="-114" dirty="0">
                <a:solidFill>
                  <a:srgbClr val="FFFFFF"/>
                </a:solidFill>
                <a:latin typeface="Arial Black"/>
                <a:cs typeface="Arial Black"/>
              </a:rPr>
              <a:t>ORGANIZACYJNE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6636" y="3367784"/>
            <a:ext cx="9239250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Określenie sposobu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wyznaczenia uzasadnienia biznesowego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(oceny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efektywności ekonomicznej  </a:t>
            </a:r>
            <a:r>
              <a:rPr sz="1600" spc="-35" dirty="0">
                <a:solidFill>
                  <a:srgbClr val="231F20"/>
                </a:solidFill>
                <a:latin typeface="Arial"/>
                <a:cs typeface="Arial"/>
              </a:rPr>
              <a:t>ww.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przedsięwzięć inwestycyjnych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sieć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gazową,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czyli kalkulacji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nakładów inwestycyjnych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ich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budowę, określenia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kosztów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oraz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korzyści)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uwzględniającego efekty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transformacji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energetycznej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rynku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(zamiana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paliwa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kopalnego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 paliwo odnawialne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biometan)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 marR="1158240">
              <a:lnSpc>
                <a:spcPct val="100000"/>
              </a:lnSpc>
              <a:spcBef>
                <a:spcPts val="146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Identyfikacja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nowych odbiorców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końcowych (obiekty średniej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wielkości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źródeł ciepła </a:t>
            </a:r>
            <a:r>
              <a:rPr sz="1600" spc="-55" dirty="0">
                <a:solidFill>
                  <a:srgbClr val="231F20"/>
                </a:solidFill>
                <a:latin typeface="Arial"/>
                <a:cs typeface="Arial"/>
              </a:rPr>
              <a:t>MCP,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przedsiębiorstwa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ciepłownicze z miejską siecią cieplną,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obiekty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KOWR)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0992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1853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PODSTAWOWE</a:t>
            </a:r>
            <a:r>
              <a:rPr spc="-35" dirty="0"/>
              <a:t> </a:t>
            </a:r>
            <a:r>
              <a:rPr dirty="0"/>
              <a:t>ZAGADNIENIA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2742FF-5307-2749-8EAC-D8086560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05106"/>
            <a:ext cx="8950325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3575">
              <a:lnSpc>
                <a:spcPct val="100000"/>
              </a:lnSpc>
              <a:spcBef>
                <a:spcPts val="100"/>
              </a:spcBef>
            </a:pPr>
            <a:r>
              <a:rPr sz="6000" spc="-105" dirty="0">
                <a:solidFill>
                  <a:srgbClr val="F47D20"/>
                </a:solidFill>
                <a:latin typeface="Arial Black"/>
                <a:cs typeface="Arial Black"/>
              </a:rPr>
              <a:t>POLSKA</a:t>
            </a:r>
            <a:r>
              <a:rPr sz="6000" spc="-340" dirty="0">
                <a:solidFill>
                  <a:srgbClr val="F47D20"/>
                </a:solidFill>
                <a:latin typeface="Arial Black"/>
                <a:cs typeface="Arial Black"/>
              </a:rPr>
              <a:t> </a:t>
            </a:r>
            <a:r>
              <a:rPr sz="6000" spc="-125" dirty="0">
                <a:solidFill>
                  <a:srgbClr val="F47D20"/>
                </a:solidFill>
                <a:latin typeface="Arial Black"/>
                <a:cs typeface="Arial Black"/>
              </a:rPr>
              <a:t>SPÓŁKA  </a:t>
            </a:r>
            <a:r>
              <a:rPr sz="6000" spc="-130" dirty="0">
                <a:solidFill>
                  <a:srgbClr val="F47D20"/>
                </a:solidFill>
                <a:latin typeface="Arial Black"/>
                <a:cs typeface="Arial Black"/>
              </a:rPr>
              <a:t>GAZOWNICTWA</a:t>
            </a:r>
            <a:endParaRPr sz="6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jest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przygotowana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proceduralnie</a:t>
            </a:r>
            <a:r>
              <a:rPr sz="1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przyłączenia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sieci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współpracy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„biometanowniami”: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3928110" cy="0"/>
          </a:xfrm>
          <a:custGeom>
            <a:avLst/>
            <a:gdLst/>
            <a:ahLst/>
            <a:cxnLst/>
            <a:rect l="l" t="t" r="r" b="b"/>
            <a:pathLst>
              <a:path w="3928110">
                <a:moveTo>
                  <a:pt x="0" y="0"/>
                </a:moveTo>
                <a:lnTo>
                  <a:pt x="3928033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5330" y="525279"/>
            <a:ext cx="64903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DYSTRYBUCJA </a:t>
            </a:r>
            <a:r>
              <a:rPr spc="-15" dirty="0"/>
              <a:t>BIOMETANU </a:t>
            </a:r>
            <a:r>
              <a:rPr dirty="0"/>
              <a:t>SIECIĄ</a:t>
            </a:r>
            <a:r>
              <a:rPr spc="65" dirty="0"/>
              <a:t> </a:t>
            </a:r>
            <a:r>
              <a:rPr dirty="0"/>
              <a:t>PSG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2444C-6A41-D64B-A896-684C884945AD}"/>
              </a:ext>
            </a:extLst>
          </p:cNvPr>
          <p:cNvSpPr txBox="1"/>
          <p:nvPr/>
        </p:nvSpPr>
        <p:spPr>
          <a:xfrm>
            <a:off x="1297615" y="3472931"/>
            <a:ext cx="699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Zidentyfikowane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bariery natury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technicznej 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prawnej wtłaczania </a:t>
            </a:r>
            <a:r>
              <a:rPr lang="pl-PL" sz="1600" spc="-5" dirty="0" err="1">
                <a:solidFill>
                  <a:srgbClr val="FFFFFF"/>
                </a:solidFill>
                <a:latin typeface="Arial"/>
                <a:cs typeface="Arial"/>
              </a:rPr>
              <a:t>biometanu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do dystrybucyjnej 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sieci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gazowej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18905-DE13-0448-948A-DD56A0F6850F}"/>
              </a:ext>
            </a:extLst>
          </p:cNvPr>
          <p:cNvSpPr txBox="1"/>
          <p:nvPr/>
        </p:nvSpPr>
        <p:spPr>
          <a:xfrm>
            <a:off x="1287341" y="4138249"/>
            <a:ext cx="760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Określone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procedury usprawniające proces przyłączania do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dystrybucyjnych </a:t>
            </a:r>
          </a:p>
          <a:p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instalacji wytwarzających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 err="1">
                <a:solidFill>
                  <a:srgbClr val="FFFFFF"/>
                </a:solidFill>
                <a:latin typeface="Arial"/>
                <a:cs typeface="Arial"/>
              </a:rPr>
              <a:t>biometan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DA8DE-33A5-2849-860D-FDAC5DD5A157}"/>
              </a:ext>
            </a:extLst>
          </p:cNvPr>
          <p:cNvSpPr txBox="1"/>
          <p:nvPr/>
        </p:nvSpPr>
        <p:spPr>
          <a:xfrm>
            <a:off x="1287341" y="4780074"/>
            <a:ext cx="8504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Opracowane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wymagania dotyczące </a:t>
            </a:r>
            <a:r>
              <a:rPr lang="pl-PL" sz="1600" spc="-5" dirty="0" err="1">
                <a:solidFill>
                  <a:srgbClr val="FFFFFF"/>
                </a:solidFill>
                <a:latin typeface="Arial"/>
                <a:cs typeface="Arial"/>
              </a:rPr>
              <a:t>biometanu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wtłaczanego do dystrybucyjnej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gazowej</a:t>
            </a:r>
            <a:endParaRPr lang="pl-PL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04DF-8A29-7044-8C85-A56FD5743A1D}"/>
              </a:ext>
            </a:extLst>
          </p:cNvPr>
          <p:cNvSpPr txBox="1"/>
          <p:nvPr/>
        </p:nvSpPr>
        <p:spPr>
          <a:xfrm>
            <a:off x="1287341" y="5175678"/>
            <a:ext cx="9533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670560"/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Ostatnio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wydano warunki przyłączenia </a:t>
            </a:r>
            <a:r>
              <a:rPr lang="pl-PL" sz="1600" spc="-5" dirty="0" err="1">
                <a:solidFill>
                  <a:srgbClr val="FFFFFF"/>
                </a:solidFill>
                <a:latin typeface="Arial"/>
                <a:cs typeface="Arial"/>
              </a:rPr>
              <a:t>biometanowni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do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gazowej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– 5 szt.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oraz</a:t>
            </a:r>
            <a:r>
              <a:rPr lang="pl-PL"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przekazano</a:t>
            </a:r>
            <a:endParaRPr lang="pl-PL" sz="1600" dirty="0">
              <a:latin typeface="Arial"/>
              <a:cs typeface="Arial"/>
            </a:endParaRPr>
          </a:p>
          <a:p>
            <a:pPr marL="12700"/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oświadczenia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zawierające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informacje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 możliwości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przyłączenia </a:t>
            </a:r>
            <a:r>
              <a:rPr lang="pl-PL" sz="1600" spc="-5" dirty="0" err="1">
                <a:solidFill>
                  <a:srgbClr val="FFFFFF"/>
                </a:solidFill>
                <a:latin typeface="Arial"/>
                <a:cs typeface="Arial"/>
              </a:rPr>
              <a:t>biometanowni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do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gazowej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– 2</a:t>
            </a:r>
            <a:r>
              <a:rPr lang="pl-PL"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szt.</a:t>
            </a:r>
            <a:endParaRPr lang="pl-PL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93824-E0D4-0C42-8FFB-5316DE00D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19999" y="719999"/>
            <a:ext cx="3928110" cy="0"/>
          </a:xfrm>
          <a:custGeom>
            <a:avLst/>
            <a:gdLst/>
            <a:ahLst/>
            <a:cxnLst/>
            <a:rect l="l" t="t" r="r" b="b"/>
            <a:pathLst>
              <a:path w="3928110">
                <a:moveTo>
                  <a:pt x="0" y="0"/>
                </a:moveTo>
                <a:lnTo>
                  <a:pt x="3928033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5330" y="525279"/>
            <a:ext cx="64903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DYSTRYBUCJA </a:t>
            </a:r>
            <a:r>
              <a:rPr spc="-15" dirty="0"/>
              <a:t>BIOMETANU </a:t>
            </a:r>
            <a:r>
              <a:rPr dirty="0"/>
              <a:t>SIECIĄ</a:t>
            </a:r>
            <a:r>
              <a:rPr spc="65" dirty="0"/>
              <a:t> </a:t>
            </a:r>
            <a:r>
              <a:rPr dirty="0"/>
              <a:t>PSG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5899" y="1048414"/>
            <a:ext cx="983742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47D20"/>
                </a:solidFill>
                <a:latin typeface="Arial Black"/>
                <a:cs typeface="Arial Black"/>
              </a:rPr>
              <a:t>W </a:t>
            </a:r>
            <a:r>
              <a:rPr sz="4800" spc="-90" dirty="0">
                <a:solidFill>
                  <a:srgbClr val="F47D20"/>
                </a:solidFill>
                <a:latin typeface="Arial Black"/>
                <a:cs typeface="Arial Black"/>
              </a:rPr>
              <a:t>FORMULE</a:t>
            </a:r>
            <a:r>
              <a:rPr sz="4800" spc="-415" dirty="0">
                <a:solidFill>
                  <a:srgbClr val="F47D20"/>
                </a:solidFill>
                <a:latin typeface="Arial Black"/>
                <a:cs typeface="Arial Black"/>
              </a:rPr>
              <a:t> </a:t>
            </a:r>
            <a:r>
              <a:rPr sz="4800" spc="-130" dirty="0">
                <a:solidFill>
                  <a:srgbClr val="F47D20"/>
                </a:solidFill>
                <a:latin typeface="Arial Black"/>
                <a:cs typeface="Arial Black"/>
              </a:rPr>
              <a:t>PROJEKTOWEJ</a:t>
            </a:r>
            <a:endParaRPr sz="4800">
              <a:latin typeface="Arial Black"/>
              <a:cs typeface="Arial Black"/>
            </a:endParaRPr>
          </a:p>
          <a:p>
            <a:pPr marL="438784" marR="30480">
              <a:lnSpc>
                <a:spcPct val="100000"/>
              </a:lnSpc>
              <a:spcBef>
                <a:spcPts val="1605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prowadzone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są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prace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celu zapewnienia możliwości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przyłączenia do dystrybucyjnej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sieci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gazowej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PSG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500 instalacji biometanowni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wydajności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MWe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(250 </a:t>
            </a:r>
            <a:r>
              <a:rPr sz="1600" spc="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350" spc="7" baseline="339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600" spc="5" dirty="0">
                <a:solidFill>
                  <a:srgbClr val="231F20"/>
                </a:solidFill>
                <a:latin typeface="Arial"/>
                <a:cs typeface="Arial"/>
              </a:rPr>
              <a:t>/h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biometanu)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perspektywie 2025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r.</a:t>
            </a:r>
            <a:endParaRPr sz="1600">
              <a:latin typeface="Arial"/>
              <a:cs typeface="Arial"/>
            </a:endParaRPr>
          </a:p>
          <a:p>
            <a:pPr marL="438784">
              <a:lnSpc>
                <a:spcPct val="100000"/>
              </a:lnSpc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odpowiada dystrybucji wolumenu biometanu na poziomie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1 mld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350" spc="22" baseline="339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350" baseline="33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299" y="3698345"/>
            <a:ext cx="8928100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41535D"/>
                </a:solidFill>
                <a:latin typeface="Arial Black"/>
                <a:cs typeface="Arial Black"/>
              </a:rPr>
              <a:t>PO </a:t>
            </a:r>
            <a:r>
              <a:rPr sz="4800" spc="-75" dirty="0">
                <a:solidFill>
                  <a:srgbClr val="41535D"/>
                </a:solidFill>
                <a:latin typeface="Arial Black"/>
                <a:cs typeface="Arial Black"/>
              </a:rPr>
              <a:t>2025</a:t>
            </a:r>
            <a:r>
              <a:rPr sz="4800" spc="-355" dirty="0">
                <a:solidFill>
                  <a:srgbClr val="41535D"/>
                </a:solidFill>
                <a:latin typeface="Arial Black"/>
                <a:cs typeface="Arial Black"/>
              </a:rPr>
              <a:t> </a:t>
            </a:r>
            <a:r>
              <a:rPr sz="4800" spc="-120" dirty="0">
                <a:solidFill>
                  <a:srgbClr val="41535D"/>
                </a:solidFill>
                <a:latin typeface="Arial Black"/>
                <a:cs typeface="Arial Black"/>
              </a:rPr>
              <a:t>ROKU</a:t>
            </a:r>
            <a:endParaRPr sz="4800">
              <a:latin typeface="Arial Black"/>
              <a:cs typeface="Arial Black"/>
            </a:endParaRPr>
          </a:p>
          <a:p>
            <a:pPr marL="413384" marR="5080">
              <a:lnSpc>
                <a:spcPct val="100000"/>
              </a:lnSpc>
              <a:spcBef>
                <a:spcPts val="16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wszelkie inicjatywy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Spółki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dotyczące dystrybucji biometanu będą adekwatne do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tempa rozwoju  tego segmentu rynku OZE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oraz aspiracji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strategicznych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właściciela.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5F5E8-4652-9E47-91C2-4B56B4BB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06470"/>
            <a:ext cx="8701405" cy="162115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3600" spc="-85" dirty="0">
                <a:solidFill>
                  <a:srgbClr val="FFFFFF"/>
                </a:solidFill>
                <a:latin typeface="Arial Black"/>
                <a:cs typeface="Arial Black"/>
              </a:rPr>
              <a:t>TRANSFORMACJA</a:t>
            </a:r>
            <a:r>
              <a:rPr sz="36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Arial Black"/>
                <a:cs typeface="Arial Black"/>
              </a:rPr>
              <a:t>ENERGETYCZNA</a:t>
            </a:r>
            <a:endParaRPr sz="3600">
              <a:latin typeface="Arial Black"/>
              <a:cs typeface="Arial Black"/>
            </a:endParaRPr>
          </a:p>
          <a:p>
            <a:pPr marL="12700" marR="973455">
              <a:lnSpc>
                <a:spcPct val="100000"/>
              </a:lnSpc>
              <a:spcBef>
                <a:spcPts val="1180"/>
              </a:spcBef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szansa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dla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sektora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gazowego,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która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może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dać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korzyści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dla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OSDg 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jak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również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użytkowników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systemu</a:t>
            </a:r>
            <a:r>
              <a:rPr sz="21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gazowego: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636" y="3157264"/>
            <a:ext cx="9351645" cy="278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Wzrost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bezpieczeństwa energetycznego poprzez przyłączanie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rozproszonych źródeł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wytwórczych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OZE,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dywersyfikacja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kierunków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dostaw gazu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ujęciu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makro - i mikroregionalnym, zaspokojenie  zapotrzebowania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 usługę dystrybucji paliwa gazowego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(w szczególności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odnawialnego),</a:t>
            </a:r>
            <a:endParaRPr sz="1600">
              <a:latin typeface="Arial"/>
              <a:cs typeface="Arial"/>
            </a:endParaRPr>
          </a:p>
          <a:p>
            <a:pPr marL="12700" marR="535940">
              <a:lnSpc>
                <a:spcPct val="100000"/>
              </a:lnSpc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wzrost udziału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OZE 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bilansie energetycznym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kraju,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wzrost dostępności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sieci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gazowej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 możliwe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gazyfikacje nowych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terenów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urbanistycznych oraz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rozwój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przedsiębiorczości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 spójność społeczną  (wyrównywanie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szans)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 marR="227329">
              <a:lnSpc>
                <a:spcPct val="100000"/>
              </a:lnSpc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Możliwość finansowania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inwestycji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związanych z kapitałochłonną modernizacją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infrastruktury  gazowej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ze źródeł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pomocy publicznej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(np. EU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Recovery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Plan, mechanizm i Fundusz Sprawiedliwej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Transformacji,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JTF) zarówno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dla nakładów inwestycyjnych oraz pokrycia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kosztów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utrzymania nowego  układu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sieci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 gazowej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269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011795">
              <a:lnSpc>
                <a:spcPct val="100000"/>
              </a:lnSpc>
              <a:spcBef>
                <a:spcPts val="110"/>
              </a:spcBef>
            </a:pPr>
            <a:r>
              <a:rPr dirty="0"/>
              <a:t>PODSUMOWANIE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B7B325-7769-D843-977A-880FDADF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39144"/>
            <a:ext cx="7677784" cy="130111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3600" spc="-65" dirty="0">
                <a:solidFill>
                  <a:srgbClr val="231F20"/>
                </a:solidFill>
                <a:latin typeface="Arial Black"/>
                <a:cs typeface="Arial Black"/>
              </a:rPr>
              <a:t>POPRZEZ</a:t>
            </a:r>
            <a:r>
              <a:rPr sz="3600" spc="-1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3600" spc="-85" dirty="0">
                <a:solidFill>
                  <a:srgbClr val="231F20"/>
                </a:solidFill>
                <a:latin typeface="Arial Black"/>
                <a:cs typeface="Arial Black"/>
              </a:rPr>
              <a:t>MODERNIZACJĘ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100" spc="-40" dirty="0">
                <a:solidFill>
                  <a:srgbClr val="231F20"/>
                </a:solidFill>
                <a:latin typeface="Arial"/>
                <a:cs typeface="Arial"/>
              </a:rPr>
              <a:t>swojej sieci </a:t>
            </a:r>
            <a:r>
              <a:rPr sz="2100" spc="-45" dirty="0">
                <a:solidFill>
                  <a:srgbClr val="231F20"/>
                </a:solidFill>
                <a:latin typeface="Arial"/>
                <a:cs typeface="Arial"/>
              </a:rPr>
              <a:t>dystrybucyjnej </a:t>
            </a:r>
            <a:r>
              <a:rPr sz="2100" b="1" spc="-40" dirty="0">
                <a:solidFill>
                  <a:srgbClr val="F47D20"/>
                </a:solidFill>
                <a:latin typeface="Arial"/>
                <a:cs typeface="Arial"/>
              </a:rPr>
              <a:t>Polska Spółka </a:t>
            </a:r>
            <a:r>
              <a:rPr sz="2100" b="1" spc="-45" dirty="0">
                <a:solidFill>
                  <a:srgbClr val="F47D20"/>
                </a:solidFill>
                <a:latin typeface="Arial"/>
                <a:cs typeface="Arial"/>
              </a:rPr>
              <a:t>Gazownictwa</a:t>
            </a:r>
            <a:r>
              <a:rPr sz="2100" b="1" spc="-254" dirty="0">
                <a:solidFill>
                  <a:srgbClr val="F47D20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231F20"/>
                </a:solidFill>
                <a:latin typeface="Arial"/>
                <a:cs typeface="Arial"/>
              </a:rPr>
              <a:t>zamierza: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636" y="3124360"/>
            <a:ext cx="9163685" cy="206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Wnieść swój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wkład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transformację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energetyki na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niskoemisyjną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Wesprzeć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realizację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planów określonych przez Rząd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RP,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czyli m.in.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wpłynąć na wzrost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komfortu życia  Polaków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poprzez poprawę jakości powietrza,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zwiększenie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dostępu do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źródeł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energii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Mieć swój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wkład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stymulację rozwoju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gospodarczego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Polski i tworzenie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nowych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miejsc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pracy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269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011795">
              <a:lnSpc>
                <a:spcPct val="100000"/>
              </a:lnSpc>
              <a:spcBef>
                <a:spcPts val="110"/>
              </a:spcBef>
            </a:pPr>
            <a:r>
              <a:rPr dirty="0"/>
              <a:t>PODSUMOWANIE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B29091-CF0D-2A4A-AA86-9B4D8082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0900" y="2394230"/>
            <a:ext cx="6471285" cy="230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195" dirty="0">
                <a:solidFill>
                  <a:srgbClr val="FFFFFF"/>
                </a:solidFill>
              </a:rPr>
              <a:t>DZIĘKUJEMY</a:t>
            </a:r>
            <a:endParaRPr sz="6600"/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100" spc="120" dirty="0">
                <a:solidFill>
                  <a:srgbClr val="FFFFFF"/>
                </a:solidFill>
              </a:rPr>
              <a:t>ZA</a:t>
            </a:r>
            <a:r>
              <a:rPr sz="8100" spc="380" dirty="0">
                <a:solidFill>
                  <a:srgbClr val="FFFFFF"/>
                </a:solidFill>
              </a:rPr>
              <a:t> </a:t>
            </a:r>
            <a:r>
              <a:rPr sz="8100" spc="210" dirty="0">
                <a:solidFill>
                  <a:srgbClr val="FFFFFF"/>
                </a:solidFill>
              </a:rPr>
              <a:t>UWAGĘ</a:t>
            </a:r>
            <a:endParaRPr sz="8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9C51A-843A-6E4A-A941-CD477020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79178-0C6C-CC42-B73E-809547223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061603" y="1905000"/>
            <a:ext cx="6490335" cy="27463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10"/>
              </a:spcBef>
            </a:pP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TŁO /</a:t>
            </a:r>
            <a:r>
              <a:rPr sz="230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300" spc="-5" dirty="0">
                <a:solidFill>
                  <a:srgbClr val="231F20"/>
                </a:solidFill>
                <a:latin typeface="Arial Black"/>
                <a:cs typeface="Arial Black"/>
              </a:rPr>
              <a:t>KONTEKST</a:t>
            </a:r>
            <a:endParaRPr sz="2300" dirty="0">
              <a:latin typeface="Arial Black"/>
              <a:cs typeface="Arial Black"/>
            </a:endParaRPr>
          </a:p>
          <a:p>
            <a:pPr marL="12700" marR="5080">
              <a:lnSpc>
                <a:spcPct val="200000"/>
              </a:lnSpc>
            </a:pPr>
            <a:r>
              <a:rPr sz="2300" spc="-20" dirty="0">
                <a:solidFill>
                  <a:srgbClr val="231F20"/>
                </a:solidFill>
                <a:latin typeface="Arial Black"/>
                <a:cs typeface="Arial Black"/>
              </a:rPr>
              <a:t>PODSTAWOWE </a:t>
            </a: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ZAGADNIENIA  </a:t>
            </a:r>
            <a:r>
              <a:rPr sz="2300" spc="-35" dirty="0">
                <a:solidFill>
                  <a:srgbClr val="231F20"/>
                </a:solidFill>
                <a:latin typeface="Arial Black"/>
                <a:cs typeface="Arial Black"/>
              </a:rPr>
              <a:t>DYSTRYBUCJA </a:t>
            </a:r>
            <a:r>
              <a:rPr sz="2300" spc="-15" dirty="0">
                <a:solidFill>
                  <a:srgbClr val="231F20"/>
                </a:solidFill>
                <a:latin typeface="Arial Black"/>
                <a:cs typeface="Arial Black"/>
              </a:rPr>
              <a:t>BIOMETANU </a:t>
            </a: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SIECIĄ PSG  PODSUMOWANIE</a:t>
            </a:r>
            <a:endParaRPr sz="23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1299" y="788064"/>
            <a:ext cx="2805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85" dirty="0"/>
              <a:t>A</a:t>
            </a:r>
            <a:r>
              <a:rPr sz="4800" spc="-100" dirty="0"/>
              <a:t>GEN</a:t>
            </a:r>
            <a:r>
              <a:rPr sz="4800" spc="-305" dirty="0"/>
              <a:t>D</a:t>
            </a:r>
            <a:r>
              <a:rPr sz="4800" dirty="0"/>
              <a:t>A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E9C04E-DC1B-6544-ADEC-E4557D46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05106"/>
            <a:ext cx="5657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10" dirty="0">
                <a:solidFill>
                  <a:srgbClr val="F47D20"/>
                </a:solidFill>
                <a:latin typeface="Arial Black"/>
                <a:cs typeface="Arial Black"/>
              </a:rPr>
              <a:t>POLITYKA</a:t>
            </a:r>
            <a:r>
              <a:rPr sz="6000" spc="-335" dirty="0">
                <a:solidFill>
                  <a:srgbClr val="F47D20"/>
                </a:solidFill>
                <a:latin typeface="Arial Black"/>
                <a:cs typeface="Arial Black"/>
              </a:rPr>
              <a:t> </a:t>
            </a:r>
            <a:r>
              <a:rPr sz="6000" spc="-120" dirty="0">
                <a:solidFill>
                  <a:srgbClr val="F47D20"/>
                </a:solidFill>
                <a:latin typeface="Arial Black"/>
                <a:cs typeface="Arial Black"/>
              </a:rPr>
              <a:t>UE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299" y="1812825"/>
            <a:ext cx="827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„GREENER”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(ekologiczniej)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„SMARTER”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(inteligentniej)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„SAFER”</a:t>
            </a:r>
            <a:r>
              <a:rPr sz="1800" b="1" spc="-3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(bezpieczniej)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5175" y="4904933"/>
            <a:ext cx="69996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7865">
              <a:spcBef>
                <a:spcPts val="1015"/>
              </a:spcBef>
            </a:pPr>
            <a:r>
              <a:rPr sz="1600" spc="-5" dirty="0" err="1">
                <a:solidFill>
                  <a:srgbClr val="FFFFFF"/>
                </a:solidFill>
                <a:latin typeface="Arial"/>
                <a:cs typeface="Arial"/>
              </a:rPr>
              <a:t>Reakcja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na wzrost uzależnienia od dostaw gazu </a:t>
            </a:r>
            <a:r>
              <a:rPr sz="1600" dirty="0" err="1">
                <a:solidFill>
                  <a:srgbClr val="FFFFFF"/>
                </a:solidFill>
                <a:latin typeface="Arial"/>
                <a:cs typeface="Arial"/>
              </a:rPr>
              <a:t>ziemnego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600" spc="-5">
                <a:solidFill>
                  <a:srgbClr val="FFFFFF"/>
                </a:solidFill>
                <a:latin typeface="Arial"/>
                <a:cs typeface="Arial"/>
              </a:rPr>
              <a:t>oza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UE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(kurczące się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wydobywalne, własne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zasoby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węglowodorów)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TŁO /</a:t>
            </a:r>
            <a:r>
              <a:rPr spc="-60" dirty="0"/>
              <a:t> </a:t>
            </a:r>
            <a:r>
              <a:rPr spc="-5" dirty="0"/>
              <a:t>KONTEKST</a:t>
            </a:r>
          </a:p>
        </p:txBody>
      </p:sp>
      <p:sp>
        <p:nvSpPr>
          <p:cNvPr id="6" name="object 6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CA792-D31A-F243-A471-63311CB0B512}"/>
              </a:ext>
            </a:extLst>
          </p:cNvPr>
          <p:cNvSpPr txBox="1"/>
          <p:nvPr/>
        </p:nvSpPr>
        <p:spPr>
          <a:xfrm>
            <a:off x="1600200" y="2761108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Systematyczne redukowanie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emisji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lang="pl-PL" sz="1600" baseline="-3395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ograniczanie efektu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cieplarnianego</a:t>
            </a:r>
            <a:endParaRPr lang="pl-PL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DCE8C-FCC8-1443-9441-95AE237497DF}"/>
              </a:ext>
            </a:extLst>
          </p:cNvPr>
          <p:cNvSpPr txBox="1"/>
          <p:nvPr/>
        </p:nvSpPr>
        <p:spPr>
          <a:xfrm>
            <a:off x="1625885" y="3126139"/>
            <a:ext cx="6507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Możliwość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efektywnego wykorzystania energii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ze źródeł</a:t>
            </a:r>
            <a:r>
              <a:rPr lang="pl-PL"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odnawialnych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45B78-0C2E-3F47-B5DF-E27406DFB89F}"/>
              </a:ext>
            </a:extLst>
          </p:cNvPr>
          <p:cNvSpPr txBox="1"/>
          <p:nvPr/>
        </p:nvSpPr>
        <p:spPr>
          <a:xfrm>
            <a:off x="1625885" y="3488963"/>
            <a:ext cx="5777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Infrastruktura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gazowa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podsystem przyszłej,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zintegrowanej </a:t>
            </a:r>
          </a:p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pl-PL" sz="1600" dirty="0" err="1">
                <a:solidFill>
                  <a:srgbClr val="FFFFFF"/>
                </a:solidFill>
                <a:latin typeface="Arial"/>
                <a:cs typeface="Arial"/>
              </a:rPr>
              <a:t>konwergentnej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europejskiej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Inteligentnej Sieci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Energetycznej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391B5-F2A5-F045-B4B8-9A0F5CBF4501}"/>
              </a:ext>
            </a:extLst>
          </p:cNvPr>
          <p:cNvSpPr txBox="1"/>
          <p:nvPr/>
        </p:nvSpPr>
        <p:spPr>
          <a:xfrm>
            <a:off x="1634308" y="4122461"/>
            <a:ext cx="4421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Wzrost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elastyczności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systemu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energetycznego</a:t>
            </a:r>
            <a:endParaRPr lang="pl-PL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A1294-7355-5C44-9416-FF516F29161B}"/>
              </a:ext>
            </a:extLst>
          </p:cNvPr>
          <p:cNvSpPr txBox="1"/>
          <p:nvPr/>
        </p:nvSpPr>
        <p:spPr>
          <a:xfrm>
            <a:off x="1634308" y="4487492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Dywersyfikacja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kierunków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dostaw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 źródeł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nośników</a:t>
            </a:r>
            <a:r>
              <a:rPr lang="pl-PL"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energii</a:t>
            </a:r>
            <a:endParaRPr lang="pl-PL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A65188-E581-CD41-8568-CD9142BC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299" y="1005106"/>
            <a:ext cx="74256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6000" spc="-195" dirty="0">
                <a:solidFill>
                  <a:srgbClr val="F47D20"/>
                </a:solidFill>
              </a:rPr>
              <a:t>STAN </a:t>
            </a:r>
            <a:r>
              <a:rPr sz="6000" spc="-175" dirty="0">
                <a:solidFill>
                  <a:srgbClr val="F47D20"/>
                </a:solidFill>
              </a:rPr>
              <a:t>RYNKU  </a:t>
            </a:r>
            <a:r>
              <a:rPr sz="6000" spc="-155" dirty="0">
                <a:solidFill>
                  <a:srgbClr val="F47D20"/>
                </a:solidFill>
              </a:rPr>
              <a:t>BIOMETANU </a:t>
            </a:r>
            <a:r>
              <a:rPr sz="6000" dirty="0">
                <a:solidFill>
                  <a:srgbClr val="F47D20"/>
                </a:solidFill>
              </a:rPr>
              <a:t>W</a:t>
            </a:r>
            <a:r>
              <a:rPr sz="6000" spc="-409" dirty="0">
                <a:solidFill>
                  <a:srgbClr val="F47D20"/>
                </a:solidFill>
              </a:rPr>
              <a:t> </a:t>
            </a:r>
            <a:r>
              <a:rPr sz="6000" spc="-120" dirty="0">
                <a:solidFill>
                  <a:srgbClr val="F47D20"/>
                </a:solidFill>
              </a:rPr>
              <a:t>UE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961299" y="3423968"/>
            <a:ext cx="2623185" cy="20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6350" indent="22225" algn="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Całkowita</a:t>
            </a:r>
            <a:r>
              <a:rPr sz="16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liczba</a:t>
            </a:r>
            <a:r>
              <a:rPr sz="16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instalacji  wytwarzających</a:t>
            </a:r>
            <a:r>
              <a:rPr sz="16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biometan</a:t>
            </a:r>
            <a:endParaRPr sz="1600">
              <a:latin typeface="Arial"/>
              <a:cs typeface="Arial"/>
            </a:endParaRPr>
          </a:p>
          <a:p>
            <a:pPr marL="780415">
              <a:lnSpc>
                <a:spcPct val="100000"/>
              </a:lnSpc>
              <a:spcBef>
                <a:spcPts val="1120"/>
              </a:spcBef>
            </a:pPr>
            <a:r>
              <a:rPr sz="7200" dirty="0">
                <a:solidFill>
                  <a:srgbClr val="F47D20"/>
                </a:solidFill>
                <a:latin typeface="Arial Black"/>
                <a:cs typeface="Arial Black"/>
              </a:rPr>
              <a:t>729</a:t>
            </a:r>
            <a:endParaRPr sz="72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359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(zlokalizowane 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r>
              <a:rPr sz="16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krajach)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TŁO /</a:t>
            </a:r>
            <a:r>
              <a:rPr sz="23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300" spc="-5" dirty="0">
                <a:solidFill>
                  <a:srgbClr val="231F20"/>
                </a:solidFill>
                <a:latin typeface="Arial Black"/>
                <a:cs typeface="Arial Black"/>
              </a:rPr>
              <a:t>KONTEKST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4935" y="3325589"/>
            <a:ext cx="5038090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Niemczech: 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232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 których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większość jest przyłączona do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sieci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gazowych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2034" y="4371587"/>
            <a:ext cx="2182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Francji: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139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41C54-83A0-CD41-B3BD-5820F1A63DD5}"/>
              </a:ext>
            </a:extLst>
          </p:cNvPr>
          <p:cNvSpPr txBox="1"/>
          <p:nvPr/>
        </p:nvSpPr>
        <p:spPr>
          <a:xfrm>
            <a:off x="4495800" y="5137524"/>
            <a:ext cx="2413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w Wielkiej Brytanii:</a:t>
            </a:r>
            <a:r>
              <a:rPr lang="pl-PL" sz="16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2800" dirty="0">
                <a:solidFill>
                  <a:srgbClr val="231F20"/>
                </a:solidFill>
                <a:latin typeface="Arial Black"/>
                <a:cs typeface="Arial Black"/>
              </a:rPr>
              <a:t>80</a:t>
            </a:r>
            <a:endParaRPr lang="pl-PL"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2AA33A-70DB-BE4C-8484-E473F0B6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TŁO /</a:t>
            </a:r>
            <a:r>
              <a:rPr spc="-60" dirty="0"/>
              <a:t> </a:t>
            </a:r>
            <a:r>
              <a:rPr spc="-5" dirty="0"/>
              <a:t>KONTEKST</a:t>
            </a:r>
          </a:p>
        </p:txBody>
      </p:sp>
      <p:sp>
        <p:nvSpPr>
          <p:cNvPr id="3" name="object 3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642" y="1005106"/>
            <a:ext cx="10539558" cy="483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sz="6000" spc="-400" dirty="0">
                <a:solidFill>
                  <a:srgbClr val="FFFFFF"/>
                </a:solidFill>
                <a:latin typeface="Arial Black"/>
                <a:cs typeface="Arial Black"/>
              </a:rPr>
              <a:t>STAN RYNKU </a:t>
            </a:r>
            <a:r>
              <a:rPr sz="6000" spc="-170" dirty="0">
                <a:solidFill>
                  <a:srgbClr val="F47D20"/>
                </a:solidFill>
                <a:latin typeface="Arial Black"/>
                <a:cs typeface="Arial Black"/>
              </a:rPr>
              <a:t>BIOMETANU  </a:t>
            </a:r>
            <a:r>
              <a:rPr sz="600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6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-5" dirty="0">
                <a:solidFill>
                  <a:srgbClr val="FFFFFF"/>
                </a:solidFill>
                <a:latin typeface="Arial Black"/>
                <a:cs typeface="Arial Black"/>
              </a:rPr>
              <a:t>POLSCE</a:t>
            </a:r>
            <a:endParaRPr sz="6000" dirty="0">
              <a:latin typeface="Arial Black"/>
              <a:cs typeface="Arial Black"/>
            </a:endParaRPr>
          </a:p>
          <a:p>
            <a:pPr marL="186690" marR="6200775" indent="-635">
              <a:lnSpc>
                <a:spcPts val="192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Ok. 100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biogazowni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rolniczych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(liczba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wszystkich instalacji wytwarzających  biogaz wynosi nieco ponad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300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186690" marR="5250815">
              <a:lnSpc>
                <a:spcPct val="100000"/>
              </a:lnSpc>
              <a:spcBef>
                <a:spcPts val="68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Cały wolumen produkcji biogazu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100%  wykorzystywany jest do produkcji energii </a:t>
            </a:r>
            <a:r>
              <a:rPr sz="1600" spc="-5" dirty="0" err="1">
                <a:solidFill>
                  <a:srgbClr val="FFFFFF"/>
                </a:solidFill>
                <a:latin typeface="Arial"/>
                <a:cs typeface="Arial"/>
              </a:rPr>
              <a:t>elektrycznej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b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60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cieplnej w miejscu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jego wytworzenia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czyli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biogazowni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L="186690" marR="558990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Brak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biometanowni przyłączonej do dystrybucyjnej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gazowej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PSG</a:t>
            </a:r>
            <a:endParaRPr sz="1600" dirty="0">
              <a:latin typeface="Arial"/>
              <a:cs typeface="Arial"/>
            </a:endParaRPr>
          </a:p>
          <a:p>
            <a:pPr marL="186690" marR="5363845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Rozmieszczenie biogazowni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rolniczych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 podstawie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rejestru KOWR (wg stanu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02.2020)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8000" y="1862150"/>
            <a:ext cx="5092700" cy="4636135"/>
            <a:chOff x="6408000" y="1862150"/>
            <a:chExt cx="5092700" cy="4636135"/>
          </a:xfrm>
        </p:grpSpPr>
        <p:sp>
          <p:nvSpPr>
            <p:cNvPr id="6" name="object 6"/>
            <p:cNvSpPr/>
            <p:nvPr/>
          </p:nvSpPr>
          <p:spPr>
            <a:xfrm>
              <a:off x="6408000" y="1862150"/>
              <a:ext cx="5092700" cy="4635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1993" y="5942114"/>
              <a:ext cx="852233" cy="195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6283C-271F-754D-AA57-3B0018CB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43899" y="2940442"/>
            <a:ext cx="33953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Szacuje się, że 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aspekcie efektywności  energetycznej oczyszczenie biogazu do  jakości biometanu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 zatłoczenie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sieci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gazowej jest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 kilkanaście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procent  wydajniejsze niż wykorzystanie biogazu  wprost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 ramach rozproszonej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kogeneracji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299" y="1005106"/>
            <a:ext cx="7428865" cy="1967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25" dirty="0">
                <a:solidFill>
                  <a:srgbClr val="F47D20"/>
                </a:solidFill>
                <a:latin typeface="Arial Black"/>
                <a:cs typeface="Arial Black"/>
              </a:rPr>
              <a:t>PERSPEKTYWY</a:t>
            </a:r>
            <a:endParaRPr sz="6000">
              <a:latin typeface="Arial Black"/>
              <a:cs typeface="Arial Black"/>
            </a:endParaRPr>
          </a:p>
          <a:p>
            <a:pPr marL="4222115">
              <a:lnSpc>
                <a:spcPct val="100000"/>
              </a:lnSpc>
              <a:spcBef>
                <a:spcPts val="640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Spodziewany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jest postęp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technologiczny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1348" y="2947376"/>
            <a:ext cx="29895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dotyczący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metod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uzdatniania biogazu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 w konsekwencji spadek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kosztów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 tym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związanych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902" y="4385956"/>
            <a:ext cx="3681729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0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Oczekiwać można, że rola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biometanu  będzie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rosła, także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jako uniwersalnego  paliwa odnawialnego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mogącego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szczególnie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pomóc osiągać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cele OZE i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NCW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transporcie  (biokomponent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dla polskich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rafinerii),</a:t>
            </a:r>
            <a:endParaRPr sz="1400">
              <a:latin typeface="Arial"/>
              <a:cs typeface="Arial"/>
            </a:endParaRPr>
          </a:p>
          <a:p>
            <a:pPr marL="12700" marR="1720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w związku z tym również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zapotrzebowanie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na jego dystrybucję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siecią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gazową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TŁO /</a:t>
            </a:r>
            <a:r>
              <a:rPr spc="-60" dirty="0"/>
              <a:t> </a:t>
            </a:r>
            <a:r>
              <a:rPr spc="-5" dirty="0"/>
              <a:t>KONTEKST</a:t>
            </a:r>
          </a:p>
        </p:txBody>
      </p:sp>
      <p:sp>
        <p:nvSpPr>
          <p:cNvPr id="7" name="object 7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01F1DA-A813-404D-933D-73B7956F1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299" y="1048414"/>
            <a:ext cx="4915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30" dirty="0">
                <a:solidFill>
                  <a:srgbClr val="F47D20"/>
                </a:solidFill>
              </a:rPr>
              <a:t>STRATEGIA</a:t>
            </a:r>
            <a:r>
              <a:rPr sz="4800" spc="-254" dirty="0">
                <a:solidFill>
                  <a:srgbClr val="F47D20"/>
                </a:solidFill>
              </a:rPr>
              <a:t> </a:t>
            </a:r>
            <a:r>
              <a:rPr sz="4800" spc="-100" dirty="0">
                <a:solidFill>
                  <a:srgbClr val="F47D20"/>
                </a:solidFill>
              </a:rPr>
              <a:t>UE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961299" y="1518631"/>
            <a:ext cx="8213725" cy="1463040"/>
          </a:xfrm>
          <a:prstGeom prst="rect">
            <a:avLst/>
          </a:prstGeom>
        </p:spPr>
        <p:txBody>
          <a:bodyPr vert="horz" wrap="square" lIns="0" tIns="272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3150" spc="-55" dirty="0">
                <a:solidFill>
                  <a:srgbClr val="231F20"/>
                </a:solidFill>
                <a:latin typeface="Arial Black"/>
                <a:cs typeface="Arial Black"/>
              </a:rPr>
              <a:t>Europejski </a:t>
            </a:r>
            <a:r>
              <a:rPr sz="3150" spc="-45" dirty="0">
                <a:solidFill>
                  <a:srgbClr val="231F20"/>
                </a:solidFill>
                <a:latin typeface="Arial Black"/>
                <a:cs typeface="Arial Black"/>
              </a:rPr>
              <a:t>Ład</a:t>
            </a:r>
            <a:r>
              <a:rPr sz="3150" spc="-2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3150" spc="-65" dirty="0">
                <a:solidFill>
                  <a:srgbClr val="231F20"/>
                </a:solidFill>
                <a:latin typeface="Arial Black"/>
                <a:cs typeface="Arial Black"/>
              </a:rPr>
              <a:t>Zielony</a:t>
            </a:r>
            <a:endParaRPr sz="315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1170"/>
              </a:spcBef>
            </a:pP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Zagadnienia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charakterze strategicznym, politycznym, ekonomicznym, społecznym,  środowiskowym dotyczące przemysłu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8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Europie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179" y="4055974"/>
            <a:ext cx="7155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Unijny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mechanizm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dostosowania granic węgla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świetle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planowanego podatku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(taryfy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lub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korekty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podatku granicznego) od emisji dwutlenku węgla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(CO</a:t>
            </a:r>
            <a:r>
              <a:rPr sz="1350" spc="7" baseline="-339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(EU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Carbon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Border Adjustment Mechanism,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CBAM)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TŁO /</a:t>
            </a:r>
            <a:r>
              <a:rPr sz="23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300" spc="-5" dirty="0">
                <a:solidFill>
                  <a:srgbClr val="231F20"/>
                </a:solidFill>
                <a:latin typeface="Arial Black"/>
                <a:cs typeface="Arial Black"/>
              </a:rPr>
              <a:t>KONTEKST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D967B-4016-2540-B9A7-5C5094321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36636" y="5500430"/>
            <a:ext cx="8756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Ponadto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podjęcie działań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sferze różnorodności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biologicznej do 2030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r.,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tym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ochrony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rzadkich  zasobów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naturalnych na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Ziemi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6459" y="518929"/>
            <a:ext cx="27692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solidFill>
                  <a:srgbClr val="231F20"/>
                </a:solidFill>
                <a:latin typeface="Arial Black"/>
                <a:cs typeface="Arial Black"/>
              </a:rPr>
              <a:t>TŁO /</a:t>
            </a:r>
            <a:r>
              <a:rPr sz="23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300" spc="-5" dirty="0">
                <a:solidFill>
                  <a:srgbClr val="231F20"/>
                </a:solidFill>
                <a:latin typeface="Arial Black"/>
                <a:cs typeface="Arial Black"/>
              </a:rPr>
              <a:t>KONTEKST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7649209" cy="0"/>
          </a:xfrm>
          <a:custGeom>
            <a:avLst/>
            <a:gdLst/>
            <a:ahLst/>
            <a:cxnLst/>
            <a:rect l="l" t="t" r="r" b="b"/>
            <a:pathLst>
              <a:path w="7649209">
                <a:moveTo>
                  <a:pt x="0" y="0"/>
                </a:moveTo>
                <a:lnTo>
                  <a:pt x="7649171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1299" y="1048414"/>
            <a:ext cx="4915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30" dirty="0">
                <a:solidFill>
                  <a:srgbClr val="F47D20"/>
                </a:solidFill>
              </a:rPr>
              <a:t>STRATEGIA</a:t>
            </a:r>
            <a:r>
              <a:rPr sz="4800" spc="-254" dirty="0">
                <a:solidFill>
                  <a:srgbClr val="F47D20"/>
                </a:solidFill>
              </a:rPr>
              <a:t> </a:t>
            </a:r>
            <a:r>
              <a:rPr sz="4800" spc="-100" dirty="0">
                <a:solidFill>
                  <a:srgbClr val="F47D20"/>
                </a:solidFill>
              </a:rPr>
              <a:t>UE</a:t>
            </a:r>
            <a:endParaRPr sz="48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48599" y="1812925"/>
            <a:ext cx="5535295" cy="336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Europejski </a:t>
            </a:r>
            <a:r>
              <a:rPr spc="-45" dirty="0"/>
              <a:t>Ład</a:t>
            </a:r>
            <a:r>
              <a:rPr spc="-225" dirty="0"/>
              <a:t> </a:t>
            </a:r>
            <a:r>
              <a:rPr spc="-65" dirty="0"/>
              <a:t>Zielony</a:t>
            </a:r>
          </a:p>
          <a:p>
            <a:pPr marL="981710" marR="2625090" indent="-281305">
              <a:lnSpc>
                <a:spcPct val="121200"/>
              </a:lnSpc>
              <a:spcBef>
                <a:spcPts val="2010"/>
              </a:spcBef>
            </a:pPr>
            <a:r>
              <a:rPr sz="1600" dirty="0">
                <a:latin typeface="Arial"/>
                <a:cs typeface="Arial"/>
              </a:rPr>
              <a:t>Planowane </a:t>
            </a:r>
            <a:r>
              <a:rPr sz="1600" spc="-5" dirty="0">
                <a:latin typeface="Arial"/>
                <a:cs typeface="Arial"/>
              </a:rPr>
              <a:t>wdrożenie: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Prawa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klimatycznego</a:t>
            </a:r>
            <a:endParaRPr sz="1600" dirty="0">
              <a:latin typeface="Arial"/>
              <a:cs typeface="Arial"/>
            </a:endParaRPr>
          </a:p>
          <a:p>
            <a:pPr marL="981710" marR="1167130">
              <a:lnSpc>
                <a:spcPct val="1181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Europejskiego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paktu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klimatycznego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Nowej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strategii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polityki przemysłowej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Funduszu sprawiedliwej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transformacji  Europejskiego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planu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inwestycyjnego</a:t>
            </a:r>
            <a:endParaRPr sz="1600" dirty="0">
              <a:latin typeface="Arial"/>
              <a:cs typeface="Arial"/>
            </a:endParaRPr>
          </a:p>
          <a:p>
            <a:pPr marL="981710" marR="17780">
              <a:lnSpc>
                <a:spcPct val="1181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Działań na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rzecz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gospodarki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obiegu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zamkniętym  Strategii w sferze redukcji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emisji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CH4/GHG/CO</a:t>
            </a:r>
            <a:r>
              <a:rPr sz="1350" spc="-7" baseline="-339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50" baseline="-33950" dirty="0">
              <a:latin typeface="Arial"/>
              <a:cs typeface="Arial"/>
            </a:endParaRPr>
          </a:p>
          <a:p>
            <a:pPr marL="981710">
              <a:lnSpc>
                <a:spcPct val="100000"/>
              </a:lnSpc>
              <a:spcBef>
                <a:spcPts val="35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Gwarancji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pochodzenia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źródeł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energii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214FC-5040-F245-9004-C85C2727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1299" y="1048414"/>
            <a:ext cx="919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solidFill>
                  <a:srgbClr val="41535D"/>
                </a:solidFill>
                <a:latin typeface="Arial Black"/>
                <a:cs typeface="Arial Black"/>
              </a:rPr>
              <a:t>ZAGADNIENIA</a:t>
            </a:r>
            <a:r>
              <a:rPr sz="4800" spc="-275" dirty="0">
                <a:solidFill>
                  <a:srgbClr val="41535D"/>
                </a:solidFill>
                <a:latin typeface="Arial Black"/>
                <a:cs typeface="Arial Black"/>
              </a:rPr>
              <a:t> </a:t>
            </a:r>
            <a:r>
              <a:rPr sz="4800" spc="-100" dirty="0">
                <a:solidFill>
                  <a:srgbClr val="41535D"/>
                </a:solidFill>
                <a:latin typeface="Arial Black"/>
                <a:cs typeface="Arial Black"/>
              </a:rPr>
              <a:t>TECHNICZNE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9906" y="2574489"/>
            <a:ext cx="7363459" cy="266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332230" algn="just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Uzyskana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zdolność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dystrybucyjnej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gazowej do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stabilnego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odbioru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spodziewanych rosnących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wolumenów biometanu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(wg.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publikowanych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ogólnodostępnych informacji na poziomie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4 mld.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75" spc="15" baseline="32679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od 2030</a:t>
            </a:r>
            <a:r>
              <a:rPr sz="15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roku)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63500" marR="304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Identyfikacja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wymaganych przedsięwzięć inwestycyjnych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 sieć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gazową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(przyłączenia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obiektów wytwórczych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OZE,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budowy/przebudowy układu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sieci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gazowej)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 celu  zwiększenia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jej przepustowości oraz bezpieczeństwa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funkcjonowania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63500" marR="27495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Przygotowanie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propozycji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rozwiązań zapewniających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utrzymanie parametrów  jakościowych paliwa gazowego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 strefach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dystrybucyjnych, do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których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przyłączane  będą biometanownie wraz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oceną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skutków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wdrożenia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719999"/>
            <a:ext cx="5651500" cy="0"/>
          </a:xfrm>
          <a:custGeom>
            <a:avLst/>
            <a:gdLst/>
            <a:ahLst/>
            <a:cxnLst/>
            <a:rect l="l" t="t" r="r" b="b"/>
            <a:pathLst>
              <a:path w="5651500">
                <a:moveTo>
                  <a:pt x="0" y="0"/>
                </a:moveTo>
                <a:lnTo>
                  <a:pt x="5650992" y="0"/>
                </a:lnTo>
              </a:path>
            </a:pathLst>
          </a:custGeom>
          <a:ln w="12700">
            <a:solidFill>
              <a:srgbClr val="415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1853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PODSTAWOWE</a:t>
            </a:r>
            <a:r>
              <a:rPr spc="-35" dirty="0"/>
              <a:t> </a:t>
            </a:r>
            <a:r>
              <a:rPr dirty="0"/>
              <a:t>ZAGADNIENIA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1093</Words>
  <Application>Microsoft Office PowerPoint</Application>
  <PresentationFormat>Panoramiczny</PresentationFormat>
  <Paragraphs>122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BIOMETAN</vt:lpstr>
      <vt:lpstr>AGENDA</vt:lpstr>
      <vt:lpstr>TŁO / KONTEKST</vt:lpstr>
      <vt:lpstr>STAN RYNKU  BIOMETANU W UE</vt:lpstr>
      <vt:lpstr>TŁO / KONTEKST</vt:lpstr>
      <vt:lpstr>TŁO / KONTEKST</vt:lpstr>
      <vt:lpstr>STRATEGIA UE</vt:lpstr>
      <vt:lpstr>STRATEGIA UE</vt:lpstr>
      <vt:lpstr>PODSTAWOWE ZAGADNIENIA</vt:lpstr>
      <vt:lpstr>PODSTAWOWE ZAGADNIENIA</vt:lpstr>
      <vt:lpstr>PODSTAWOWE ZAGADNIENIA</vt:lpstr>
      <vt:lpstr>PODSTAWOWE ZAGADNIENIA</vt:lpstr>
      <vt:lpstr>DYSTRYBUCJA BIOMETANU SIECIĄ PSG</vt:lpstr>
      <vt:lpstr>DYSTRYBUCJA BIOMETANU SIECIĄ PSG</vt:lpstr>
      <vt:lpstr>PODSUMOWANIE</vt:lpstr>
      <vt:lpstr>PODSUMOWANIE</vt:lpstr>
      <vt:lpstr>DZIĘKUJEMY ZA UWAGĘ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BIOMETAN</dc:title>
  <cp:lastModifiedBy>Wo Bo</cp:lastModifiedBy>
  <cp:revision>5</cp:revision>
  <dcterms:created xsi:type="dcterms:W3CDTF">2020-09-25T10:27:54Z</dcterms:created>
  <dcterms:modified xsi:type="dcterms:W3CDTF">2020-09-29T07:14:33Z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2020-09-25T00:00:00Z</vt:filetime>
  </property>
</Properties>
</file>